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66" r:id="rId3"/>
    <p:sldId id="257" r:id="rId4"/>
    <p:sldId id="259" r:id="rId5"/>
    <p:sldId id="260" r:id="rId6"/>
    <p:sldId id="261" r:id="rId7"/>
    <p:sldId id="262" r:id="rId8"/>
    <p:sldId id="258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85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4" r:id="rId29"/>
    <p:sldId id="286" r:id="rId30"/>
    <p:sldId id="279" r:id="rId31"/>
    <p:sldId id="283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1D5537AB-9227-4FB0-9463-1A4C409227EF}">
          <p14:sldIdLst>
            <p14:sldId id="256"/>
            <p14:sldId id="266"/>
            <p14:sldId id="257"/>
            <p14:sldId id="259"/>
            <p14:sldId id="260"/>
            <p14:sldId id="261"/>
            <p14:sldId id="262"/>
          </p14:sldIdLst>
        </p14:section>
        <p14:section name="Nimetön osa" id="{6172F954-F37D-41D7-9B49-8AD264154A3A}">
          <p14:sldIdLst>
            <p14:sldId id="258"/>
            <p14:sldId id="263"/>
            <p14:sldId id="264"/>
            <p14:sldId id="265"/>
            <p14:sldId id="267"/>
            <p14:sldId id="268"/>
            <p14:sldId id="269"/>
            <p14:sldId id="270"/>
            <p14:sldId id="285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0"/>
            <p14:sldId id="281"/>
            <p14:sldId id="282"/>
            <p14:sldId id="284"/>
            <p14:sldId id="286"/>
            <p14:sldId id="279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45" autoAdjust="0"/>
  </p:normalViewPr>
  <p:slideViewPr>
    <p:cSldViewPr snapToGrid="0">
      <p:cViewPr varScale="1">
        <p:scale>
          <a:sx n="72" d="100"/>
          <a:sy n="72" d="100"/>
        </p:scale>
        <p:origin x="1144" y="56"/>
      </p:cViewPr>
      <p:guideLst/>
    </p:cSldViewPr>
  </p:slideViewPr>
  <p:outlineViewPr>
    <p:cViewPr>
      <p:scale>
        <a:sx n="33" d="100"/>
        <a:sy n="33" d="100"/>
      </p:scale>
      <p:origin x="0" y="-113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19FFA8-3FE1-4145-BBC4-BA46F1F48988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90D7E82-4711-4E7E-B929-9ED3AAF9BB8F}">
      <dgm:prSet custT="1"/>
      <dgm:spPr/>
      <dgm:t>
        <a:bodyPr/>
        <a:lstStyle/>
        <a:p>
          <a:r>
            <a:rPr lang="fi-FI" sz="2800" b="1" dirty="0" err="1"/>
            <a:t>Nordefco</a:t>
          </a:r>
          <a:r>
            <a:rPr lang="fi-FI" sz="2800" b="1" dirty="0"/>
            <a:t>; Suomi, Norja, </a:t>
          </a:r>
          <a:r>
            <a:rPr lang="fi-FI" sz="2800" b="1" dirty="0" err="1"/>
            <a:t>Ruotsi,Tanska</a:t>
          </a:r>
          <a:r>
            <a:rPr lang="fi-FI" sz="2800" b="1" dirty="0"/>
            <a:t> ja Islanti</a:t>
          </a:r>
          <a:endParaRPr lang="en-US" sz="2800" dirty="0"/>
        </a:p>
      </dgm:t>
    </dgm:pt>
    <dgm:pt modelId="{43AE8BA4-5091-4253-946B-BD4777557F93}" type="parTrans" cxnId="{531637E2-9451-41FE-8893-6A354B368539}">
      <dgm:prSet/>
      <dgm:spPr/>
      <dgm:t>
        <a:bodyPr/>
        <a:lstStyle/>
        <a:p>
          <a:endParaRPr lang="en-US"/>
        </a:p>
      </dgm:t>
    </dgm:pt>
    <dgm:pt modelId="{D9C597DD-25D0-499F-B548-3F5830B5A8D5}" type="sibTrans" cxnId="{531637E2-9451-41FE-8893-6A354B368539}">
      <dgm:prSet/>
      <dgm:spPr/>
      <dgm:t>
        <a:bodyPr/>
        <a:lstStyle/>
        <a:p>
          <a:endParaRPr lang="en-US"/>
        </a:p>
      </dgm:t>
    </dgm:pt>
    <dgm:pt modelId="{49307E18-EA00-46CB-99F4-A21A528B4372}">
      <dgm:prSet custT="1"/>
      <dgm:spPr/>
      <dgm:t>
        <a:bodyPr/>
        <a:lstStyle/>
        <a:p>
          <a:r>
            <a:rPr lang="fi-FI" sz="2800" b="1" dirty="0"/>
            <a:t>Kahdenvälisiä sopimuksia Suomella on Ruotsin, Yhdysvaltojen ja Iso-Britannian kesken</a:t>
          </a:r>
          <a:endParaRPr lang="en-US" sz="2800" dirty="0"/>
        </a:p>
      </dgm:t>
    </dgm:pt>
    <dgm:pt modelId="{A41FBB78-B654-4124-9C1B-FF9A58B92F2F}" type="parTrans" cxnId="{B5EC973D-4EF5-4B09-B0FD-5C3303F5A7F2}">
      <dgm:prSet/>
      <dgm:spPr/>
      <dgm:t>
        <a:bodyPr/>
        <a:lstStyle/>
        <a:p>
          <a:endParaRPr lang="en-US"/>
        </a:p>
      </dgm:t>
    </dgm:pt>
    <dgm:pt modelId="{4B30BF2D-0D40-4F73-9A66-BB1F49CCC872}" type="sibTrans" cxnId="{B5EC973D-4EF5-4B09-B0FD-5C3303F5A7F2}">
      <dgm:prSet/>
      <dgm:spPr/>
      <dgm:t>
        <a:bodyPr/>
        <a:lstStyle/>
        <a:p>
          <a:endParaRPr lang="en-US"/>
        </a:p>
      </dgm:t>
    </dgm:pt>
    <dgm:pt modelId="{4939EF93-9624-47F2-9556-4E0EC8896E56}">
      <dgm:prSet custT="1"/>
      <dgm:spPr/>
      <dgm:t>
        <a:bodyPr/>
        <a:lstStyle/>
        <a:p>
          <a:r>
            <a:rPr lang="fi-FI" sz="2800" b="1" dirty="0"/>
            <a:t>JEF (</a:t>
          </a:r>
          <a:r>
            <a:rPr lang="fi-FI" sz="2800" b="1" dirty="0" err="1"/>
            <a:t>Joint</a:t>
          </a:r>
          <a:r>
            <a:rPr lang="fi-FI" sz="2800" b="1" dirty="0"/>
            <a:t> </a:t>
          </a:r>
          <a:r>
            <a:rPr lang="fi-FI" sz="2800" b="1" dirty="0" err="1"/>
            <a:t>Expeditionary</a:t>
          </a:r>
          <a:r>
            <a:rPr lang="fi-FI" sz="2800" b="1" dirty="0"/>
            <a:t> </a:t>
          </a:r>
          <a:r>
            <a:rPr lang="fi-FI" sz="2800" b="1" dirty="0" err="1"/>
            <a:t>Force</a:t>
          </a:r>
          <a:r>
            <a:rPr lang="fi-FI" sz="2800" b="1" dirty="0"/>
            <a:t>) , Yhdistyneen kuningaskunnan johtama</a:t>
          </a:r>
          <a:endParaRPr lang="en-US" sz="2800" dirty="0"/>
        </a:p>
      </dgm:t>
    </dgm:pt>
    <dgm:pt modelId="{99260F80-CD82-4746-89C0-3EA7E82A657D}" type="parTrans" cxnId="{57852A70-288B-4BF3-BFEA-9845EA3C1E50}">
      <dgm:prSet/>
      <dgm:spPr/>
      <dgm:t>
        <a:bodyPr/>
        <a:lstStyle/>
        <a:p>
          <a:endParaRPr lang="en-US"/>
        </a:p>
      </dgm:t>
    </dgm:pt>
    <dgm:pt modelId="{C22608CB-3074-41D0-9DBE-9D7E6A67AD7B}" type="sibTrans" cxnId="{57852A70-288B-4BF3-BFEA-9845EA3C1E50}">
      <dgm:prSet/>
      <dgm:spPr/>
      <dgm:t>
        <a:bodyPr/>
        <a:lstStyle/>
        <a:p>
          <a:endParaRPr lang="en-US"/>
        </a:p>
      </dgm:t>
    </dgm:pt>
    <dgm:pt modelId="{F8E8FEC4-C0EB-4115-9494-3D0C5E390295}">
      <dgm:prSet custT="1"/>
      <dgm:spPr/>
      <dgm:t>
        <a:bodyPr/>
        <a:lstStyle/>
        <a:p>
          <a:r>
            <a:rPr lang="fi-FI" sz="2800" b="1" dirty="0"/>
            <a:t>NATO ja EU yhteistyö</a:t>
          </a:r>
          <a:endParaRPr lang="en-US" sz="2800" dirty="0"/>
        </a:p>
      </dgm:t>
    </dgm:pt>
    <dgm:pt modelId="{195DC138-25A7-42E8-8D12-A0E9490C0EF3}" type="parTrans" cxnId="{0CF3BAD9-99C1-469D-98D6-B90A984EB654}">
      <dgm:prSet/>
      <dgm:spPr/>
      <dgm:t>
        <a:bodyPr/>
        <a:lstStyle/>
        <a:p>
          <a:endParaRPr lang="en-US"/>
        </a:p>
      </dgm:t>
    </dgm:pt>
    <dgm:pt modelId="{68E8A938-BFAC-4E03-B7CF-BE16554445D4}" type="sibTrans" cxnId="{0CF3BAD9-99C1-469D-98D6-B90A984EB654}">
      <dgm:prSet/>
      <dgm:spPr/>
      <dgm:t>
        <a:bodyPr/>
        <a:lstStyle/>
        <a:p>
          <a:endParaRPr lang="en-US"/>
        </a:p>
      </dgm:t>
    </dgm:pt>
    <dgm:pt modelId="{C61FEEA5-77C0-4208-B84B-BE2350DAD73C}" type="pres">
      <dgm:prSet presAssocID="{5B19FFA8-3FE1-4145-BBC4-BA46F1F48988}" presName="linear" presStyleCnt="0">
        <dgm:presLayoutVars>
          <dgm:animLvl val="lvl"/>
          <dgm:resizeHandles val="exact"/>
        </dgm:presLayoutVars>
      </dgm:prSet>
      <dgm:spPr/>
    </dgm:pt>
    <dgm:pt modelId="{6D6DCEAD-9680-4FC7-B4B1-78970CCCA3F0}" type="pres">
      <dgm:prSet presAssocID="{390D7E82-4711-4E7E-B929-9ED3AAF9BB8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80724A4-8465-47F1-BBEA-49D8A2F51AF9}" type="pres">
      <dgm:prSet presAssocID="{D9C597DD-25D0-499F-B548-3F5830B5A8D5}" presName="spacer" presStyleCnt="0"/>
      <dgm:spPr/>
    </dgm:pt>
    <dgm:pt modelId="{19B8AB01-E39A-42B7-BAE7-0D7CC28765C7}" type="pres">
      <dgm:prSet presAssocID="{49307E18-EA00-46CB-99F4-A21A528B4372}" presName="parentText" presStyleLbl="node1" presStyleIdx="1" presStyleCnt="4" custScaleY="115066">
        <dgm:presLayoutVars>
          <dgm:chMax val="0"/>
          <dgm:bulletEnabled val="1"/>
        </dgm:presLayoutVars>
      </dgm:prSet>
      <dgm:spPr/>
    </dgm:pt>
    <dgm:pt modelId="{CE55C50E-2987-4342-9B96-1C8501E903DB}" type="pres">
      <dgm:prSet presAssocID="{4B30BF2D-0D40-4F73-9A66-BB1F49CCC872}" presName="spacer" presStyleCnt="0"/>
      <dgm:spPr/>
    </dgm:pt>
    <dgm:pt modelId="{3D4999A1-3033-416A-A928-C241E7405277}" type="pres">
      <dgm:prSet presAssocID="{4939EF93-9624-47F2-9556-4E0EC8896E5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DBF69FF-F9A5-4351-A47C-F005ECC533DC}" type="pres">
      <dgm:prSet presAssocID="{C22608CB-3074-41D0-9DBE-9D7E6A67AD7B}" presName="spacer" presStyleCnt="0"/>
      <dgm:spPr/>
    </dgm:pt>
    <dgm:pt modelId="{B262CB5F-F4DC-4A8C-AC43-96CBE765016D}" type="pres">
      <dgm:prSet presAssocID="{F8E8FEC4-C0EB-4115-9494-3D0C5E39029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CED4E0F-FAA1-43D7-A2C5-6BE63E156BA3}" type="presOf" srcId="{5B19FFA8-3FE1-4145-BBC4-BA46F1F48988}" destId="{C61FEEA5-77C0-4208-B84B-BE2350DAD73C}" srcOrd="0" destOrd="0" presId="urn:microsoft.com/office/officeart/2005/8/layout/vList2"/>
    <dgm:cxn modelId="{B5EC973D-4EF5-4B09-B0FD-5C3303F5A7F2}" srcId="{5B19FFA8-3FE1-4145-BBC4-BA46F1F48988}" destId="{49307E18-EA00-46CB-99F4-A21A528B4372}" srcOrd="1" destOrd="0" parTransId="{A41FBB78-B654-4124-9C1B-FF9A58B92F2F}" sibTransId="{4B30BF2D-0D40-4F73-9A66-BB1F49CCC872}"/>
    <dgm:cxn modelId="{57852A70-288B-4BF3-BFEA-9845EA3C1E50}" srcId="{5B19FFA8-3FE1-4145-BBC4-BA46F1F48988}" destId="{4939EF93-9624-47F2-9556-4E0EC8896E56}" srcOrd="2" destOrd="0" parTransId="{99260F80-CD82-4746-89C0-3EA7E82A657D}" sibTransId="{C22608CB-3074-41D0-9DBE-9D7E6A67AD7B}"/>
    <dgm:cxn modelId="{F8C0F072-8BC3-4A06-B2B8-6130150B207A}" type="presOf" srcId="{F8E8FEC4-C0EB-4115-9494-3D0C5E390295}" destId="{B262CB5F-F4DC-4A8C-AC43-96CBE765016D}" srcOrd="0" destOrd="0" presId="urn:microsoft.com/office/officeart/2005/8/layout/vList2"/>
    <dgm:cxn modelId="{9F166485-74FD-408A-8460-D058FF041FFB}" type="presOf" srcId="{49307E18-EA00-46CB-99F4-A21A528B4372}" destId="{19B8AB01-E39A-42B7-BAE7-0D7CC28765C7}" srcOrd="0" destOrd="0" presId="urn:microsoft.com/office/officeart/2005/8/layout/vList2"/>
    <dgm:cxn modelId="{0CF3BAD9-99C1-469D-98D6-B90A984EB654}" srcId="{5B19FFA8-3FE1-4145-BBC4-BA46F1F48988}" destId="{F8E8FEC4-C0EB-4115-9494-3D0C5E390295}" srcOrd="3" destOrd="0" parTransId="{195DC138-25A7-42E8-8D12-A0E9490C0EF3}" sibTransId="{68E8A938-BFAC-4E03-B7CF-BE16554445D4}"/>
    <dgm:cxn modelId="{227AC9D9-379E-4904-B786-6CDF1A5450A7}" type="presOf" srcId="{390D7E82-4711-4E7E-B929-9ED3AAF9BB8F}" destId="{6D6DCEAD-9680-4FC7-B4B1-78970CCCA3F0}" srcOrd="0" destOrd="0" presId="urn:microsoft.com/office/officeart/2005/8/layout/vList2"/>
    <dgm:cxn modelId="{531637E2-9451-41FE-8893-6A354B368539}" srcId="{5B19FFA8-3FE1-4145-BBC4-BA46F1F48988}" destId="{390D7E82-4711-4E7E-B929-9ED3AAF9BB8F}" srcOrd="0" destOrd="0" parTransId="{43AE8BA4-5091-4253-946B-BD4777557F93}" sibTransId="{D9C597DD-25D0-499F-B548-3F5830B5A8D5}"/>
    <dgm:cxn modelId="{51E55DEB-FA6B-42AC-9EEC-7E75330A3546}" type="presOf" srcId="{4939EF93-9624-47F2-9556-4E0EC8896E56}" destId="{3D4999A1-3033-416A-A928-C241E7405277}" srcOrd="0" destOrd="0" presId="urn:microsoft.com/office/officeart/2005/8/layout/vList2"/>
    <dgm:cxn modelId="{B411D4C3-37DE-4815-9041-C03A183893D6}" type="presParOf" srcId="{C61FEEA5-77C0-4208-B84B-BE2350DAD73C}" destId="{6D6DCEAD-9680-4FC7-B4B1-78970CCCA3F0}" srcOrd="0" destOrd="0" presId="urn:microsoft.com/office/officeart/2005/8/layout/vList2"/>
    <dgm:cxn modelId="{1B13EE2C-13D1-4EE4-B6F3-241239231CC9}" type="presParOf" srcId="{C61FEEA5-77C0-4208-B84B-BE2350DAD73C}" destId="{A80724A4-8465-47F1-BBEA-49D8A2F51AF9}" srcOrd="1" destOrd="0" presId="urn:microsoft.com/office/officeart/2005/8/layout/vList2"/>
    <dgm:cxn modelId="{A92E80B8-1B4F-44F2-8D43-C3FADCE2ACD5}" type="presParOf" srcId="{C61FEEA5-77C0-4208-B84B-BE2350DAD73C}" destId="{19B8AB01-E39A-42B7-BAE7-0D7CC28765C7}" srcOrd="2" destOrd="0" presId="urn:microsoft.com/office/officeart/2005/8/layout/vList2"/>
    <dgm:cxn modelId="{6E1E3665-D402-470D-934E-CBCC0E0F54C6}" type="presParOf" srcId="{C61FEEA5-77C0-4208-B84B-BE2350DAD73C}" destId="{CE55C50E-2987-4342-9B96-1C8501E903DB}" srcOrd="3" destOrd="0" presId="urn:microsoft.com/office/officeart/2005/8/layout/vList2"/>
    <dgm:cxn modelId="{83869658-56D6-4814-9944-30184C7EF7EB}" type="presParOf" srcId="{C61FEEA5-77C0-4208-B84B-BE2350DAD73C}" destId="{3D4999A1-3033-416A-A928-C241E7405277}" srcOrd="4" destOrd="0" presId="urn:microsoft.com/office/officeart/2005/8/layout/vList2"/>
    <dgm:cxn modelId="{CD27D20D-095B-49ED-84DC-CD15172CC4E7}" type="presParOf" srcId="{C61FEEA5-77C0-4208-B84B-BE2350DAD73C}" destId="{7DBF69FF-F9A5-4351-A47C-F005ECC533DC}" srcOrd="5" destOrd="0" presId="urn:microsoft.com/office/officeart/2005/8/layout/vList2"/>
    <dgm:cxn modelId="{125F0BD6-BE79-4813-A38C-CD1A863013FF}" type="presParOf" srcId="{C61FEEA5-77C0-4208-B84B-BE2350DAD73C}" destId="{B262CB5F-F4DC-4A8C-AC43-96CBE765016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DCEAD-9680-4FC7-B4B1-78970CCCA3F0}">
      <dsp:nvSpPr>
        <dsp:cNvPr id="0" name=""/>
        <dsp:cNvSpPr/>
      </dsp:nvSpPr>
      <dsp:spPr>
        <a:xfrm>
          <a:off x="0" y="396852"/>
          <a:ext cx="5000124" cy="125990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dirty="0" err="1"/>
            <a:t>Nordefco</a:t>
          </a:r>
          <a:r>
            <a:rPr lang="fi-FI" sz="2800" b="1" kern="1200" dirty="0"/>
            <a:t>; Suomi, Norja, </a:t>
          </a:r>
          <a:r>
            <a:rPr lang="fi-FI" sz="2800" b="1" kern="1200" dirty="0" err="1"/>
            <a:t>Ruotsi,Tanska</a:t>
          </a:r>
          <a:r>
            <a:rPr lang="fi-FI" sz="2800" b="1" kern="1200" dirty="0"/>
            <a:t> ja Islanti</a:t>
          </a:r>
          <a:endParaRPr lang="en-US" sz="2800" kern="1200" dirty="0"/>
        </a:p>
      </dsp:txBody>
      <dsp:txXfrm>
        <a:off x="61504" y="458356"/>
        <a:ext cx="4877116" cy="1136900"/>
      </dsp:txXfrm>
    </dsp:sp>
    <dsp:sp modelId="{19B8AB01-E39A-42B7-BAE7-0D7CC28765C7}">
      <dsp:nvSpPr>
        <dsp:cNvPr id="0" name=""/>
        <dsp:cNvSpPr/>
      </dsp:nvSpPr>
      <dsp:spPr>
        <a:xfrm>
          <a:off x="0" y="1667194"/>
          <a:ext cx="5000124" cy="1449725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dirty="0"/>
            <a:t>Kahdenvälisiä sopimuksia Suomella on Ruotsin, Yhdysvaltojen ja Iso-Britannian kesken</a:t>
          </a:r>
          <a:endParaRPr lang="en-US" sz="2800" kern="1200" dirty="0"/>
        </a:p>
      </dsp:txBody>
      <dsp:txXfrm>
        <a:off x="70770" y="1737964"/>
        <a:ext cx="4858584" cy="1308185"/>
      </dsp:txXfrm>
    </dsp:sp>
    <dsp:sp modelId="{3D4999A1-3033-416A-A928-C241E7405277}">
      <dsp:nvSpPr>
        <dsp:cNvPr id="0" name=""/>
        <dsp:cNvSpPr/>
      </dsp:nvSpPr>
      <dsp:spPr>
        <a:xfrm>
          <a:off x="0" y="3127355"/>
          <a:ext cx="5000124" cy="1259908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dirty="0"/>
            <a:t>JEF (</a:t>
          </a:r>
          <a:r>
            <a:rPr lang="fi-FI" sz="2800" b="1" kern="1200" dirty="0" err="1"/>
            <a:t>Joint</a:t>
          </a:r>
          <a:r>
            <a:rPr lang="fi-FI" sz="2800" b="1" kern="1200" dirty="0"/>
            <a:t> </a:t>
          </a:r>
          <a:r>
            <a:rPr lang="fi-FI" sz="2800" b="1" kern="1200" dirty="0" err="1"/>
            <a:t>Expeditionary</a:t>
          </a:r>
          <a:r>
            <a:rPr lang="fi-FI" sz="2800" b="1" kern="1200" dirty="0"/>
            <a:t> </a:t>
          </a:r>
          <a:r>
            <a:rPr lang="fi-FI" sz="2800" b="1" kern="1200" dirty="0" err="1"/>
            <a:t>Force</a:t>
          </a:r>
          <a:r>
            <a:rPr lang="fi-FI" sz="2800" b="1" kern="1200" dirty="0"/>
            <a:t>) , Yhdistyneen kuningaskunnan johtama</a:t>
          </a:r>
          <a:endParaRPr lang="en-US" sz="2800" kern="1200" dirty="0"/>
        </a:p>
      </dsp:txBody>
      <dsp:txXfrm>
        <a:off x="61504" y="3188859"/>
        <a:ext cx="4877116" cy="1136900"/>
      </dsp:txXfrm>
    </dsp:sp>
    <dsp:sp modelId="{B262CB5F-F4DC-4A8C-AC43-96CBE765016D}">
      <dsp:nvSpPr>
        <dsp:cNvPr id="0" name=""/>
        <dsp:cNvSpPr/>
      </dsp:nvSpPr>
      <dsp:spPr>
        <a:xfrm>
          <a:off x="0" y="4397697"/>
          <a:ext cx="5000124" cy="1259908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dirty="0"/>
            <a:t>NATO ja EU yhteistyö</a:t>
          </a:r>
          <a:endParaRPr lang="en-US" sz="2800" kern="1200" dirty="0"/>
        </a:p>
      </dsp:txBody>
      <dsp:txXfrm>
        <a:off x="61504" y="4459201"/>
        <a:ext cx="4877116" cy="1136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832D6-4B09-47F4-B1D6-42CDE08F7CE5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A68C5-6484-471F-8B5C-F45DAE1DF9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506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4760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7642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31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19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447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296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9974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8329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41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524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06778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A68C5-6484-471F-8B5C-F45DAE1DF95C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073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83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142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468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101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33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77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093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63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33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583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46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93E38-CBAF-4010-86BF-2DD26AD886F3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1C68-C4E6-4836-99F0-BD6199FBA0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29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rivoimat.fi/uudenmaan-prikaat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rivoimat.fi/merisotakoul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lmavoimat.fi/etusiv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fi.wikipedia.org/wiki/Suomenlahden_merivartiosto" TargetMode="External"/><Relationship Id="rId3" Type="http://schemas.openxmlformats.org/officeDocument/2006/relationships/hyperlink" Target="https://fi.wikipedia.org/wiki/Raja-_ja_merivartiokoulu" TargetMode="External"/><Relationship Id="rId7" Type="http://schemas.openxmlformats.org/officeDocument/2006/relationships/hyperlink" Target="https://fi.wikipedia.org/wiki/Kaakkois-Suomen_rajavartiost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.wikipedia.org/wiki/Pohjois-Karjalan_rajavartiosto" TargetMode="External"/><Relationship Id="rId5" Type="http://schemas.openxmlformats.org/officeDocument/2006/relationships/hyperlink" Target="https://fi.wikipedia.org/wiki/Kainuun_rajavartiosto" TargetMode="External"/><Relationship Id="rId10" Type="http://schemas.openxmlformats.org/officeDocument/2006/relationships/hyperlink" Target="https://fi.wikipedia.org/wiki/Vartiolentolaivue" TargetMode="External"/><Relationship Id="rId4" Type="http://schemas.openxmlformats.org/officeDocument/2006/relationships/hyperlink" Target="https://fi.wikipedia.org/wiki/Lapin_rajavartiosto" TargetMode="External"/><Relationship Id="rId9" Type="http://schemas.openxmlformats.org/officeDocument/2006/relationships/hyperlink" Target="https://fi.wikipedia.org/wiki/L%C3%A4nsi-Suomen_merivartiost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ogistiikkalaitos.fi/" TargetMode="External"/><Relationship Id="rId3" Type="http://schemas.openxmlformats.org/officeDocument/2006/relationships/hyperlink" Target="https://puolustusvoimat.fi/tietoa-meista/johtamisjarjestelmakeskus" TargetMode="External"/><Relationship Id="rId7" Type="http://schemas.openxmlformats.org/officeDocument/2006/relationships/hyperlink" Target="https://puolustusvoimat.fi/tietoa-meista/logistiikkalaito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olustusvoimat.fi/tietoa-meista/tutkimuslaitos" TargetMode="External"/><Relationship Id="rId5" Type="http://schemas.openxmlformats.org/officeDocument/2006/relationships/hyperlink" Target="https://puolustusvoimat.fi/tietoa-meista/tiedustelulaitos" TargetMode="External"/><Relationship Id="rId4" Type="http://schemas.openxmlformats.org/officeDocument/2006/relationships/hyperlink" Target="https://puolustusvoimat.fi/tietoa-meista/palvelukesku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C1ZW5ZeT5I" TargetMode="External"/><Relationship Id="rId2" Type="http://schemas.openxmlformats.org/officeDocument/2006/relationships/hyperlink" Target="https://www.youtube.com/watch?app=desktop&amp;v=2On0eLQydp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fi.wikipedia.org/wiki/Vladimir_Puti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vbgpWozXX4" TargetMode="External"/><Relationship Id="rId2" Type="http://schemas.openxmlformats.org/officeDocument/2006/relationships/hyperlink" Target="https://www.youtube.com/watch?v=Bw6E3avPhx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aavoimat.fi/jaakariprikaati" TargetMode="External"/><Relationship Id="rId2" Type="http://schemas.openxmlformats.org/officeDocument/2006/relationships/hyperlink" Target="https://maavoimat.fi/maavoimien-esikunta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LHLEY4uIqno&amp;t=203s" TargetMode="External"/><Relationship Id="rId3" Type="http://schemas.openxmlformats.org/officeDocument/2006/relationships/hyperlink" Target="https://www.youtube.com/watch?v=mkta5rk7m5o" TargetMode="External"/><Relationship Id="rId7" Type="http://schemas.openxmlformats.org/officeDocument/2006/relationships/hyperlink" Target="https://yle.fi/a/3-12434544" TargetMode="External"/><Relationship Id="rId2" Type="http://schemas.openxmlformats.org/officeDocument/2006/relationships/hyperlink" Target="https://www.is.fi/kotimaa/art-200000866815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PnGt0ekaL4" TargetMode="External"/><Relationship Id="rId5" Type="http://schemas.openxmlformats.org/officeDocument/2006/relationships/hyperlink" Target="https://puheenvuoro.uusisuomi.fi/ilmari/16285-tsaari-hyva-pajarit-pahoja-taas-kerran/" TargetMode="External"/><Relationship Id="rId4" Type="http://schemas.openxmlformats.org/officeDocument/2006/relationships/hyperlink" Target="https://www.youtube.com/watch?v=E3AyRq-V__0&amp;t=401s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TmWCbcYw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aavoimat.fi/kainuun-prikaati" TargetMode="External"/><Relationship Id="rId2" Type="http://schemas.openxmlformats.org/officeDocument/2006/relationships/hyperlink" Target="https://maavoimat.fi/kaartin-jaakarirykmentti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aavoimat.fi/karjalan-prikaat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aavoimat.fi/maasotakoul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avoimat.fi/panssariprikaati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aavoimat.fi/porin-prikaat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aavoimat.fi/utin-jaakarirykmentt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rivoimat.fi/etusiv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rivoimat.fi/rannikkoprikaati/tietoa-meista" TargetMode="External"/><Relationship Id="rId2" Type="http://schemas.openxmlformats.org/officeDocument/2006/relationships/hyperlink" Target="https://merivoimat.fi/rannikkolaivasto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053155-615D-F622-34AA-5F2FE4416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40266"/>
            <a:ext cx="7772400" cy="316177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Suomi ja sen Puolustusvoimat muuttuvassa TURPO maailmassa 24.1.2023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3C9184B-F340-8385-A3E7-E1EF15925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801" y="4032173"/>
            <a:ext cx="8356598" cy="1817783"/>
          </a:xfrm>
        </p:spPr>
        <p:txBody>
          <a:bodyPr>
            <a:normAutofit/>
          </a:bodyPr>
          <a:lstStyle/>
          <a:p>
            <a:r>
              <a:rPr lang="fi-FI" sz="4500" b="1" dirty="0"/>
              <a:t>Kapt evp Erkki Häkkinen</a:t>
            </a:r>
          </a:p>
        </p:txBody>
      </p:sp>
    </p:spTree>
    <p:extLst>
      <p:ext uri="{BB962C8B-B14F-4D97-AF65-F5344CB8AC3E}">
        <p14:creationId xmlns:p14="http://schemas.microsoft.com/office/powerpoint/2010/main" val="2065105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A69CD1-E7A6-4335-0F8E-A0CA957A0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9432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Merivoimien joukko-osastot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3C27FF-8E74-C770-1DC4-D322805B9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6726" y="866274"/>
            <a:ext cx="4511842" cy="5310689"/>
          </a:xfrm>
        </p:spPr>
        <p:txBody>
          <a:bodyPr>
            <a:normAutofit/>
          </a:bodyPr>
          <a:lstStyle/>
          <a:p>
            <a:r>
              <a:rPr lang="fi-FI" sz="3600" b="1" dirty="0"/>
              <a:t>Uudenmaan</a:t>
            </a:r>
            <a:r>
              <a:rPr lang="fi-FI" sz="3200" b="1" dirty="0"/>
              <a:t> </a:t>
            </a:r>
            <a:r>
              <a:rPr lang="fi-FI" sz="4000" b="1" dirty="0"/>
              <a:t>prikaati</a:t>
            </a:r>
            <a:endParaRPr lang="fi-FI" sz="3600" b="1" dirty="0"/>
          </a:p>
          <a:p>
            <a:r>
              <a:rPr lang="fi-FI" b="1" dirty="0"/>
              <a:t>(Ruotsinkielinen joukko-osasto)</a:t>
            </a:r>
          </a:p>
          <a:p>
            <a:r>
              <a:rPr lang="fi-FI" sz="3200" b="1" dirty="0"/>
              <a:t>Ylläpitää valmiutta ja kouluttaa nykyaikaisia ja suorituskykyisiä rannikkojääkärijoukkoja meripuolustuksen tarpeisiin</a:t>
            </a:r>
          </a:p>
          <a:p>
            <a:r>
              <a:rPr lang="fi-FI" sz="3200" dirty="0">
                <a:hlinkClick r:id="rId3"/>
              </a:rPr>
              <a:t>https://merivoimat.fi/uudenmaan-prikaati</a:t>
            </a:r>
            <a:endParaRPr lang="fi-FI" sz="3200" dirty="0"/>
          </a:p>
          <a:p>
            <a:endParaRPr lang="fi-FI" sz="3200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C89DA14-8DD7-A54C-99AF-79DB4C467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8568" y="866274"/>
            <a:ext cx="4078706" cy="5310690"/>
          </a:xfrm>
        </p:spPr>
        <p:txBody>
          <a:bodyPr>
            <a:normAutofit/>
          </a:bodyPr>
          <a:lstStyle/>
          <a:p>
            <a:r>
              <a:rPr lang="fi-FI" sz="3600" b="1" dirty="0"/>
              <a:t>Merisotakoulu</a:t>
            </a:r>
          </a:p>
          <a:p>
            <a:pPr marL="0" indent="0">
              <a:buNone/>
            </a:pPr>
            <a:r>
              <a:rPr lang="fi-FI" sz="3200" b="1" dirty="0"/>
              <a:t>Tuottaa koulutusta ja tutkimusta Merivoimien tarpeisiin merellä ja rannikolla</a:t>
            </a:r>
          </a:p>
          <a:p>
            <a:r>
              <a:rPr lang="fi-FI" dirty="0">
                <a:hlinkClick r:id="rId4"/>
              </a:rPr>
              <a:t>https://merivoimat.fi/merisotakoulu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9534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79D527-AECD-C0F5-C537-9C91CC5AA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113378"/>
          </a:xfrm>
        </p:spPr>
        <p:txBody>
          <a:bodyPr>
            <a:normAutofit fontScale="90000"/>
          </a:bodyPr>
          <a:lstStyle/>
          <a:p>
            <a:pPr algn="ctr"/>
            <a:br>
              <a:rPr lang="fi-FI" b="1" dirty="0"/>
            </a:br>
            <a:r>
              <a:rPr lang="fi-FI" b="1" dirty="0"/>
              <a:t>Ilmavoimat</a:t>
            </a:r>
            <a:br>
              <a:rPr lang="fi-FI" b="1" dirty="0"/>
            </a:br>
            <a:r>
              <a:rPr lang="fi-FI" b="1" dirty="0"/>
              <a:t>V</a:t>
            </a:r>
            <a:r>
              <a:rPr lang="fi-FI" sz="4000" b="1" dirty="0"/>
              <a:t>alvoo Suomen ilmatilaa ympäri vuorokauden.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1D8438-F9E0-DE82-B187-DA516D5C4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81463"/>
            <a:ext cx="7886700" cy="4535904"/>
          </a:xfrm>
        </p:spPr>
        <p:txBody>
          <a:bodyPr>
            <a:noAutofit/>
          </a:bodyPr>
          <a:lstStyle/>
          <a:p>
            <a:r>
              <a:rPr lang="fi-FI" sz="3200" b="1" dirty="0"/>
              <a:t>Normaalioloissa ilmavoimien lentokalusto toimii pääasiassa päätukikohdista, joita ovat Lapin lennoston Rovaniemellä, Karjalan lennoston </a:t>
            </a:r>
            <a:r>
              <a:rPr lang="fi-FI" sz="3200" b="1" dirty="0" err="1"/>
              <a:t>Rissalassa</a:t>
            </a:r>
            <a:r>
              <a:rPr lang="fi-FI" sz="3200" b="1" dirty="0"/>
              <a:t>, Satakunnan lennoston Pirkkalassa ja Ilmasotakoulun Tikkakoskella Osana rauhanajan ja kriisiolojen valmiuden säätelyä koneet voidaan hajauttaa maantietukikohtiin ja muille lentopaikoille.</a:t>
            </a:r>
          </a:p>
          <a:p>
            <a:r>
              <a:rPr lang="fi-FI" sz="3200" dirty="0">
                <a:hlinkClick r:id="rId3"/>
              </a:rPr>
              <a:t>https://ilmavoimat.fi/etusivu</a:t>
            </a:r>
            <a:endParaRPr lang="fi-FI" sz="3200" dirty="0"/>
          </a:p>
          <a:p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3086926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292EB3-1A4B-4B63-7DBF-C38B70423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1621"/>
          </a:xfrm>
        </p:spPr>
        <p:txBody>
          <a:bodyPr>
            <a:normAutofit/>
          </a:bodyPr>
          <a:lstStyle/>
          <a:p>
            <a:pPr algn="ctr"/>
            <a:r>
              <a:rPr lang="fi-FI" sz="3600" b="1" dirty="0"/>
              <a:t>PUOLUSTUSVOIMIEN ASEISTUS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1B44101-EDBB-8481-8C5B-7E582215D4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609279"/>
            <a:ext cx="8696611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fi-FI" altLang="fi-FI" sz="20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Antti Kaikkonen lobbaa Suomea Naton jäseneksi,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hänellä on neuvottelu­aseinaan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28O OOO sotilaan vahvuinen sodanajan armeija,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87O OOO reserviläistä,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62 monitoimi­hävittäjää, 32 suihkuharjoitus­konetta,3 kuljetus­konetta,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9 yhteys­konetta, </a:t>
            </a:r>
            <a:r>
              <a:rPr lang="fi-FI" altLang="fi-FI" sz="2000" b="1" dirty="0">
                <a:latin typeface="Arial" panose="020B0604020202020204" pitchFamily="34" charset="0"/>
              </a:rPr>
              <a:t>27 helikopteria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212 rynnäkkö­panssarivaunua, 2O9 taistelu­panssarivaunua,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722 kenttätykkiä, 716 raskasta kranaatin­heitintä,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75 raketin­heitintä, 9O6 panssaroitua miehistönkuljetus­ajoneuvoa,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8 ohjusvenettä, 2 miinalaivaa, 3 miinantorjunta-­alusta,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3 miinalauttaa, rynnäkkö- ja tarkkuus­kivääreitä,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konepistooleja, haulikoita ja pistooleja,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kevyitä ja raskaita konekivääreitä, panssarintorjunta­ohjusjärjestelmiä,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kevyitä ja raskaita kertasinkoja, kevyitä kranaatin­heittimiä,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merimiinoja, meritorjunta­ohjuksia ja torpedo­aseistusta.</a:t>
            </a: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b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Ja paljon, </a:t>
            </a:r>
            <a:r>
              <a:rPr lang="fi-FI" altLang="fi-FI" sz="2000" b="1" dirty="0">
                <a:latin typeface="Arial" panose="020B0604020202020204" pitchFamily="34" charset="0"/>
              </a:rPr>
              <a:t>paljon </a:t>
            </a:r>
            <a:r>
              <a:rPr kumimoji="0" lang="fi-FI" altLang="fi-FI" sz="20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muuta.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08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0CAB47-B968-362D-DD22-C1245B88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9" y="365127"/>
            <a:ext cx="8831179" cy="669589"/>
          </a:xfrm>
        </p:spPr>
        <p:txBody>
          <a:bodyPr>
            <a:normAutofit fontScale="90000"/>
          </a:bodyPr>
          <a:lstStyle/>
          <a:p>
            <a:br>
              <a:rPr lang="fi-FI" sz="4900" b="1" dirty="0"/>
            </a:br>
            <a:r>
              <a:rPr lang="fi-FI" sz="4900" b="1" dirty="0"/>
              <a:t>Rajavartiolaitos henkilöstö 2976 (2020)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1A0D09-C7A7-4CF0-8065-317070E0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7378"/>
            <a:ext cx="7886700" cy="5402179"/>
          </a:xfrm>
        </p:spPr>
        <p:txBody>
          <a:bodyPr>
            <a:normAutofit fontScale="92500" lnSpcReduction="10000"/>
          </a:bodyPr>
          <a:lstStyle/>
          <a:p>
            <a:r>
              <a:rPr lang="fi-FI" sz="3200" b="1" dirty="0"/>
              <a:t>Rajavartiolaitos koostuu esikunnasta, </a:t>
            </a:r>
          </a:p>
          <a:p>
            <a:r>
              <a:rPr lang="fi-FI" sz="3200" b="1" dirty="0">
                <a:hlinkClick r:id="rId3" tooltip="Raja- ja merivartiokoulu"/>
              </a:rPr>
              <a:t>Raja- ja merivartiokoulusta</a:t>
            </a:r>
            <a:r>
              <a:rPr lang="fi-FI" sz="3200" b="1" dirty="0"/>
              <a:t> sekä seitsemästä hallintoyksiköstä, jotka toteuttavat käytännön rajavalvontaa: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>
                <a:hlinkClick r:id="rId4" tooltip="Lapin rajavartiosto"/>
              </a:rPr>
              <a:t>Lapin rajavartiosto</a:t>
            </a:r>
            <a:endParaRPr lang="fi-FI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>
                <a:hlinkClick r:id="rId5" tooltip="Kainuun rajavartiosto"/>
              </a:rPr>
              <a:t>Kainuun rajavartiosto</a:t>
            </a:r>
            <a:endParaRPr lang="fi-FI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>
                <a:hlinkClick r:id="rId6" tooltip="Pohjois-Karjalan rajavartiosto"/>
              </a:rPr>
              <a:t>Pohjois-Karjalan rajavartiosto</a:t>
            </a:r>
            <a:endParaRPr lang="fi-FI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>
                <a:hlinkClick r:id="rId7" tooltip="Kaakkois-Suomen rajavartiosto"/>
              </a:rPr>
              <a:t>Kaakkois-Suomen rajavartiosto</a:t>
            </a:r>
            <a:endParaRPr lang="fi-FI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>
                <a:hlinkClick r:id="rId8" tooltip="Suomenlahden merivartiosto"/>
              </a:rPr>
              <a:t>Suomenlahden merivartiosto</a:t>
            </a:r>
            <a:endParaRPr lang="fi-FI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>
                <a:hlinkClick r:id="rId9" tooltip="Länsi-Suomen merivartiosto"/>
              </a:rPr>
              <a:t>Länsi-Suomen merivartiosto</a:t>
            </a:r>
            <a:endParaRPr lang="fi-FI" sz="32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3200" b="1" dirty="0">
                <a:hlinkClick r:id="rId10" tooltip="Vartiolentolaivue"/>
              </a:rPr>
              <a:t>Vartiolentolaivue</a:t>
            </a:r>
            <a:r>
              <a:rPr lang="fi-FI" sz="3200" b="1" dirty="0"/>
              <a:t>   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3200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297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B68FAFD-2EE2-2666-E714-243AC5543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632" y="1683756"/>
            <a:ext cx="2535675" cy="2396359"/>
          </a:xfrm>
        </p:spPr>
        <p:txBody>
          <a:bodyPr anchor="b">
            <a:normAutofit fontScale="90000"/>
          </a:bodyPr>
          <a:lstStyle/>
          <a:p>
            <a:br>
              <a:rPr lang="fi-FI" sz="3000" b="1">
                <a:solidFill>
                  <a:srgbClr val="FFFFFF"/>
                </a:solidFill>
              </a:rPr>
            </a:br>
            <a:r>
              <a:rPr lang="fi-FI" sz="3600" b="1">
                <a:solidFill>
                  <a:srgbClr val="FFFFFF"/>
                </a:solidFill>
              </a:rPr>
              <a:t>Kansainväliset</a:t>
            </a:r>
            <a:r>
              <a:rPr lang="fi-FI" sz="2700" b="1">
                <a:solidFill>
                  <a:srgbClr val="FFFFFF"/>
                </a:solidFill>
              </a:rPr>
              <a:t> </a:t>
            </a:r>
            <a:r>
              <a:rPr lang="fi-FI" sz="4000" b="1">
                <a:solidFill>
                  <a:srgbClr val="FFFFFF"/>
                </a:solidFill>
              </a:rPr>
              <a:t>sopimukset</a:t>
            </a:r>
            <a:br>
              <a:rPr lang="fi-FI" sz="3000" b="1">
                <a:solidFill>
                  <a:srgbClr val="FFFFFF"/>
                </a:solidFill>
              </a:rPr>
            </a:br>
            <a:endParaRPr lang="fi-FI" sz="3000" dirty="0">
              <a:solidFill>
                <a:srgbClr val="FFFFFF"/>
              </a:solidFill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EBF72681-830A-FD13-A62F-D25BFCFA0F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914415"/>
              </p:ext>
            </p:extLst>
          </p:nvPr>
        </p:nvGraphicFramePr>
        <p:xfrm>
          <a:off x="3678789" y="149902"/>
          <a:ext cx="5000124" cy="605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66453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82D20C-D5A8-2251-CA61-DA8EA3135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590" y="108284"/>
            <a:ext cx="8129760" cy="1094874"/>
          </a:xfrm>
        </p:spPr>
        <p:txBody>
          <a:bodyPr>
            <a:normAutofit fontScale="90000"/>
          </a:bodyPr>
          <a:lstStyle/>
          <a:p>
            <a:pPr algn="ctr"/>
            <a:br>
              <a:rPr lang="fi-FI" b="1" dirty="0"/>
            </a:br>
            <a:br>
              <a:rPr lang="fi-FI" b="1" dirty="0"/>
            </a:br>
            <a:r>
              <a:rPr lang="fi-FI" sz="4400" b="1" dirty="0"/>
              <a:t>JEF (</a:t>
            </a:r>
            <a:r>
              <a:rPr lang="fi-FI" sz="4400" b="1" dirty="0" err="1"/>
              <a:t>Joint</a:t>
            </a:r>
            <a:r>
              <a:rPr lang="fi-FI" sz="4400" b="1" dirty="0"/>
              <a:t> </a:t>
            </a:r>
            <a:r>
              <a:rPr lang="fi-FI" sz="4400" b="1" dirty="0" err="1"/>
              <a:t>Expeditionary</a:t>
            </a:r>
            <a:r>
              <a:rPr lang="fi-FI" sz="4400" b="1" dirty="0"/>
              <a:t> </a:t>
            </a:r>
            <a:r>
              <a:rPr lang="fi-FI" sz="4400" b="1" dirty="0" err="1"/>
              <a:t>Force</a:t>
            </a:r>
            <a:r>
              <a:rPr lang="fi-FI" sz="4400" b="1" dirty="0"/>
              <a:t>) </a:t>
            </a:r>
            <a:br>
              <a:rPr lang="fi-FI" dirty="0"/>
            </a:b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4455D5-F0ED-DF62-7520-2D5761467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405" y="965772"/>
            <a:ext cx="8659258" cy="5651596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Yhdistyneen kuningaskunnan johtama kymmenen maan − Alankomaiden, Islannin, Yhdistyneen kuningaskunnan, Latvian, Liettuan, Norjan, Ruotsin, Suomen, Tanskan ja Viron muodostama ryhmä</a:t>
            </a:r>
          </a:p>
          <a:p>
            <a:r>
              <a:rPr lang="fi-FI" b="1" dirty="0"/>
              <a:t>Monikansallisena maaryhmänä JEF kykenee tukemaan joustavasti ja monipuolisesti Naton, EU:n tai YK:n toimintaa</a:t>
            </a:r>
          </a:p>
          <a:p>
            <a:r>
              <a:rPr lang="fi-FI" b="1" dirty="0"/>
              <a:t>Päätökset osallistumisesta ja käytettävistä joukoista ja suorituskyvyistä tehdään osallistujamaiden kansallisilla poliittisilla päätöksillä </a:t>
            </a:r>
          </a:p>
          <a:p>
            <a:r>
              <a:rPr lang="fi-FI" b="1" dirty="0"/>
              <a:t>Toiminta voidaan käynnistää ripeästi. Toiminta ei vaadi kaikkien JEF-maiden konsensusta, vaan maat voivat joko osallistua tai jäädä toiminnan ulkopuolelle kansallisten päätösten mukaan. </a:t>
            </a:r>
          </a:p>
        </p:txBody>
      </p:sp>
    </p:spTree>
    <p:extLst>
      <p:ext uri="{BB962C8B-B14F-4D97-AF65-F5344CB8AC3E}">
        <p14:creationId xmlns:p14="http://schemas.microsoft.com/office/powerpoint/2010/main" val="639699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AF789E-8C5A-43D3-07AE-88BE1C2F9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5907"/>
          </a:xfrm>
        </p:spPr>
        <p:txBody>
          <a:bodyPr>
            <a:normAutofit fontScale="90000"/>
          </a:bodyPr>
          <a:lstStyle/>
          <a:p>
            <a:r>
              <a:rPr lang="fi-FI" sz="4400" b="1" dirty="0"/>
              <a:t>JEF (</a:t>
            </a:r>
            <a:r>
              <a:rPr lang="fi-FI" sz="4400" b="1" dirty="0" err="1"/>
              <a:t>Joint</a:t>
            </a:r>
            <a:r>
              <a:rPr lang="fi-FI" sz="4400" b="1" dirty="0"/>
              <a:t> </a:t>
            </a:r>
            <a:r>
              <a:rPr lang="fi-FI" sz="4400" b="1" dirty="0" err="1"/>
              <a:t>Expeditionary</a:t>
            </a:r>
            <a:r>
              <a:rPr lang="fi-FI" sz="4400" b="1" dirty="0"/>
              <a:t> </a:t>
            </a:r>
            <a:r>
              <a:rPr lang="fi-FI" sz="4400" b="1" dirty="0" err="1"/>
              <a:t>Force</a:t>
            </a:r>
            <a:r>
              <a:rPr lang="fi-FI" sz="4400" b="1" dirty="0"/>
              <a:t>)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DAC255-A439-2CA9-3794-5CB0FA4EE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3" y="941032"/>
            <a:ext cx="8824404" cy="5916967"/>
          </a:xfrm>
        </p:spPr>
        <p:txBody>
          <a:bodyPr>
            <a:normAutofit fontScale="85000" lnSpcReduction="20000"/>
          </a:bodyPr>
          <a:lstStyle/>
          <a:p>
            <a:r>
              <a:rPr lang="fi-FI" b="1" dirty="0"/>
              <a:t>Kirjainyhdistelmä JEF korvaisi Naton.</a:t>
            </a:r>
          </a:p>
          <a:p>
            <a:r>
              <a:rPr lang="fi-FI" b="1" dirty="0"/>
              <a:t>Niinisalossa Britannian puolustusministeri </a:t>
            </a:r>
            <a:r>
              <a:rPr lang="fi-FI" sz="3300" b="1" dirty="0"/>
              <a:t>Wallace</a:t>
            </a:r>
            <a:r>
              <a:rPr lang="fi-FI" b="1" dirty="0"/>
              <a:t> aloitti vastauksensa viittaamalla Suomen ja Britannian vuonna 2016 solmimaan aiesopimukseen puolustussuhteen syventämisestä.</a:t>
            </a:r>
          </a:p>
          <a:p>
            <a:r>
              <a:rPr lang="fi-FI" b="1" dirty="0"/>
              <a:t>Brittien johtamiin JEF-erikoisjoukkoihin Suomi ja Ruotsi liittyivät vuonna 2017.</a:t>
            </a:r>
          </a:p>
          <a:p>
            <a:r>
              <a:rPr lang="fi-FI" b="1" dirty="0"/>
              <a:t>Britannia tulisi Suomen tai Ruotsin avuksi, jos niihin hyökättäisiin</a:t>
            </a:r>
          </a:p>
          <a:p>
            <a:endParaRPr lang="fi-FI" b="1" dirty="0"/>
          </a:p>
          <a:p>
            <a:r>
              <a:rPr lang="fi-FI" sz="3300" b="1" dirty="0"/>
              <a:t>Brittitutkija </a:t>
            </a:r>
            <a:r>
              <a:rPr lang="fi-FI" sz="3300" b="1" dirty="0" err="1"/>
              <a:t>Keir</a:t>
            </a:r>
            <a:r>
              <a:rPr lang="fi-FI" sz="3300" b="1" dirty="0"/>
              <a:t> </a:t>
            </a:r>
            <a:r>
              <a:rPr lang="fi-FI" sz="3300" b="1" dirty="0" err="1"/>
              <a:t>Giles</a:t>
            </a:r>
            <a:r>
              <a:rPr lang="fi-FI" sz="3300" b="1" dirty="0"/>
              <a:t> </a:t>
            </a:r>
            <a:r>
              <a:rPr lang="fi-FI" b="1" dirty="0"/>
              <a:t>työskenteli Venäjä-tarkkailijana Britannian puolustusministeriössä. Vieraillessaan Suomessa hän tähdensi </a:t>
            </a:r>
            <a:r>
              <a:rPr lang="fi-FI" b="1" dirty="0" err="1"/>
              <a:t>IL:n</a:t>
            </a:r>
            <a:r>
              <a:rPr lang="fi-FI" b="1" dirty="0"/>
              <a:t> haastattelussa sitä, että JEF on tietoisesti rakennettu paikkaamaan Naton valuvikoja ja toimimaan Naton asemesta, mikäli puolustusliitto halvaantuisi tosipaikassa.</a:t>
            </a:r>
          </a:p>
          <a:p>
            <a:r>
              <a:rPr lang="fi-FI" b="1" dirty="0"/>
              <a:t>– JEF perustettiin ratkaisemaan Natoon liittyneitä ongelmia, kuten sitä että Suomi ja Ruotsi eivät kuulu Natoon. </a:t>
            </a:r>
          </a:p>
          <a:p>
            <a:r>
              <a:rPr lang="fi-FI" b="1" dirty="0"/>
              <a:t> JEF suunniteltiin myös ratkaisemaan niitä Natoon liittyviä ongelmia ja rajoitteita, joista Turkki ja Unkari ovat antaneet näytteen, </a:t>
            </a:r>
            <a:r>
              <a:rPr lang="fi-FI" b="1" dirty="0" err="1"/>
              <a:t>Giles</a:t>
            </a:r>
            <a:r>
              <a:rPr lang="fi-FI" b="1" dirty="0"/>
              <a:t> kertoi.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8978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6A7377-6245-954C-3456-F790C276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5400" b="1" dirty="0"/>
              <a:t>NATO</a:t>
            </a:r>
            <a:endParaRPr lang="fi-FI" b="1" dirty="0"/>
          </a:p>
        </p:txBody>
      </p:sp>
      <p:pic>
        <p:nvPicPr>
          <p:cNvPr id="5" name="Sisällön paikkamerkki 4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185ED25B-380E-8D9E-47AE-06BBCC176E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166" y="2986151"/>
            <a:ext cx="5223535" cy="3037800"/>
          </a:xfrm>
        </p:spPr>
      </p:pic>
    </p:spTree>
    <p:extLst>
      <p:ext uri="{BB962C8B-B14F-4D97-AF65-F5344CB8AC3E}">
        <p14:creationId xmlns:p14="http://schemas.microsoft.com/office/powerpoint/2010/main" val="299417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F2ED15-9163-6E51-AE35-8205A5369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89906"/>
          </a:xfrm>
        </p:spPr>
        <p:txBody>
          <a:bodyPr/>
          <a:lstStyle/>
          <a:p>
            <a:pPr algn="ctr"/>
            <a:r>
              <a:rPr lang="fi-FI" sz="4400" dirty="0"/>
              <a:t>NATO=</a:t>
            </a:r>
            <a:r>
              <a:rPr lang="fi-FI" dirty="0"/>
              <a:t>Pohjois-Atlantin liitto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5C48CF4-DE83-379A-E67E-E3482E49B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0" y="1155033"/>
            <a:ext cx="8133610" cy="5337840"/>
          </a:xfrm>
        </p:spPr>
        <p:txBody>
          <a:bodyPr>
            <a:normAutofit lnSpcReduction="10000"/>
          </a:bodyPr>
          <a:lstStyle/>
          <a:p>
            <a:r>
              <a:rPr lang="fi-FI" sz="3000" b="1" dirty="0"/>
              <a:t>Jäsenmaita tällä hetkellä on 30, Suomen ja Ruotsin liittymisen jälkeen 32</a:t>
            </a:r>
          </a:p>
          <a:p>
            <a:r>
              <a:rPr lang="fi-FI" sz="3000" b="1" dirty="0"/>
              <a:t>Jäsenyyden ovat ratifioineet kaikki Unkaria ja Turkkia </a:t>
            </a:r>
            <a:r>
              <a:rPr lang="fi-FI" sz="3000" b="1" dirty="0" err="1"/>
              <a:t>lukuunottamatta</a:t>
            </a:r>
            <a:endParaRPr lang="fi-FI" sz="3000" b="1" dirty="0"/>
          </a:p>
          <a:p>
            <a:r>
              <a:rPr lang="fi-FI" sz="3000" b="1" dirty="0"/>
              <a:t>Jäsenyyden myötä Suomi on osa Naton yhteistä puolustusta ja 5:n artiklan mukaisten turvatakuiden piirissä</a:t>
            </a:r>
          </a:p>
          <a:p>
            <a:r>
              <a:rPr lang="fi-FI" sz="3000" b="1" dirty="0"/>
              <a:t>Yhteinen puolustus perustuu integroituun sotilaalliseen komentorakenteeseen ja yhteiseen puolustuksen suunnitteluprosessiin</a:t>
            </a:r>
          </a:p>
          <a:p>
            <a:r>
              <a:rPr lang="fi-FI" sz="3000" b="1" dirty="0"/>
              <a:t>Jäsenmaana Suomen puolustus sovitettaisiin osaksi liittokunnan yhteistä puolustusta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7750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D5C77A-FC71-C3AE-7EC9-7100BCFA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2506"/>
            <a:ext cx="7886700" cy="794083"/>
          </a:xfrm>
        </p:spPr>
        <p:txBody>
          <a:bodyPr/>
          <a:lstStyle/>
          <a:p>
            <a:pPr algn="ctr"/>
            <a:r>
              <a:rPr lang="fi-FI" sz="4400" b="1" dirty="0"/>
              <a:t>NATO=</a:t>
            </a:r>
            <a:r>
              <a:rPr lang="fi-FI" b="1" dirty="0"/>
              <a:t>Pohjois-Atlantin liitto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E1D3FC-1239-7764-E292-C6DB54B8E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90337"/>
            <a:ext cx="7886700" cy="5286626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Jäsenenä Suomi osallistuu 5 artiklan mukaisesti yhteisen puolustuksen suunnitteluun ja toimeenpanoon</a:t>
            </a:r>
          </a:p>
          <a:p>
            <a:r>
              <a:rPr lang="fi-FI" b="1" dirty="0"/>
              <a:t>Suomi liittyy Naton operatiivisiin suunnitelmiin sekä niiden edellyttämiin johtamisrakenteisiin ja –järjestelmiin</a:t>
            </a:r>
          </a:p>
          <a:p>
            <a:r>
              <a:rPr lang="fi-FI" b="1" dirty="0"/>
              <a:t>Yhteistyö ilma- ja meritilannekuvan jakamisessa ja vastaanottamisessa syvenee</a:t>
            </a:r>
          </a:p>
          <a:p>
            <a:r>
              <a:rPr lang="fi-FI" b="1" dirty="0"/>
              <a:t>Suomi on osa Naton yhteistä ilma- ja ohjuspuolustusjärjestelmää.</a:t>
            </a:r>
          </a:p>
          <a:p>
            <a:r>
              <a:rPr lang="fi-FI" b="1" dirty="0"/>
              <a:t>Jäsenvaltioilla on täysi itsemääräämisoikeus päättää, mitä sotilaallista toimintaa, tukikohtia tai kalustoa ne ottavat maaperälleen</a:t>
            </a:r>
          </a:p>
        </p:txBody>
      </p:sp>
    </p:spTree>
    <p:extLst>
      <p:ext uri="{BB962C8B-B14F-4D97-AF65-F5344CB8AC3E}">
        <p14:creationId xmlns:p14="http://schemas.microsoft.com/office/powerpoint/2010/main" val="30027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5D19C4-E57D-D13C-8CCD-62EC8FACB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8759"/>
            <a:ext cx="7886700" cy="745957"/>
          </a:xfrm>
        </p:spPr>
        <p:txBody>
          <a:bodyPr>
            <a:normAutofit fontScale="90000"/>
          </a:bodyPr>
          <a:lstStyle/>
          <a:p>
            <a:pPr algn="ctr"/>
            <a:br>
              <a:rPr lang="fi-FI" b="1" dirty="0"/>
            </a:br>
            <a:r>
              <a:rPr lang="fi-FI" b="1" dirty="0"/>
              <a:t>Pääesikunta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FF860C-3E80-FFC1-F04F-ED67CC656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74" y="1034716"/>
            <a:ext cx="8106276" cy="51422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200" b="1" dirty="0"/>
              <a:t>Määrittää puolustushaarojen, Maanpuolustuskorkeakoulun ja alaistensa laitosten suorituskykyvaatimukset. Pääesikunta jakaa tavoitteiden toteuttamiseen vaadittavat resurssit.</a:t>
            </a:r>
          </a:p>
          <a:p>
            <a:r>
              <a:rPr lang="fi-FI" sz="3500" b="1" dirty="0"/>
              <a:t>Pääesikunnan alaiset laitokset ovat:</a:t>
            </a:r>
          </a:p>
          <a:p>
            <a:r>
              <a:rPr lang="fi-FI" sz="35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Puolustusvoimien johtamisjärjestelmäkeskus</a:t>
            </a:r>
            <a:endParaRPr lang="fi-FI" sz="3500" b="1" dirty="0"/>
          </a:p>
          <a:p>
            <a:r>
              <a:rPr lang="fi-FI" sz="35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Puolustusvoimien palvelukeskus</a:t>
            </a:r>
            <a:endParaRPr lang="fi-FI" sz="3500" b="1" dirty="0"/>
          </a:p>
          <a:p>
            <a:r>
              <a:rPr lang="fi-FI" sz="3500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Puolustusvoimien tiedustelulaitos</a:t>
            </a:r>
            <a:endParaRPr lang="fi-FI" sz="3500" b="1" dirty="0"/>
          </a:p>
          <a:p>
            <a:r>
              <a:rPr lang="fi-FI" sz="3500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Puolustusvoimien tutkimuslaitos</a:t>
            </a:r>
            <a:endParaRPr lang="fi-FI" sz="3500" b="1" dirty="0"/>
          </a:p>
          <a:p>
            <a:r>
              <a:rPr lang="fi-FI" sz="3500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</a:t>
            </a:r>
            <a:r>
              <a:rPr lang="fi-FI" sz="3500" b="1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uolustusvoimien logistiikkalaitos</a:t>
            </a:r>
            <a:endParaRPr lang="fi-FI" sz="3500" b="1" dirty="0"/>
          </a:p>
          <a:p>
            <a:pPr marL="0" indent="0">
              <a:buNone/>
            </a:pPr>
            <a:endParaRPr lang="fi-FI" sz="3200" b="1" dirty="0"/>
          </a:p>
        </p:txBody>
      </p:sp>
    </p:spTree>
    <p:extLst>
      <p:ext uri="{BB962C8B-B14F-4D97-AF65-F5344CB8AC3E}">
        <p14:creationId xmlns:p14="http://schemas.microsoft.com/office/powerpoint/2010/main" val="1944544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1FD195-6D9A-1BEB-69C2-CA9203F11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2504"/>
            <a:ext cx="7886700" cy="926275"/>
          </a:xfrm>
        </p:spPr>
        <p:txBody>
          <a:bodyPr/>
          <a:lstStyle/>
          <a:p>
            <a:pPr algn="ctr"/>
            <a:r>
              <a:rPr lang="fi-FI" sz="4400" b="1" dirty="0"/>
              <a:t>NATO=</a:t>
            </a:r>
            <a:r>
              <a:rPr lang="fi-FI" b="1" dirty="0"/>
              <a:t>Pohjois-Atlantin liitto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C9D43B-344F-2D82-805E-798366D81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26276"/>
            <a:ext cx="7886700" cy="5789220"/>
          </a:xfrm>
        </p:spPr>
        <p:txBody>
          <a:bodyPr>
            <a:normAutofit/>
          </a:bodyPr>
          <a:lstStyle/>
          <a:p>
            <a:r>
              <a:rPr lang="fi-FI" b="1" dirty="0"/>
              <a:t>Jäsenenä Suomi osallistuu täysimääräisesti liittokunnan suunnitteluun, valmisteluun ja päätöksentekoon</a:t>
            </a:r>
          </a:p>
          <a:p>
            <a:r>
              <a:rPr lang="fi-FI" b="1" dirty="0"/>
              <a:t>Jokainen Nato-maa päättää itse puolustusmäärärahojensa määrästä ja </a:t>
            </a:r>
            <a:r>
              <a:rPr lang="fi-FI" b="1" dirty="0" err="1"/>
              <a:t>kohdenta-misesta</a:t>
            </a:r>
            <a:r>
              <a:rPr lang="fi-FI" b="1" dirty="0"/>
              <a:t>, tavoite 2% bruttokansantuotteesta = nykyisin sen sanotaan olevan myös ns ”lattiataso”</a:t>
            </a:r>
          </a:p>
          <a:p>
            <a:r>
              <a:rPr lang="fi-FI" b="1" dirty="0"/>
              <a:t>Jäsenyyden suoria lisäkustannuksia tulee esimerkiksi;</a:t>
            </a:r>
          </a:p>
          <a:p>
            <a:r>
              <a:rPr lang="fi-FI" b="1" dirty="0"/>
              <a:t>- Naton yhteisten budjettien rahoittamisesta</a:t>
            </a:r>
          </a:p>
          <a:p>
            <a:r>
              <a:rPr lang="fi-FI" b="1" dirty="0"/>
              <a:t>- Henkilöstön lähettämisestä Naton sotilaalliseen komento- ja joukkorakenteeseen.</a:t>
            </a:r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799115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2E7E18-40DE-F573-E8A4-5819399FD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4380"/>
            <a:ext cx="7886700" cy="783771"/>
          </a:xfrm>
        </p:spPr>
        <p:txBody>
          <a:bodyPr/>
          <a:lstStyle/>
          <a:p>
            <a:pPr algn="ctr"/>
            <a:r>
              <a:rPr lang="fi-FI" sz="4400" b="1" dirty="0"/>
              <a:t>NATO=</a:t>
            </a:r>
            <a:r>
              <a:rPr lang="fi-FI" b="1" dirty="0"/>
              <a:t>Pohjois-Atlantin liitto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509E10-4D79-0848-2565-58B246DA4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95646"/>
            <a:ext cx="7886700" cy="5907973"/>
          </a:xfrm>
        </p:spPr>
        <p:txBody>
          <a:bodyPr>
            <a:normAutofit fontScale="92500"/>
          </a:bodyPr>
          <a:lstStyle/>
          <a:p>
            <a:r>
              <a:rPr lang="fi-FI" b="1" dirty="0"/>
              <a:t>Suomen Nato-jäsenyys lisää vakautta Itämeren alueella ja vahvistaa koko Euroopan turvallisuutta.</a:t>
            </a:r>
          </a:p>
          <a:p>
            <a:r>
              <a:rPr lang="fi-FI" b="1" dirty="0"/>
              <a:t>Suomen Nato-jäsenyys tukee liittokunnan puolustusta ja yksinkertaistaa sen suunnittelua Itämeren ja Pohjolan alueella. </a:t>
            </a:r>
          </a:p>
          <a:p>
            <a:r>
              <a:rPr lang="fi-FI" b="1" dirty="0"/>
              <a:t>Suomella on kokoonsa suhteutettuna hyvin varteenotettavat puolustusvoimat</a:t>
            </a:r>
          </a:p>
          <a:p>
            <a:r>
              <a:rPr lang="fi-FI" b="1" dirty="0"/>
              <a:t>Kriisinsietokykyinen yhteiskunta sekä kansainvälisesti mitattuna erittäin korkea maanpuolustustahto. </a:t>
            </a:r>
          </a:p>
          <a:p>
            <a:r>
              <a:rPr lang="fi-FI" b="1" dirty="0"/>
              <a:t>Suomi tukee Naton puolustusta merkittävästi.</a:t>
            </a:r>
          </a:p>
          <a:p>
            <a:r>
              <a:rPr lang="fi-FI" sz="3000" b="1" dirty="0"/>
              <a:t>Ei koskaan enää yksin</a:t>
            </a:r>
          </a:p>
          <a:p>
            <a:r>
              <a:rPr lang="fi-FI" b="1" dirty="0"/>
              <a:t>Nato-Suomi ei jäisi ilman sotilaallista tukea sodassa Venäjää vastaan – muuten koko Naton tulevaisuus olisi uhattuna</a:t>
            </a:r>
            <a:r>
              <a:rPr lang="fi-FI" b="1"/>
              <a:t>. </a:t>
            </a: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5288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B1F0B9-31B0-CB62-2F58-4FC17B6C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754"/>
            <a:ext cx="7886700" cy="831272"/>
          </a:xfrm>
        </p:spPr>
        <p:txBody>
          <a:bodyPr/>
          <a:lstStyle/>
          <a:p>
            <a:pPr algn="ctr"/>
            <a:r>
              <a:rPr lang="fi-FI" sz="4400" b="1" dirty="0"/>
              <a:t>NATO=</a:t>
            </a:r>
            <a:r>
              <a:rPr lang="fi-FI" b="1" dirty="0"/>
              <a:t>Pohjois-Atlantin liitto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954D6A-DEBD-9BCC-5302-D0516015A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50026"/>
            <a:ext cx="7886700" cy="5789220"/>
          </a:xfrm>
        </p:spPr>
        <p:txBody>
          <a:bodyPr>
            <a:normAutofit fontScale="92500"/>
          </a:bodyPr>
          <a:lstStyle/>
          <a:p>
            <a:r>
              <a:rPr lang="fi-FI" b="1" dirty="0"/>
              <a:t>Puolustusvoimat täyttää jo Naton sotilaalliset kriteerit</a:t>
            </a:r>
          </a:p>
          <a:p>
            <a:r>
              <a:rPr lang="fi-FI" b="1" dirty="0"/>
              <a:t>Puolustusvoimien kalusto on pääosiltaan Nato-yhteensopivaa, samoin joukkojen toimintatavat. </a:t>
            </a:r>
          </a:p>
          <a:p>
            <a:r>
              <a:rPr lang="fi-FI" b="1" dirty="0"/>
              <a:t>Puolustusvoimien materiaalihankkeissa tämä on ollut myös vaatimuksena jo pitkään</a:t>
            </a:r>
            <a:r>
              <a:rPr lang="fi-FI" dirty="0"/>
              <a:t>.</a:t>
            </a:r>
          </a:p>
          <a:p>
            <a:r>
              <a:rPr lang="fi-FI" b="1" dirty="0"/>
              <a:t>Naton perussopimukset eivät velvoita Naton jäsenmaita sijoittamaan Nato-tukikohtia tai asejärjestelmiä alueelleen. </a:t>
            </a:r>
          </a:p>
          <a:p>
            <a:r>
              <a:rPr lang="fi-FI" b="1" dirty="0"/>
              <a:t>Jäsenvaltio tekee päätökset omista kansallisista lähtökohdistaan oman oikeusjärjestyksensä mukaisesti. </a:t>
            </a:r>
          </a:p>
          <a:p>
            <a:r>
              <a:rPr lang="fi-FI" b="1" dirty="0"/>
              <a:t>Suomeen mahdollisesti sijoitettavien Naton tukikohtien tai asejärjestelmien osalta asiat tarkastellaan huolellisesti neuvotteluiden edetessä</a:t>
            </a:r>
          </a:p>
        </p:txBody>
      </p:sp>
    </p:spTree>
    <p:extLst>
      <p:ext uri="{BB962C8B-B14F-4D97-AF65-F5344CB8AC3E}">
        <p14:creationId xmlns:p14="http://schemas.microsoft.com/office/powerpoint/2010/main" val="2175041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5E6B5B-12AD-ED2A-68D0-F0F9AFC6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2468"/>
            <a:ext cx="7886700" cy="811658"/>
          </a:xfrm>
        </p:spPr>
        <p:txBody>
          <a:bodyPr/>
          <a:lstStyle/>
          <a:p>
            <a:pPr algn="ctr"/>
            <a:r>
              <a:rPr lang="fi-FI" sz="4400" b="1" dirty="0"/>
              <a:t>NATO=</a:t>
            </a:r>
            <a:r>
              <a:rPr lang="fi-FI" b="1" dirty="0"/>
              <a:t>Pohjois-Atlantin liitto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7A23F5-0C8C-9836-0600-A063D9045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76" y="904126"/>
            <a:ext cx="8496728" cy="5861406"/>
          </a:xfrm>
        </p:spPr>
        <p:txBody>
          <a:bodyPr/>
          <a:lstStyle/>
          <a:p>
            <a:r>
              <a:rPr lang="fi-FI" b="1" dirty="0"/>
              <a:t>Sotilaspoliittisissa neuvotteluissa Venäjä joutuu keskustelemaan suoraan NATOn kanssa </a:t>
            </a:r>
          </a:p>
          <a:p>
            <a:r>
              <a:rPr lang="fi-FI" b="1" dirty="0"/>
              <a:t>Venäjän painostustoimet Suomea kohtaan heikkenevät, ehkä poistuvat kokonaan</a:t>
            </a:r>
          </a:p>
          <a:p>
            <a:r>
              <a:rPr lang="fi-FI" b="1" dirty="0"/>
              <a:t>Ulkomaiset yritykset lisäsivät kiinnostusta Suomeen</a:t>
            </a:r>
          </a:p>
          <a:p>
            <a:r>
              <a:rPr lang="fi-FI" b="1" dirty="0"/>
              <a:t>Suomi on mukana NATOn yhteisissä hankinnoissa=edullisemmat kalustohankinnat</a:t>
            </a:r>
          </a:p>
          <a:p>
            <a:r>
              <a:rPr lang="fi-FI" b="1" dirty="0"/>
              <a:t>Suomalaiset yritykset pääsevät osallistumaan NATOn sisäpiirin kalustohankintoihin=vientimahdollisuudet</a:t>
            </a:r>
          </a:p>
          <a:p>
            <a:r>
              <a:rPr lang="fi-FI" b="1" dirty="0"/>
              <a:t>Suomelle myydään huippuluokan puolustuskalustoa, jota ei myydä edes kaikille Nato-liittolaisille</a:t>
            </a:r>
          </a:p>
        </p:txBody>
      </p:sp>
    </p:spTree>
    <p:extLst>
      <p:ext uri="{BB962C8B-B14F-4D97-AF65-F5344CB8AC3E}">
        <p14:creationId xmlns:p14="http://schemas.microsoft.com/office/powerpoint/2010/main" val="32299226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E04832-E94C-0205-B3BB-A89BAB245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62842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Suomi - Venäjä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E02910-AE59-C5E7-950D-880D77A3C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914400"/>
            <a:ext cx="8717872" cy="5832629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/>
              <a:t>Venäjä on joutunut tyhjentämään tukikohtiaan Suomen rajojen takana ja lähettämään niistä sotilaita Ukrainaan</a:t>
            </a:r>
          </a:p>
          <a:p>
            <a:r>
              <a:rPr lang="fi-FI" b="1" dirty="0"/>
              <a:t>Ennen hyökkäyssodan alkua Venäjällä oli arviolta 30 000 sotilasta suunnattuna Baltian maihin ja Suomen eteläosaan.</a:t>
            </a:r>
          </a:p>
          <a:p>
            <a:r>
              <a:rPr lang="fi-FI" b="1" dirty="0"/>
              <a:t>Näistä joukoista on enää rippeet jäljellä, arvion mukaan vahvuudesta on poistunut mahdollisesti jo noin 80% </a:t>
            </a:r>
          </a:p>
          <a:p>
            <a:r>
              <a:rPr lang="fi-FI" b="1" dirty="0"/>
              <a:t>Venäjän maavoimien meihin vuosikymmeniä kohdistunut näytös on nyt käytännössä loppunut.</a:t>
            </a:r>
          </a:p>
          <a:p>
            <a:r>
              <a:rPr lang="fi-FI" b="1" dirty="0"/>
              <a:t>Venäjä on siirtänyt korkealuokkaista sotakalustoaan, kuten ilmatorjuntajärjestelmiään ja –ohjuksiaan Ukrainaan</a:t>
            </a:r>
          </a:p>
          <a:p>
            <a:r>
              <a:rPr lang="fi-FI" b="1" dirty="0"/>
              <a:t>Hyvän ja pahan retoriikka, haastattelussa Martti J Kari</a:t>
            </a:r>
          </a:p>
          <a:p>
            <a:r>
              <a:rPr lang="fi-FI" b="1" dirty="0">
                <a:hlinkClick r:id="rId2"/>
              </a:rPr>
              <a:t>https://www.youtube.com/watch?app=desktop&amp;v=2On0eLQydpU</a:t>
            </a:r>
            <a:endParaRPr lang="fi-FI" b="1" dirty="0"/>
          </a:p>
          <a:p>
            <a:r>
              <a:rPr lang="fi-FI" b="1" dirty="0"/>
              <a:t>Putin ja Venäjän strateginen kulttuuri (Martti J Kari)</a:t>
            </a:r>
          </a:p>
          <a:p>
            <a:r>
              <a:rPr lang="fi-FI" b="1" dirty="0">
                <a:hlinkClick r:id="rId3"/>
              </a:rPr>
              <a:t>https://www.youtube.com/watch?v=BC1ZW5ZeT5I</a:t>
            </a:r>
            <a:endParaRPr lang="fi-FI" b="1" dirty="0"/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820735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04AA4DB-8A7F-D611-A400-58449C83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21933"/>
          </a:xfrm>
        </p:spPr>
        <p:txBody>
          <a:bodyPr/>
          <a:lstStyle/>
          <a:p>
            <a:pPr algn="ctr"/>
            <a:r>
              <a:rPr lang="fi-FI" b="1" dirty="0"/>
              <a:t>Venäjä, </a:t>
            </a:r>
            <a:r>
              <a:rPr lang="fi-FI" b="1" dirty="0" err="1"/>
              <a:t>Pajaristo</a:t>
            </a:r>
            <a:r>
              <a:rPr lang="fi-FI" b="1" dirty="0"/>
              <a:t>, </a:t>
            </a:r>
            <a:r>
              <a:rPr lang="fi-FI" b="1" dirty="0" err="1"/>
              <a:t>Silovikit</a:t>
            </a:r>
            <a:r>
              <a:rPr lang="fi-FI" b="1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EC2E24-CF40-DF1E-C691-178892299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98643"/>
            <a:ext cx="7886700" cy="5866544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/>
              <a:t>Venäjän tiedämme, omasta mielestään suuri ja mahtava maa jonka pitää hallita muita, tulee historiasta satojen vuosien takaa</a:t>
            </a:r>
          </a:p>
          <a:p>
            <a:r>
              <a:rPr lang="fi-FI" b="1" dirty="0" err="1"/>
              <a:t>Pajaristo</a:t>
            </a:r>
            <a:r>
              <a:rPr lang="fi-FI" b="1" dirty="0"/>
              <a:t> = Hallinnon ja ”tavallisen kansan” välissä olevat valtaa käyttävät tahot</a:t>
            </a:r>
          </a:p>
          <a:p>
            <a:r>
              <a:rPr lang="fi-FI" b="1" dirty="0"/>
              <a:t>- nykyään pajarit ovat vaihtuneet oligarkkeihin, hallitsijaan luotetaan</a:t>
            </a:r>
          </a:p>
          <a:p>
            <a:r>
              <a:rPr lang="fi-FI" b="1" dirty="0"/>
              <a:t> - hyvät pajarit myötäilevät nykyhallintoa</a:t>
            </a:r>
          </a:p>
          <a:p>
            <a:r>
              <a:rPr lang="fi-FI" b="1" dirty="0"/>
              <a:t>- pahat pajarit ovat uhka nykyhallinnolle jotka pitää ”hävittää” esim itsemurha ampumalla itseään rintaan 5 kertaa taikka putoaa veneestä / parvekkeelta kuolemaan</a:t>
            </a:r>
          </a:p>
          <a:p>
            <a:r>
              <a:rPr lang="fi-FI" b="1" dirty="0" err="1"/>
              <a:t>Silovikit</a:t>
            </a:r>
            <a:r>
              <a:rPr lang="fi-FI" b="1" dirty="0"/>
              <a:t> =  ovat Venäjää hallitseva ryhmittymä, joka koostuu erilaisten turvallisuus-, järjestys- ja puolustusorganisaatioiden ihmisistä.</a:t>
            </a:r>
            <a:endParaRPr lang="fi-FI" b="1" baseline="30000" dirty="0"/>
          </a:p>
          <a:p>
            <a:r>
              <a:rPr lang="fi-FI" b="1" dirty="0" err="1"/>
              <a:t>Silovikkien</a:t>
            </a:r>
            <a:r>
              <a:rPr lang="fi-FI" b="1" dirty="0"/>
              <a:t> katsotaan olevan tärkeä osa Venäjän presidentti </a:t>
            </a:r>
            <a:r>
              <a:rPr lang="fi-FI" b="1" dirty="0">
                <a:hlinkClick r:id="rId2" tooltip="Vladimir Putin"/>
              </a:rPr>
              <a:t>Vladimir Putinin</a:t>
            </a:r>
            <a:r>
              <a:rPr lang="fi-FI" b="1" dirty="0"/>
              <a:t> lähipiiriä</a:t>
            </a:r>
          </a:p>
        </p:txBody>
      </p:sp>
    </p:spTree>
    <p:extLst>
      <p:ext uri="{BB962C8B-B14F-4D97-AF65-F5344CB8AC3E}">
        <p14:creationId xmlns:p14="http://schemas.microsoft.com/office/powerpoint/2010/main" val="1860659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DDC60A-FAAE-6D68-D5C3-C3F91C27B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39000"/>
          </a:xfrm>
        </p:spPr>
        <p:txBody>
          <a:bodyPr>
            <a:normAutofit fontScale="90000"/>
          </a:bodyPr>
          <a:lstStyle/>
          <a:p>
            <a:pPr algn="ctr"/>
            <a:br>
              <a:rPr lang="fi-FI" b="1" dirty="0"/>
            </a:br>
            <a:r>
              <a:rPr lang="fi-FI" b="1" dirty="0"/>
              <a:t>Venäjän mahdollisuudet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AE092A-22FC-B596-09A2-DCF962FF4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76" y="904126"/>
            <a:ext cx="8712486" cy="5732343"/>
          </a:xfrm>
        </p:spPr>
        <p:txBody>
          <a:bodyPr/>
          <a:lstStyle/>
          <a:p>
            <a:r>
              <a:rPr lang="fi-FI" b="1" dirty="0"/>
              <a:t>Ydinaseiden käyttö ei todennäköistä</a:t>
            </a:r>
          </a:p>
          <a:p>
            <a:r>
              <a:rPr lang="fi-FI" b="1" dirty="0"/>
              <a:t>- saasteet leviävät Venäjälle, pääasiassa tuuli puhaltaa lännestä</a:t>
            </a:r>
          </a:p>
          <a:p>
            <a:r>
              <a:rPr lang="fi-FI" b="1" dirty="0"/>
              <a:t>- tässä tapauksessa NATO reagoi asiaan, ilmoittaneet suoraan Venäjän joukkojen tuhosta Ukrainassa</a:t>
            </a:r>
          </a:p>
          <a:p>
            <a:r>
              <a:rPr lang="fi-FI" b="1" dirty="0">
                <a:hlinkClick r:id="rId2"/>
              </a:rPr>
              <a:t>https://www.youtube.com/watch?v=Bw6E3avPhx0</a:t>
            </a:r>
            <a:endParaRPr lang="fi-FI" b="1" dirty="0"/>
          </a:p>
          <a:p>
            <a:r>
              <a:rPr lang="fi-FI" b="1" dirty="0"/>
              <a:t>Venäjän sotilaat ”paleltuvat” etulinjassa </a:t>
            </a:r>
            <a:r>
              <a:rPr lang="fi-FI" b="1" dirty="0" err="1"/>
              <a:t>vrt</a:t>
            </a:r>
            <a:r>
              <a:rPr lang="fi-FI" b="1" dirty="0"/>
              <a:t> Talvisota</a:t>
            </a:r>
          </a:p>
          <a:p>
            <a:r>
              <a:rPr lang="fi-FI" b="1" dirty="0"/>
              <a:t>Motivaatio Venäläisillä on huono, ampuvat toisiaan</a:t>
            </a:r>
          </a:p>
          <a:p>
            <a:r>
              <a:rPr lang="fi-FI" b="1" dirty="0"/>
              <a:t>NATO </a:t>
            </a:r>
            <a:r>
              <a:rPr lang="fi-FI" b="1" dirty="0" err="1"/>
              <a:t>vs</a:t>
            </a:r>
            <a:r>
              <a:rPr lang="fi-FI" b="1" dirty="0"/>
              <a:t> Venäjän asevoimat vertailu</a:t>
            </a:r>
          </a:p>
          <a:p>
            <a:r>
              <a:rPr lang="fi-FI" b="1" dirty="0">
                <a:hlinkClick r:id="rId3"/>
              </a:rPr>
              <a:t>https://www.youtube.com/watch?v=dvbgpWozXX4</a:t>
            </a:r>
            <a:endParaRPr lang="fi-FI" b="1" dirty="0"/>
          </a:p>
          <a:p>
            <a:pPr marL="0" indent="0">
              <a:buNone/>
            </a:pPr>
            <a:endParaRPr lang="fi-FI" b="1" dirty="0"/>
          </a:p>
          <a:p>
            <a:endParaRPr lang="fi-FI" b="1" dirty="0"/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503186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8FBF88-7C99-22E8-5B5A-424099084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Iltasa</a:t>
            </a:r>
            <a:r>
              <a:rPr lang="fi-FI" dirty="0"/>
              <a:t>-             i               </a:t>
            </a:r>
            <a:r>
              <a:rPr lang="fi-FI" dirty="0" err="1"/>
              <a:t>nomat</a:t>
            </a:r>
            <a:endParaRPr lang="fi-FI" dirty="0"/>
          </a:p>
        </p:txBody>
      </p:sp>
      <p:pic>
        <p:nvPicPr>
          <p:cNvPr id="5" name="Sisällön paikkamerkki 4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0CE7428C-3D5F-13BD-86FB-5569FD7A32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275" y="150920"/>
            <a:ext cx="3586577" cy="6767824"/>
          </a:xfrm>
        </p:spPr>
      </p:pic>
    </p:spTree>
    <p:extLst>
      <p:ext uri="{BB962C8B-B14F-4D97-AF65-F5344CB8AC3E}">
        <p14:creationId xmlns:p14="http://schemas.microsoft.com/office/powerpoint/2010/main" val="19701871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587697-D4AD-1AAD-5488-86C7D8693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97653"/>
            <a:ext cx="8266775" cy="949911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UKRAINAN SODAN OPIT SUOMELLE</a:t>
            </a:r>
            <a:br>
              <a:rPr lang="fi-FI" b="1" dirty="0"/>
            </a:br>
            <a:r>
              <a:rPr lang="fi-FI" b="1" dirty="0"/>
              <a:t>JA BALTIAN MAILLE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A9F1D5E-7128-EF5A-66D9-9EBB6C15C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18" y="1047564"/>
            <a:ext cx="7886700" cy="5129399"/>
          </a:xfrm>
        </p:spPr>
        <p:txBody>
          <a:bodyPr/>
          <a:lstStyle/>
          <a:p>
            <a:r>
              <a:rPr lang="fi-FI" b="1" dirty="0"/>
              <a:t>Viron ulkoministeriön kansliapäällikkö Jonatan </a:t>
            </a:r>
            <a:r>
              <a:rPr lang="fi-FI" b="1" dirty="0" err="1"/>
              <a:t>Vseviov</a:t>
            </a:r>
            <a:r>
              <a:rPr lang="fi-FI" b="1" dirty="0"/>
              <a:t> sanoo:</a:t>
            </a:r>
          </a:p>
          <a:p>
            <a:r>
              <a:rPr lang="fi-FI" b="1" dirty="0"/>
              <a:t>”Venäjän muodostama pitkäaikainen vaara riippuu siitä, mikä Ukrainan sodan lopputulos on.</a:t>
            </a:r>
          </a:p>
          <a:p>
            <a:r>
              <a:rPr lang="fi-FI" b="1" dirty="0"/>
              <a:t>– Jos he saavat edes osan tavoittelemistaan asioista Ukrainassa, ennustamme äärimmäisen vaikeita aikoja Euroopalle, hän varoittaa”</a:t>
            </a:r>
          </a:p>
          <a:p>
            <a:pPr marL="0" indent="0">
              <a:buNone/>
            </a:pPr>
            <a:endParaRPr lang="fi-FI" b="1" dirty="0"/>
          </a:p>
          <a:p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85454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2A0EAB-72CE-4877-4DDE-EA317F42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>
            <a:normAutofit/>
          </a:bodyPr>
          <a:lstStyle/>
          <a:p>
            <a:r>
              <a:rPr lang="fi-FI" b="1" dirty="0" err="1"/>
              <a:t>PE:n</a:t>
            </a:r>
            <a:r>
              <a:rPr lang="fi-FI" b="1" dirty="0"/>
              <a:t> tiedustelupäällikkö Juha Vauhkonen toteaa;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B0265D-5521-10A9-2685-62FF5F49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8283"/>
            <a:ext cx="7886700" cy="4818680"/>
          </a:xfrm>
        </p:spPr>
        <p:txBody>
          <a:bodyPr/>
          <a:lstStyle/>
          <a:p>
            <a:r>
              <a:rPr lang="fi-FI" b="1" dirty="0"/>
              <a:t>- Venäjän sotilaallinen uhka Suomea kohtaan ”erittäin epätodennäköinen”</a:t>
            </a:r>
          </a:p>
          <a:p>
            <a:r>
              <a:rPr lang="fi-FI" b="1" dirty="0"/>
              <a:t>- Suomen lähialueilla on maavoimajoukkojen muutos ollut valtava. Niiden määrä on pudonnut alle neljännekseen, kun ne ovat kokeneet vakavia tappioita Ukrainassa”</a:t>
            </a:r>
          </a:p>
          <a:p>
            <a:r>
              <a:rPr lang="fi-FI" b="1" dirty="0"/>
              <a:t>-Suurin vaikutus on kuitenkin se, että liitymme Naton yhteiseen ennakkovaroitusjärjestelmään</a:t>
            </a:r>
          </a:p>
        </p:txBody>
      </p:sp>
    </p:spTree>
    <p:extLst>
      <p:ext uri="{BB962C8B-B14F-4D97-AF65-F5344CB8AC3E}">
        <p14:creationId xmlns:p14="http://schemas.microsoft.com/office/powerpoint/2010/main" val="153321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60263A-7967-FF08-D02E-D5CC1AD0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PUOLUSTUSVOIMAT 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242F56-0DA6-C795-CD7D-AFD8B6534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4000" b="1" dirty="0"/>
              <a:t>Maavoimien joukko-osastot</a:t>
            </a:r>
          </a:p>
          <a:p>
            <a:r>
              <a:rPr lang="fi-FI" sz="3600" b="1" dirty="0"/>
              <a:t> Maavoimien esikunta Mikkeli</a:t>
            </a:r>
          </a:p>
          <a:p>
            <a:r>
              <a:rPr lang="fi-FI" sz="3600" dirty="0">
                <a:hlinkClick r:id="rId2"/>
              </a:rPr>
              <a:t>https://maavoimat.fi/maavoimien-esikunta</a:t>
            </a:r>
            <a:endParaRPr lang="fi-FI" sz="3600" dirty="0"/>
          </a:p>
          <a:p>
            <a:endParaRPr lang="fi-FI" sz="3600" b="1" dirty="0"/>
          </a:p>
          <a:p>
            <a:r>
              <a:rPr lang="fi-FI" sz="3600" b="1" dirty="0"/>
              <a:t>Jääkäriprikaati Sodankylä</a:t>
            </a:r>
          </a:p>
          <a:p>
            <a:pPr lvl="1"/>
            <a:r>
              <a:rPr lang="fi-FI" sz="3000" b="1" dirty="0"/>
              <a:t>On arktiseen koulutukseen ja ilmatorjuntaan erikoistunut Puolustusvoimien pohjoisin joukko-osasto</a:t>
            </a:r>
          </a:p>
          <a:p>
            <a:pPr lvl="1"/>
            <a:r>
              <a:rPr lang="fi-FI" sz="3000" dirty="0">
                <a:hlinkClick r:id="rId3"/>
              </a:rPr>
              <a:t>https://maavoimat.fi/jaakariprikaati</a:t>
            </a:r>
            <a:endParaRPr lang="fi-FI" sz="3000" dirty="0"/>
          </a:p>
          <a:p>
            <a:pPr lvl="1"/>
            <a:endParaRPr lang="fi-FI" sz="3000" b="1" dirty="0"/>
          </a:p>
        </p:txBody>
      </p:sp>
    </p:spTree>
    <p:extLst>
      <p:ext uri="{BB962C8B-B14F-4D97-AF65-F5344CB8AC3E}">
        <p14:creationId xmlns:p14="http://schemas.microsoft.com/office/powerpoint/2010/main" val="616749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33AFDA-FD69-3886-558D-CE08EF465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8153"/>
            <a:ext cx="7886700" cy="467773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LINKKEJÄ NETTIIN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D5D3FA-D959-C456-37C1-E215B867B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585926"/>
            <a:ext cx="8735627" cy="6153921"/>
          </a:xfrm>
        </p:spPr>
        <p:txBody>
          <a:bodyPr>
            <a:normAutofit fontScale="25000" lnSpcReduction="20000"/>
          </a:bodyPr>
          <a:lstStyle/>
          <a:p>
            <a:r>
              <a:rPr lang="fi-FI" sz="8000" dirty="0">
                <a:hlinkClick r:id="rId2"/>
              </a:rPr>
              <a:t>https://www.is.fi/kotimaa/art-2000008668158.html</a:t>
            </a:r>
            <a:endParaRPr lang="fi-FI" sz="8000" dirty="0"/>
          </a:p>
          <a:p>
            <a:r>
              <a:rPr lang="fi-FI" sz="8000" dirty="0"/>
              <a:t>- Martti J Kari; miksi Venäjä toimii kuten toimii</a:t>
            </a:r>
          </a:p>
          <a:p>
            <a:r>
              <a:rPr lang="fi-FI" sz="8000" dirty="0">
                <a:hlinkClick r:id="rId3"/>
              </a:rPr>
              <a:t>https://www.youtube.com/watch?v=mkta5rk7m5o</a:t>
            </a:r>
            <a:endParaRPr lang="fi-FI" sz="8000" dirty="0"/>
          </a:p>
          <a:p>
            <a:r>
              <a:rPr lang="fi-FI" sz="8000" dirty="0"/>
              <a:t>- Martti J. Kari; Venäjä, NATO ja Suomi | Valavuori LIVE 9.3.2022</a:t>
            </a:r>
          </a:p>
          <a:p>
            <a:r>
              <a:rPr lang="fi-FI" sz="8000" dirty="0">
                <a:hlinkClick r:id="rId4"/>
              </a:rPr>
              <a:t>https://www.youtube.com/watch?v=E3AyRq-V__0&amp;t=401s</a:t>
            </a:r>
            <a:endParaRPr lang="fi-FI" sz="8000" dirty="0"/>
          </a:p>
          <a:p>
            <a:r>
              <a:rPr lang="fi-FI" sz="8000" dirty="0"/>
              <a:t>- Martti J Kari; Venäjä ja Suomen turvallisuus -yleisöluento</a:t>
            </a:r>
          </a:p>
          <a:p>
            <a:r>
              <a:rPr lang="fi-FI" sz="8000" dirty="0">
                <a:hlinkClick r:id="rId5"/>
              </a:rPr>
              <a:t>https://puheenvuoro.uusisuomi.fi/ilmari/16285-tsaari-hyva-pajarit-pahoja-taas-kerran/</a:t>
            </a:r>
            <a:endParaRPr lang="fi-FI" sz="8000" dirty="0"/>
          </a:p>
          <a:p>
            <a:r>
              <a:rPr lang="fi-FI" sz="8000" dirty="0"/>
              <a:t>- tsaari hyvä/pajarit pahoja…taas kerran, tarina kylästä joka meni lakkoon ja Putinista joka tuli apuun</a:t>
            </a:r>
          </a:p>
          <a:p>
            <a:r>
              <a:rPr lang="fi-FI" sz="8000" dirty="0">
                <a:hlinkClick r:id="rId6"/>
              </a:rPr>
              <a:t>https://www.youtube.com/watch?v=IPnGt0ekaL4</a:t>
            </a:r>
            <a:endParaRPr lang="fi-FI" sz="8000" dirty="0"/>
          </a:p>
          <a:p>
            <a:r>
              <a:rPr lang="fi-FI" sz="8000" dirty="0"/>
              <a:t>YLE:n juttu </a:t>
            </a:r>
            <a:r>
              <a:rPr lang="fi-FI" sz="8000" dirty="0" err="1"/>
              <a:t>rajantakana</a:t>
            </a:r>
            <a:r>
              <a:rPr lang="fi-FI" sz="8000" dirty="0"/>
              <a:t> olevasta Venäjän voimasta</a:t>
            </a:r>
          </a:p>
          <a:p>
            <a:r>
              <a:rPr lang="fi-FI" sz="8000" dirty="0"/>
              <a:t>-  </a:t>
            </a:r>
            <a:r>
              <a:rPr lang="fi-FI" sz="8000" dirty="0">
                <a:hlinkClick r:id="rId7"/>
              </a:rPr>
              <a:t>https://yle.fi/a/3-12434544</a:t>
            </a:r>
            <a:endParaRPr lang="fi-FI" sz="8000" dirty="0"/>
          </a:p>
          <a:p>
            <a:r>
              <a:rPr lang="fi-FI" sz="8000" dirty="0"/>
              <a:t>- Venäjän sotilastukikohdat rajan takana</a:t>
            </a:r>
          </a:p>
          <a:p>
            <a:r>
              <a:rPr lang="fi-FI" sz="8000" dirty="0"/>
              <a:t>- </a:t>
            </a:r>
            <a:r>
              <a:rPr lang="fi-FI" sz="8000" dirty="0">
                <a:hlinkClick r:id="rId8"/>
              </a:rPr>
              <a:t>https://www.youtube.com/watch?v=LHLEY4uIqno&amp;t=203s</a:t>
            </a:r>
            <a:endParaRPr lang="fi-FI" sz="8000" dirty="0"/>
          </a:p>
          <a:p>
            <a:r>
              <a:rPr lang="fi-FI" sz="8000" dirty="0"/>
              <a:t>Esittelyvideo maanpuolustuksesta, video</a:t>
            </a:r>
          </a:p>
          <a:p>
            <a:r>
              <a:rPr lang="fi-FI" sz="8000" dirty="0">
                <a:hlinkClick r:id="rId6"/>
              </a:rPr>
              <a:t>https://www.youtube.com/watch?v=IPnGt0ekaL4</a:t>
            </a:r>
            <a:endParaRPr lang="fi-FI" sz="8000" dirty="0"/>
          </a:p>
          <a:p>
            <a:r>
              <a:rPr lang="fi-FI" sz="8000" dirty="0"/>
              <a:t>- Martti J. Kari: Muuttaako sota meitä? // Ukraina-ilta // Konnevesi 100</a:t>
            </a:r>
          </a:p>
          <a:p>
            <a:endParaRPr lang="fi-FI" sz="8000" dirty="0"/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2771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121FBB-45D1-2C47-E6A5-28C0B453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b="1" dirty="0"/>
              <a:t>Sokerina pohjalla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324363-2395-CC49-5232-B8FCEAAD9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1825625"/>
            <a:ext cx="8275653" cy="4351338"/>
          </a:xfrm>
        </p:spPr>
        <p:txBody>
          <a:bodyPr/>
          <a:lstStyle/>
          <a:p>
            <a:pPr algn="ctr"/>
            <a:r>
              <a:rPr lang="fi-FI" sz="4000" b="1" dirty="0"/>
              <a:t>Puolustusvoimat tänään</a:t>
            </a:r>
          </a:p>
          <a:p>
            <a:pPr algn="ctr"/>
            <a:endParaRPr lang="fi-FI" sz="4000" b="1" dirty="0"/>
          </a:p>
          <a:p>
            <a:pPr algn="ctr"/>
            <a:r>
              <a:rPr lang="fi-FI" sz="2800" b="1" dirty="0">
                <a:hlinkClick r:id="rId2"/>
              </a:rPr>
              <a:t>https://www.youtube.com/watch?v=bTmWCbcYwb8</a:t>
            </a:r>
            <a:endParaRPr lang="fi-FI" sz="2800" b="1" dirty="0"/>
          </a:p>
          <a:p>
            <a:endParaRPr lang="fi-FI" sz="2800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637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536D68-E461-1B48-9440-CA6D577E9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007"/>
          </a:xfrm>
        </p:spPr>
        <p:txBody>
          <a:bodyPr>
            <a:normAutofit fontScale="90000"/>
          </a:bodyPr>
          <a:lstStyle/>
          <a:p>
            <a:pPr algn="ctr"/>
            <a:br>
              <a:rPr lang="fi-FI" b="1" dirty="0"/>
            </a:br>
            <a:r>
              <a:rPr lang="fi-FI" b="1" dirty="0"/>
              <a:t>Maavoimien joukko-osastot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0FDF2B-EE6A-AE63-9942-69A64E700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3333" y="1236133"/>
            <a:ext cx="4091517" cy="4940830"/>
          </a:xfrm>
        </p:spPr>
        <p:txBody>
          <a:bodyPr>
            <a:normAutofit lnSpcReduction="10000"/>
          </a:bodyPr>
          <a:lstStyle/>
          <a:p>
            <a:r>
              <a:rPr lang="fi-FI" sz="3600" b="1" dirty="0"/>
              <a:t>Kaartin jääkärirykmentti</a:t>
            </a:r>
          </a:p>
          <a:p>
            <a:r>
              <a:rPr lang="fi-FI" sz="3200" b="1" dirty="0"/>
              <a:t>kouluttaa taisteluun rakennetulla alueella erikoistuvia joukkoja pääkaupunkiseudun ja Uudenmaan puolustamiseen.</a:t>
            </a:r>
          </a:p>
          <a:p>
            <a:r>
              <a:rPr lang="fi-FI" sz="3200" dirty="0">
                <a:hlinkClick r:id="rId2"/>
              </a:rPr>
              <a:t>https://maavoimat.fi/kaartin-jaakarirykmentti</a:t>
            </a:r>
            <a:endParaRPr lang="fi-FI" sz="3200" dirty="0"/>
          </a:p>
          <a:p>
            <a:endParaRPr lang="fi-FI" sz="3200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73434BB-36E9-5425-2749-11FE2B5C9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065320"/>
            <a:ext cx="4091517" cy="5548543"/>
          </a:xfrm>
        </p:spPr>
        <p:txBody>
          <a:bodyPr>
            <a:normAutofit lnSpcReduction="10000"/>
          </a:bodyPr>
          <a:lstStyle/>
          <a:p>
            <a:r>
              <a:rPr lang="fi-FI" sz="4000" b="1" dirty="0"/>
              <a:t>Kainuun prikaati</a:t>
            </a:r>
          </a:p>
          <a:p>
            <a:r>
              <a:rPr lang="fi-FI" sz="3200" b="1" dirty="0"/>
              <a:t>Ylläpitää toimialueensa maanpuolustuksen valmiutta ja antaa </a:t>
            </a:r>
            <a:r>
              <a:rPr lang="fi-FI" b="1" dirty="0"/>
              <a:t>laadukasta</a:t>
            </a:r>
            <a:r>
              <a:rPr lang="fi-FI" sz="3200" b="1" dirty="0"/>
              <a:t> varusmies- ja reserviläis-koulutusta. </a:t>
            </a:r>
          </a:p>
          <a:p>
            <a:r>
              <a:rPr lang="fi-FI" sz="3200" b="1" dirty="0"/>
              <a:t>Prikaatin vastuulla on kolmasosa Suomesta.</a:t>
            </a:r>
          </a:p>
          <a:p>
            <a:r>
              <a:rPr lang="fi-FI" dirty="0">
                <a:hlinkClick r:id="rId3"/>
              </a:rPr>
              <a:t>https://maavoimat.fi/kainuun-prikaati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693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C5CFD7-1C82-FD6E-4346-3F1F3305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1216"/>
          </a:xfrm>
        </p:spPr>
        <p:txBody>
          <a:bodyPr/>
          <a:lstStyle/>
          <a:p>
            <a:pPr algn="ctr"/>
            <a:r>
              <a:rPr lang="fi-FI" b="1" dirty="0"/>
              <a:t>Maavoimien joukko-osastot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2FA4C2-A094-4A2F-2CF2-1D44D1FD0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3295" y="1482571"/>
            <a:ext cx="4021555" cy="4694392"/>
          </a:xfrm>
        </p:spPr>
        <p:txBody>
          <a:bodyPr>
            <a:normAutofit fontScale="85000" lnSpcReduction="20000"/>
          </a:bodyPr>
          <a:lstStyle/>
          <a:p>
            <a:r>
              <a:rPr lang="fi-FI" sz="4300" b="1" dirty="0"/>
              <a:t>Karjalan prikaati</a:t>
            </a:r>
          </a:p>
          <a:p>
            <a:r>
              <a:rPr lang="fi-FI" sz="3500" b="1" dirty="0"/>
              <a:t>On kyky vastata valmiudesta alueellaan. Prikaatin koulutus- ja harjoitusjärjestelmä vastaa valmiuden, joukkotuotantotehtävien ja raivaamisen valtakunnallisten kurssien vaatimuksiin.</a:t>
            </a:r>
          </a:p>
          <a:p>
            <a:r>
              <a:rPr lang="fi-FI" sz="3500" dirty="0">
                <a:hlinkClick r:id="rId3"/>
              </a:rPr>
              <a:t>https://maavoimat.fi/karjalan-prikaati</a:t>
            </a:r>
            <a:endParaRPr lang="fi-FI" sz="3500" dirty="0"/>
          </a:p>
          <a:p>
            <a:endParaRPr lang="fi-FI" sz="3500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E50DEEB-6BCE-678D-414C-DB7761B72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402672"/>
            <a:ext cx="3886200" cy="5317723"/>
          </a:xfrm>
        </p:spPr>
        <p:txBody>
          <a:bodyPr>
            <a:normAutofit fontScale="85000" lnSpcReduction="20000"/>
          </a:bodyPr>
          <a:lstStyle/>
          <a:p>
            <a:r>
              <a:rPr lang="fi-FI" sz="4200" b="1" dirty="0"/>
              <a:t>Maasotakoulu</a:t>
            </a:r>
          </a:p>
          <a:p>
            <a:r>
              <a:rPr lang="fi-FI" sz="3300" b="1" dirty="0"/>
              <a:t>Maasotakoulu kouluttaa ammattisotilaita ja asevelvollisia. Maasotakoulu on Maavoimien tulevaisuuden rakentamisen ytimessä valmiudella, laadukkaalla koulutuksella ja tutkimuksella</a:t>
            </a:r>
          </a:p>
          <a:p>
            <a:r>
              <a:rPr lang="fi-FI" sz="3300" dirty="0">
                <a:hlinkClick r:id="rId4"/>
              </a:rPr>
              <a:t>https://maavoimat.fi/maasotakoulu</a:t>
            </a:r>
            <a:endParaRPr lang="fi-FI" sz="3300" dirty="0"/>
          </a:p>
          <a:p>
            <a:endParaRPr lang="fi-FI" sz="3300" b="1" dirty="0"/>
          </a:p>
          <a:p>
            <a:endParaRPr lang="fi-FI" sz="3800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350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2143D71-75FE-7A63-109B-01945034D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0632"/>
            <a:ext cx="7886700" cy="902369"/>
          </a:xfrm>
        </p:spPr>
        <p:txBody>
          <a:bodyPr/>
          <a:lstStyle/>
          <a:p>
            <a:pPr algn="ctr"/>
            <a:r>
              <a:rPr lang="fi-FI" b="1" dirty="0"/>
              <a:t>Maavoimien joukko-osastot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F7AE20-7D81-4F96-BB9D-E264923CF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6726" y="1038688"/>
            <a:ext cx="4415590" cy="5662902"/>
          </a:xfrm>
        </p:spPr>
        <p:txBody>
          <a:bodyPr>
            <a:normAutofit fontScale="25000" lnSpcReduction="20000"/>
          </a:bodyPr>
          <a:lstStyle/>
          <a:p>
            <a:r>
              <a:rPr lang="fi-FI" sz="14400" b="1" dirty="0"/>
              <a:t>Panssariprikaati</a:t>
            </a:r>
          </a:p>
          <a:p>
            <a:r>
              <a:rPr lang="fi-FI" sz="12800" b="1" dirty="0"/>
              <a:t>On mekanisoitujen ja moottoroitujen taisteluosastojen, ilmatorjunnan sekä elektronisen sodankäynnin erikoisosaaja Kanta-Hämeessä. </a:t>
            </a:r>
          </a:p>
          <a:p>
            <a:r>
              <a:rPr lang="fi-FI" sz="12800" b="1" dirty="0"/>
              <a:t>Myös maineikkaan Varusmiessoittokunnan soittajat koulutetaan Panssariprikaatissa</a:t>
            </a:r>
          </a:p>
          <a:p>
            <a:r>
              <a:rPr lang="fi-FI" sz="12800" dirty="0">
                <a:hlinkClick r:id="rId3"/>
              </a:rPr>
              <a:t>https://maavoimat.fi/panssariprikaati</a:t>
            </a:r>
            <a:endParaRPr lang="fi-FI" sz="12800" dirty="0"/>
          </a:p>
          <a:p>
            <a:endParaRPr lang="fi-FI" sz="12800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4B4A94-84A2-31B5-C0BB-DB42D2714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8568" y="1038688"/>
            <a:ext cx="3934326" cy="5454186"/>
          </a:xfrm>
        </p:spPr>
        <p:txBody>
          <a:bodyPr>
            <a:normAutofit fontScale="25000" lnSpcReduction="20000"/>
          </a:bodyPr>
          <a:lstStyle/>
          <a:p>
            <a:r>
              <a:rPr lang="fi-FI" sz="16000" b="1" dirty="0"/>
              <a:t>Porin prikaati</a:t>
            </a:r>
          </a:p>
          <a:p>
            <a:r>
              <a:rPr lang="fi-FI" sz="12800" b="1" dirty="0"/>
              <a:t>Kouluttaa Länsi-Suomen alueella varusmiehistä rautaisia kotimaan puolustajia, sekä vapaaehtoisista reserviläisistä ammattitaitoisia rauhanturvaajia maailman kriisialueille</a:t>
            </a:r>
          </a:p>
          <a:p>
            <a:r>
              <a:rPr lang="fi-FI" sz="12800" dirty="0">
                <a:hlinkClick r:id="rId4"/>
              </a:rPr>
              <a:t>https://maavoimat.fi/porin-prikaati</a:t>
            </a:r>
            <a:endParaRPr lang="fi-FI" sz="12800" dirty="0"/>
          </a:p>
          <a:p>
            <a:endParaRPr lang="fi-FI" sz="12800" b="1" dirty="0"/>
          </a:p>
          <a:p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102983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6E66D9-5E4E-2BD8-C092-F40A5C01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Maavoimien joukko-osastot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E383EC-2EB1-6AF4-42C2-8ABF79F9FD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sz="3600" b="1" dirty="0"/>
              <a:t>Utin jääkärirykmentti</a:t>
            </a:r>
          </a:p>
          <a:p>
            <a:r>
              <a:rPr lang="fi-FI" b="1" dirty="0"/>
              <a:t>On korkean valmiuden joukko-osasto, johon on  keskitetty maavoimien erikoisjoukkotoiminta ja puolustusvoimien helikopteritoiminta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E56462F-A9A3-7BA3-7052-637DAE6D93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>
                <a:hlinkClick r:id="rId3"/>
              </a:rPr>
              <a:t>https://maavoimat.fi/utin-jaakarirykmentti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586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5A5309DB-DF70-782E-1BF3-EFE003CB3BA2}"/>
              </a:ext>
            </a:extLst>
          </p:cNvPr>
          <p:cNvSpPr txBox="1"/>
          <p:nvPr/>
        </p:nvSpPr>
        <p:spPr>
          <a:xfrm>
            <a:off x="204537" y="685800"/>
            <a:ext cx="8831179" cy="6140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b="1" dirty="0"/>
              <a:t>Tehtävänä on Suomen sotilaallinen puolustaminen, merialueiden valvonta, alueloukkausten torjunta, meriyhteyksien turvaaminen sekä merellisten hyökkäysten torjunta.</a:t>
            </a:r>
          </a:p>
          <a:p>
            <a:endParaRPr lang="fi-FI" sz="900" b="1" dirty="0"/>
          </a:p>
          <a:p>
            <a:r>
              <a:rPr lang="fi-FI" sz="3200" b="1" dirty="0"/>
              <a:t>Merivoimien esikunta</a:t>
            </a:r>
          </a:p>
          <a:p>
            <a:r>
              <a:rPr lang="fi-FI" sz="3200" b="1" dirty="0"/>
              <a:t>Valmistelee, suunnittelee ja toimeenpanee merivoimien komentajan käskemät merivoimia koskevat merkittävät asiat sekä toteuttaa resurssien jaon merivoimien komentajan linjausten mukaisesti.</a:t>
            </a:r>
          </a:p>
          <a:p>
            <a:r>
              <a:rPr lang="fi-FI" sz="3200" dirty="0">
                <a:hlinkClick r:id="rId3"/>
              </a:rPr>
              <a:t>https://merivoimat.fi/etusivu</a:t>
            </a:r>
            <a:endParaRPr lang="fi-FI" sz="3200" dirty="0"/>
          </a:p>
          <a:p>
            <a:endParaRPr lang="fi-FI" sz="3200" b="1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3E42DCDE-D6B8-E41F-A11A-606F426F92E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0021" y="284831"/>
            <a:ext cx="6915150" cy="858169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Merivoimat</a:t>
            </a:r>
            <a:br>
              <a:rPr lang="fi-FI" b="1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3323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94D55D-A3F0-B334-8021-5DA9C122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1779"/>
          </a:xfrm>
        </p:spPr>
        <p:txBody>
          <a:bodyPr>
            <a:normAutofit/>
          </a:bodyPr>
          <a:lstStyle/>
          <a:p>
            <a:pPr algn="ctr"/>
            <a:r>
              <a:rPr lang="fi-FI" sz="4000" b="1" dirty="0"/>
              <a:t>Merivoimien joukko-osastot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7F7313A-692A-7823-89F7-C38B1F906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106905"/>
            <a:ext cx="3886200" cy="5070058"/>
          </a:xfrm>
        </p:spPr>
        <p:txBody>
          <a:bodyPr>
            <a:normAutofit fontScale="85000" lnSpcReduction="10000"/>
          </a:bodyPr>
          <a:lstStyle/>
          <a:p>
            <a:r>
              <a:rPr lang="fi-FI" sz="3200" b="1" dirty="0"/>
              <a:t>Rannikkolaivasto</a:t>
            </a:r>
          </a:p>
          <a:p>
            <a:r>
              <a:rPr lang="fi-FI" sz="3200" b="1" dirty="0"/>
              <a:t>Puolustaa Suomea merellä. </a:t>
            </a:r>
          </a:p>
          <a:p>
            <a:pPr marL="0" indent="0">
              <a:buNone/>
            </a:pPr>
            <a:r>
              <a:rPr lang="fi-FI" sz="3200" b="1" dirty="0"/>
              <a:t>Aluksemme toimivat koko Suomen merialueilla jatkuvassa valmiudessa.</a:t>
            </a:r>
          </a:p>
          <a:p>
            <a:r>
              <a:rPr lang="fi-FI" dirty="0">
                <a:hlinkClick r:id="rId2"/>
              </a:rPr>
              <a:t>https://merivoimat.fi/rannikkolaivasto</a:t>
            </a:r>
            <a:endParaRPr lang="fi-FI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32DF70D-09D2-2E61-508C-010CBB6FE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106905"/>
            <a:ext cx="4153903" cy="5070058"/>
          </a:xfrm>
        </p:spPr>
        <p:txBody>
          <a:bodyPr>
            <a:normAutofit fontScale="85000" lnSpcReduction="10000"/>
          </a:bodyPr>
          <a:lstStyle/>
          <a:p>
            <a:r>
              <a:rPr lang="fi-FI" sz="3200" b="1" dirty="0"/>
              <a:t>Rannikkoprikaati</a:t>
            </a:r>
          </a:p>
          <a:p>
            <a:r>
              <a:rPr lang="fi-FI" sz="3200" b="1" dirty="0"/>
              <a:t>On rannikkotaisteluihin erikoistunut Merivoimien valmiusjoukko-osasto, joka valvoo ympäri vuorokauden alueellista koskemattomuutta ja muodostaa meritilannekuvaa Suomenlahdella</a:t>
            </a:r>
          </a:p>
          <a:p>
            <a:r>
              <a:rPr lang="fi-FI" sz="3200" dirty="0">
                <a:hlinkClick r:id="rId3"/>
              </a:rPr>
              <a:t>https://merivoimat.fi/rannikkoprikaati/tietoa-meista</a:t>
            </a:r>
            <a:endParaRPr lang="fi-FI" sz="3200" dirty="0"/>
          </a:p>
          <a:p>
            <a:endParaRPr lang="fi-FI" sz="3200" b="1" dirty="0"/>
          </a:p>
          <a:p>
            <a:endParaRPr lang="fi-FI" sz="3200" b="1" dirty="0"/>
          </a:p>
        </p:txBody>
      </p:sp>
    </p:spTree>
    <p:extLst>
      <p:ext uri="{BB962C8B-B14F-4D97-AF65-F5344CB8AC3E}">
        <p14:creationId xmlns:p14="http://schemas.microsoft.com/office/powerpoint/2010/main" val="63423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5370</TotalTime>
  <Words>1911</Words>
  <Application>Microsoft Office PowerPoint</Application>
  <PresentationFormat>Näytössä katseltava diaesitys (4:3)</PresentationFormat>
  <Paragraphs>220</Paragraphs>
  <Slides>31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Office-teema</vt:lpstr>
      <vt:lpstr>Suomi ja sen Puolustusvoimat muuttuvassa TURPO maailmassa 24.1.2023</vt:lpstr>
      <vt:lpstr> Pääesikunta </vt:lpstr>
      <vt:lpstr>PUOLUSTUSVOIMAT TÄNÄÄN</vt:lpstr>
      <vt:lpstr> Maavoimien joukko-osastot </vt:lpstr>
      <vt:lpstr>Maavoimien joukko-osastot</vt:lpstr>
      <vt:lpstr>Maavoimien joukko-osastot</vt:lpstr>
      <vt:lpstr>Maavoimien joukko-osastot</vt:lpstr>
      <vt:lpstr>Merivoimat </vt:lpstr>
      <vt:lpstr>Merivoimien joukko-osastot</vt:lpstr>
      <vt:lpstr>Merivoimien joukko-osastot</vt:lpstr>
      <vt:lpstr> Ilmavoimat Valvoo Suomen ilmatilaa ympäri vuorokauden.  </vt:lpstr>
      <vt:lpstr>PUOLUSTUSVOIMIEN ASEISTUS</vt:lpstr>
      <vt:lpstr> Rajavartiolaitos henkilöstö 2976 (2020) </vt:lpstr>
      <vt:lpstr> Kansainväliset sopimukset </vt:lpstr>
      <vt:lpstr>  JEF (Joint Expeditionary Force)   </vt:lpstr>
      <vt:lpstr>JEF (Joint Expeditionary Force)</vt:lpstr>
      <vt:lpstr>NATO</vt:lpstr>
      <vt:lpstr>NATO=Pohjois-Atlantin liitto</vt:lpstr>
      <vt:lpstr>NATO=Pohjois-Atlantin liitto</vt:lpstr>
      <vt:lpstr>NATO=Pohjois-Atlantin liitto</vt:lpstr>
      <vt:lpstr>NATO=Pohjois-Atlantin liitto</vt:lpstr>
      <vt:lpstr>NATO=Pohjois-Atlantin liitto</vt:lpstr>
      <vt:lpstr>NATO=Pohjois-Atlantin liitto</vt:lpstr>
      <vt:lpstr>Suomi - Venäjä</vt:lpstr>
      <vt:lpstr>Venäjä, Pajaristo, Silovikit </vt:lpstr>
      <vt:lpstr> Venäjän mahdollisuudet </vt:lpstr>
      <vt:lpstr>Iltasa-             i               nomat</vt:lpstr>
      <vt:lpstr>UKRAINAN SODAN OPIT SUOMELLE JA BALTIAN MAILLE</vt:lpstr>
      <vt:lpstr>PE:n tiedustelupäällikkö Juha Vauhkonen toteaa;</vt:lpstr>
      <vt:lpstr>LINKKEJÄ NETTIIN</vt:lpstr>
      <vt:lpstr>Sokerina pohjalla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muuttuvassa maailmassa esitys 26.1.2123</dc:title>
  <dc:creator>Erkki Häkkinen</dc:creator>
  <cp:lastModifiedBy>Erkki Häkkinen</cp:lastModifiedBy>
  <cp:revision>30</cp:revision>
  <dcterms:created xsi:type="dcterms:W3CDTF">2022-12-25T15:51:26Z</dcterms:created>
  <dcterms:modified xsi:type="dcterms:W3CDTF">2023-01-24T15:10:17Z</dcterms:modified>
</cp:coreProperties>
</file>