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Grand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i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01341" y="7223190"/>
            <a:ext cx="21971005" cy="1905005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2" name="Otsikkoteksti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Otsikkoteksti</a:t>
            </a:r>
          </a:p>
        </p:txBody>
      </p:sp>
      <p:sp>
        <p:nvSpPr>
          <p:cNvPr id="13" name="Leipätekstin taso yksi…"/>
          <p:cNvSpPr txBox="1">
            <a:spLocks noGrp="1"/>
          </p:cNvSpPr>
          <p:nvPr>
            <p:ph type="body" sz="quarter" idx="21"/>
          </p:nvPr>
        </p:nvSpPr>
        <p:spPr>
          <a:xfrm>
            <a:off x="1201338" y="11859862"/>
            <a:ext cx="21971008" cy="63698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469391" indent="-469391" defTabSz="1877519">
              <a:spcBef>
                <a:spcPts val="3400"/>
              </a:spcBef>
              <a:defRPr sz="3696"/>
            </a:pPr>
            <a:endParaRPr/>
          </a:p>
        </p:txBody>
      </p:sp>
      <p:sp>
        <p:nvSpPr>
          <p:cNvPr id="1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tsikkotekst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0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0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09" name="Otsikkotekst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10" name="Leipätekstin taso yksi…"/>
          <p:cNvSpPr txBox="1">
            <a:spLocks noGrp="1"/>
          </p:cNvSpPr>
          <p:nvPr>
            <p:ph type="body" sz="quarter" idx="2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endParaRPr/>
          </a:p>
        </p:txBody>
      </p:sp>
      <p:sp>
        <p:nvSpPr>
          <p:cNvPr id="11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ä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ärkeä tosia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06500" y="8262180"/>
            <a:ext cx="21971000" cy="934783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27" name="Leipätekstin taso yksi…"/>
          <p:cNvSpPr txBox="1">
            <a:spLocks noGrp="1"/>
          </p:cNvSpPr>
          <p:nvPr>
            <p:ph type="body" idx="2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753922" y="4939860"/>
            <a:ext cx="20876157" cy="3836283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6" name="Leipätekstin taso yksi…"/>
          <p:cNvSpPr txBox="1">
            <a:spLocks noGrp="1"/>
          </p:cNvSpPr>
          <p:nvPr>
            <p:ph type="body" sz="quarter" idx="21"/>
          </p:nvPr>
        </p:nvSpPr>
        <p:spPr>
          <a:xfrm>
            <a:off x="2430022" y="10675453"/>
            <a:ext cx="20200058" cy="63698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469391" indent="-469391" defTabSz="1877519">
              <a:spcBef>
                <a:spcPts val="3400"/>
              </a:spcBef>
              <a:defRPr sz="3696"/>
            </a:pPr>
            <a:endParaRPr/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uva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Kuva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Kuva"/>
          <p:cNvSpPr>
            <a:spLocks noGrp="1"/>
          </p:cNvSpPr>
          <p:nvPr>
            <p:ph type="pic" idx="23"/>
          </p:nvPr>
        </p:nvSpPr>
        <p:spPr>
          <a:xfrm>
            <a:off x="-124636" y="1270000"/>
            <a:ext cx="16840171" cy="112437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uv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uva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ww.senioriliitto.fi…"/>
          <p:cNvSpPr txBox="1"/>
          <p:nvPr/>
        </p:nvSpPr>
        <p:spPr>
          <a:xfrm>
            <a:off x="1743262" y="12270647"/>
            <a:ext cx="8046720" cy="88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C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www.senioriliitto.fi</a:t>
            </a:r>
          </a:p>
          <a:p>
            <a:pPr defTabSz="18288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C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facebook.com/senioriliitto</a:t>
            </a:r>
          </a:p>
        </p:txBody>
      </p:sp>
      <p:pic>
        <p:nvPicPr>
          <p:cNvPr id="170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700" y="10629772"/>
            <a:ext cx="7205477" cy="288950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 defTabSz="1828800">
              <a:lnSpc>
                <a:spcPct val="90000"/>
              </a:lnSpc>
              <a:defRPr sz="120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Otsikkoteksti</a:t>
            </a:r>
          </a:p>
        </p:txBody>
      </p:sp>
      <p:sp>
        <p:nvSpPr>
          <p:cNvPr id="17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6" tIns="91436" rIns="91436" bIns="91436" anchor="t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0532114"/>
            <a:ext cx="504540" cy="551173"/>
          </a:xfrm>
          <a:prstGeom prst="rect">
            <a:avLst/>
          </a:prstGeom>
        </p:spPr>
        <p:txBody>
          <a:bodyPr lIns="91436" tIns="91436" rIns="91436" bIns="91436" anchor="ctr"/>
          <a:lstStyle>
            <a:lvl1pPr defTabSz="1828800">
              <a:defRPr sz="24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ollinen kuv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ww.senioriliitto.fi…"/>
          <p:cNvSpPr txBox="1"/>
          <p:nvPr/>
        </p:nvSpPr>
        <p:spPr>
          <a:xfrm>
            <a:off x="1743262" y="12270647"/>
            <a:ext cx="8046720" cy="88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6" tIns="91436" rIns="91436" bIns="91436" anchor="ctr">
            <a:spAutoFit/>
          </a:bodyPr>
          <a:lstStyle/>
          <a:p>
            <a:pPr defTabSz="18288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C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www.senioriliitto.fi</a:t>
            </a:r>
          </a:p>
          <a:p>
            <a:pPr defTabSz="1828800">
              <a:lnSpc>
                <a:spcPct val="100000"/>
              </a:lnSpc>
              <a:spcBef>
                <a:spcPts val="0"/>
              </a:spcBef>
              <a:defRPr sz="2400">
                <a:solidFill>
                  <a:srgbClr val="0C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facebook.com/senioriliitto</a:t>
            </a:r>
          </a:p>
        </p:txBody>
      </p:sp>
      <p:pic>
        <p:nvPicPr>
          <p:cNvPr id="181" name="image1.jpeg" descr="imag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6700" y="10629772"/>
            <a:ext cx="7205477" cy="288950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Kuva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1" cy="94521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3" name="Otsikkoteksti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lIns="91436" tIns="91436" rIns="91436" bIns="91436" anchor="b"/>
          <a:lstStyle>
            <a:lvl1pPr defTabSz="1828800">
              <a:lnSpc>
                <a:spcPct val="90000"/>
              </a:lnSpc>
              <a:defRPr sz="64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Otsikkoteksti</a:t>
            </a:r>
          </a:p>
        </p:txBody>
      </p:sp>
      <p:sp>
        <p:nvSpPr>
          <p:cNvPr id="18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312150"/>
          </a:xfrm>
          <a:prstGeom prst="rect">
            <a:avLst/>
          </a:prstGeom>
        </p:spPr>
        <p:txBody>
          <a:bodyPr lIns="91436" tIns="91436" rIns="91436" bIns="91436" anchor="t"/>
          <a:lstStyle>
            <a:lvl1pPr marL="0" indent="0" defTabSz="1828800">
              <a:spcBef>
                <a:spcPts val="2000"/>
              </a:spcBef>
              <a:buSzTx/>
              <a:buNone/>
              <a:defRPr sz="32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1828800">
              <a:spcBef>
                <a:spcPts val="2000"/>
              </a:spcBef>
              <a:buSzTx/>
              <a:buNone/>
              <a:defRPr sz="32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 defTabSz="1828800">
              <a:spcBef>
                <a:spcPts val="2000"/>
              </a:spcBef>
              <a:buSzTx/>
              <a:buNone/>
              <a:defRPr sz="32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 defTabSz="1828800">
              <a:spcBef>
                <a:spcPts val="2000"/>
              </a:spcBef>
              <a:buSzTx/>
              <a:buNone/>
              <a:defRPr sz="32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 defTabSz="1828800">
              <a:spcBef>
                <a:spcPts val="2000"/>
              </a:spcBef>
              <a:buSzTx/>
              <a:buNone/>
              <a:defRPr sz="32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0532114"/>
            <a:ext cx="504540" cy="551173"/>
          </a:xfrm>
          <a:prstGeom prst="rect">
            <a:avLst/>
          </a:prstGeom>
        </p:spPr>
        <p:txBody>
          <a:bodyPr lIns="91436" tIns="91436" rIns="91436" bIns="91436" anchor="ctr"/>
          <a:lstStyle>
            <a:lvl1pPr defTabSz="1828800">
              <a:defRPr sz="2400">
                <a:solidFill>
                  <a:srgbClr val="7575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kuv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06500" y="11609909"/>
            <a:ext cx="21971000" cy="111695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Otsikkoteksti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Otsikkoteksti</a:t>
            </a:r>
          </a:p>
        </p:txBody>
      </p:sp>
      <p:sp>
        <p:nvSpPr>
          <p:cNvPr id="24" name="Leipätekstin taso yksi…"/>
          <p:cNvSpPr txBox="1">
            <a:spLocks noGrp="1"/>
          </p:cNvSpPr>
          <p:nvPr>
            <p:ph type="body" sz="quarter" idx="22"/>
          </p:nvPr>
        </p:nvSpPr>
        <p:spPr>
          <a:xfrm>
            <a:off x="1207689" y="1106137"/>
            <a:ext cx="21968622" cy="636983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469391" indent="-469391" defTabSz="1877519">
              <a:spcBef>
                <a:spcPts val="3400"/>
              </a:spcBef>
              <a:defRPr sz="3696"/>
            </a:pPr>
            <a:endParaRPr/>
          </a:p>
        </p:txBody>
      </p:sp>
      <p:sp>
        <p:nvSpPr>
          <p:cNvPr id="2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kuva vaihtoehtoine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oderni valkoinen rakennus, jossa on lasipaneeleita, kirkasta sinistä taivasta vasten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3" name="Dian otsikk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defTabSz="2438336">
              <a:defRPr sz="8400" spc="-168"/>
            </a:lvl1pPr>
          </a:lstStyle>
          <a:p>
            <a:r>
              <a:t>Dian otsikko</a:t>
            </a:r>
          </a:p>
        </p:txBody>
      </p:sp>
      <p:sp>
        <p:nvSpPr>
          <p:cNvPr id="194" name="Leipätekstin taso yksi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anchor="t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200" b="1"/>
            </a:lvl5pPr>
          </a:lstStyle>
          <a:p>
            <a:r>
              <a:t>Dian alaotsikko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6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kuv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Kuva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3" name="Otsikkoteksti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Otsikkoteksti</a:t>
            </a:r>
          </a:p>
        </p:txBody>
      </p:sp>
      <p:sp>
        <p:nvSpPr>
          <p:cNvPr id="3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anchor="t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1815235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44" name="Leipätekstin taso yksi…"/>
          <p:cNvSpPr txBox="1">
            <a:spLocks noGrp="1"/>
          </p:cNvSpPr>
          <p:nvPr>
            <p:ph type="body" sz="quarter" idx="2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endParaRPr/>
          </a:p>
        </p:txBody>
      </p:sp>
      <p:sp>
        <p:nvSpPr>
          <p:cNvPr id="4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 anchor="t"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" name="Kuva"/>
          <p:cNvSpPr>
            <a:spLocks noGrp="1"/>
          </p:cNvSpPr>
          <p:nvPr>
            <p:ph type="pic" idx="21"/>
          </p:nvPr>
        </p:nvSpPr>
        <p:spPr>
          <a:xfrm>
            <a:off x="9271000" y="1263846"/>
            <a:ext cx="16773843" cy="111882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2" name="Otsikkotekst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3" name="Leipätekstin taso yksi…"/>
          <p:cNvSpPr txBox="1">
            <a:spLocks noGrp="1"/>
          </p:cNvSpPr>
          <p:nvPr>
            <p:ph type="body" sz="quarter" idx="22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endParaRPr/>
          </a:p>
        </p:txBody>
      </p:sp>
      <p:sp>
        <p:nvSpPr>
          <p:cNvPr id="6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pieni liv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2" name="Otsikkotekst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3" name="Leipätekstin taso yksi…"/>
          <p:cNvSpPr txBox="1">
            <a:spLocks noGrp="1"/>
          </p:cNvSpPr>
          <p:nvPr>
            <p:ph type="body" sz="quarter" idx="2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endParaRPr/>
          </a:p>
        </p:txBody>
      </p:sp>
      <p:sp>
        <p:nvSpPr>
          <p:cNvPr id="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luettelo ja suuri live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2" name="Otsikkotekst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83" name="Leipätekstin taso yksi…"/>
          <p:cNvSpPr txBox="1">
            <a:spLocks noGrp="1"/>
          </p:cNvSpPr>
          <p:nvPr>
            <p:ph type="body" sz="quarter" idx="2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endParaRPr/>
          </a:p>
        </p:txBody>
      </p:sp>
      <p:sp>
        <p:nvSpPr>
          <p:cNvPr id="8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tsikkoteksti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Otsikkoteksti</a:t>
            </a:r>
          </a:p>
        </p:txBody>
      </p:sp>
      <p:sp>
        <p:nvSpPr>
          <p:cNvPr id="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1815235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1811001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j. Kari Kantalainen 2/2026"/>
          <p:cNvSpPr txBox="1">
            <a:spLocks noGrp="1"/>
          </p:cNvSpPr>
          <p:nvPr>
            <p:ph type="body" sz="quarter" idx="1"/>
          </p:nvPr>
        </p:nvSpPr>
        <p:spPr>
          <a:xfrm>
            <a:off x="1240838" y="11653801"/>
            <a:ext cx="6277700" cy="636983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algn="ctr" defTabSz="1481327">
              <a:spcBef>
                <a:spcPts val="1600"/>
              </a:spcBef>
              <a:buSzTx/>
              <a:buNone/>
              <a:defRPr sz="38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Pj. Kari Kantalainen 5/2026</a:t>
            </a:r>
          </a:p>
        </p:txBody>
      </p:sp>
      <p:sp>
        <p:nvSpPr>
          <p:cNvPr id="205" name="Ajankohtaista senioriliitosta, taloudesta ja eläkkeistä"/>
          <p:cNvSpPr txBox="1">
            <a:spLocks noGrp="1"/>
          </p:cNvSpPr>
          <p:nvPr>
            <p:ph type="title"/>
          </p:nvPr>
        </p:nvSpPr>
        <p:spPr>
          <a:xfrm>
            <a:off x="1206494" y="2574991"/>
            <a:ext cx="21971008" cy="4648204"/>
          </a:xfrm>
          <a:prstGeom prst="rect">
            <a:avLst/>
          </a:prstGeom>
        </p:spPr>
        <p:txBody>
          <a:bodyPr/>
          <a:lstStyle>
            <a:lvl1pPr algn="ctr" defTabSz="1828800">
              <a:lnSpc>
                <a:spcPct val="90000"/>
              </a:lnSpc>
              <a:defRPr sz="106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Ajankohtaista senioriliitosta, taloudesta ja eläkkeistä</a:t>
            </a:r>
          </a:p>
        </p:txBody>
      </p:sp>
      <p:sp>
        <p:nvSpPr>
          <p:cNvPr id="206" name="Muutamia pointteja eläkeläisten panoksesta yhteiskuntaan ja kansantalouteen"/>
          <p:cNvSpPr txBox="1"/>
          <p:nvPr/>
        </p:nvSpPr>
        <p:spPr>
          <a:xfrm>
            <a:off x="1201342" y="7271421"/>
            <a:ext cx="21971002" cy="180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Muutamia pointteja eläkeläisten panoksesta yhteiskuntaan ja kansantalouteen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Julkisen talouden sopeutus ja eläkkeet (1)"/>
          <p:cNvSpPr txBox="1">
            <a:spLocks noGrp="1"/>
          </p:cNvSpPr>
          <p:nvPr>
            <p:ph type="title"/>
          </p:nvPr>
        </p:nvSpPr>
        <p:spPr>
          <a:xfrm>
            <a:off x="1206500" y="1079499"/>
            <a:ext cx="21971000" cy="1434954"/>
          </a:xfrm>
          <a:prstGeom prst="rect">
            <a:avLst/>
          </a:prstGeom>
        </p:spPr>
        <p:txBody>
          <a:bodyPr/>
          <a:lstStyle>
            <a:lvl1pPr algn="ctr" defTabSz="886966">
              <a:lnSpc>
                <a:spcPct val="90000"/>
              </a:lnSpc>
              <a:defRPr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Julkisen talouden sopeutus ja eläkkeet (1)</a:t>
            </a:r>
          </a:p>
        </p:txBody>
      </p:sp>
      <p:sp>
        <p:nvSpPr>
          <p:cNvPr id="232" name="Eläkejärjestelmän kantava ajatus on ylisukupolvisuus…"/>
          <p:cNvSpPr txBox="1">
            <a:spLocks noGrp="1"/>
          </p:cNvSpPr>
          <p:nvPr>
            <p:ph type="body" idx="1"/>
          </p:nvPr>
        </p:nvSpPr>
        <p:spPr>
          <a:xfrm>
            <a:off x="1206500" y="2616802"/>
            <a:ext cx="21971000" cy="10177297"/>
          </a:xfrm>
          <a:prstGeom prst="rect">
            <a:avLst/>
          </a:prstGeom>
        </p:spPr>
        <p:txBody>
          <a:bodyPr/>
          <a:lstStyle/>
          <a:p>
            <a:pPr marL="217305" indent="-217305" defTabSz="869226">
              <a:lnSpc>
                <a:spcPct val="81000"/>
              </a:lnSpc>
              <a:spcBef>
                <a:spcPts val="800"/>
              </a:spcBef>
              <a:buSzPct val="100000"/>
              <a:buChar char="•"/>
              <a:defRPr sz="51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Eläkejärjestelmän kantava ajatus on ylisukupolvisuus </a:t>
            </a:r>
            <a:endParaRPr>
              <a:solidFill>
                <a:srgbClr val="0D2A7E"/>
              </a:solidFill>
            </a:endParaRPr>
          </a:p>
          <a:p>
            <a:pPr marL="217305" indent="-217305" defTabSz="869226">
              <a:lnSpc>
                <a:spcPct val="81000"/>
              </a:lnSpc>
              <a:spcBef>
                <a:spcPts val="800"/>
              </a:spcBef>
              <a:buSzPct val="100000"/>
              <a:buChar char="•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Järjestelmää uudistetaan yhteiskunnan muuttuessa ja eliniän pidentyessä -&gt;mm. sijoitus- ja rahastointiuudistus nuorten sukupolvien hyväksi v.2026</a:t>
            </a:r>
          </a:p>
          <a:p>
            <a:pPr marL="217305" indent="-217305" defTabSz="869226">
              <a:lnSpc>
                <a:spcPct val="81000"/>
              </a:lnSpc>
              <a:spcBef>
                <a:spcPts val="800"/>
              </a:spcBef>
              <a:buSzPct val="100000"/>
              <a:buChar char="•"/>
              <a:defRPr sz="5100" b="0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Eläkejärjestelmä on pääosin valtion budjettitalouden ulkopuolella</a:t>
            </a:r>
            <a:r>
              <a:rPr>
                <a:solidFill>
                  <a:srgbClr val="0D2A7E"/>
                </a:solidFill>
              </a:rPr>
              <a:t> -&gt; ei ratkaise valtiontalouden ongelmia (ETK) </a:t>
            </a:r>
          </a:p>
          <a:p>
            <a:pPr marL="217305" indent="-217305" defTabSz="869226">
              <a:lnSpc>
                <a:spcPct val="81000"/>
              </a:lnSpc>
              <a:spcBef>
                <a:spcPts val="800"/>
              </a:spcBef>
              <a:buSzPct val="100000"/>
              <a:buChar char="•"/>
              <a:defRPr sz="51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D2A7E"/>
              </a:solidFill>
            </a:endParaRPr>
          </a:p>
          <a:p>
            <a:pPr marL="217305" indent="-217305" defTabSz="869226">
              <a:lnSpc>
                <a:spcPct val="81000"/>
              </a:lnSpc>
              <a:spcBef>
                <a:spcPts val="800"/>
              </a:spcBef>
              <a:buSzPct val="100000"/>
              <a:buChar char="•"/>
              <a:defRPr sz="51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Eläkkeiden leikkausuhka: </a:t>
            </a:r>
            <a:endParaRPr b="0">
              <a:solidFill>
                <a:srgbClr val="0D2A7E"/>
              </a:solidFill>
            </a:endParaRPr>
          </a:p>
          <a:p>
            <a:pPr marL="688139" lvl="1" indent="-253525" defTabSz="869226">
              <a:lnSpc>
                <a:spcPct val="81000"/>
              </a:lnSpc>
              <a:spcBef>
                <a:spcPts val="800"/>
              </a:spcBef>
              <a:buSzPct val="100000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saa eläkeläiset säästämään kuluttamisen sijaan -&gt; BKT ei kasva </a:t>
            </a:r>
          </a:p>
          <a:p>
            <a:pPr marL="688139" lvl="1" indent="-253525" defTabSz="869226">
              <a:lnSpc>
                <a:spcPct val="81000"/>
              </a:lnSpc>
              <a:spcBef>
                <a:spcPts val="800"/>
              </a:spcBef>
              <a:buSzPct val="100000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heikentää nuorempien sukupolvien luottamusta tulevaan</a:t>
            </a:r>
          </a:p>
          <a:p>
            <a:pPr marL="688139" lvl="1" indent="-253525" defTabSz="869226">
              <a:lnSpc>
                <a:spcPct val="81000"/>
              </a:lnSpc>
              <a:spcBef>
                <a:spcPts val="800"/>
              </a:spcBef>
              <a:buSzPct val="100000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ei edistä sukupolvien välistä yhteisymmärrystä</a:t>
            </a:r>
          </a:p>
          <a:p>
            <a:pPr marL="688139" lvl="1" indent="-253525" defTabSz="869226">
              <a:lnSpc>
                <a:spcPct val="81000"/>
              </a:lnSpc>
              <a:spcBef>
                <a:spcPts val="800"/>
              </a:spcBef>
              <a:buSzPct val="100000"/>
              <a:defRPr sz="5100" b="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88139" lvl="1" indent="-253525" defTabSz="869226">
              <a:lnSpc>
                <a:spcPct val="81000"/>
              </a:lnSpc>
              <a:spcBef>
                <a:spcPts val="800"/>
              </a:spcBef>
              <a:buSzPct val="100000"/>
              <a:defRPr sz="51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Esitetyt leikkaukset kohdistuisivat nuoriin sukupolviin</a:t>
            </a:r>
            <a:r>
              <a:rPr>
                <a:solidFill>
                  <a:srgbClr val="0D2A7E"/>
                </a:solidFill>
              </a:rPr>
              <a:t> </a:t>
            </a:r>
            <a:r>
              <a:rPr b="0">
                <a:solidFill>
                  <a:srgbClr val="0D2A7E"/>
                </a:solidFill>
              </a:rPr>
              <a:t>(mm. tutkinnoista, vanhempainrahakaudelta ja ansiosidonnaisista työttömyysjaksoista kertyvä eläke)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Julkisen talouden sopeutus ja eläkkeet (2)"/>
          <p:cNvSpPr txBox="1">
            <a:spLocks noGrp="1"/>
          </p:cNvSpPr>
          <p:nvPr>
            <p:ph type="title"/>
          </p:nvPr>
        </p:nvSpPr>
        <p:spPr>
          <a:xfrm>
            <a:off x="1206500" y="1079499"/>
            <a:ext cx="21971000" cy="1434954"/>
          </a:xfrm>
          <a:prstGeom prst="rect">
            <a:avLst/>
          </a:prstGeom>
        </p:spPr>
        <p:txBody>
          <a:bodyPr/>
          <a:lstStyle>
            <a:lvl1pPr algn="ctr" defTabSz="886966">
              <a:lnSpc>
                <a:spcPct val="90000"/>
              </a:lnSpc>
              <a:defRPr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Julkisen talouden sopeutus ja eläkkeet (2)</a:t>
            </a:r>
          </a:p>
        </p:txBody>
      </p:sp>
      <p:sp>
        <p:nvSpPr>
          <p:cNvPr id="235" name="Ongelmana on heikko valtiontalous - ei eläkejärjestelmä…"/>
          <p:cNvSpPr txBox="1">
            <a:spLocks noGrp="1"/>
          </p:cNvSpPr>
          <p:nvPr>
            <p:ph type="body" idx="1"/>
          </p:nvPr>
        </p:nvSpPr>
        <p:spPr>
          <a:xfrm>
            <a:off x="1206500" y="3039329"/>
            <a:ext cx="21971000" cy="9962034"/>
          </a:xfrm>
          <a:prstGeom prst="rect">
            <a:avLst/>
          </a:prstGeom>
        </p:spPr>
        <p:txBody>
          <a:bodyPr/>
          <a:lstStyle/>
          <a:p>
            <a:pPr marL="226312" indent="-226312" defTabSz="905255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4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Ongelmana on heikko valtiontalous - ei eläkejärjestelmä </a:t>
            </a:r>
            <a:endParaRPr>
              <a:solidFill>
                <a:srgbClr val="0D2A7E"/>
              </a:solidFill>
            </a:endParaRPr>
          </a:p>
          <a:p>
            <a:pPr marL="226312" indent="-226312" defTabSz="905255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4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Kansainvälisessä vertailussa hyväksi arvioitua eläkejärjestelmää on uudistettu -&gt; </a:t>
            </a:r>
            <a:r>
              <a:rPr i="1"/>
              <a:t>rahoitus ei sinänsä vaadi eläkkeiden leikkauksia</a:t>
            </a:r>
            <a:r>
              <a:t> (ETK)</a:t>
            </a:r>
          </a:p>
          <a:p>
            <a:pPr marL="226312" indent="-226312" defTabSz="905255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4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6312" indent="-226312" defTabSz="905255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4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Eläkkeitä on jo leikattu:</a:t>
            </a:r>
            <a:r>
              <a:rPr>
                <a:solidFill>
                  <a:srgbClr val="0D2A7E"/>
                </a:solidFill>
              </a:rPr>
              <a:t> </a:t>
            </a:r>
            <a:endParaRPr b="0">
              <a:solidFill>
                <a:srgbClr val="0D2A7E"/>
              </a:solidFill>
            </a:endParaRPr>
          </a:p>
          <a:p>
            <a:pPr marL="716661" lvl="1" indent="-264033" defTabSz="905255">
              <a:lnSpc>
                <a:spcPct val="81000"/>
              </a:lnSpc>
              <a:spcBef>
                <a:spcPts val="900"/>
              </a:spcBef>
              <a:buSzPct val="100000"/>
              <a:defRPr sz="54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julkisen sektorin paremmista eläkkeistä sekä varhaiseläkkeistä on luovuttu ja indekseihin on tehty heikennyksiä </a:t>
            </a:r>
          </a:p>
          <a:p>
            <a:pPr marL="716661" lvl="1" indent="-264033" defTabSz="905255">
              <a:lnSpc>
                <a:spcPct val="81000"/>
              </a:lnSpc>
              <a:spcBef>
                <a:spcPts val="900"/>
              </a:spcBef>
              <a:buSzPct val="100000"/>
              <a:defRPr sz="54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eläkkeiden tasoa heikentävä elinaikakerroin otettu käyttöön</a:t>
            </a:r>
          </a:p>
          <a:p>
            <a:pPr marL="716661" lvl="1" indent="-264033" defTabSz="905255">
              <a:lnSpc>
                <a:spcPct val="81000"/>
              </a:lnSpc>
              <a:spcBef>
                <a:spcPts val="900"/>
              </a:spcBef>
              <a:buSzPct val="100000"/>
              <a:defRPr sz="54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vanhuuseläkkeen ikärajan automaattisesta noususta on päätetty</a:t>
            </a:r>
          </a:p>
          <a:p>
            <a:pPr marL="716661" lvl="1" indent="-264033" defTabSz="905255">
              <a:lnSpc>
                <a:spcPct val="81000"/>
              </a:lnSpc>
              <a:spcBef>
                <a:spcPts val="900"/>
              </a:spcBef>
              <a:buSzPct val="100000"/>
              <a:defRPr sz="5400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v.2025 eläkkeelle siirtymisikä oli 63,2 vuotta</a:t>
            </a:r>
            <a:r>
              <a:rPr>
                <a:solidFill>
                  <a:srgbClr val="0D2A7E"/>
                </a:solidFill>
              </a:rPr>
              <a:t> (v.2009 59,4 v.)</a:t>
            </a:r>
          </a:p>
          <a:p>
            <a:pPr defTabSz="905255">
              <a:lnSpc>
                <a:spcPct val="81000"/>
              </a:lnSpc>
              <a:spcBef>
                <a:spcPts val="900"/>
              </a:spcBef>
              <a:defRPr sz="54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D2A7E"/>
              </a:solidFill>
            </a:endParaRPr>
          </a:p>
          <a:p>
            <a:pPr marL="226312" indent="-226312" defTabSz="905255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400" i="1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Tuorein uudistus sisältää eläkkeiden ostovoimaa heikentävän indeksirajoittimen käytön mahdollisuuden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Julkisen talouden sopeutus ja eläkkeet (3)"/>
          <p:cNvSpPr txBox="1">
            <a:spLocks noGrp="1"/>
          </p:cNvSpPr>
          <p:nvPr>
            <p:ph type="title"/>
          </p:nvPr>
        </p:nvSpPr>
        <p:spPr>
          <a:xfrm>
            <a:off x="1206500" y="570742"/>
            <a:ext cx="21971000" cy="1434952"/>
          </a:xfrm>
          <a:prstGeom prst="rect">
            <a:avLst/>
          </a:prstGeom>
        </p:spPr>
        <p:txBody>
          <a:bodyPr/>
          <a:lstStyle>
            <a:lvl1pPr algn="ctr" defTabSz="886966">
              <a:lnSpc>
                <a:spcPct val="90000"/>
              </a:lnSpc>
              <a:defRPr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Julkisen talouden sopeutus ja eläkkeet (3)</a:t>
            </a:r>
          </a:p>
        </p:txBody>
      </p:sp>
      <p:sp>
        <p:nvSpPr>
          <p:cNvPr id="238" name="Eläkkeensaajat tulevat jo merkittävästi vastaan:…"/>
          <p:cNvSpPr txBox="1">
            <a:spLocks noGrp="1"/>
          </p:cNvSpPr>
          <p:nvPr>
            <p:ph type="body" idx="1"/>
          </p:nvPr>
        </p:nvSpPr>
        <p:spPr>
          <a:xfrm>
            <a:off x="1206500" y="2082241"/>
            <a:ext cx="21971000" cy="9968912"/>
          </a:xfrm>
          <a:prstGeom prst="rect">
            <a:avLst/>
          </a:prstGeom>
        </p:spPr>
        <p:txBody>
          <a:bodyPr/>
          <a:lstStyle/>
          <a:p>
            <a:pPr defTabSz="751205">
              <a:defRPr sz="5642">
                <a:solidFill>
                  <a:schemeClr val="accent5"/>
                </a:solidFill>
              </a:defRPr>
            </a:pPr>
            <a:r>
              <a:t>Eläkkeensaajat tulevat jo merkittävästi vastaan:</a:t>
            </a:r>
          </a:p>
          <a:p>
            <a:pPr defTabSz="751205">
              <a:defRPr sz="5005"/>
            </a:pPr>
            <a:endParaRPr/>
          </a:p>
          <a:p>
            <a:pPr defTabSz="751205">
              <a:defRPr sz="5005">
                <a:solidFill>
                  <a:srgbClr val="224C78"/>
                </a:solidFill>
              </a:defRPr>
            </a:pPr>
            <a:r>
              <a:t>-Työeläkkeiden verotus jo nyt yleisesti kireämpää kuin palkkojen </a:t>
            </a:r>
            <a:r>
              <a:rPr b="0"/>
              <a:t>(Veronmaksajat ry)</a:t>
            </a:r>
          </a:p>
          <a:p>
            <a:pPr defTabSz="751205">
              <a:defRPr sz="5005">
                <a:solidFill>
                  <a:srgbClr val="224C78"/>
                </a:solidFill>
              </a:defRPr>
            </a:pPr>
            <a:endParaRPr b="0"/>
          </a:p>
          <a:p>
            <a:pPr defTabSz="751205">
              <a:defRPr sz="5005">
                <a:solidFill>
                  <a:srgbClr val="224C78"/>
                </a:solidFill>
              </a:defRPr>
            </a:pPr>
            <a:r>
              <a:t>-Indeksikorotukset jäävät jatkuvasti jälkeen palkoista -&gt; </a:t>
            </a:r>
            <a:r>
              <a:rPr b="0"/>
              <a:t>uusi rajoitin tulossa</a:t>
            </a:r>
          </a:p>
          <a:p>
            <a:pPr defTabSz="751205">
              <a:defRPr sz="5005">
                <a:solidFill>
                  <a:srgbClr val="224C78"/>
                </a:solidFill>
              </a:defRPr>
            </a:pPr>
            <a:endParaRPr b="0"/>
          </a:p>
          <a:p>
            <a:pPr defTabSz="751205">
              <a:defRPr sz="5005">
                <a:solidFill>
                  <a:srgbClr val="224C78"/>
                </a:solidFill>
              </a:defRPr>
            </a:pPr>
            <a:r>
              <a:t>-Työeläkkeiden alentaminen pienentäisi heti valtion ja kuntien verotuloja</a:t>
            </a:r>
          </a:p>
          <a:p>
            <a:pPr defTabSz="751205">
              <a:defRPr sz="5005">
                <a:solidFill>
                  <a:srgbClr val="224C78"/>
                </a:solidFill>
              </a:defRPr>
            </a:pPr>
            <a:endParaRPr/>
          </a:p>
          <a:p>
            <a:pPr defTabSz="751205">
              <a:defRPr sz="5005">
                <a:solidFill>
                  <a:srgbClr val="224C78"/>
                </a:solidFill>
              </a:defRPr>
            </a:pPr>
            <a:r>
              <a:t>Työeläkkeiden verotus on vakaalla maksutasolla ja kestävällä pohjalla </a:t>
            </a:r>
            <a:r>
              <a:rPr b="0"/>
              <a:t>(ETK)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läkeläisten taloudellinen asema"/>
          <p:cNvSpPr txBox="1">
            <a:spLocks noGrp="1"/>
          </p:cNvSpPr>
          <p:nvPr>
            <p:ph type="title"/>
          </p:nvPr>
        </p:nvSpPr>
        <p:spPr>
          <a:xfrm>
            <a:off x="43626" y="1043159"/>
            <a:ext cx="21971001" cy="1434954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90000"/>
              </a:lnSpc>
              <a:defRPr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Eläkeläisten taloudellinen asema </a:t>
            </a:r>
          </a:p>
        </p:txBody>
      </p:sp>
      <p:sp>
        <p:nvSpPr>
          <p:cNvPr id="241" name="Eläkkeiden kehitys on jäänyt jälkeen palkkojen kehityksestä…"/>
          <p:cNvSpPr txBox="1">
            <a:spLocks noGrp="1"/>
          </p:cNvSpPr>
          <p:nvPr>
            <p:ph type="body" idx="1"/>
          </p:nvPr>
        </p:nvSpPr>
        <p:spPr>
          <a:xfrm>
            <a:off x="1206500" y="2930311"/>
            <a:ext cx="21971000" cy="9965433"/>
          </a:xfrm>
          <a:prstGeom prst="rect">
            <a:avLst/>
          </a:prstGeom>
        </p:spPr>
        <p:txBody>
          <a:bodyPr/>
          <a:lstStyle/>
          <a:p>
            <a:pPr marL="228600" indent="-228600" defTabSz="914400">
              <a:lnSpc>
                <a:spcPct val="81000"/>
              </a:lnSpc>
              <a:spcBef>
                <a:spcPts val="1000"/>
              </a:spcBef>
              <a:buSzPct val="100000"/>
              <a:buChar char="•"/>
              <a:defRPr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Eläkkeiden kehitys on jäänyt jälkeen palkkojen kehityksestä </a:t>
            </a:r>
            <a:r>
              <a:rPr>
                <a:solidFill>
                  <a:srgbClr val="0D2A7E"/>
                </a:solidFill>
              </a:rPr>
              <a:t> </a:t>
            </a:r>
          </a:p>
          <a:p>
            <a:pPr marL="228600" indent="-228600" defTabSz="914400">
              <a:lnSpc>
                <a:spcPct val="81000"/>
              </a:lnSpc>
              <a:spcBef>
                <a:spcPts val="1000"/>
              </a:spcBef>
              <a:buSzPct val="100000"/>
              <a:buChar char="•"/>
              <a:defRPr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Suomessa on runsas 1,6 miljoonaa eläkeläistä v. 2025</a:t>
            </a:r>
          </a:p>
          <a:p>
            <a:pPr marL="723900" lvl="1" indent="-266700" defTabSz="914400">
              <a:lnSpc>
                <a:spcPct val="81000"/>
              </a:lnSpc>
              <a:spcBef>
                <a:spcPts val="1000"/>
              </a:spcBef>
              <a:buSzPct val="100000"/>
              <a:defRPr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mediaanieläke 1886 € / kk (mediaanipalkka 3390 € / kk)</a:t>
            </a:r>
          </a:p>
          <a:p>
            <a:pPr marL="723900" lvl="1" indent="-266700" defTabSz="914400">
              <a:lnSpc>
                <a:spcPct val="81000"/>
              </a:lnSpc>
              <a:spcBef>
                <a:spcPts val="1000"/>
              </a:spcBef>
              <a:buSzPct val="100000"/>
              <a:defRPr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eläkeläisistä yli puolet saa eläkettä alle 2000 € / kk</a:t>
            </a:r>
            <a:endParaRPr b="0">
              <a:solidFill>
                <a:srgbClr val="0D2A7E"/>
              </a:solidFill>
            </a:endParaRPr>
          </a:p>
          <a:p>
            <a:pPr marL="723900" lvl="1" indent="-266700" defTabSz="914400">
              <a:lnSpc>
                <a:spcPct val="81000"/>
              </a:lnSpc>
              <a:spcBef>
                <a:spcPts val="1000"/>
              </a:spcBef>
              <a:buSzPct val="100000"/>
              <a:defRPr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yli 4000 € / kk eläkettä saavia oli vain 10 % kaikista</a:t>
            </a:r>
          </a:p>
          <a:p>
            <a:pPr marL="723900" lvl="1" indent="-266700" defTabSz="914400">
              <a:lnSpc>
                <a:spcPct val="81000"/>
              </a:lnSpc>
              <a:spcBef>
                <a:spcPts val="1000"/>
              </a:spcBef>
              <a:buSzPct val="100000"/>
              <a:defRPr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yli 6000 € / kk eläkettä saavia oli vain reilu 1 % kaikista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defRPr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28600" indent="-228600" defTabSz="914400">
              <a:lnSpc>
                <a:spcPct val="81000"/>
              </a:lnSpc>
              <a:spcBef>
                <a:spcPts val="1000"/>
              </a:spcBef>
              <a:buSzPct val="100000"/>
              <a:buChar char="•"/>
              <a:defRPr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Toisin kuin työikäisillä, eläkeläisillä on kovin rajalliset mahdollisuudet vaikuttaa taloudelliseen asemaansa -&gt; </a:t>
            </a:r>
            <a:r>
              <a:rPr>
                <a:solidFill>
                  <a:schemeClr val="accent6">
                    <a:satOff val="-34371"/>
                    <a:lumOff val="-13098"/>
                  </a:schemeClr>
                </a:solidFill>
              </a:rPr>
              <a:t>indeksisuojan merkistys korostuu</a:t>
            </a:r>
          </a:p>
          <a:p>
            <a:pPr defTabSz="914400">
              <a:lnSpc>
                <a:spcPct val="81000"/>
              </a:lnSpc>
              <a:spcBef>
                <a:spcPts val="1000"/>
              </a:spcBef>
              <a:defRPr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accent6">
                  <a:satOff val="-34371"/>
                  <a:lumOff val="-13098"/>
                </a:schemeClr>
              </a:solidFill>
            </a:endParaRPr>
          </a:p>
          <a:p>
            <a:pPr marL="228600" indent="-228600" defTabSz="914400">
              <a:lnSpc>
                <a:spcPct val="81000"/>
              </a:lnSpc>
              <a:spcBef>
                <a:spcPts val="1000"/>
              </a:spcBef>
              <a:buSzPct val="100000"/>
              <a:buChar char="•"/>
              <a:defRPr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Eläkeläisten taloudellista asemaa heikentävät myös leikkaukset sosiaalitukiin  ja etuuksiin asiakaspalvelumaksujen korotukset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Eläkkeiden verotus eriarvoistavaa"/>
          <p:cNvSpPr txBox="1">
            <a:spLocks noGrp="1"/>
          </p:cNvSpPr>
          <p:nvPr>
            <p:ph type="title"/>
          </p:nvPr>
        </p:nvSpPr>
        <p:spPr>
          <a:xfrm>
            <a:off x="443364" y="1152178"/>
            <a:ext cx="21971001" cy="1434954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90000"/>
              </a:lnSpc>
              <a:defRPr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Eläkkeiden verotus eriarvoistavaa</a:t>
            </a:r>
          </a:p>
        </p:txBody>
      </p:sp>
      <p:sp>
        <p:nvSpPr>
          <p:cNvPr id="244" name="Eläkeläisten ja palkansaajien yhdenvertaisuus verotuksessa…"/>
          <p:cNvSpPr txBox="1">
            <a:spLocks noGrp="1"/>
          </p:cNvSpPr>
          <p:nvPr>
            <p:ph type="body" idx="1"/>
          </p:nvPr>
        </p:nvSpPr>
        <p:spPr>
          <a:xfrm>
            <a:off x="1206500" y="2965144"/>
            <a:ext cx="21971000" cy="9413665"/>
          </a:xfrm>
          <a:prstGeom prst="rect">
            <a:avLst/>
          </a:prstGeom>
        </p:spPr>
        <p:txBody>
          <a:bodyPr/>
          <a:lstStyle/>
          <a:p>
            <a:pPr marL="212596" indent="-212596" defTabSz="850391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1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Eläkeläisten ja palkansaajien yhdenvertaisuus verotuksessa</a:t>
            </a:r>
          </a:p>
          <a:p>
            <a:pPr defTabSz="850391">
              <a:lnSpc>
                <a:spcPct val="81000"/>
              </a:lnSpc>
              <a:spcBef>
                <a:spcPts val="900"/>
              </a:spcBef>
              <a:defRPr sz="51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12596" indent="-212596" defTabSz="850391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Taitettu indeksi (hintataso 80% / ansiotaso 20%) käyttöön v. 1995</a:t>
            </a:r>
          </a:p>
          <a:p>
            <a:pPr marL="673226" lvl="1" indent="-248031" defTabSz="850391">
              <a:lnSpc>
                <a:spcPct val="81000"/>
              </a:lnSpc>
              <a:spcBef>
                <a:spcPts val="900"/>
              </a:spcBef>
              <a:buSzPct val="100000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vv. 1995-2022 työeläkeindeksin kehitys </a:t>
            </a:r>
            <a:r>
              <a:rPr b="1"/>
              <a:t>+ 57% </a:t>
            </a:r>
            <a:r>
              <a:t>ja ansiotasoindeksin +</a:t>
            </a:r>
            <a:r>
              <a:rPr b="1"/>
              <a:t> 115% </a:t>
            </a:r>
          </a:p>
          <a:p>
            <a:pPr marL="673226" lvl="1" indent="-248031" defTabSz="850391">
              <a:lnSpc>
                <a:spcPct val="81000"/>
              </a:lnSpc>
              <a:spcBef>
                <a:spcPts val="900"/>
              </a:spcBef>
              <a:buSzPct val="100000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reaalinen nousu palkoissa </a:t>
            </a:r>
            <a:r>
              <a:rPr b="1"/>
              <a:t>+38 %</a:t>
            </a:r>
            <a:r>
              <a:t> ja eläkkeissä noin </a:t>
            </a:r>
            <a:r>
              <a:rPr b="1"/>
              <a:t>1 %</a:t>
            </a:r>
          </a:p>
          <a:p>
            <a:pPr defTabSz="850391">
              <a:lnSpc>
                <a:spcPct val="81000"/>
              </a:lnSpc>
              <a:spcBef>
                <a:spcPts val="900"/>
              </a:spcBef>
              <a:defRPr sz="51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212596" indent="-212596" defTabSz="850391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100"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Väliaikaisia veroratkaisuja - solidaarisuusvero / ns. raippavero v. 2013</a:t>
            </a:r>
          </a:p>
          <a:p>
            <a:pPr marL="212596" indent="-212596" defTabSz="850391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Palkansaajan solidaarisuusvero 150 000 € ylittävistä tuloista on </a:t>
            </a:r>
            <a:r>
              <a:rPr b="1"/>
              <a:t>2%</a:t>
            </a:r>
          </a:p>
          <a:p>
            <a:pPr marL="212596" indent="-212596" defTabSz="850391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1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Eläkkeensaajan raippavero 60 000 € ylittävistä tuloista on</a:t>
            </a:r>
            <a:r>
              <a:rPr b="1"/>
              <a:t> 5,85%</a:t>
            </a:r>
          </a:p>
          <a:p>
            <a:pPr defTabSz="850391">
              <a:lnSpc>
                <a:spcPct val="81000"/>
              </a:lnSpc>
              <a:spcBef>
                <a:spcPts val="900"/>
              </a:spcBef>
              <a:defRPr sz="51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L="212596" indent="-212596" defTabSz="850391">
              <a:lnSpc>
                <a:spcPct val="81000"/>
              </a:lnSpc>
              <a:spcBef>
                <a:spcPts val="900"/>
              </a:spcBef>
              <a:buSzPct val="100000"/>
              <a:buChar char="•"/>
              <a:defRPr sz="510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Hyvinvointiyhteiskunnan rakentaneet sukupolvet osallistuvat edelleen vahvasti julkisen talouden säästötalkoisiin!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ule mukaan - älä jää yksin!…"/>
          <p:cNvSpPr txBox="1">
            <a:spLocks noGrp="1"/>
          </p:cNvSpPr>
          <p:nvPr>
            <p:ph type="title"/>
          </p:nvPr>
        </p:nvSpPr>
        <p:spPr>
          <a:xfrm>
            <a:off x="1157234" y="4513619"/>
            <a:ext cx="10315118" cy="5274236"/>
          </a:xfrm>
          <a:prstGeom prst="rect">
            <a:avLst/>
          </a:prstGeom>
        </p:spPr>
        <p:txBody>
          <a:bodyPr/>
          <a:lstStyle/>
          <a:p>
            <a:pPr defTabSz="2413954">
              <a:defRPr sz="8200" b="0" spc="-199">
                <a:solidFill>
                  <a:srgbClr val="B51600"/>
                </a:solidFill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Sisulla ja sydämellä eteenpäin!</a:t>
            </a:r>
            <a:endParaRPr spc="-195"/>
          </a:p>
          <a:p>
            <a:pPr defTabSz="2413954">
              <a:defRPr sz="8200" b="0" spc="-195">
                <a:solidFill>
                  <a:srgbClr val="B51600"/>
                </a:solidFill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endParaRPr spc="-195"/>
          </a:p>
          <a:p>
            <a:pPr defTabSz="2413954">
              <a:defRPr sz="8200" b="0" spc="-199">
                <a:solidFill>
                  <a:srgbClr val="B51600"/>
                </a:solidFill>
                <a:latin typeface="Chalkboard SE Bold"/>
                <a:ea typeface="Chalkboard SE Bold"/>
                <a:cs typeface="Chalkboard SE Bold"/>
                <a:sym typeface="Chalkboard SE Bold"/>
              </a:defRPr>
            </a:pPr>
            <a:r>
              <a:t>KIITOS!</a:t>
            </a:r>
          </a:p>
        </p:txBody>
      </p:sp>
      <p:pic>
        <p:nvPicPr>
          <p:cNvPr id="247" name="IMG_8128.JPG" descr="IMG_8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449" y="-208092"/>
            <a:ext cx="12325665" cy="13716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Kiitos!"/>
          <p:cNvSpPr txBox="1">
            <a:spLocks noGrp="1"/>
          </p:cNvSpPr>
          <p:nvPr>
            <p:ph type="title"/>
          </p:nvPr>
        </p:nvSpPr>
        <p:spPr>
          <a:xfrm>
            <a:off x="1360309" y="116233"/>
            <a:ext cx="7864476" cy="7589033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r>
              <a:t>Kiitos!</a:t>
            </a:r>
          </a:p>
        </p:txBody>
      </p:sp>
      <p:sp>
        <p:nvSpPr>
          <p:cNvPr id="250" name="Elämäniloa ja voimaa senioritoiminnasta!…"/>
          <p:cNvSpPr txBox="1">
            <a:spLocks noGrp="1"/>
          </p:cNvSpPr>
          <p:nvPr>
            <p:ph type="body" sz="quarter" idx="1"/>
          </p:nvPr>
        </p:nvSpPr>
        <p:spPr>
          <a:xfrm>
            <a:off x="1240583" y="10222665"/>
            <a:ext cx="9417472" cy="2889509"/>
          </a:xfrm>
          <a:prstGeom prst="rect">
            <a:avLst/>
          </a:prstGeom>
        </p:spPr>
        <p:txBody>
          <a:bodyPr/>
          <a:lstStyle/>
          <a:p>
            <a:pPr>
              <a:defRPr sz="3900"/>
            </a:pPr>
            <a:r>
              <a:t>Elämäniloa ja voimaa senioritoiminnasta!</a:t>
            </a:r>
          </a:p>
          <a:p>
            <a:pPr>
              <a:defRPr sz="3900"/>
            </a:pPr>
            <a:r>
              <a:t>Yhdessä saamme enemmän aikaan!</a:t>
            </a:r>
          </a:p>
        </p:txBody>
      </p:sp>
      <p:pic>
        <p:nvPicPr>
          <p:cNvPr id="251" name="image3.jpeg" descr="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8183" y="-121836"/>
            <a:ext cx="10461385" cy="13959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enioriliiton ajankohtaisia…"/>
          <p:cNvSpPr txBox="1">
            <a:spLocks noGrp="1"/>
          </p:cNvSpPr>
          <p:nvPr>
            <p:ph type="title"/>
          </p:nvPr>
        </p:nvSpPr>
        <p:spPr>
          <a:xfrm>
            <a:off x="1206500" y="870492"/>
            <a:ext cx="21971000" cy="143495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88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Senioriliiton ajankohtaisia…</a:t>
            </a:r>
          </a:p>
        </p:txBody>
      </p:sp>
      <p:sp>
        <p:nvSpPr>
          <p:cNvPr id="209" name="Edunvalvontapäivä 18.3. klo 10.15-13.15 Teams.…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879164"/>
          </a:xfrm>
          <a:prstGeom prst="rect">
            <a:avLst/>
          </a:prstGeom>
        </p:spPr>
        <p:txBody>
          <a:bodyPr/>
          <a:lstStyle/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Porin liittokokous 9.-11.6.2026 -Tule Porisemaan! </a:t>
            </a:r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Jäsentutkimus valmistunut - </a:t>
            </a:r>
            <a:r>
              <a:rPr b="0"/>
              <a:t>kattava analyysi (lähes 2700 vastaajaa) liiton, piirien ja yhdistysten toiminnasta, jäsentyytyväisyydestä ja jäsenten odotuksista</a:t>
            </a:r>
            <a:r>
              <a:t> </a:t>
            </a:r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EETU ry:n kannanotto eläkeleikkauksiin -</a:t>
            </a:r>
            <a:r>
              <a:rPr b="0"/>
              <a:t>&gt; Suomessa tehtävä selvitys sukupolvien välisistä tulonsiirroista (sukupolvitase)</a:t>
            </a:r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Kevään budjettiriihi</a:t>
            </a:r>
            <a:r>
              <a:rPr b="0"/>
              <a:t> (mm. hoivapalvelut, eläkeläisten verotus ja +70 v. kotitalousvähennys)</a:t>
            </a:r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marL="201966" indent="-201966" defTabSz="80787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845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Vanhuspalvelustrategian valmistelutyö käynnistetty</a:t>
            </a:r>
            <a:r>
              <a:rPr b="0"/>
              <a:t> -&gt; evästyksiä seuraavaan hallitusohjelmaan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egatrendit (mm.Sitra)…(1)"/>
          <p:cNvSpPr txBox="1">
            <a:spLocks noGrp="1"/>
          </p:cNvSpPr>
          <p:nvPr>
            <p:ph type="title"/>
          </p:nvPr>
        </p:nvSpPr>
        <p:spPr>
          <a:xfrm>
            <a:off x="1206500" y="870492"/>
            <a:ext cx="21971000" cy="143495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88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Megatrendit (mm.Sitra)…</a:t>
            </a:r>
          </a:p>
        </p:txBody>
      </p:sp>
      <p:sp>
        <p:nvSpPr>
          <p:cNvPr id="212" name="Suuntana pitkäikäisten yhteiskunta…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879164"/>
          </a:xfrm>
          <a:prstGeom prst="rect">
            <a:avLst/>
          </a:prstGeom>
        </p:spPr>
        <p:txBody>
          <a:bodyPr/>
          <a:lstStyle/>
          <a:p>
            <a:pPr marL="189733" indent="-189733" defTabSz="75895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5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Suuntana pitkäikäisten yhteiskunta</a:t>
            </a:r>
            <a:r>
              <a:rPr b="0"/>
              <a:t> </a:t>
            </a:r>
            <a:endParaRPr>
              <a:solidFill>
                <a:srgbClr val="0D2A7E"/>
              </a:solidFill>
            </a:endParaRPr>
          </a:p>
          <a:p>
            <a:pPr marL="600836" lvl="1" indent="-221361" defTabSz="758951">
              <a:lnSpc>
                <a:spcPct val="90000"/>
              </a:lnSpc>
              <a:spcBef>
                <a:spcPts val="800"/>
              </a:spcBef>
              <a:buSzPct val="100000"/>
              <a:defRPr sz="45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v.2030: +65-vuotiaita 25 % väestöstä</a:t>
            </a:r>
          </a:p>
          <a:p>
            <a:pPr marL="980310" lvl="2" indent="-221361" defTabSz="758951">
              <a:lnSpc>
                <a:spcPct val="90000"/>
              </a:lnSpc>
              <a:spcBef>
                <a:spcPts val="800"/>
              </a:spcBef>
              <a:buSzPct val="100000"/>
              <a:defRPr sz="4500" b="0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taustana elinajan kasvu, matala syntyvyys, terveydenhuollon kehitys</a:t>
            </a:r>
            <a:endParaRPr>
              <a:solidFill>
                <a:srgbClr val="0D2A7E"/>
              </a:solidFill>
            </a:endParaRPr>
          </a:p>
          <a:p>
            <a:pPr marL="1359788" lvl="3" indent="-221361" defTabSz="758951">
              <a:lnSpc>
                <a:spcPct val="90000"/>
              </a:lnSpc>
              <a:spcBef>
                <a:spcPts val="800"/>
              </a:spcBef>
              <a:buSzPct val="100000"/>
              <a:defRPr sz="4500"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haaste julkiselle taloudelle, huoltosuhteelle, hoivalle ja eläkejärjestelmälle</a:t>
            </a:r>
          </a:p>
          <a:p>
            <a:pPr marL="189733" indent="-189733" defTabSz="75895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5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Teknologia, tekoäly ja digitaalinen siirtymä</a:t>
            </a:r>
            <a:endParaRPr>
              <a:solidFill>
                <a:srgbClr val="0D2A7E"/>
              </a:solidFill>
            </a:endParaRPr>
          </a:p>
          <a:p>
            <a:pPr marL="569212" lvl="1" indent="-189735" defTabSz="758951">
              <a:lnSpc>
                <a:spcPct val="90000"/>
              </a:lnSpc>
              <a:spcBef>
                <a:spcPts val="800"/>
              </a:spcBef>
              <a:buSzPct val="100000"/>
              <a:defRPr sz="45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6">
                    <a:satOff val="-34371"/>
                    <a:lumOff val="-13098"/>
                  </a:schemeClr>
                </a:solidFill>
              </a:rPr>
              <a:t>mahdollistaa elämänlaadun ja turvallisuuden edistäminen</a:t>
            </a:r>
            <a:r>
              <a:t> </a:t>
            </a:r>
          </a:p>
          <a:p>
            <a:pPr marL="948688" lvl="2" indent="-189737" defTabSz="758951">
              <a:lnSpc>
                <a:spcPct val="90000"/>
              </a:lnSpc>
              <a:spcBef>
                <a:spcPts val="800"/>
              </a:spcBef>
              <a:buSzPct val="100000"/>
              <a:defRPr sz="45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digitaaliset terveysratkaisut, älykotiteknologia ja telelääketiede</a:t>
            </a:r>
          </a:p>
          <a:p>
            <a:pPr marL="948688" lvl="2" indent="-189737" defTabSz="758951">
              <a:lnSpc>
                <a:spcPct val="90000"/>
              </a:lnSpc>
              <a:spcBef>
                <a:spcPts val="800"/>
              </a:spcBef>
              <a:buSzPct val="100000"/>
              <a:defRPr sz="4500"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haasteena digilukutaito, teknologian saavutettavuus ja tekoälyn eettisyys</a:t>
            </a:r>
          </a:p>
          <a:p>
            <a:pPr marL="189733" indent="-189733" defTabSz="75895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5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Maailmanjärjestyksen murros mittaa demokratian voiman</a:t>
            </a:r>
            <a:endParaRPr>
              <a:solidFill>
                <a:srgbClr val="0D2A7E"/>
              </a:solidFill>
            </a:endParaRPr>
          </a:p>
          <a:p>
            <a:pPr marL="569212" lvl="1" indent="-189735" defTabSz="758951">
              <a:lnSpc>
                <a:spcPct val="90000"/>
              </a:lnSpc>
              <a:spcBef>
                <a:spcPts val="800"/>
              </a:spcBef>
              <a:buSzPct val="100000"/>
              <a:defRPr sz="4500" b="0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kansalaisyhteiskunnan rooli demokratian ylläpitäjänä muuttuu</a:t>
            </a:r>
            <a:endParaRPr>
              <a:solidFill>
                <a:srgbClr val="0D2A7E"/>
              </a:solidFill>
            </a:endParaRPr>
          </a:p>
          <a:p>
            <a:pPr marL="948688" lvl="2" indent="-189737" defTabSz="758951">
              <a:lnSpc>
                <a:spcPct val="90000"/>
              </a:lnSpc>
              <a:spcBef>
                <a:spcPts val="800"/>
              </a:spcBef>
              <a:buSzPct val="100000"/>
              <a:defRPr sz="4500"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haasteena mm. vapaaehtoistyön ja toimijoiden asema</a:t>
            </a:r>
            <a:r>
              <a:rPr i="0"/>
              <a:t> </a:t>
            </a:r>
          </a:p>
          <a:p>
            <a:pPr marL="189733" indent="-189733" defTabSz="758951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45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Ympäristökriisiin sopeutuminen / uudistuminen</a:t>
            </a:r>
            <a:endParaRPr b="0">
              <a:solidFill>
                <a:srgbClr val="0D2A7E"/>
              </a:solidFill>
            </a:endParaRPr>
          </a:p>
          <a:p>
            <a:pPr marL="569212" lvl="1" indent="-189735" defTabSz="758951">
              <a:lnSpc>
                <a:spcPct val="90000"/>
              </a:lnSpc>
              <a:spcBef>
                <a:spcPts val="800"/>
              </a:spcBef>
              <a:buSzPct val="100000"/>
              <a:defRPr sz="45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vihreä siirtymä haastaa erityisesti ikääntyneitä mm. uuden teknologian hyödyntämisessä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Megatrendit ja senioritoiminta"/>
          <p:cNvSpPr txBox="1">
            <a:spLocks noGrp="1"/>
          </p:cNvSpPr>
          <p:nvPr>
            <p:ph type="title"/>
          </p:nvPr>
        </p:nvSpPr>
        <p:spPr>
          <a:xfrm>
            <a:off x="1206500" y="870492"/>
            <a:ext cx="21971000" cy="1434951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sz="88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Megatrendit ja senioritoiminta</a:t>
            </a:r>
          </a:p>
        </p:txBody>
      </p:sp>
      <p:sp>
        <p:nvSpPr>
          <p:cNvPr id="215" name="Väestön keskittyminen suuriin kaupunkeihin -&gt; mahdollisuus ja haaste…"/>
          <p:cNvSpPr txBox="1">
            <a:spLocks noGrp="1"/>
          </p:cNvSpPr>
          <p:nvPr>
            <p:ph type="body" idx="1"/>
          </p:nvPr>
        </p:nvSpPr>
        <p:spPr>
          <a:xfrm>
            <a:off x="1206500" y="2372961"/>
            <a:ext cx="21971000" cy="9879164"/>
          </a:xfrm>
          <a:prstGeom prst="rect">
            <a:avLst/>
          </a:prstGeom>
        </p:spPr>
        <p:txBody>
          <a:bodyPr/>
          <a:lstStyle/>
          <a:p>
            <a:pPr marL="205737" indent="-205737" defTabSz="822958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49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Väestön keskittyminen suuriin kaupunkeihin -&gt; mahdollisuus ja haaste</a:t>
            </a:r>
            <a:r>
              <a:rPr b="0">
                <a:solidFill>
                  <a:srgbClr val="0D2A7E"/>
                </a:solidFill>
              </a:rPr>
              <a:t> </a:t>
            </a:r>
            <a:endParaRPr>
              <a:solidFill>
                <a:srgbClr val="0D2A7E"/>
              </a:solidFill>
            </a:endParaRPr>
          </a:p>
          <a:p>
            <a:pPr marL="651508" lvl="1" indent="-240027" defTabSz="822958">
              <a:lnSpc>
                <a:spcPct val="90000"/>
              </a:lnSpc>
              <a:spcBef>
                <a:spcPts val="900"/>
              </a:spcBef>
              <a:buSzPct val="100000"/>
              <a:defRPr sz="49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keskittyminen tuo jäsenhankintaan kasvupotentiaalia mm. maahanmuuttajat</a:t>
            </a:r>
          </a:p>
          <a:p>
            <a:pPr marL="651508" lvl="1" indent="-240027" defTabSz="822958">
              <a:lnSpc>
                <a:spcPct val="90000"/>
              </a:lnSpc>
              <a:spcBef>
                <a:spcPts val="900"/>
              </a:spcBef>
              <a:buSzPct val="100000"/>
              <a:defRPr sz="4900"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toisaalta maaseudun väestön väheneminen haastaa jäsenpysyvyyttä</a:t>
            </a:r>
          </a:p>
          <a:p>
            <a:pPr marL="205737" indent="-205737" defTabSz="822958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49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Teknologia, sairauksien hoidon kehittyminen ja muuttuvat elintavat</a:t>
            </a:r>
            <a:endParaRPr>
              <a:solidFill>
                <a:srgbClr val="0D2A7E"/>
              </a:solidFill>
            </a:endParaRPr>
          </a:p>
          <a:p>
            <a:pPr marL="617219" lvl="1" indent="-205738" defTabSz="822958">
              <a:lnSpc>
                <a:spcPct val="90000"/>
              </a:lnSpc>
              <a:spcBef>
                <a:spcPts val="900"/>
              </a:spcBef>
              <a:buSzPct val="100000"/>
              <a:defRPr sz="49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lisää elinvoimaisia elinvuosia -&gt;pitkäaikaisempia jäsenyyksiä </a:t>
            </a:r>
          </a:p>
          <a:p>
            <a:pPr marL="1028700" lvl="2" indent="-205738" defTabSz="822958">
              <a:lnSpc>
                <a:spcPct val="90000"/>
              </a:lnSpc>
              <a:spcBef>
                <a:spcPts val="900"/>
              </a:spcBef>
              <a:buSzPct val="100000"/>
              <a:defRPr sz="49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digitaalisten palvelujen ja tekoälyn osaaminen sekä hyödyntäminen</a:t>
            </a:r>
          </a:p>
          <a:p>
            <a:pPr marL="1028700" lvl="2" indent="-205738" defTabSz="822958">
              <a:lnSpc>
                <a:spcPct val="90000"/>
              </a:lnSpc>
              <a:spcBef>
                <a:spcPts val="900"/>
              </a:spcBef>
              <a:buSzPct val="100000"/>
              <a:defRPr sz="4900" b="0" i="1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haasteena mm. digilukutaito ja teknologian saavutettavuus</a:t>
            </a:r>
          </a:p>
          <a:p>
            <a:pPr marL="205737" indent="-205737" defTabSz="822958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49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Toimintaa kehitettävä eri-ikäisten ja -taustaisten eläkeläisten tarpeista</a:t>
            </a:r>
            <a:endParaRPr>
              <a:solidFill>
                <a:srgbClr val="0D2A7E"/>
              </a:solidFill>
            </a:endParaRPr>
          </a:p>
          <a:p>
            <a:pPr marL="617219" lvl="1" indent="-205738" defTabSz="822958">
              <a:lnSpc>
                <a:spcPct val="90000"/>
              </a:lnSpc>
              <a:spcBef>
                <a:spcPts val="900"/>
              </a:spcBef>
              <a:buSzPct val="100000"/>
              <a:defRPr sz="4900" b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mm. koulutus, kielitaito ja teknologiset valmiudet huomioiden </a:t>
            </a:r>
          </a:p>
          <a:p>
            <a:pPr marL="205737" indent="-205737" defTabSz="822958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490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Toiminnan tavoitteena tukea jäsenistön elinvoimaa ja toimintakykyä</a:t>
            </a:r>
          </a:p>
          <a:p>
            <a:pPr marL="205737" indent="-205737" defTabSz="822958">
              <a:lnSpc>
                <a:spcPct val="90000"/>
              </a:lnSpc>
              <a:spcBef>
                <a:spcPts val="900"/>
              </a:spcBef>
              <a:buSzPct val="100000"/>
              <a:buChar char="•"/>
              <a:defRPr sz="490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Tekoälyn käyttö vapauttaa resursseja kehitystoimintaan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Julkinen talous ja eläkkeet"/>
          <p:cNvSpPr txBox="1">
            <a:spLocks noGrp="1"/>
          </p:cNvSpPr>
          <p:nvPr>
            <p:ph type="title"/>
          </p:nvPr>
        </p:nvSpPr>
        <p:spPr>
          <a:xfrm>
            <a:off x="1206500" y="1079499"/>
            <a:ext cx="21971000" cy="1434954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90000"/>
              </a:lnSpc>
              <a:defRPr sz="88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Senioriliiton perustehtävä = 3 x Y + E</a:t>
            </a:r>
          </a:p>
        </p:txBody>
      </p:sp>
      <p:sp>
        <p:nvSpPr>
          <p:cNvPr id="218" name="Eläkkeiden rahoitus…"/>
          <p:cNvSpPr txBox="1">
            <a:spLocks noGrp="1"/>
          </p:cNvSpPr>
          <p:nvPr>
            <p:ph type="body" idx="1"/>
          </p:nvPr>
        </p:nvSpPr>
        <p:spPr>
          <a:xfrm>
            <a:off x="1206500" y="2721305"/>
            <a:ext cx="21971000" cy="9785547"/>
          </a:xfrm>
          <a:prstGeom prst="rect">
            <a:avLst/>
          </a:prstGeom>
        </p:spPr>
        <p:txBody>
          <a:bodyPr/>
          <a:lstStyle/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chemeClr val="accent5">
                    <a:lumOff val="8676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Yhteisöllisyyden </a:t>
            </a:r>
            <a:r>
              <a:rPr>
                <a:solidFill>
                  <a:srgbClr val="0D3D91"/>
                </a:solidFill>
              </a:rPr>
              <a:t>mahdollistaminen</a:t>
            </a:r>
          </a:p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rgbClr val="0D3D91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D3D91"/>
              </a:solidFill>
            </a:endParaRPr>
          </a:p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chemeClr val="accent5">
                    <a:lumOff val="8676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Yhteenkuuluvuuden</a:t>
            </a:r>
            <a:r>
              <a:rPr>
                <a:solidFill>
                  <a:srgbClr val="0D3D91"/>
                </a:solidFill>
              </a:rPr>
              <a:t> tunteen vahvistaminen</a:t>
            </a:r>
          </a:p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rgbClr val="0D3D91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D3D91"/>
              </a:solidFill>
            </a:endParaRPr>
          </a:p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chemeClr val="accent5">
                    <a:lumOff val="8676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Yksinäisyyden ja syrjäytymisen</a:t>
            </a:r>
            <a:r>
              <a:rPr>
                <a:solidFill>
                  <a:srgbClr val="0D3D91"/>
                </a:solidFill>
              </a:rPr>
              <a:t> ehkäiseminen</a:t>
            </a:r>
          </a:p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rgbClr val="0D3D91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0D3D91"/>
              </a:solidFill>
            </a:endParaRPr>
          </a:p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Edunvalvonta- ja vaikuttamistyö</a:t>
            </a:r>
          </a:p>
          <a:p>
            <a:pPr marL="0" lvl="2" indent="23357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rgbClr val="0D3D9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-sosiaalisen turvallisuuden ja hyvinvoinnin edistäminen</a:t>
            </a:r>
          </a:p>
          <a:p>
            <a:pPr marL="0" lvl="2" indent="23357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 i="1">
                <a:solidFill>
                  <a:schemeClr val="accent6">
                    <a:lumOff val="8627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-ikääntyneiden oikeuksien valvonta</a:t>
            </a:r>
            <a:r>
              <a:rPr i="0"/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Ikäihmisten arvostus - ikäsyrjinnän poistaminen…"/>
          <p:cNvSpPr txBox="1">
            <a:spLocks noGrp="1"/>
          </p:cNvSpPr>
          <p:nvPr>
            <p:ph type="body" idx="1"/>
          </p:nvPr>
        </p:nvSpPr>
        <p:spPr>
          <a:xfrm>
            <a:off x="1206500" y="2322395"/>
            <a:ext cx="21971000" cy="10182122"/>
          </a:xfrm>
          <a:prstGeom prst="rect">
            <a:avLst/>
          </a:prstGeom>
        </p:spPr>
        <p:txBody>
          <a:bodyPr/>
          <a:lstStyle/>
          <a:p>
            <a:pPr>
              <a:defRPr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Ikäihmisten arvostus - ikäsyrjinnän poistaminen</a:t>
            </a:r>
          </a:p>
          <a:p>
            <a:pPr>
              <a:defRPr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Ikäystävällinen Suomi ja elämän mittainen osallisuus</a:t>
            </a:r>
          </a:p>
          <a:p>
            <a:pPr>
              <a:defRPr b="1" i="1">
                <a:solidFill>
                  <a:schemeClr val="accent1">
                    <a:lumOff val="-999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Kunnat ja hyvinvointialueet - vanhusväestön aseman huomioiminen -&gt;</a:t>
            </a:r>
            <a:r>
              <a:rPr b="0" i="0"/>
              <a:t> </a:t>
            </a:r>
            <a:r>
              <a:rPr b="0" i="0">
                <a:solidFill>
                  <a:srgbClr val="000000"/>
                </a:solidFill>
              </a:rPr>
              <a:t>vanhusneuvostojen rooli, vaikuttajaverkostojen kokemusasiantuntijoiden hyödyntäminen, ikäneuvolatoiminnan kehittäminen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Kunnissa vaikutusviestinnän kärki asumisasioihin, ennalta ehkäisevään viriketoimintaan ja liikennesuunnitteluun</a:t>
            </a:r>
          </a:p>
          <a:p>
            <a:pPr>
              <a:defRPr b="1" i="1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Vanhuspalvelustrategian valmistelu</a:t>
            </a:r>
          </a:p>
          <a:p>
            <a:pPr>
              <a:defRPr b="1" i="1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Hallitusohjelmaan vaikuttaminen</a:t>
            </a:r>
          </a:p>
        </p:txBody>
      </p:sp>
      <p:sp>
        <p:nvSpPr>
          <p:cNvPr id="221" name="Vaikuttamistyön tärkeimpiä tavoittei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Vaikuttamistyön tärkeimpiä tavoitteita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Ikäihmisten arvostus - ikäsyrjinnän poistaminen…"/>
          <p:cNvSpPr txBox="1">
            <a:spLocks noGrp="1"/>
          </p:cNvSpPr>
          <p:nvPr>
            <p:ph type="body" idx="1"/>
          </p:nvPr>
        </p:nvSpPr>
        <p:spPr>
          <a:xfrm>
            <a:off x="945009" y="2485826"/>
            <a:ext cx="21971001" cy="10182123"/>
          </a:xfrm>
          <a:prstGeom prst="rect">
            <a:avLst/>
          </a:prstGeom>
        </p:spPr>
        <p:txBody>
          <a:bodyPr/>
          <a:lstStyle/>
          <a:p>
            <a:pPr marL="566927" indent="-566927" defTabSz="2267653">
              <a:spcBef>
                <a:spcPts val="4100"/>
              </a:spcBef>
              <a:defRPr sz="4464"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Ikäihmisten arvostus - ikäsyrjinnän poistaminen</a:t>
            </a:r>
          </a:p>
          <a:p>
            <a:pPr marL="566927" indent="-566927" defTabSz="2267653">
              <a:spcBef>
                <a:spcPts val="4100"/>
              </a:spcBef>
              <a:defRPr sz="4464" b="1" i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Ikäystävällinen Suomi ja elämän mittainen osallisuus</a:t>
            </a:r>
          </a:p>
          <a:p>
            <a:pPr marL="566927" indent="-566927" defTabSz="2267653">
              <a:spcBef>
                <a:spcPts val="4100"/>
              </a:spcBef>
              <a:defRPr sz="4464" b="1" i="1">
                <a:solidFill>
                  <a:schemeClr val="accent1">
                    <a:lumOff val="-999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/>
                </a:solidFill>
              </a:rPr>
              <a:t>Ikääntyneiden hoivapalvelut -&gt; ympärivuorokautinen palveluasuminen</a:t>
            </a:r>
            <a:endParaRPr b="0" i="0"/>
          </a:p>
          <a:p>
            <a:pPr marL="1133855" lvl="1" indent="-566927" defTabSz="2267653">
              <a:spcBef>
                <a:spcPts val="4100"/>
              </a:spcBef>
              <a:defRPr sz="4464" b="1" i="1">
                <a:latin typeface="Arial"/>
                <a:ea typeface="Arial"/>
                <a:cs typeface="Arial"/>
                <a:sym typeface="Arial"/>
              </a:defRPr>
            </a:pPr>
            <a:r>
              <a:rPr b="0" i="0"/>
              <a:t>paikkojen määrä ja jonotusajat, palveluasumisen laatu ja itsemääräämisoikeuden rajoitukset </a:t>
            </a:r>
          </a:p>
          <a:p>
            <a:pPr marL="1133855" lvl="1" indent="-566927" defTabSz="2267653">
              <a:spcBef>
                <a:spcPts val="4100"/>
              </a:spcBef>
              <a:defRPr sz="4464" b="1" i="1">
                <a:solidFill>
                  <a:schemeClr val="accent1">
                    <a:lumOff val="-999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 i="0">
                <a:solidFill>
                  <a:srgbClr val="000000"/>
                </a:solidFill>
              </a:rPr>
              <a:t>vanhusneuvostojen rooli, vaikuttajaverkostojen kokemusasiantuntijoiden hyödyntäminen, ikäneuvolatoiminnan kehittäminen</a:t>
            </a:r>
          </a:p>
          <a:p>
            <a:pPr marL="566927" indent="-566927" defTabSz="2267653">
              <a:spcBef>
                <a:spcPts val="4100"/>
              </a:spcBef>
              <a:defRPr sz="4464">
                <a:latin typeface="Arial"/>
                <a:ea typeface="Arial"/>
                <a:cs typeface="Arial"/>
                <a:sym typeface="Arial"/>
              </a:defRPr>
            </a:pPr>
            <a:r>
              <a:t>Kunnissa vaikutusviestinnän kärki asumisasioihin, ennalta ehkäisevään viriketoimintaan ja liikennesuunnitteluun</a:t>
            </a:r>
          </a:p>
          <a:p>
            <a:pPr marL="566927" indent="-566927" defTabSz="2267653">
              <a:spcBef>
                <a:spcPts val="4100"/>
              </a:spcBef>
              <a:defRPr sz="4464" b="1" i="1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Vanhuspalvelustrategian valmistelu</a:t>
            </a:r>
          </a:p>
          <a:p>
            <a:pPr marL="566927" indent="-566927" defTabSz="2267653">
              <a:spcBef>
                <a:spcPts val="4100"/>
              </a:spcBef>
              <a:defRPr sz="4464" b="1" i="1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Hallitusohjelmaan vaikuttaminen -&gt; eläkkeet ja verotus</a:t>
            </a:r>
          </a:p>
        </p:txBody>
      </p:sp>
      <p:sp>
        <p:nvSpPr>
          <p:cNvPr id="224" name="Vaikuttamistyön tärkeimpiä tavoitteita"/>
          <p:cNvSpPr txBox="1">
            <a:spLocks noGrp="1"/>
          </p:cNvSpPr>
          <p:nvPr>
            <p:ph type="title"/>
          </p:nvPr>
        </p:nvSpPr>
        <p:spPr>
          <a:xfrm>
            <a:off x="1206500" y="81800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2656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Vaikuttamistyön tärkeimpiä tavoitteita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Valtiontalous ei korjaannu eläkkeitä leikkaamalla"/>
          <p:cNvSpPr txBox="1">
            <a:spLocks noGrp="1"/>
          </p:cNvSpPr>
          <p:nvPr>
            <p:ph type="title"/>
          </p:nvPr>
        </p:nvSpPr>
        <p:spPr>
          <a:xfrm>
            <a:off x="1651089" y="4909804"/>
            <a:ext cx="21971002" cy="6759202"/>
          </a:xfrm>
          <a:prstGeom prst="rect">
            <a:avLst/>
          </a:prstGeom>
        </p:spPr>
        <p:txBody>
          <a:bodyPr/>
          <a:lstStyle>
            <a:lvl1pPr>
              <a:defRPr sz="8800" spc="-200">
                <a:solidFill>
                  <a:schemeClr val="accent6">
                    <a:satOff val="-34371"/>
                    <a:lumOff val="-13098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Valtiontalous ei korjaannu eläkkeitä leikkaamalla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Julkinen talous ja eläkke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lnSpc>
                <a:spcPct val="90000"/>
              </a:lnSpc>
              <a:defRPr sz="8800" spc="0">
                <a:solidFill>
                  <a:srgbClr val="0D2A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Julkinen talous ja eläkkeiden rahoitus</a:t>
            </a:r>
          </a:p>
        </p:txBody>
      </p:sp>
      <p:sp>
        <p:nvSpPr>
          <p:cNvPr id="229" name="Eläkkeiden rahoitus…"/>
          <p:cNvSpPr txBox="1">
            <a:spLocks noGrp="1"/>
          </p:cNvSpPr>
          <p:nvPr>
            <p:ph type="body" idx="1"/>
          </p:nvPr>
        </p:nvSpPr>
        <p:spPr>
          <a:xfrm>
            <a:off x="1206500" y="2721305"/>
            <a:ext cx="21971000" cy="9785547"/>
          </a:xfrm>
          <a:prstGeom prst="rect">
            <a:avLst/>
          </a:prstGeom>
        </p:spPr>
        <p:txBody>
          <a:bodyPr/>
          <a:lstStyle/>
          <a:p>
            <a:pPr marL="0" lvl="1" indent="443483" defTabSz="886966">
              <a:lnSpc>
                <a:spcPct val="90000"/>
              </a:lnSpc>
              <a:spcBef>
                <a:spcPts val="400"/>
              </a:spcBef>
              <a:buSzTx/>
              <a:buNone/>
              <a:defRPr sz="5300">
                <a:solidFill>
                  <a:srgbClr val="234E7B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65223" lvl="1" indent="-221740" defTabSz="886966">
              <a:lnSpc>
                <a:spcPct val="90000"/>
              </a:lnSpc>
              <a:spcBef>
                <a:spcPts val="400"/>
              </a:spcBef>
              <a:buSzPct val="100000"/>
              <a:buChar char="-"/>
              <a:defRPr sz="5100" b="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Eläkkeet rahoitetaan pääasiassa kunkin vuoden työeläkemaksuilla, osin sijoitustuotoilla ja valtion maksuina (veroista). </a:t>
            </a:r>
          </a:p>
          <a:p>
            <a:pPr marL="665223" lvl="1" indent="-221740" defTabSz="886966">
              <a:lnSpc>
                <a:spcPct val="90000"/>
              </a:lnSpc>
              <a:spcBef>
                <a:spcPts val="400"/>
              </a:spcBef>
              <a:buSzPct val="100000"/>
              <a:buChar char="-"/>
              <a:defRPr sz="5100" b="0">
                <a:solidFill>
                  <a:srgbClr val="234E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Työeläkemaksu jaetaan työntekijän ja työnantajan kesken. Vuoteen 1992 asti ainoastaan työnantaja maksoi työeläkemaksua. </a:t>
            </a:r>
          </a:p>
          <a:p>
            <a:pPr marL="665223" lvl="1" indent="-221740" defTabSz="886966">
              <a:lnSpc>
                <a:spcPct val="90000"/>
              </a:lnSpc>
              <a:spcBef>
                <a:spcPts val="400"/>
              </a:spcBef>
              <a:buSzPct val="100000"/>
              <a:buChar char="-"/>
              <a:defRPr sz="5100" b="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Osa vuosittain kerättävistä työeläkemaksuista rahastoidaan-&gt; tavoitteena varmistaa eläkkeiden maksaminen myös tulevaisuudessa. </a:t>
            </a:r>
          </a:p>
          <a:p>
            <a:pPr marL="665223" lvl="1" indent="-221740" defTabSz="886966">
              <a:lnSpc>
                <a:spcPct val="90000"/>
              </a:lnSpc>
              <a:spcBef>
                <a:spcPts val="400"/>
              </a:spcBef>
              <a:buSzPct val="100000"/>
              <a:buChar char="-"/>
              <a:defRPr sz="5100" b="0">
                <a:solidFill>
                  <a:srgbClr val="234E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v. 2025 maksettiin työeläkkeitä 37,7 miljardia euroa ja eläkemaksuina kerättiin 33,6 miljardia euroa.  </a:t>
            </a:r>
          </a:p>
          <a:p>
            <a:pPr marL="665223" lvl="1" indent="-221740" defTabSz="886966">
              <a:lnSpc>
                <a:spcPct val="90000"/>
              </a:lnSpc>
              <a:spcBef>
                <a:spcPts val="400"/>
              </a:spcBef>
              <a:buSzPct val="100000"/>
              <a:buChar char="-"/>
              <a:defRPr sz="5100" b="0">
                <a:solidFill>
                  <a:schemeClr val="accent5">
                    <a:satOff val="-41871"/>
                    <a:lumOff val="-13058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Kokonaiseläkemenot olivat noin 39,8 miljardia euroa vuonna 2025 (31,3 miljardia euroa/2018). </a:t>
            </a:r>
          </a:p>
          <a:p>
            <a:pPr marL="665223" lvl="1" indent="-221740" defTabSz="886966">
              <a:lnSpc>
                <a:spcPct val="90000"/>
              </a:lnSpc>
              <a:spcBef>
                <a:spcPts val="400"/>
              </a:spcBef>
              <a:buSzPct val="100000"/>
              <a:buChar char="-"/>
              <a:defRPr sz="5100" b="0">
                <a:solidFill>
                  <a:srgbClr val="234E7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Vuoden 2025 lopussa eläkevarat olivat lähes 290 miljardia euroa.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Mukautettu</PresentationFormat>
  <Paragraphs>135</Paragraphs>
  <Slides>16</Slides>
  <Notes>0</Notes>
  <HiddenSlides>3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 Neue</vt:lpstr>
      <vt:lpstr>Helvetica Neue Medium</vt:lpstr>
      <vt:lpstr>Lucida Grande</vt:lpstr>
      <vt:lpstr>White</vt:lpstr>
      <vt:lpstr>Ajankohtaista senioriliitosta, taloudesta ja eläkkeistä</vt:lpstr>
      <vt:lpstr>Senioriliiton ajankohtaisia…</vt:lpstr>
      <vt:lpstr>Megatrendit (mm.Sitra)…</vt:lpstr>
      <vt:lpstr>Megatrendit ja senioritoiminta</vt:lpstr>
      <vt:lpstr>Senioriliiton perustehtävä = 3 x Y + E</vt:lpstr>
      <vt:lpstr>Vaikuttamistyön tärkeimpiä tavoitteita</vt:lpstr>
      <vt:lpstr>Vaikuttamistyön tärkeimpiä tavoitteita</vt:lpstr>
      <vt:lpstr>Valtiontalous ei korjaannu eläkkeitä leikkaamalla</vt:lpstr>
      <vt:lpstr>Julkinen talous ja eläkkeiden rahoitus</vt:lpstr>
      <vt:lpstr>Julkisen talouden sopeutus ja eläkkeet (1)</vt:lpstr>
      <vt:lpstr>Julkisen talouden sopeutus ja eläkkeet (2)</vt:lpstr>
      <vt:lpstr>Julkisen talouden sopeutus ja eläkkeet (3)</vt:lpstr>
      <vt:lpstr>Eläkeläisten taloudellinen asema </vt:lpstr>
      <vt:lpstr>Eläkkeiden verotus eriarvoistavaa</vt:lpstr>
      <vt:lpstr>Sisulla ja sydämellä eteenpäin!  KIITOS!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Omistaja</dc:creator>
  <cp:lastModifiedBy>Väinö Nuuttila</cp:lastModifiedBy>
  <cp:revision>1</cp:revision>
  <dcterms:modified xsi:type="dcterms:W3CDTF">2026-05-12T10:23:59Z</dcterms:modified>
</cp:coreProperties>
</file>