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6" r:id="rId2"/>
    <p:sldId id="287" r:id="rId3"/>
    <p:sldId id="288" r:id="rId4"/>
    <p:sldId id="282" r:id="rId5"/>
    <p:sldId id="272" r:id="rId6"/>
    <p:sldId id="277" r:id="rId7"/>
    <p:sldId id="275" r:id="rId8"/>
    <p:sldId id="284" r:id="rId9"/>
    <p:sldId id="285" r:id="rId10"/>
    <p:sldId id="283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65AF4-FD0A-46FE-9BCD-33E2D02C0CDA}" type="datetimeFigureOut">
              <a:rPr lang="fi-FI" smtClean="0"/>
              <a:t>14.5.2022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0F033-6E72-4F65-82D4-2B365C2E60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005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7172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EC270F-00EA-4626-9123-2CF2444805B1}" type="slidenum">
              <a:rPr lang="fi-FI" altLang="fi-FI"/>
              <a:pPr>
                <a:spcBef>
                  <a:spcPct val="0"/>
                </a:spcBef>
              </a:pPr>
              <a:t>1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3295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7172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EC270F-00EA-4626-9123-2CF2444805B1}" type="slidenum">
              <a:rPr lang="fi-FI" altLang="fi-FI"/>
              <a:pPr>
                <a:spcBef>
                  <a:spcPct val="0"/>
                </a:spcBef>
              </a:pPr>
              <a:t>2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7526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7172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EC270F-00EA-4626-9123-2CF2444805B1}" type="slidenum">
              <a:rPr lang="fi-FI" altLang="fi-FI"/>
              <a:pPr>
                <a:spcBef>
                  <a:spcPct val="0"/>
                </a:spcBef>
              </a:pPr>
              <a:t>3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4655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4E13-7912-4B59-8EE8-1E7AD5E7DC12}" type="datetimeFigureOut">
              <a:rPr lang="fi-FI" smtClean="0"/>
              <a:t>14.5.2022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9567-CF59-4103-820E-724E430814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918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4E13-7912-4B59-8EE8-1E7AD5E7DC12}" type="datetimeFigureOut">
              <a:rPr lang="fi-FI" smtClean="0"/>
              <a:t>14.5.2022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9567-CF59-4103-820E-724E430814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668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4E13-7912-4B59-8EE8-1E7AD5E7DC12}" type="datetimeFigureOut">
              <a:rPr lang="fi-FI" smtClean="0"/>
              <a:t>14.5.2022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9567-CF59-4103-820E-724E430814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019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4E13-7912-4B59-8EE8-1E7AD5E7DC12}" type="datetimeFigureOut">
              <a:rPr lang="fi-FI" smtClean="0"/>
              <a:t>14.5.2022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9567-CF59-4103-820E-724E430814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010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4E13-7912-4B59-8EE8-1E7AD5E7DC12}" type="datetimeFigureOut">
              <a:rPr lang="fi-FI" smtClean="0"/>
              <a:t>14.5.2022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9567-CF59-4103-820E-724E430814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564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4E13-7912-4B59-8EE8-1E7AD5E7DC12}" type="datetimeFigureOut">
              <a:rPr lang="fi-FI" smtClean="0"/>
              <a:t>14.5.2022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9567-CF59-4103-820E-724E430814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808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4E13-7912-4B59-8EE8-1E7AD5E7DC12}" type="datetimeFigureOut">
              <a:rPr lang="fi-FI" smtClean="0"/>
              <a:t>14.5.2022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9567-CF59-4103-820E-724E430814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051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4E13-7912-4B59-8EE8-1E7AD5E7DC12}" type="datetimeFigureOut">
              <a:rPr lang="fi-FI" smtClean="0"/>
              <a:t>14.5.2022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9567-CF59-4103-820E-724E430814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603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4E13-7912-4B59-8EE8-1E7AD5E7DC12}" type="datetimeFigureOut">
              <a:rPr lang="fi-FI" smtClean="0"/>
              <a:t>14.5.2022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9567-CF59-4103-820E-724E430814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625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4E13-7912-4B59-8EE8-1E7AD5E7DC12}" type="datetimeFigureOut">
              <a:rPr lang="fi-FI" smtClean="0"/>
              <a:t>14.5.2022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9567-CF59-4103-820E-724E430814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92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4E13-7912-4B59-8EE8-1E7AD5E7DC12}" type="datetimeFigureOut">
              <a:rPr lang="fi-FI" smtClean="0"/>
              <a:t>14.5.2022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9567-CF59-4103-820E-724E430814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449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34E13-7912-4B59-8EE8-1E7AD5E7DC12}" type="datetimeFigureOut">
              <a:rPr lang="fi-FI" smtClean="0"/>
              <a:t>14.5.2022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39567-CF59-4103-820E-724E430814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480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/>
          <p:cNvSpPr>
            <a:spLocks noGrp="1"/>
          </p:cNvSpPr>
          <p:nvPr>
            <p:ph type="title"/>
          </p:nvPr>
        </p:nvSpPr>
        <p:spPr>
          <a:solidFill>
            <a:srgbClr val="AFC4B4">
              <a:alpha val="0"/>
            </a:srgbClr>
          </a:solidFill>
        </p:spPr>
        <p:txBody>
          <a:bodyPr vert="horz" lIns="0" tIns="0" rIns="0" bIns="0" rtlCol="0" anchor="t">
            <a:normAutofit/>
          </a:bodyPr>
          <a:lstStyle/>
          <a:p>
            <a:pPr eaLnBrk="1" hangingPunct="1"/>
            <a:r>
              <a:rPr lang="fi-FI" altLang="fi-FI" sz="3100"/>
              <a:t/>
            </a:r>
            <a:br>
              <a:rPr lang="fi-FI" altLang="fi-FI" sz="3100"/>
            </a:br>
            <a:endParaRPr lang="fi-FI" altLang="fi-FI" smtClean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07909"/>
          </a:xfrm>
        </p:spPr>
        <p:txBody>
          <a:bodyPr>
            <a:normAutofit/>
          </a:bodyPr>
          <a:lstStyle/>
          <a:p>
            <a:pPr marL="457200" lvl="1" indent="0" algn="ctr">
              <a:buNone/>
              <a:defRPr/>
            </a:pPr>
            <a:endParaRPr lang="fi-FI" sz="4800" b="1" dirty="0" smtClean="0">
              <a:solidFill>
                <a:schemeClr val="accent2"/>
              </a:solidFill>
            </a:endParaRPr>
          </a:p>
          <a:p>
            <a:pPr marL="457200" lvl="1" indent="0" algn="ctr">
              <a:buNone/>
              <a:defRPr/>
            </a:pPr>
            <a:r>
              <a:rPr lang="fi-FI" sz="4800" b="1" dirty="0" smtClean="0">
                <a:solidFill>
                  <a:schemeClr val="accent2"/>
                </a:solidFill>
              </a:rPr>
              <a:t>PIRKANMAAN HYVINVOINTIALUE</a:t>
            </a:r>
          </a:p>
          <a:p>
            <a:pPr marL="457200" lvl="1" indent="0">
              <a:buNone/>
              <a:defRPr/>
            </a:pPr>
            <a:endParaRPr lang="fi-FI" sz="2800" dirty="0" smtClean="0"/>
          </a:p>
          <a:p>
            <a:pPr marL="457200" lvl="1" indent="0">
              <a:buNone/>
              <a:defRPr/>
            </a:pPr>
            <a:endParaRPr lang="fi-FI" sz="2800" dirty="0"/>
          </a:p>
          <a:p>
            <a:pPr marL="457200" lvl="1" indent="0" algn="ctr">
              <a:buNone/>
              <a:defRPr/>
            </a:pPr>
            <a:r>
              <a:rPr lang="fi-FI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Hyvinvointipäivä </a:t>
            </a:r>
            <a:r>
              <a:rPr lang="fi-FI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14.5.2022</a:t>
            </a:r>
          </a:p>
          <a:p>
            <a:pPr marL="457200" lvl="1" indent="0">
              <a:buNone/>
              <a:defRPr/>
            </a:pPr>
            <a:endParaRPr lang="fi-FI" sz="2800" dirty="0"/>
          </a:p>
        </p:txBody>
      </p:sp>
      <p:pic>
        <p:nvPicPr>
          <p:cNvPr id="6148" name="Kuva 7" descr="saitin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91" b="38557"/>
          <a:stretch>
            <a:fillRect/>
          </a:stretch>
        </p:blipFill>
        <p:spPr bwMode="auto">
          <a:xfrm>
            <a:off x="1524000" y="1"/>
            <a:ext cx="9144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" descr="Artio O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6" y="1"/>
            <a:ext cx="1428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kstikehys 11"/>
          <p:cNvSpPr txBox="1">
            <a:spLocks noChangeArrowheads="1"/>
          </p:cNvSpPr>
          <p:nvPr/>
        </p:nvSpPr>
        <p:spPr bwMode="auto">
          <a:xfrm>
            <a:off x="1524000" y="6597650"/>
            <a:ext cx="457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800">
                <a:solidFill>
                  <a:srgbClr val="000000"/>
                </a:solidFill>
                <a:latin typeface="Verdana" panose="020B0604030504040204" pitchFamily="34" charset="0"/>
              </a:rPr>
              <a:t>v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KUHMOISTEN KUNTA  	Toritie 34 A, 17800 Kuhmoinen</a:t>
            </a:r>
          </a:p>
        </p:txBody>
      </p:sp>
      <p:sp>
        <p:nvSpPr>
          <p:cNvPr id="6151" name="Suorakulmio 22"/>
          <p:cNvSpPr>
            <a:spLocks noChangeArrowheads="1"/>
          </p:cNvSpPr>
          <p:nvPr/>
        </p:nvSpPr>
        <p:spPr bwMode="auto">
          <a:xfrm>
            <a:off x="6096000" y="6699250"/>
            <a:ext cx="4572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800">
                <a:latin typeface="Arial" panose="020B0604020202020204" pitchFamily="34" charset="0"/>
                <a:cs typeface="Arial" panose="020B0604020202020204" pitchFamily="34" charset="0"/>
              </a:rPr>
              <a:t>kunta@kuhmoinen.fi	Vaihde 020 638 3100</a:t>
            </a:r>
          </a:p>
        </p:txBody>
      </p:sp>
    </p:spTree>
    <p:extLst>
      <p:ext uri="{BB962C8B-B14F-4D97-AF65-F5344CB8AC3E}">
        <p14:creationId xmlns:p14="http://schemas.microsoft.com/office/powerpoint/2010/main" val="4230945355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9600" dirty="0"/>
              <a:t>				</a:t>
            </a:r>
          </a:p>
          <a:p>
            <a:pPr marL="0" indent="0">
              <a:buNone/>
            </a:pPr>
            <a:r>
              <a:rPr lang="fi-FI" sz="9600" dirty="0"/>
              <a:t>				</a:t>
            </a:r>
            <a:r>
              <a:rPr lang="fi-FI" sz="9600" b="1" i="1" u="sng" dirty="0">
                <a:solidFill>
                  <a:schemeClr val="accent2"/>
                </a:solidFill>
              </a:rPr>
              <a:t>KIITOS!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 rotWithShape="1">
          <a:blip r:embed="rId2"/>
          <a:srcRect b="27636"/>
          <a:stretch/>
        </p:blipFill>
        <p:spPr>
          <a:xfrm>
            <a:off x="0" y="0"/>
            <a:ext cx="12192000" cy="165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00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/>
          <p:cNvSpPr>
            <a:spLocks noGrp="1"/>
          </p:cNvSpPr>
          <p:nvPr>
            <p:ph type="title"/>
          </p:nvPr>
        </p:nvSpPr>
        <p:spPr>
          <a:solidFill>
            <a:srgbClr val="AFC4B4">
              <a:alpha val="0"/>
            </a:srgbClr>
          </a:solidFill>
        </p:spPr>
        <p:txBody>
          <a:bodyPr vert="horz" lIns="0" tIns="0" rIns="0" bIns="0" rtlCol="0" anchor="t">
            <a:normAutofit/>
          </a:bodyPr>
          <a:lstStyle/>
          <a:p>
            <a:pPr eaLnBrk="1" hangingPunct="1"/>
            <a:r>
              <a:rPr lang="fi-FI" altLang="fi-FI" sz="3100"/>
              <a:t/>
            </a:r>
            <a:br>
              <a:rPr lang="fi-FI" altLang="fi-FI" sz="3100"/>
            </a:br>
            <a:endParaRPr lang="fi-FI" altLang="fi-FI" smtClean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5813"/>
          </a:xfrm>
        </p:spPr>
        <p:txBody>
          <a:bodyPr>
            <a:normAutofit/>
          </a:bodyPr>
          <a:lstStyle/>
          <a:p>
            <a:pPr marL="457200" lvl="1" indent="0" algn="ctr">
              <a:buNone/>
              <a:defRPr/>
            </a:pPr>
            <a:endParaRPr lang="fi-FI" sz="4800" b="1" dirty="0" smtClean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fi-FI" dirty="0">
                <a:solidFill>
                  <a:srgbClr val="0070C0"/>
                </a:solidFill>
              </a:rPr>
              <a:t>Pirkanmaan kuntien </a:t>
            </a:r>
            <a:r>
              <a:rPr lang="fi-FI" dirty="0" err="1">
                <a:solidFill>
                  <a:srgbClr val="0070C0"/>
                </a:solidFill>
              </a:rPr>
              <a:t>sosiaali</a:t>
            </a:r>
            <a:r>
              <a:rPr lang="fi-FI" dirty="0">
                <a:solidFill>
                  <a:srgbClr val="0070C0"/>
                </a:solidFill>
              </a:rPr>
              <a:t>- ja terveystoimen, pelastustoimen ja sairaanhoitopiirin palvelut siirtyvät hyvinvointialueen vastuulle 1.1.2023 alkaen</a:t>
            </a:r>
            <a:r>
              <a:rPr lang="fi-FI" dirty="0" smtClean="0">
                <a:solidFill>
                  <a:srgbClr val="0070C0"/>
                </a:solidFill>
              </a:rPr>
              <a:t>.</a:t>
            </a:r>
          </a:p>
          <a:p>
            <a:pPr lvl="1">
              <a:defRPr/>
            </a:pPr>
            <a:endParaRPr lang="fi-FI" dirty="0" smtClean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fi-FI" dirty="0" smtClean="0">
                <a:solidFill>
                  <a:srgbClr val="0070C0"/>
                </a:solidFill>
              </a:rPr>
              <a:t>Pirkanmaalla </a:t>
            </a:r>
            <a:r>
              <a:rPr lang="fi-FI" dirty="0">
                <a:solidFill>
                  <a:srgbClr val="0070C0"/>
                </a:solidFill>
              </a:rPr>
              <a:t>on näillä julkisilla palveluilla sen jälkeen vain yksi järjestäjä, Pirkanmaan hyvinvointialue</a:t>
            </a:r>
            <a:r>
              <a:rPr lang="fi-FI" dirty="0" smtClean="0">
                <a:solidFill>
                  <a:srgbClr val="0070C0"/>
                </a:solidFill>
              </a:rPr>
              <a:t>.</a:t>
            </a:r>
          </a:p>
          <a:p>
            <a:pPr marL="457200" lvl="1" indent="0">
              <a:buNone/>
              <a:defRPr/>
            </a:pPr>
            <a:endParaRPr lang="fi-FI" dirty="0" smtClean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fi-FI" dirty="0" smtClean="0">
                <a:solidFill>
                  <a:srgbClr val="0070C0"/>
                </a:solidFill>
              </a:rPr>
              <a:t>Pirkanmaa </a:t>
            </a:r>
            <a:r>
              <a:rPr lang="fi-FI" dirty="0">
                <a:solidFill>
                  <a:srgbClr val="0070C0"/>
                </a:solidFill>
              </a:rPr>
              <a:t>on väestöpohjaltaan suurin hyvinvointialue, asukkaita on noin 500 000.</a:t>
            </a:r>
          </a:p>
        </p:txBody>
      </p:sp>
      <p:pic>
        <p:nvPicPr>
          <p:cNvPr id="6148" name="Kuva 7" descr="saitin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91" b="38557"/>
          <a:stretch>
            <a:fillRect/>
          </a:stretch>
        </p:blipFill>
        <p:spPr bwMode="auto">
          <a:xfrm>
            <a:off x="1524000" y="1"/>
            <a:ext cx="9144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" descr="Artio O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6" y="1"/>
            <a:ext cx="1428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kstikehys 11"/>
          <p:cNvSpPr txBox="1">
            <a:spLocks noChangeArrowheads="1"/>
          </p:cNvSpPr>
          <p:nvPr/>
        </p:nvSpPr>
        <p:spPr bwMode="auto">
          <a:xfrm>
            <a:off x="1524000" y="6597650"/>
            <a:ext cx="457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800" dirty="0">
                <a:solidFill>
                  <a:srgbClr val="000000"/>
                </a:solidFill>
                <a:latin typeface="Verdana" panose="020B0604030504040204" pitchFamily="34" charset="0"/>
              </a:rPr>
              <a:t>v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KUHMOISTEN KUNTA  	Toritie 34 A, 17800 Kuhmoinen</a:t>
            </a:r>
          </a:p>
        </p:txBody>
      </p:sp>
      <p:sp>
        <p:nvSpPr>
          <p:cNvPr id="6151" name="Suorakulmio 22"/>
          <p:cNvSpPr>
            <a:spLocks noChangeArrowheads="1"/>
          </p:cNvSpPr>
          <p:nvPr/>
        </p:nvSpPr>
        <p:spPr bwMode="auto">
          <a:xfrm>
            <a:off x="6096000" y="6699250"/>
            <a:ext cx="4572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800">
                <a:latin typeface="Arial" panose="020B0604020202020204" pitchFamily="34" charset="0"/>
                <a:cs typeface="Arial" panose="020B0604020202020204" pitchFamily="34" charset="0"/>
              </a:rPr>
              <a:t>kunta@kuhmoinen.fi	Vaihde 020 638 3100</a:t>
            </a:r>
          </a:p>
        </p:txBody>
      </p:sp>
    </p:spTree>
    <p:extLst>
      <p:ext uri="{BB962C8B-B14F-4D97-AF65-F5344CB8AC3E}">
        <p14:creationId xmlns:p14="http://schemas.microsoft.com/office/powerpoint/2010/main" val="2757055660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/>
          <p:cNvSpPr>
            <a:spLocks noGrp="1"/>
          </p:cNvSpPr>
          <p:nvPr>
            <p:ph type="title"/>
          </p:nvPr>
        </p:nvSpPr>
        <p:spPr>
          <a:solidFill>
            <a:srgbClr val="AFC4B4">
              <a:alpha val="0"/>
            </a:srgbClr>
          </a:solidFill>
        </p:spPr>
        <p:txBody>
          <a:bodyPr vert="horz" lIns="0" tIns="0" rIns="0" bIns="0" rtlCol="0" anchor="t">
            <a:normAutofit/>
          </a:bodyPr>
          <a:lstStyle/>
          <a:p>
            <a:pPr eaLnBrk="1" hangingPunct="1"/>
            <a:r>
              <a:rPr lang="fi-FI" altLang="fi-FI" sz="3100" dirty="0"/>
              <a:t/>
            </a:r>
            <a:br>
              <a:rPr lang="fi-FI" altLang="fi-FI" sz="3100" dirty="0"/>
            </a:br>
            <a:endParaRPr lang="fi-FI" altLang="fi-FI" dirty="0" smtClean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4213"/>
          </a:xfrm>
        </p:spPr>
        <p:txBody>
          <a:bodyPr>
            <a:normAutofit/>
          </a:bodyPr>
          <a:lstStyle/>
          <a:p>
            <a:pPr marL="457200" lvl="1" indent="0">
              <a:buNone/>
              <a:defRPr/>
            </a:pPr>
            <a:r>
              <a:rPr lang="fi-FI" sz="2800" b="1" dirty="0" smtClean="0">
                <a:solidFill>
                  <a:srgbClr val="EAB200"/>
                </a:solidFill>
              </a:rPr>
              <a:t>Asukkaiden </a:t>
            </a:r>
            <a:r>
              <a:rPr lang="fi-FI" sz="2800" b="1" dirty="0" err="1">
                <a:solidFill>
                  <a:srgbClr val="EAB200"/>
                </a:solidFill>
              </a:rPr>
              <a:t>osallistumis</a:t>
            </a:r>
            <a:r>
              <a:rPr lang="fi-FI" sz="2800" b="1" dirty="0">
                <a:solidFill>
                  <a:srgbClr val="EAB200"/>
                </a:solidFill>
              </a:rPr>
              <a:t>- ja </a:t>
            </a:r>
            <a:r>
              <a:rPr lang="fi-FI" sz="2800" b="1" dirty="0" smtClean="0">
                <a:solidFill>
                  <a:srgbClr val="EAB200"/>
                </a:solidFill>
              </a:rPr>
              <a:t>vaikuttamiskeinot</a:t>
            </a:r>
          </a:p>
          <a:p>
            <a:r>
              <a:rPr lang="fi-FI" dirty="0" smtClean="0">
                <a:solidFill>
                  <a:srgbClr val="0070C0"/>
                </a:solidFill>
              </a:rPr>
              <a:t>hyvinvointialueen </a:t>
            </a:r>
            <a:r>
              <a:rPr lang="fi-FI" dirty="0">
                <a:solidFill>
                  <a:srgbClr val="0070C0"/>
                </a:solidFill>
              </a:rPr>
              <a:t>nuorisovaltuusto tai vastaava nuorten </a:t>
            </a:r>
            <a:r>
              <a:rPr lang="fi-FI" dirty="0" smtClean="0">
                <a:solidFill>
                  <a:srgbClr val="0070C0"/>
                </a:solidFill>
              </a:rPr>
              <a:t>vaikuttajaryhmä</a:t>
            </a:r>
            <a:r>
              <a:rPr lang="fi-FI" dirty="0">
                <a:solidFill>
                  <a:srgbClr val="0070C0"/>
                </a:solidFill>
              </a:rPr>
              <a:t> </a:t>
            </a:r>
            <a:endParaRPr lang="fi-FI" dirty="0" smtClean="0">
              <a:solidFill>
                <a:srgbClr val="0070C0"/>
              </a:solidFill>
            </a:endParaRPr>
          </a:p>
          <a:p>
            <a:r>
              <a:rPr lang="fi-FI" dirty="0" smtClean="0">
                <a:solidFill>
                  <a:srgbClr val="0070C0"/>
                </a:solidFill>
              </a:rPr>
              <a:t>ikääntyneen </a:t>
            </a:r>
            <a:r>
              <a:rPr lang="fi-FI" dirty="0">
                <a:solidFill>
                  <a:srgbClr val="0070C0"/>
                </a:solidFill>
              </a:rPr>
              <a:t>väestön </a:t>
            </a:r>
            <a:r>
              <a:rPr lang="fi-FI" dirty="0" smtClean="0">
                <a:solidFill>
                  <a:srgbClr val="0070C0"/>
                </a:solidFill>
              </a:rPr>
              <a:t>hyvinvointialueen vanhusneuvosto</a:t>
            </a:r>
            <a:endParaRPr lang="fi-FI" dirty="0">
              <a:solidFill>
                <a:srgbClr val="0070C0"/>
              </a:solidFill>
            </a:endParaRPr>
          </a:p>
          <a:p>
            <a:r>
              <a:rPr lang="fi-FI" dirty="0">
                <a:solidFill>
                  <a:srgbClr val="0070C0"/>
                </a:solidFill>
              </a:rPr>
              <a:t>vammaisten </a:t>
            </a:r>
            <a:r>
              <a:rPr lang="fi-FI" dirty="0" err="1">
                <a:solidFill>
                  <a:srgbClr val="0070C0"/>
                </a:solidFill>
              </a:rPr>
              <a:t>osallistumis</a:t>
            </a:r>
            <a:r>
              <a:rPr lang="fi-FI" dirty="0">
                <a:solidFill>
                  <a:srgbClr val="0070C0"/>
                </a:solidFill>
              </a:rPr>
              <a:t>- ja </a:t>
            </a:r>
            <a:r>
              <a:rPr lang="fi-FI" dirty="0" smtClean="0">
                <a:solidFill>
                  <a:srgbClr val="0070C0"/>
                </a:solidFill>
              </a:rPr>
              <a:t>vaikuttamismahdollisuus: hyvinvointialueen vammaisneuvosto</a:t>
            </a:r>
          </a:p>
          <a:p>
            <a:endParaRPr lang="fi-FI" dirty="0">
              <a:solidFill>
                <a:srgbClr val="0070C0"/>
              </a:solidFill>
            </a:endParaRPr>
          </a:p>
          <a:p>
            <a:pPr marL="457200" lvl="1" indent="0">
              <a:buNone/>
              <a:defRPr/>
            </a:pPr>
            <a:r>
              <a:rPr lang="fi-FI" dirty="0" smtClean="0"/>
              <a:t>Keskeiset</a:t>
            </a:r>
            <a:r>
              <a:rPr lang="fi-FI" dirty="0"/>
              <a:t> </a:t>
            </a:r>
            <a:r>
              <a:rPr lang="fi-FI" dirty="0" smtClean="0"/>
              <a:t>vaikuttamiskeinot ovat alueen </a:t>
            </a:r>
            <a:r>
              <a:rPr lang="fi-FI" dirty="0"/>
              <a:t>asukkaan </a:t>
            </a:r>
            <a:r>
              <a:rPr lang="fi-FI" dirty="0" smtClean="0"/>
              <a:t>äänioikeus </a:t>
            </a:r>
            <a:r>
              <a:rPr lang="fi-FI" dirty="0"/>
              <a:t>aluevaaleissa ja </a:t>
            </a:r>
            <a:r>
              <a:rPr lang="fi-FI" dirty="0" smtClean="0"/>
              <a:t>äänestysoikeuden käyttäminen </a:t>
            </a:r>
            <a:r>
              <a:rPr lang="fi-FI" dirty="0"/>
              <a:t>hyvinvointialueen </a:t>
            </a:r>
            <a:r>
              <a:rPr lang="fi-FI" dirty="0" smtClean="0"/>
              <a:t>kansanäänestyksessä em. </a:t>
            </a:r>
            <a:r>
              <a:rPr lang="fi-FI" dirty="0"/>
              <a:t>r</a:t>
            </a:r>
            <a:r>
              <a:rPr lang="fi-FI" dirty="0" smtClean="0"/>
              <a:t>yhmien lisäksi.</a:t>
            </a:r>
            <a:endParaRPr lang="fi-FI" sz="2800" b="1" dirty="0">
              <a:solidFill>
                <a:srgbClr val="FFC000"/>
              </a:solidFill>
            </a:endParaRPr>
          </a:p>
        </p:txBody>
      </p:sp>
      <p:pic>
        <p:nvPicPr>
          <p:cNvPr id="6148" name="Kuva 7" descr="saitin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91" b="38557"/>
          <a:stretch>
            <a:fillRect/>
          </a:stretch>
        </p:blipFill>
        <p:spPr bwMode="auto">
          <a:xfrm>
            <a:off x="1524000" y="1"/>
            <a:ext cx="9144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" descr="Artio O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6" y="1"/>
            <a:ext cx="1428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kstikehys 11"/>
          <p:cNvSpPr txBox="1">
            <a:spLocks noChangeArrowheads="1"/>
          </p:cNvSpPr>
          <p:nvPr/>
        </p:nvSpPr>
        <p:spPr bwMode="auto">
          <a:xfrm>
            <a:off x="1524000" y="6597650"/>
            <a:ext cx="457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KUHMOISTEN KUNTA  	Toritie 34 A, 17800 Kuhmoinen</a:t>
            </a:r>
          </a:p>
        </p:txBody>
      </p:sp>
      <p:sp>
        <p:nvSpPr>
          <p:cNvPr id="6151" name="Suorakulmio 22"/>
          <p:cNvSpPr>
            <a:spLocks noChangeArrowheads="1"/>
          </p:cNvSpPr>
          <p:nvPr/>
        </p:nvSpPr>
        <p:spPr bwMode="auto">
          <a:xfrm>
            <a:off x="6096000" y="6699250"/>
            <a:ext cx="4572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800">
                <a:latin typeface="Arial" panose="020B0604020202020204" pitchFamily="34" charset="0"/>
                <a:cs typeface="Arial" panose="020B0604020202020204" pitchFamily="34" charset="0"/>
              </a:rPr>
              <a:t>kunta@kuhmoinen.fi	Vaihde 020 638 3100</a:t>
            </a:r>
          </a:p>
        </p:txBody>
      </p:sp>
    </p:spTree>
    <p:extLst>
      <p:ext uri="{BB962C8B-B14F-4D97-AF65-F5344CB8AC3E}">
        <p14:creationId xmlns:p14="http://schemas.microsoft.com/office/powerpoint/2010/main" val="4007826228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015999" y="-66487"/>
            <a:ext cx="198729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  <a:tab pos="1655763" algn="l"/>
                <a:tab pos="2484438" algn="l"/>
                <a:tab pos="3311525" algn="l"/>
                <a:tab pos="4140200" algn="l"/>
                <a:tab pos="4968875" algn="l"/>
                <a:tab pos="5795963" algn="l"/>
                <a:tab pos="6624638" algn="l"/>
                <a:tab pos="7451725" algn="l"/>
                <a:tab pos="8280400" algn="l"/>
                <a:tab pos="9109075" algn="l"/>
                <a:tab pos="9936163" algn="l"/>
                <a:tab pos="10764838" algn="l"/>
                <a:tab pos="1159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  <a:tab pos="1655763" algn="l"/>
                <a:tab pos="2484438" algn="l"/>
                <a:tab pos="3311525" algn="l"/>
                <a:tab pos="4140200" algn="l"/>
                <a:tab pos="4968875" algn="l"/>
                <a:tab pos="5795963" algn="l"/>
                <a:tab pos="6624638" algn="l"/>
                <a:tab pos="7451725" algn="l"/>
                <a:tab pos="8280400" algn="l"/>
                <a:tab pos="9109075" algn="l"/>
                <a:tab pos="9936163" algn="l"/>
                <a:tab pos="10764838" algn="l"/>
                <a:tab pos="1159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  <a:tab pos="1655763" algn="l"/>
                <a:tab pos="2484438" algn="l"/>
                <a:tab pos="3311525" algn="l"/>
                <a:tab pos="4140200" algn="l"/>
                <a:tab pos="4968875" algn="l"/>
                <a:tab pos="5795963" algn="l"/>
                <a:tab pos="6624638" algn="l"/>
                <a:tab pos="7451725" algn="l"/>
                <a:tab pos="8280400" algn="l"/>
                <a:tab pos="9109075" algn="l"/>
                <a:tab pos="9936163" algn="l"/>
                <a:tab pos="10764838" algn="l"/>
                <a:tab pos="1159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  <a:tab pos="1655763" algn="l"/>
                <a:tab pos="2484438" algn="l"/>
                <a:tab pos="3311525" algn="l"/>
                <a:tab pos="4140200" algn="l"/>
                <a:tab pos="4968875" algn="l"/>
                <a:tab pos="5795963" algn="l"/>
                <a:tab pos="6624638" algn="l"/>
                <a:tab pos="7451725" algn="l"/>
                <a:tab pos="8280400" algn="l"/>
                <a:tab pos="9109075" algn="l"/>
                <a:tab pos="9936163" algn="l"/>
                <a:tab pos="10764838" algn="l"/>
                <a:tab pos="1159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  <a:tab pos="1655763" algn="l"/>
                <a:tab pos="2484438" algn="l"/>
                <a:tab pos="3311525" algn="l"/>
                <a:tab pos="4140200" algn="l"/>
                <a:tab pos="4968875" algn="l"/>
                <a:tab pos="5795963" algn="l"/>
                <a:tab pos="6624638" algn="l"/>
                <a:tab pos="7451725" algn="l"/>
                <a:tab pos="8280400" algn="l"/>
                <a:tab pos="9109075" algn="l"/>
                <a:tab pos="9936163" algn="l"/>
                <a:tab pos="10764838" algn="l"/>
                <a:tab pos="1159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  <a:tab pos="1655763" algn="l"/>
                <a:tab pos="2484438" algn="l"/>
                <a:tab pos="3311525" algn="l"/>
                <a:tab pos="4140200" algn="l"/>
                <a:tab pos="4968875" algn="l"/>
                <a:tab pos="5795963" algn="l"/>
                <a:tab pos="6624638" algn="l"/>
                <a:tab pos="7451725" algn="l"/>
                <a:tab pos="8280400" algn="l"/>
                <a:tab pos="9109075" algn="l"/>
                <a:tab pos="9936163" algn="l"/>
                <a:tab pos="10764838" algn="l"/>
                <a:tab pos="1159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  <a:tab pos="1655763" algn="l"/>
                <a:tab pos="2484438" algn="l"/>
                <a:tab pos="3311525" algn="l"/>
                <a:tab pos="4140200" algn="l"/>
                <a:tab pos="4968875" algn="l"/>
                <a:tab pos="5795963" algn="l"/>
                <a:tab pos="6624638" algn="l"/>
                <a:tab pos="7451725" algn="l"/>
                <a:tab pos="8280400" algn="l"/>
                <a:tab pos="9109075" algn="l"/>
                <a:tab pos="9936163" algn="l"/>
                <a:tab pos="10764838" algn="l"/>
                <a:tab pos="1159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  <a:tab pos="1655763" algn="l"/>
                <a:tab pos="2484438" algn="l"/>
                <a:tab pos="3311525" algn="l"/>
                <a:tab pos="4140200" algn="l"/>
                <a:tab pos="4968875" algn="l"/>
                <a:tab pos="5795963" algn="l"/>
                <a:tab pos="6624638" algn="l"/>
                <a:tab pos="7451725" algn="l"/>
                <a:tab pos="8280400" algn="l"/>
                <a:tab pos="9109075" algn="l"/>
                <a:tab pos="9936163" algn="l"/>
                <a:tab pos="10764838" algn="l"/>
                <a:tab pos="1159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  <a:tab pos="1655763" algn="l"/>
                <a:tab pos="2484438" algn="l"/>
                <a:tab pos="3311525" algn="l"/>
                <a:tab pos="4140200" algn="l"/>
                <a:tab pos="4968875" algn="l"/>
                <a:tab pos="5795963" algn="l"/>
                <a:tab pos="6624638" algn="l"/>
                <a:tab pos="7451725" algn="l"/>
                <a:tab pos="8280400" algn="l"/>
                <a:tab pos="9109075" algn="l"/>
                <a:tab pos="9936163" algn="l"/>
                <a:tab pos="10764838" algn="l"/>
                <a:tab pos="1159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  <a:tab pos="1655763" algn="l"/>
                <a:tab pos="2484438" algn="l"/>
                <a:tab pos="3311525" algn="l"/>
                <a:tab pos="4140200" algn="l"/>
                <a:tab pos="4968875" algn="l"/>
                <a:tab pos="5795963" algn="l"/>
                <a:tab pos="6624638" algn="l"/>
                <a:tab pos="7451725" algn="l"/>
                <a:tab pos="8280400" algn="l"/>
                <a:tab pos="9109075" algn="l"/>
                <a:tab pos="9936163" algn="l"/>
                <a:tab pos="10764838" algn="l"/>
                <a:tab pos="11591925" algn="l"/>
              </a:tabLst>
            </a:pPr>
            <a:r>
              <a:rPr kumimoji="0" lang="fi-FI" altLang="fi-FI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Kuhmoisissa kirjoilla olevat 2015-2020 syntyneet lapset</a:t>
            </a:r>
            <a:endParaRPr kumimoji="0" lang="fi-FI" altLang="fi-F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 rotWithShape="1">
          <a:blip r:embed="rId2"/>
          <a:srcRect b="27636"/>
          <a:stretch/>
        </p:blipFill>
        <p:spPr>
          <a:xfrm>
            <a:off x="0" y="0"/>
            <a:ext cx="12192000" cy="1654233"/>
          </a:xfrm>
          <a:prstGeom prst="rect">
            <a:avLst/>
          </a:prstGeom>
        </p:spPr>
      </p:pic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AB885070-CEC0-4436-A1E1-1D257F2A7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 smtClean="0"/>
              <a:t>Koko SOTE–uudistuksen </a:t>
            </a:r>
            <a:r>
              <a:rPr lang="fi-FI" b="1" dirty="0"/>
              <a:t>johtaminen ja koordinaatio: Maakunnallisessa muutoksessa on johdettavana </a:t>
            </a:r>
            <a:r>
              <a:rPr lang="fi-FI" b="1" dirty="0">
                <a:solidFill>
                  <a:schemeClr val="accent2"/>
                </a:solidFill>
              </a:rPr>
              <a:t>6</a:t>
            </a:r>
            <a:r>
              <a:rPr lang="fi-FI" b="1" dirty="0" smtClean="0">
                <a:solidFill>
                  <a:schemeClr val="accent2"/>
                </a:solidFill>
              </a:rPr>
              <a:t> </a:t>
            </a:r>
            <a:r>
              <a:rPr lang="fi-FI" b="1" dirty="0">
                <a:solidFill>
                  <a:schemeClr val="accent2"/>
                </a:solidFill>
              </a:rPr>
              <a:t>HANKESALKKUA</a:t>
            </a:r>
          </a:p>
          <a:p>
            <a:pPr marL="514350" indent="-514350">
              <a:buAutoNum type="arabicPeriod"/>
            </a:pPr>
            <a:r>
              <a:rPr lang="fi-FI" dirty="0"/>
              <a:t>Perusterveydenhuollon avovastaanoton </a:t>
            </a:r>
            <a:r>
              <a:rPr lang="fi-FI" dirty="0" smtClean="0"/>
              <a:t>toiminta (Tiina Palva, Paula Kauppinen)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smtClean="0"/>
              <a:t>Sosiaalihuollon toiminnallinen muutos (Taru Rajala, Leena Miettinen)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Lapsi- ja perhepalvelut </a:t>
            </a:r>
            <a:r>
              <a:rPr lang="fi-FI" dirty="0" smtClean="0"/>
              <a:t>= LAPE (Tiina Oksanen, Sirpa Markkanen)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>
                <a:solidFill>
                  <a:srgbClr val="FF0000"/>
                </a:solidFill>
              </a:rPr>
              <a:t>Hyvinvoinnin ja terveyden </a:t>
            </a:r>
            <a:r>
              <a:rPr lang="fi-FI" dirty="0" smtClean="0">
                <a:solidFill>
                  <a:srgbClr val="FF0000"/>
                </a:solidFill>
              </a:rPr>
              <a:t>edistäminen (Pertti Terho)</a:t>
            </a:r>
          </a:p>
          <a:p>
            <a:pPr marL="514350" indent="-514350">
              <a:buAutoNum type="arabicPeriod"/>
            </a:pPr>
            <a:r>
              <a:rPr lang="fi-FI" dirty="0" smtClean="0"/>
              <a:t>Kuntoutuksen toiminnallinen muutos (Tiina Virkajärvi, Piia Arrenius)</a:t>
            </a:r>
          </a:p>
          <a:p>
            <a:pPr marL="514350" indent="-514350">
              <a:buAutoNum type="arabicPeriod"/>
            </a:pPr>
            <a:r>
              <a:rPr lang="fi-FI" dirty="0" smtClean="0"/>
              <a:t>Palveluiden </a:t>
            </a:r>
            <a:r>
              <a:rPr lang="fi-FI" dirty="0" err="1" smtClean="0"/>
              <a:t>digitalisaatio</a:t>
            </a:r>
            <a:r>
              <a:rPr lang="fi-FI" dirty="0" smtClean="0"/>
              <a:t> (Jämsän tietohallinto)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1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53905"/>
            <a:ext cx="10515600" cy="4641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 smtClean="0">
                <a:solidFill>
                  <a:srgbClr val="FF0000"/>
                </a:solidFill>
              </a:rPr>
              <a:t>HYVINVOINNIN JA TERVEYDEN EDISTÄMINEN</a:t>
            </a:r>
          </a:p>
          <a:p>
            <a:r>
              <a:rPr lang="fi-FI" sz="2400" dirty="0" smtClean="0"/>
              <a:t>Hyvinvointityötä koordinoiva henkilö vastaa HYTE-linjausten toimeenpanon johtamisesta kunnassa ja toimii Pirkanmaan HYTE-verkostossa</a:t>
            </a:r>
          </a:p>
          <a:p>
            <a:r>
              <a:rPr lang="fi-FI" sz="2400" dirty="0" smtClean="0"/>
              <a:t>Kuhmoisten kunnassa sivistystoimenjohtaja 20% (aiemmin hallintojohtaja)</a:t>
            </a:r>
          </a:p>
          <a:p>
            <a:pPr marL="0" indent="0">
              <a:buNone/>
            </a:pPr>
            <a:endParaRPr lang="fi-FI" sz="2400" dirty="0" smtClean="0"/>
          </a:p>
          <a:p>
            <a:pPr marL="0" indent="0">
              <a:buNone/>
            </a:pPr>
            <a:r>
              <a:rPr lang="fi-FI" sz="2400" dirty="0" smtClean="0">
                <a:solidFill>
                  <a:srgbClr val="FF0000"/>
                </a:solidFill>
              </a:rPr>
              <a:t>Kuntatason tehtäviä mm.</a:t>
            </a:r>
          </a:p>
          <a:p>
            <a:pPr>
              <a:buFontTx/>
              <a:buChar char="-"/>
            </a:pPr>
            <a:r>
              <a:rPr lang="fi-FI" sz="2400" dirty="0" smtClean="0"/>
              <a:t>Kunnan laajan hyvinvointikertomuksen valmistelu ja linkitys kunnan strategiaan</a:t>
            </a:r>
          </a:p>
          <a:p>
            <a:pPr>
              <a:buFontTx/>
              <a:buChar char="-"/>
            </a:pPr>
            <a:r>
              <a:rPr lang="fi-FI" sz="2400" dirty="0" smtClean="0"/>
              <a:t>Hyvinvointitiedon kokoaminen ja tiedon tuottaminen johtamisen tueksi</a:t>
            </a:r>
          </a:p>
          <a:p>
            <a:pPr>
              <a:buFontTx/>
              <a:buChar char="-"/>
            </a:pPr>
            <a:r>
              <a:rPr lang="fi-FI" sz="2400" dirty="0" smtClean="0"/>
              <a:t>Lakisääteisen vuosittaisen hyvinvointiraportin valmistelu</a:t>
            </a:r>
            <a:endParaRPr lang="fi-FI" sz="2400" dirty="0"/>
          </a:p>
          <a:p>
            <a:pPr>
              <a:buFontTx/>
              <a:buChar char="-"/>
            </a:pPr>
            <a:r>
              <a:rPr lang="fi-FI" sz="2400" dirty="0" smtClean="0"/>
              <a:t>Hyvinvointityötä tukevien hankkeiden valmistelu osaksi kunnan hyvinvointityötä, esim. Aktiivinen ikäihminen –hanke, Harrastamisen Suomen mallin hanke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 rotWithShape="1">
          <a:blip r:embed="rId2"/>
          <a:srcRect b="27636"/>
          <a:stretch/>
        </p:blipFill>
        <p:spPr>
          <a:xfrm>
            <a:off x="0" y="0"/>
            <a:ext cx="12192000" cy="165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97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015999" y="-66487"/>
            <a:ext cx="198729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  <a:tab pos="1655763" algn="l"/>
                <a:tab pos="2484438" algn="l"/>
                <a:tab pos="3311525" algn="l"/>
                <a:tab pos="4140200" algn="l"/>
                <a:tab pos="4968875" algn="l"/>
                <a:tab pos="5795963" algn="l"/>
                <a:tab pos="6624638" algn="l"/>
                <a:tab pos="7451725" algn="l"/>
                <a:tab pos="8280400" algn="l"/>
                <a:tab pos="9109075" algn="l"/>
                <a:tab pos="9936163" algn="l"/>
                <a:tab pos="10764838" algn="l"/>
                <a:tab pos="1159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  <a:tab pos="1655763" algn="l"/>
                <a:tab pos="2484438" algn="l"/>
                <a:tab pos="3311525" algn="l"/>
                <a:tab pos="4140200" algn="l"/>
                <a:tab pos="4968875" algn="l"/>
                <a:tab pos="5795963" algn="l"/>
                <a:tab pos="6624638" algn="l"/>
                <a:tab pos="7451725" algn="l"/>
                <a:tab pos="8280400" algn="l"/>
                <a:tab pos="9109075" algn="l"/>
                <a:tab pos="9936163" algn="l"/>
                <a:tab pos="10764838" algn="l"/>
                <a:tab pos="1159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  <a:tab pos="1655763" algn="l"/>
                <a:tab pos="2484438" algn="l"/>
                <a:tab pos="3311525" algn="l"/>
                <a:tab pos="4140200" algn="l"/>
                <a:tab pos="4968875" algn="l"/>
                <a:tab pos="5795963" algn="l"/>
                <a:tab pos="6624638" algn="l"/>
                <a:tab pos="7451725" algn="l"/>
                <a:tab pos="8280400" algn="l"/>
                <a:tab pos="9109075" algn="l"/>
                <a:tab pos="9936163" algn="l"/>
                <a:tab pos="10764838" algn="l"/>
                <a:tab pos="1159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  <a:tab pos="1655763" algn="l"/>
                <a:tab pos="2484438" algn="l"/>
                <a:tab pos="3311525" algn="l"/>
                <a:tab pos="4140200" algn="l"/>
                <a:tab pos="4968875" algn="l"/>
                <a:tab pos="5795963" algn="l"/>
                <a:tab pos="6624638" algn="l"/>
                <a:tab pos="7451725" algn="l"/>
                <a:tab pos="8280400" algn="l"/>
                <a:tab pos="9109075" algn="l"/>
                <a:tab pos="9936163" algn="l"/>
                <a:tab pos="10764838" algn="l"/>
                <a:tab pos="1159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  <a:tab pos="1655763" algn="l"/>
                <a:tab pos="2484438" algn="l"/>
                <a:tab pos="3311525" algn="l"/>
                <a:tab pos="4140200" algn="l"/>
                <a:tab pos="4968875" algn="l"/>
                <a:tab pos="5795963" algn="l"/>
                <a:tab pos="6624638" algn="l"/>
                <a:tab pos="7451725" algn="l"/>
                <a:tab pos="8280400" algn="l"/>
                <a:tab pos="9109075" algn="l"/>
                <a:tab pos="9936163" algn="l"/>
                <a:tab pos="10764838" algn="l"/>
                <a:tab pos="1159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  <a:tab pos="1655763" algn="l"/>
                <a:tab pos="2484438" algn="l"/>
                <a:tab pos="3311525" algn="l"/>
                <a:tab pos="4140200" algn="l"/>
                <a:tab pos="4968875" algn="l"/>
                <a:tab pos="5795963" algn="l"/>
                <a:tab pos="6624638" algn="l"/>
                <a:tab pos="7451725" algn="l"/>
                <a:tab pos="8280400" algn="l"/>
                <a:tab pos="9109075" algn="l"/>
                <a:tab pos="9936163" algn="l"/>
                <a:tab pos="10764838" algn="l"/>
                <a:tab pos="1159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  <a:tab pos="1655763" algn="l"/>
                <a:tab pos="2484438" algn="l"/>
                <a:tab pos="3311525" algn="l"/>
                <a:tab pos="4140200" algn="l"/>
                <a:tab pos="4968875" algn="l"/>
                <a:tab pos="5795963" algn="l"/>
                <a:tab pos="6624638" algn="l"/>
                <a:tab pos="7451725" algn="l"/>
                <a:tab pos="8280400" algn="l"/>
                <a:tab pos="9109075" algn="l"/>
                <a:tab pos="9936163" algn="l"/>
                <a:tab pos="10764838" algn="l"/>
                <a:tab pos="1159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  <a:tab pos="1655763" algn="l"/>
                <a:tab pos="2484438" algn="l"/>
                <a:tab pos="3311525" algn="l"/>
                <a:tab pos="4140200" algn="l"/>
                <a:tab pos="4968875" algn="l"/>
                <a:tab pos="5795963" algn="l"/>
                <a:tab pos="6624638" algn="l"/>
                <a:tab pos="7451725" algn="l"/>
                <a:tab pos="8280400" algn="l"/>
                <a:tab pos="9109075" algn="l"/>
                <a:tab pos="9936163" algn="l"/>
                <a:tab pos="10764838" algn="l"/>
                <a:tab pos="1159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  <a:tab pos="1655763" algn="l"/>
                <a:tab pos="2484438" algn="l"/>
                <a:tab pos="3311525" algn="l"/>
                <a:tab pos="4140200" algn="l"/>
                <a:tab pos="4968875" algn="l"/>
                <a:tab pos="5795963" algn="l"/>
                <a:tab pos="6624638" algn="l"/>
                <a:tab pos="7451725" algn="l"/>
                <a:tab pos="8280400" algn="l"/>
                <a:tab pos="9109075" algn="l"/>
                <a:tab pos="9936163" algn="l"/>
                <a:tab pos="10764838" algn="l"/>
                <a:tab pos="1159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  <a:tab pos="1655763" algn="l"/>
                <a:tab pos="2484438" algn="l"/>
                <a:tab pos="3311525" algn="l"/>
                <a:tab pos="4140200" algn="l"/>
                <a:tab pos="4968875" algn="l"/>
                <a:tab pos="5795963" algn="l"/>
                <a:tab pos="6624638" algn="l"/>
                <a:tab pos="7451725" algn="l"/>
                <a:tab pos="8280400" algn="l"/>
                <a:tab pos="9109075" algn="l"/>
                <a:tab pos="9936163" algn="l"/>
                <a:tab pos="10764838" algn="l"/>
                <a:tab pos="11591925" algn="l"/>
              </a:tabLst>
            </a:pPr>
            <a:r>
              <a:rPr kumimoji="0" lang="fi-FI" altLang="fi-FI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Kuhmoisissa kirjoilla olevat 2015-2020 syntyneet lapset</a:t>
            </a:r>
            <a:endParaRPr kumimoji="0" lang="fi-FI" altLang="fi-F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 rotWithShape="1">
          <a:blip r:embed="rId2"/>
          <a:srcRect b="27636"/>
          <a:stretch/>
        </p:blipFill>
        <p:spPr>
          <a:xfrm>
            <a:off x="0" y="0"/>
            <a:ext cx="12192000" cy="1654233"/>
          </a:xfrm>
          <a:prstGeom prst="rect">
            <a:avLst/>
          </a:prstGeom>
        </p:spPr>
      </p:pic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AB885070-CEC0-4436-A1E1-1D257F2A7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776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dirty="0" smtClean="0">
                <a:solidFill>
                  <a:srgbClr val="FF0000"/>
                </a:solidFill>
              </a:rPr>
              <a:t>Maakunnallisen tason </a:t>
            </a:r>
            <a:r>
              <a:rPr lang="fi-FI" sz="2400" dirty="0">
                <a:solidFill>
                  <a:srgbClr val="FF0000"/>
                </a:solidFill>
              </a:rPr>
              <a:t>tehtäviä mm</a:t>
            </a:r>
            <a:r>
              <a:rPr lang="fi-FI" sz="24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fi-FI" sz="2400" dirty="0"/>
          </a:p>
          <a:p>
            <a:pPr>
              <a:buFontTx/>
              <a:buChar char="-"/>
            </a:pPr>
            <a:r>
              <a:rPr lang="fi-FI" sz="2400" dirty="0" smtClean="0"/>
              <a:t>Hyvinvointikoordinaattori toimii tiedonvälittäjänä kunnasta maakuntaan ja maakunnasta kuntaan</a:t>
            </a:r>
          </a:p>
          <a:p>
            <a:pPr>
              <a:buFontTx/>
              <a:buChar char="-"/>
            </a:pPr>
            <a:r>
              <a:rPr lang="fi-FI" sz="2400" dirty="0" smtClean="0"/>
              <a:t>Tuo kuntaan alueellisen tason linjaukset, toimenpiteet ja maakunnalliset hankkeet sekä tuo kunnan näkökulmat maakuntaan</a:t>
            </a:r>
          </a:p>
          <a:p>
            <a:pPr marL="0" indent="0">
              <a:buNone/>
            </a:pPr>
            <a:endParaRPr lang="fi-FI" sz="2400" dirty="0"/>
          </a:p>
          <a:p>
            <a:pPr>
              <a:buFontTx/>
              <a:buChar char="-"/>
            </a:pPr>
            <a:r>
              <a:rPr lang="fi-FI" sz="2400" dirty="0" smtClean="0"/>
              <a:t>Linkittää nämä kunnan hyvinvointityöhön ja kunnan eri toimialueille</a:t>
            </a:r>
            <a:endParaRPr lang="fi-FI" sz="2400" dirty="0"/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21284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i-FI" sz="8000" b="1" dirty="0" smtClean="0">
                <a:solidFill>
                  <a:schemeClr val="accent2"/>
                </a:solidFill>
              </a:rPr>
              <a:t>Keskeiset </a:t>
            </a:r>
            <a:r>
              <a:rPr lang="fi-FI" sz="8000" b="1" dirty="0">
                <a:solidFill>
                  <a:schemeClr val="accent2"/>
                </a:solidFill>
              </a:rPr>
              <a:t>h</a:t>
            </a:r>
            <a:r>
              <a:rPr lang="fi-FI" sz="8000" b="1" dirty="0" smtClean="0">
                <a:solidFill>
                  <a:schemeClr val="accent2"/>
                </a:solidFill>
              </a:rPr>
              <a:t>ankesalkku </a:t>
            </a:r>
            <a:r>
              <a:rPr lang="fi-FI" sz="8000" b="1" dirty="0">
                <a:solidFill>
                  <a:schemeClr val="accent2"/>
                </a:solidFill>
              </a:rPr>
              <a:t>4:n tavoitteet</a:t>
            </a:r>
          </a:p>
          <a:p>
            <a:pPr marL="0" indent="0">
              <a:buNone/>
            </a:pPr>
            <a:r>
              <a:rPr lang="fi-FI" sz="8000" b="1" i="1" dirty="0">
                <a:solidFill>
                  <a:schemeClr val="accent2"/>
                </a:solidFill>
              </a:rPr>
              <a:t>Moniammatillisten elintapaohjauksen palvelupolkujen käyttöönotto</a:t>
            </a:r>
            <a:r>
              <a:rPr lang="fi-FI" sz="8000" b="1" i="1" dirty="0"/>
              <a:t> </a:t>
            </a:r>
          </a:p>
          <a:p>
            <a:pPr marL="0" indent="0">
              <a:buNone/>
            </a:pPr>
            <a:endParaRPr lang="fi-FI" sz="8000" dirty="0"/>
          </a:p>
          <a:p>
            <a:r>
              <a:rPr lang="fi-FI" sz="8000" dirty="0" smtClean="0"/>
              <a:t>Vuosina 2021-22 </a:t>
            </a:r>
            <a:r>
              <a:rPr lang="fi-FI" sz="8000" dirty="0"/>
              <a:t>työstetään </a:t>
            </a:r>
            <a:r>
              <a:rPr lang="fi-FI" sz="8000" b="1" dirty="0" smtClean="0"/>
              <a:t>elintapaohjauksen </a:t>
            </a:r>
            <a:r>
              <a:rPr lang="fi-FI" sz="8000" b="1" dirty="0"/>
              <a:t>palvelupolku ja –tarjotin </a:t>
            </a:r>
            <a:r>
              <a:rPr lang="fi-FI" sz="8000" dirty="0"/>
              <a:t>sekä kunnissa että alueellisesti. </a:t>
            </a:r>
          </a:p>
          <a:p>
            <a:r>
              <a:rPr lang="fi-FI" sz="8000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 HYVINVOINTIA </a:t>
            </a:r>
            <a:r>
              <a:rPr lang="fi-FI" sz="8000" dirty="0">
                <a:solidFill>
                  <a:schemeClr val="accent2"/>
                </a:solidFill>
                <a:sym typeface="Wingdings" panose="05000000000000000000" pitchFamily="2" charset="2"/>
              </a:rPr>
              <a:t>ELINTAVOILLA MALLI </a:t>
            </a:r>
            <a:r>
              <a:rPr lang="fi-FI" sz="8000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21.9.2021 -&gt; kunnan verkkosivulla Palvelut-valikossa</a:t>
            </a:r>
            <a:endParaRPr lang="fi-FI" sz="8000" dirty="0">
              <a:solidFill>
                <a:schemeClr val="accent2"/>
              </a:solidFill>
            </a:endParaRPr>
          </a:p>
          <a:p>
            <a:endParaRPr lang="fi-FI" sz="8000" dirty="0"/>
          </a:p>
          <a:p>
            <a:r>
              <a:rPr lang="fi-FI" sz="8000" dirty="0"/>
              <a:t>V. 2021  rakennettu alueellisen ehkäisen päihdetyön tuen malli kuntien EPT-toimielimille. </a:t>
            </a:r>
          </a:p>
          <a:p>
            <a:r>
              <a:rPr lang="fi-FI" sz="8000" dirty="0"/>
              <a:t>2022 -2023 jatketaan mallin </a:t>
            </a:r>
            <a:r>
              <a:rPr lang="fi-FI" sz="8000" dirty="0" smtClean="0"/>
              <a:t>käyttöönottoa kunnissa</a:t>
            </a:r>
            <a:endParaRPr lang="fi-FI" sz="8000" dirty="0"/>
          </a:p>
          <a:p>
            <a:endParaRPr lang="fi-FI" sz="8000" dirty="0"/>
          </a:p>
          <a:p>
            <a:r>
              <a:rPr lang="fi-FI" sz="8000" dirty="0"/>
              <a:t>V. 2022 -2023 lasten, nuorten ja lapsiperheiden sekä ikäihmisten elintapaohjauksen palvelupolkujen ja -tarjotinten rakentaminen </a:t>
            </a:r>
            <a:r>
              <a:rPr lang="fi-FI" sz="8000" dirty="0" smtClean="0"/>
              <a:t>jatkuu kunnissa </a:t>
            </a:r>
            <a:r>
              <a:rPr lang="fi-FI" sz="8000" dirty="0"/>
              <a:t>ja alueellisesti.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b="1" dirty="0">
                <a:solidFill>
                  <a:schemeClr val="accent2"/>
                </a:solidFill>
              </a:rPr>
              <a:t> </a:t>
            </a:r>
            <a:endParaRPr lang="fi-FI" dirty="0">
              <a:solidFill>
                <a:schemeClr val="accent2"/>
              </a:solidFill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 rotWithShape="1">
          <a:blip r:embed="rId2"/>
          <a:srcRect b="27636"/>
          <a:stretch/>
        </p:blipFill>
        <p:spPr>
          <a:xfrm>
            <a:off x="0" y="0"/>
            <a:ext cx="12192000" cy="165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9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i-FI" sz="9600" b="1" dirty="0" smtClean="0">
                <a:solidFill>
                  <a:schemeClr val="accent2"/>
                </a:solidFill>
              </a:rPr>
              <a:t>Hankesalkku </a:t>
            </a:r>
            <a:r>
              <a:rPr lang="fi-FI" sz="9600" b="1" dirty="0">
                <a:solidFill>
                  <a:schemeClr val="accent2"/>
                </a:solidFill>
              </a:rPr>
              <a:t>4:n tavoitteet</a:t>
            </a:r>
          </a:p>
          <a:p>
            <a:pPr marL="0" indent="0">
              <a:buNone/>
            </a:pPr>
            <a:r>
              <a:rPr lang="fi-FI" sz="9600" b="1" i="1" dirty="0">
                <a:solidFill>
                  <a:schemeClr val="accent2"/>
                </a:solidFill>
              </a:rPr>
              <a:t>Moniammatillisten elintapaohjauksen palvelupolkujen käyttöönotto</a:t>
            </a:r>
            <a:r>
              <a:rPr lang="fi-FI" sz="9600" b="1" i="1" dirty="0"/>
              <a:t> </a:t>
            </a:r>
          </a:p>
          <a:p>
            <a:pPr marL="0" indent="0">
              <a:buNone/>
            </a:pPr>
            <a:endParaRPr lang="fi-FI" sz="9600" dirty="0"/>
          </a:p>
          <a:p>
            <a:r>
              <a:rPr lang="fi-FI" sz="9600" dirty="0"/>
              <a:t>V. 2022 rakennetaan </a:t>
            </a:r>
            <a:r>
              <a:rPr lang="fi-FI" sz="9600" dirty="0" err="1"/>
              <a:t>sote</a:t>
            </a:r>
            <a:r>
              <a:rPr lang="fi-FI" sz="9600" dirty="0"/>
              <a:t>-keskusta varten </a:t>
            </a:r>
            <a:r>
              <a:rPr lang="fi-FI" sz="9600" b="1" dirty="0"/>
              <a:t>elintapaohjauksen yhdyshenkilöiden verkosto</a:t>
            </a:r>
          </a:p>
          <a:p>
            <a:endParaRPr lang="fi-FI" sz="9600" dirty="0"/>
          </a:p>
          <a:p>
            <a:r>
              <a:rPr lang="fi-FI" sz="9600" dirty="0"/>
              <a:t>V. 2022 Pirkanmaan alueellisen kulttuurihyvinvointisuunnitelman päivitys ja jalkauttaminen </a:t>
            </a:r>
            <a:r>
              <a:rPr lang="fi-FI" sz="9600" dirty="0" smtClean="0"/>
              <a:t>kuntiin</a:t>
            </a:r>
          </a:p>
          <a:p>
            <a:pPr marL="0" indent="0">
              <a:buNone/>
            </a:pPr>
            <a:endParaRPr lang="fi-FI" sz="9600" dirty="0"/>
          </a:p>
          <a:p>
            <a:r>
              <a:rPr lang="fi-FI" sz="9600" dirty="0"/>
              <a:t>V. 2023 </a:t>
            </a:r>
            <a:r>
              <a:rPr lang="fi-FI" sz="9600" b="1" dirty="0"/>
              <a:t>alueellinen liikuntaneuvonnan </a:t>
            </a:r>
            <a:r>
              <a:rPr lang="fi-FI" sz="9600" b="1" dirty="0" smtClean="0"/>
              <a:t>malli</a:t>
            </a:r>
          </a:p>
          <a:p>
            <a:pPr marL="0" indent="0">
              <a:buNone/>
            </a:pPr>
            <a:r>
              <a:rPr lang="fi-FI" sz="9600" b="1" dirty="0" smtClean="0"/>
              <a:t>- </a:t>
            </a:r>
            <a:r>
              <a:rPr lang="fi-FI" sz="9600" dirty="0" smtClean="0">
                <a:solidFill>
                  <a:srgbClr val="FF0000"/>
                </a:solidFill>
              </a:rPr>
              <a:t>Kuhmoisissa liikuntaneuvonnan malli ollut käytössä jo usean vuoden ajan, liikunnanohjaaja Pipsa</a:t>
            </a:r>
            <a:endParaRPr lang="fi-FI" sz="9600" dirty="0">
              <a:solidFill>
                <a:srgbClr val="FF0000"/>
              </a:solidFill>
            </a:endParaRPr>
          </a:p>
          <a:p>
            <a:endParaRPr lang="fi-FI" dirty="0"/>
          </a:p>
          <a:p>
            <a:endParaRPr lang="fi-FI" dirty="0"/>
          </a:p>
          <a:p>
            <a:r>
              <a:rPr lang="fi-FI" dirty="0" smtClean="0"/>
              <a:t> jo </a:t>
            </a:r>
            <a:endParaRPr lang="fi-FI" dirty="0"/>
          </a:p>
          <a:p>
            <a:pPr marL="0" indent="0">
              <a:buNone/>
            </a:pPr>
            <a:r>
              <a:rPr lang="fi-FI" b="1" dirty="0">
                <a:solidFill>
                  <a:schemeClr val="accent2"/>
                </a:solidFill>
              </a:rPr>
              <a:t> </a:t>
            </a:r>
            <a:endParaRPr lang="fi-FI" dirty="0">
              <a:solidFill>
                <a:schemeClr val="accent2"/>
              </a:solidFill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 rotWithShape="1">
          <a:blip r:embed="rId2"/>
          <a:srcRect b="27636"/>
          <a:stretch/>
        </p:blipFill>
        <p:spPr>
          <a:xfrm>
            <a:off x="0" y="0"/>
            <a:ext cx="12192000" cy="165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78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223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b="1" dirty="0" smtClean="0">
                <a:solidFill>
                  <a:schemeClr val="accent2"/>
                </a:solidFill>
              </a:rPr>
              <a:t>Kunnan moniammatillinen hyvinvointityöryhmä</a:t>
            </a:r>
          </a:p>
          <a:p>
            <a:r>
              <a:rPr lang="fi-FI" sz="2400" dirty="0"/>
              <a:t>Hyvinvointityössä keskeinen toimija on monialainen ja -ammatillinen hyvinvointityöryhmä, jonka tehtävänä on hyvinvointia edistävien käytänteiden suunnittelu ja ohjaus sekä hyvinvointikertomuksen ja -suunnitelmien laadinta.</a:t>
            </a:r>
          </a:p>
          <a:p>
            <a:r>
              <a:rPr lang="fi-FI" sz="2000" cap="small" dirty="0" err="1" smtClean="0"/>
              <a:t>jasenet</a:t>
            </a:r>
            <a:r>
              <a:rPr lang="fi-FI" sz="2000" cap="small" dirty="0" smtClean="0"/>
              <a:t>: </a:t>
            </a:r>
            <a:r>
              <a:rPr lang="fi-FI" sz="2000" cap="small" dirty="0"/>
              <a:t>Pertti Terho </a:t>
            </a:r>
            <a:r>
              <a:rPr lang="fi-FI" sz="2000" cap="small" dirty="0" err="1"/>
              <a:t>hyte</a:t>
            </a:r>
            <a:r>
              <a:rPr lang="fi-FI" sz="2000" cap="small" dirty="0"/>
              <a:t>-koordinaattori, Teija Mäkelä </a:t>
            </a:r>
            <a:r>
              <a:rPr lang="fi-FI" sz="2000" cap="small" dirty="0" err="1"/>
              <a:t>ept</a:t>
            </a:r>
            <a:r>
              <a:rPr lang="fi-FI" sz="2000" cap="small" dirty="0"/>
              <a:t>-koordinaattori, Tarja Vesikallio SRK, Piia Arrenius </a:t>
            </a:r>
            <a:r>
              <a:rPr lang="fi-FI" sz="2000" cap="small" dirty="0" err="1"/>
              <a:t>sote</a:t>
            </a:r>
            <a:r>
              <a:rPr lang="fi-FI" sz="2000" cap="small" dirty="0"/>
              <a:t>,  Sari Orava </a:t>
            </a:r>
            <a:r>
              <a:rPr lang="fi-FI" sz="2000" cap="small" dirty="0" err="1"/>
              <a:t>sote</a:t>
            </a:r>
            <a:r>
              <a:rPr lang="fi-FI" sz="2000" cap="small" dirty="0"/>
              <a:t>, Sari Hellsten </a:t>
            </a:r>
            <a:r>
              <a:rPr lang="fi-FI" sz="2000" cap="small" dirty="0" err="1"/>
              <a:t>sote</a:t>
            </a:r>
            <a:r>
              <a:rPr lang="fi-FI" sz="2000" cap="small" dirty="0"/>
              <a:t>, Sanna Luukkanen kunta,  Satu Forsberg nuorisotoimi, Liisa Kontturi kulttuuri- ja </a:t>
            </a:r>
            <a:r>
              <a:rPr lang="fi-FI" sz="2000" cap="small" dirty="0" smtClean="0"/>
              <a:t>vapaa-ajan asukkaiden </a:t>
            </a:r>
            <a:r>
              <a:rPr lang="fi-FI" sz="2000" cap="small" dirty="0"/>
              <a:t>yhdistys, Tero Sarkanen </a:t>
            </a:r>
            <a:r>
              <a:rPr lang="fi-FI" sz="2000" cap="small" dirty="0" err="1" smtClean="0"/>
              <a:t>kumU</a:t>
            </a:r>
            <a:r>
              <a:rPr lang="fi-FI" sz="2000" cap="small" dirty="0" smtClean="0"/>
              <a:t>, </a:t>
            </a:r>
            <a:r>
              <a:rPr lang="fi-FI" sz="2000" cap="small" dirty="0"/>
              <a:t>Pipsa suominen liikuntatoimi, </a:t>
            </a:r>
            <a:r>
              <a:rPr lang="fi-FI" sz="2000" cap="small" dirty="0" err="1"/>
              <a:t>valtteri</a:t>
            </a:r>
            <a:r>
              <a:rPr lang="fi-FI" sz="2000" cap="small" dirty="0"/>
              <a:t> väyrynen kunta</a:t>
            </a:r>
            <a:endParaRPr lang="fi-FI" sz="2000" dirty="0"/>
          </a:p>
          <a:p>
            <a:pPr marL="0" indent="0">
              <a:buNone/>
            </a:pPr>
            <a:endParaRPr lang="fi-FI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fi-FI" sz="2400" b="1" dirty="0" smtClean="0">
                <a:solidFill>
                  <a:schemeClr val="accent2"/>
                </a:solidFill>
              </a:rPr>
              <a:t>Seuraava kokous 2.6.</a:t>
            </a:r>
            <a:endParaRPr lang="fi-FI" sz="2400" b="1" dirty="0"/>
          </a:p>
          <a:p>
            <a:r>
              <a:rPr lang="fi-FI" sz="2400" dirty="0"/>
              <a:t> </a:t>
            </a:r>
            <a:r>
              <a:rPr lang="fi-FI" sz="2400" dirty="0" smtClean="0"/>
              <a:t>Hyväksytään </a:t>
            </a:r>
            <a:r>
              <a:rPr lang="fi-FI" sz="2400" dirty="0"/>
              <a:t>ehkäisevän päihdetyön toimintasuunnitelma seuraavassa ryhmän kokouksessa</a:t>
            </a:r>
          </a:p>
          <a:p>
            <a:r>
              <a:rPr lang="fi-FI" sz="2400" dirty="0" smtClean="0"/>
              <a:t>Hyvinvoinnin </a:t>
            </a:r>
            <a:r>
              <a:rPr lang="fi-FI" sz="2400" dirty="0"/>
              <a:t>vuosittainen </a:t>
            </a:r>
            <a:r>
              <a:rPr lang="fi-FI" sz="2400" dirty="0" smtClean="0"/>
              <a:t>raportointi 2021</a:t>
            </a:r>
            <a:endParaRPr lang="fi-FI" sz="2400" dirty="0"/>
          </a:p>
          <a:p>
            <a:r>
              <a:rPr lang="fi-FI" sz="2400" dirty="0" smtClean="0"/>
              <a:t>Uuden </a:t>
            </a:r>
            <a:r>
              <a:rPr lang="fi-FI" sz="2400" dirty="0"/>
              <a:t>hyvinvointisuunnitelman valmistelu vanhan toimintasuunnitelman ja raportin pohjalta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 rotWithShape="1">
          <a:blip r:embed="rId2"/>
          <a:srcRect b="27636"/>
          <a:stretch/>
        </p:blipFill>
        <p:spPr>
          <a:xfrm>
            <a:off x="0" y="0"/>
            <a:ext cx="12192000" cy="165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5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563</Words>
  <Application>Microsoft Office PowerPoint</Application>
  <PresentationFormat>Laajakuva</PresentationFormat>
  <Paragraphs>131</Paragraphs>
  <Slides>10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Wingdings</vt:lpstr>
      <vt:lpstr>Office-teema</vt:lpstr>
      <vt:lpstr> </vt:lpstr>
      <vt:lpstr> </vt:lpstr>
      <vt:lpstr>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Jämsän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VARHAISKASVATUSSUUNNITELMA 2019</dc:title>
  <dc:creator>Tiina Oksanen</dc:creator>
  <cp:lastModifiedBy>Pertti Terho</cp:lastModifiedBy>
  <cp:revision>49</cp:revision>
  <dcterms:created xsi:type="dcterms:W3CDTF">2019-06-11T11:20:17Z</dcterms:created>
  <dcterms:modified xsi:type="dcterms:W3CDTF">2022-05-14T11:28:55Z</dcterms:modified>
</cp:coreProperties>
</file>