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60" r:id="rId2"/>
  </p:sldMasterIdLst>
  <p:sldIdLst>
    <p:sldId id="256" r:id="rId3"/>
    <p:sldId id="260" r:id="rId4"/>
    <p:sldId id="261"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4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538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3929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5772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771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7000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2709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9940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54596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3668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041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6/12/2022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46568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6/12/2022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538239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mikeancient/948961828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jarviwiki.fi/wiki/P%C3%A4ij%C3%A4nne_(yhd.)/Tehink%C3%A4rki"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fi/photo/1278672"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hyperlink" Target="https://pixabay.com/fi/v%C3%A4limerkit-kysymysmerkki-ongelma-1019729/"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hallatar.blogspot.com/2018/06/neulo-julkisesti-ja-luovuta-verta.html"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flickr.com/photos/23390841@N03/78374165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4EEFA85-195E-4CA2-A3A0-D52F42252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25"/>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taivas, ulko, maa, kivi&#10;&#10;Kuvaus luotu automaattisesti">
            <a:extLst>
              <a:ext uri="{FF2B5EF4-FFF2-40B4-BE49-F238E27FC236}">
                <a16:creationId xmlns:a16="http://schemas.microsoft.com/office/drawing/2014/main" id="{E142C247-D4A9-4B70-9097-2255730BA57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74" r="20097" b="1"/>
          <a:stretch/>
        </p:blipFill>
        <p:spPr>
          <a:xfrm>
            <a:off x="1898" y="-56532"/>
            <a:ext cx="6087663" cy="6920971"/>
          </a:xfrm>
          <a:prstGeom prst="rect">
            <a:avLst/>
          </a:prstGeom>
        </p:spPr>
      </p:pic>
      <p:pic>
        <p:nvPicPr>
          <p:cNvPr id="26" name="Picture 3">
            <a:extLst>
              <a:ext uri="{FF2B5EF4-FFF2-40B4-BE49-F238E27FC236}">
                <a16:creationId xmlns:a16="http://schemas.microsoft.com/office/drawing/2014/main" id="{2BA1FD90-E518-47D8-25E8-EF6DEC04EF1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140" r="37301" b="1"/>
          <a:stretch/>
        </p:blipFill>
        <p:spPr>
          <a:xfrm>
            <a:off x="9339855" y="3998254"/>
            <a:ext cx="1956480" cy="1936948"/>
          </a:xfrm>
          <a:custGeom>
            <a:avLst/>
            <a:gdLst/>
            <a:ahLst/>
            <a:cxnLst/>
            <a:rect l="l" t="t" r="r" b="b"/>
            <a:pathLst>
              <a:path w="1956480" h="1936948">
                <a:moveTo>
                  <a:pt x="910205" y="498"/>
                </a:moveTo>
                <a:cubicBezTo>
                  <a:pt x="959052" y="-741"/>
                  <a:pt x="1004670" y="467"/>
                  <a:pt x="1045324" y="2677"/>
                </a:cubicBezTo>
                <a:cubicBezTo>
                  <a:pt x="1370559" y="20352"/>
                  <a:pt x="1975973" y="375254"/>
                  <a:pt x="1955998" y="988542"/>
                </a:cubicBezTo>
                <a:cubicBezTo>
                  <a:pt x="1936023" y="1601830"/>
                  <a:pt x="1668956" y="1983025"/>
                  <a:pt x="958317" y="1932467"/>
                </a:cubicBezTo>
                <a:cubicBezTo>
                  <a:pt x="247678" y="1881909"/>
                  <a:pt x="-40724" y="1413569"/>
                  <a:pt x="4588" y="882489"/>
                </a:cubicBezTo>
                <a:cubicBezTo>
                  <a:pt x="68126" y="137781"/>
                  <a:pt x="568278" y="9173"/>
                  <a:pt x="910205" y="498"/>
                </a:cubicBezTo>
                <a:close/>
              </a:path>
            </a:pathLst>
          </a:custGeom>
        </p:spPr>
      </p:pic>
      <p:sp>
        <p:nvSpPr>
          <p:cNvPr id="74" name="Oval 5">
            <a:extLst>
              <a:ext uri="{FF2B5EF4-FFF2-40B4-BE49-F238E27FC236}">
                <a16:creationId xmlns:a16="http://schemas.microsoft.com/office/drawing/2014/main" id="{8188A649-920E-42BF-99F6-BB3C05FF9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092598">
            <a:off x="9339972" y="4004655"/>
            <a:ext cx="1956246" cy="1930610"/>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0927061-3E14-4F98-BD4C-6C3BEB11E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03689" flipH="1">
            <a:off x="5570814" y="503751"/>
            <a:ext cx="5341238" cy="370842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 name="connsiteX0" fmla="*/ 343207 w 1003334"/>
              <a:gd name="connsiteY0" fmla="*/ 681258 h 681258"/>
              <a:gd name="connsiteX1" fmla="*/ 438822 w 1003334"/>
              <a:gd name="connsiteY1" fmla="*/ 628091 h 681258"/>
              <a:gd name="connsiteX2" fmla="*/ 671692 w 1003334"/>
              <a:gd name="connsiteY2" fmla="*/ 588991 h 681258"/>
              <a:gd name="connsiteX3" fmla="*/ 913401 w 1003334"/>
              <a:gd name="connsiteY3" fmla="*/ 433845 h 681258"/>
              <a:gd name="connsiteX4" fmla="*/ 999635 w 1003334"/>
              <a:gd name="connsiteY4" fmla="*/ 215768 h 681258"/>
              <a:gd name="connsiteX5" fmla="*/ 806542 w 1003334"/>
              <a:gd name="connsiteY5" fmla="*/ 3652 h 681258"/>
              <a:gd name="connsiteX6" fmla="*/ 353534 w 1003334"/>
              <a:gd name="connsiteY6" fmla="*/ 100565 h 681258"/>
              <a:gd name="connsiteX7" fmla="*/ 6657 w 1003334"/>
              <a:gd name="connsiteY7" fmla="*/ 339990 h 681258"/>
              <a:gd name="connsiteX8" fmla="*/ 319682 w 1003334"/>
              <a:gd name="connsiteY8" fmla="*/ 620771 h 681258"/>
              <a:gd name="connsiteX9" fmla="*/ 343207 w 1003334"/>
              <a:gd name="connsiteY9" fmla="*/ 681258 h 681258"/>
              <a:gd name="connsiteX0" fmla="*/ 347290 w 1007417"/>
              <a:gd name="connsiteY0" fmla="*/ 681258 h 681258"/>
              <a:gd name="connsiteX1" fmla="*/ 442905 w 1007417"/>
              <a:gd name="connsiteY1" fmla="*/ 628091 h 681258"/>
              <a:gd name="connsiteX2" fmla="*/ 675775 w 1007417"/>
              <a:gd name="connsiteY2" fmla="*/ 588991 h 681258"/>
              <a:gd name="connsiteX3" fmla="*/ 917484 w 1007417"/>
              <a:gd name="connsiteY3" fmla="*/ 433845 h 681258"/>
              <a:gd name="connsiteX4" fmla="*/ 1003718 w 1007417"/>
              <a:gd name="connsiteY4" fmla="*/ 215768 h 681258"/>
              <a:gd name="connsiteX5" fmla="*/ 810625 w 1007417"/>
              <a:gd name="connsiteY5" fmla="*/ 3652 h 681258"/>
              <a:gd name="connsiteX6" fmla="*/ 357617 w 1007417"/>
              <a:gd name="connsiteY6" fmla="*/ 100565 h 681258"/>
              <a:gd name="connsiteX7" fmla="*/ 10740 w 1007417"/>
              <a:gd name="connsiteY7" fmla="*/ 339990 h 681258"/>
              <a:gd name="connsiteX8" fmla="*/ 323765 w 1007417"/>
              <a:gd name="connsiteY8" fmla="*/ 620771 h 681258"/>
              <a:gd name="connsiteX9" fmla="*/ 347290 w 1007417"/>
              <a:gd name="connsiteY9" fmla="*/ 681258 h 681258"/>
              <a:gd name="connsiteX0" fmla="*/ 345750 w 1005877"/>
              <a:gd name="connsiteY0" fmla="*/ 681258 h 681258"/>
              <a:gd name="connsiteX1" fmla="*/ 441365 w 1005877"/>
              <a:gd name="connsiteY1" fmla="*/ 628091 h 681258"/>
              <a:gd name="connsiteX2" fmla="*/ 674235 w 1005877"/>
              <a:gd name="connsiteY2" fmla="*/ 588991 h 681258"/>
              <a:gd name="connsiteX3" fmla="*/ 915944 w 1005877"/>
              <a:gd name="connsiteY3" fmla="*/ 433845 h 681258"/>
              <a:gd name="connsiteX4" fmla="*/ 1002178 w 1005877"/>
              <a:gd name="connsiteY4" fmla="*/ 215768 h 681258"/>
              <a:gd name="connsiteX5" fmla="*/ 809085 w 1005877"/>
              <a:gd name="connsiteY5" fmla="*/ 3652 h 681258"/>
              <a:gd name="connsiteX6" fmla="*/ 356077 w 1005877"/>
              <a:gd name="connsiteY6" fmla="*/ 100565 h 681258"/>
              <a:gd name="connsiteX7" fmla="*/ 9200 w 1005877"/>
              <a:gd name="connsiteY7" fmla="*/ 339990 h 681258"/>
              <a:gd name="connsiteX8" fmla="*/ 66261 w 1005877"/>
              <a:gd name="connsiteY8" fmla="*/ 563803 h 681258"/>
              <a:gd name="connsiteX9" fmla="*/ 322225 w 1005877"/>
              <a:gd name="connsiteY9" fmla="*/ 620771 h 681258"/>
              <a:gd name="connsiteX10" fmla="*/ 345750 w 1005877"/>
              <a:gd name="connsiteY10" fmla="*/ 681258 h 681258"/>
              <a:gd name="connsiteX0" fmla="*/ 345750 w 1005877"/>
              <a:gd name="connsiteY0" fmla="*/ 681258 h 681258"/>
              <a:gd name="connsiteX1" fmla="*/ 441365 w 1005877"/>
              <a:gd name="connsiteY1" fmla="*/ 628091 h 681258"/>
              <a:gd name="connsiteX2" fmla="*/ 674235 w 1005877"/>
              <a:gd name="connsiteY2" fmla="*/ 588991 h 681258"/>
              <a:gd name="connsiteX3" fmla="*/ 915944 w 1005877"/>
              <a:gd name="connsiteY3" fmla="*/ 433845 h 681258"/>
              <a:gd name="connsiteX4" fmla="*/ 1002178 w 1005877"/>
              <a:gd name="connsiteY4" fmla="*/ 215768 h 681258"/>
              <a:gd name="connsiteX5" fmla="*/ 809085 w 1005877"/>
              <a:gd name="connsiteY5" fmla="*/ 3652 h 681258"/>
              <a:gd name="connsiteX6" fmla="*/ 356077 w 1005877"/>
              <a:gd name="connsiteY6" fmla="*/ 100565 h 681258"/>
              <a:gd name="connsiteX7" fmla="*/ 9200 w 1005877"/>
              <a:gd name="connsiteY7" fmla="*/ 339990 h 681258"/>
              <a:gd name="connsiteX8" fmla="*/ 66261 w 1005877"/>
              <a:gd name="connsiteY8" fmla="*/ 563803 h 681258"/>
              <a:gd name="connsiteX9" fmla="*/ 322225 w 1005877"/>
              <a:gd name="connsiteY9" fmla="*/ 620771 h 681258"/>
              <a:gd name="connsiteX10" fmla="*/ 345750 w 1005877"/>
              <a:gd name="connsiteY10" fmla="*/ 681258 h 681258"/>
              <a:gd name="connsiteX0" fmla="*/ 343713 w 1003840"/>
              <a:gd name="connsiteY0" fmla="*/ 681258 h 681258"/>
              <a:gd name="connsiteX1" fmla="*/ 439328 w 1003840"/>
              <a:gd name="connsiteY1" fmla="*/ 628091 h 681258"/>
              <a:gd name="connsiteX2" fmla="*/ 672198 w 1003840"/>
              <a:gd name="connsiteY2" fmla="*/ 588991 h 681258"/>
              <a:gd name="connsiteX3" fmla="*/ 913907 w 1003840"/>
              <a:gd name="connsiteY3" fmla="*/ 433845 h 681258"/>
              <a:gd name="connsiteX4" fmla="*/ 1000141 w 1003840"/>
              <a:gd name="connsiteY4" fmla="*/ 215768 h 681258"/>
              <a:gd name="connsiteX5" fmla="*/ 807048 w 1003840"/>
              <a:gd name="connsiteY5" fmla="*/ 3652 h 681258"/>
              <a:gd name="connsiteX6" fmla="*/ 354040 w 1003840"/>
              <a:gd name="connsiteY6" fmla="*/ 100565 h 681258"/>
              <a:gd name="connsiteX7" fmla="*/ 7163 w 1003840"/>
              <a:gd name="connsiteY7" fmla="*/ 339990 h 681258"/>
              <a:gd name="connsiteX8" fmla="*/ 80856 w 1003840"/>
              <a:gd name="connsiteY8" fmla="*/ 577048 h 681258"/>
              <a:gd name="connsiteX9" fmla="*/ 320188 w 1003840"/>
              <a:gd name="connsiteY9" fmla="*/ 620771 h 681258"/>
              <a:gd name="connsiteX10" fmla="*/ 343713 w 1003840"/>
              <a:gd name="connsiteY10" fmla="*/ 681258 h 681258"/>
              <a:gd name="connsiteX0" fmla="*/ 343078 w 1003205"/>
              <a:gd name="connsiteY0" fmla="*/ 681258 h 681258"/>
              <a:gd name="connsiteX1" fmla="*/ 438693 w 1003205"/>
              <a:gd name="connsiteY1" fmla="*/ 628091 h 681258"/>
              <a:gd name="connsiteX2" fmla="*/ 671563 w 1003205"/>
              <a:gd name="connsiteY2" fmla="*/ 588991 h 681258"/>
              <a:gd name="connsiteX3" fmla="*/ 913272 w 1003205"/>
              <a:gd name="connsiteY3" fmla="*/ 433845 h 681258"/>
              <a:gd name="connsiteX4" fmla="*/ 999506 w 1003205"/>
              <a:gd name="connsiteY4" fmla="*/ 215768 h 681258"/>
              <a:gd name="connsiteX5" fmla="*/ 806413 w 1003205"/>
              <a:gd name="connsiteY5" fmla="*/ 3652 h 681258"/>
              <a:gd name="connsiteX6" fmla="*/ 353405 w 1003205"/>
              <a:gd name="connsiteY6" fmla="*/ 100565 h 681258"/>
              <a:gd name="connsiteX7" fmla="*/ 6528 w 1003205"/>
              <a:gd name="connsiteY7" fmla="*/ 339990 h 681258"/>
              <a:gd name="connsiteX8" fmla="*/ 87299 w 1003205"/>
              <a:gd name="connsiteY8" fmla="*/ 576859 h 681258"/>
              <a:gd name="connsiteX9" fmla="*/ 319553 w 1003205"/>
              <a:gd name="connsiteY9" fmla="*/ 620771 h 681258"/>
              <a:gd name="connsiteX10" fmla="*/ 343078 w 1003205"/>
              <a:gd name="connsiteY10" fmla="*/ 681258 h 681258"/>
              <a:gd name="connsiteX0" fmla="*/ 342542 w 1002669"/>
              <a:gd name="connsiteY0" fmla="*/ 681258 h 681258"/>
              <a:gd name="connsiteX1" fmla="*/ 438157 w 1002669"/>
              <a:gd name="connsiteY1" fmla="*/ 628091 h 681258"/>
              <a:gd name="connsiteX2" fmla="*/ 671027 w 1002669"/>
              <a:gd name="connsiteY2" fmla="*/ 588991 h 681258"/>
              <a:gd name="connsiteX3" fmla="*/ 912736 w 1002669"/>
              <a:gd name="connsiteY3" fmla="*/ 433845 h 681258"/>
              <a:gd name="connsiteX4" fmla="*/ 998970 w 1002669"/>
              <a:gd name="connsiteY4" fmla="*/ 215768 h 681258"/>
              <a:gd name="connsiteX5" fmla="*/ 805877 w 1002669"/>
              <a:gd name="connsiteY5" fmla="*/ 3652 h 681258"/>
              <a:gd name="connsiteX6" fmla="*/ 352869 w 1002669"/>
              <a:gd name="connsiteY6" fmla="*/ 100565 h 681258"/>
              <a:gd name="connsiteX7" fmla="*/ 5992 w 1002669"/>
              <a:gd name="connsiteY7" fmla="*/ 339990 h 681258"/>
              <a:gd name="connsiteX8" fmla="*/ 93841 w 1002669"/>
              <a:gd name="connsiteY8" fmla="*/ 576670 h 681258"/>
              <a:gd name="connsiteX9" fmla="*/ 319017 w 1002669"/>
              <a:gd name="connsiteY9" fmla="*/ 620771 h 681258"/>
              <a:gd name="connsiteX10" fmla="*/ 342542 w 1002669"/>
              <a:gd name="connsiteY10" fmla="*/ 681258 h 681258"/>
              <a:gd name="connsiteX0" fmla="*/ 330247 w 990374"/>
              <a:gd name="connsiteY0" fmla="*/ 681241 h 681241"/>
              <a:gd name="connsiteX1" fmla="*/ 425862 w 990374"/>
              <a:gd name="connsiteY1" fmla="*/ 628074 h 681241"/>
              <a:gd name="connsiteX2" fmla="*/ 658732 w 990374"/>
              <a:gd name="connsiteY2" fmla="*/ 588974 h 681241"/>
              <a:gd name="connsiteX3" fmla="*/ 900441 w 990374"/>
              <a:gd name="connsiteY3" fmla="*/ 433828 h 681241"/>
              <a:gd name="connsiteX4" fmla="*/ 986675 w 990374"/>
              <a:gd name="connsiteY4" fmla="*/ 215751 h 681241"/>
              <a:gd name="connsiteX5" fmla="*/ 793582 w 990374"/>
              <a:gd name="connsiteY5" fmla="*/ 3635 h 681241"/>
              <a:gd name="connsiteX6" fmla="*/ 340574 w 990374"/>
              <a:gd name="connsiteY6" fmla="*/ 100548 h 681241"/>
              <a:gd name="connsiteX7" fmla="*/ 7089 w 990374"/>
              <a:gd name="connsiteY7" fmla="*/ 337454 h 681241"/>
              <a:gd name="connsiteX8" fmla="*/ 81546 w 990374"/>
              <a:gd name="connsiteY8" fmla="*/ 576653 h 681241"/>
              <a:gd name="connsiteX9" fmla="*/ 306722 w 990374"/>
              <a:gd name="connsiteY9" fmla="*/ 620754 h 681241"/>
              <a:gd name="connsiteX10" fmla="*/ 330247 w 990374"/>
              <a:gd name="connsiteY10" fmla="*/ 681241 h 681241"/>
              <a:gd name="connsiteX0" fmla="*/ 330247 w 1009600"/>
              <a:gd name="connsiteY0" fmla="*/ 680901 h 680901"/>
              <a:gd name="connsiteX1" fmla="*/ 425862 w 1009600"/>
              <a:gd name="connsiteY1" fmla="*/ 627734 h 680901"/>
              <a:gd name="connsiteX2" fmla="*/ 658732 w 1009600"/>
              <a:gd name="connsiteY2" fmla="*/ 588634 h 680901"/>
              <a:gd name="connsiteX3" fmla="*/ 900441 w 1009600"/>
              <a:gd name="connsiteY3" fmla="*/ 433488 h 680901"/>
              <a:gd name="connsiteX4" fmla="*/ 1006642 w 1009600"/>
              <a:gd name="connsiteY4" fmla="*/ 208400 h 680901"/>
              <a:gd name="connsiteX5" fmla="*/ 793582 w 1009600"/>
              <a:gd name="connsiteY5" fmla="*/ 3295 h 680901"/>
              <a:gd name="connsiteX6" fmla="*/ 340574 w 1009600"/>
              <a:gd name="connsiteY6" fmla="*/ 100208 h 680901"/>
              <a:gd name="connsiteX7" fmla="*/ 7089 w 1009600"/>
              <a:gd name="connsiteY7" fmla="*/ 337114 h 680901"/>
              <a:gd name="connsiteX8" fmla="*/ 81546 w 1009600"/>
              <a:gd name="connsiteY8" fmla="*/ 576313 h 680901"/>
              <a:gd name="connsiteX9" fmla="*/ 306722 w 1009600"/>
              <a:gd name="connsiteY9" fmla="*/ 620414 h 680901"/>
              <a:gd name="connsiteX10" fmla="*/ 330247 w 1009600"/>
              <a:gd name="connsiteY10" fmla="*/ 680901 h 680901"/>
              <a:gd name="connsiteX0" fmla="*/ 330247 w 1013233"/>
              <a:gd name="connsiteY0" fmla="*/ 680901 h 680901"/>
              <a:gd name="connsiteX1" fmla="*/ 425862 w 1013233"/>
              <a:gd name="connsiteY1" fmla="*/ 627734 h 680901"/>
              <a:gd name="connsiteX2" fmla="*/ 658732 w 1013233"/>
              <a:gd name="connsiteY2" fmla="*/ 588634 h 680901"/>
              <a:gd name="connsiteX3" fmla="*/ 900441 w 1013233"/>
              <a:gd name="connsiteY3" fmla="*/ 433488 h 680901"/>
              <a:gd name="connsiteX4" fmla="*/ 1006642 w 1013233"/>
              <a:gd name="connsiteY4" fmla="*/ 208400 h 680901"/>
              <a:gd name="connsiteX5" fmla="*/ 793582 w 1013233"/>
              <a:gd name="connsiteY5" fmla="*/ 3295 h 680901"/>
              <a:gd name="connsiteX6" fmla="*/ 340574 w 1013233"/>
              <a:gd name="connsiteY6" fmla="*/ 100208 h 680901"/>
              <a:gd name="connsiteX7" fmla="*/ 7089 w 1013233"/>
              <a:gd name="connsiteY7" fmla="*/ 337114 h 680901"/>
              <a:gd name="connsiteX8" fmla="*/ 81546 w 1013233"/>
              <a:gd name="connsiteY8" fmla="*/ 576313 h 680901"/>
              <a:gd name="connsiteX9" fmla="*/ 306722 w 1013233"/>
              <a:gd name="connsiteY9" fmla="*/ 620414 h 680901"/>
              <a:gd name="connsiteX10" fmla="*/ 330247 w 1013233"/>
              <a:gd name="connsiteY10" fmla="*/ 680901 h 6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233" h="680901">
                <a:moveTo>
                  <a:pt x="330247" y="680901"/>
                </a:moveTo>
                <a:cubicBezTo>
                  <a:pt x="338783" y="680136"/>
                  <a:pt x="371115" y="643112"/>
                  <a:pt x="425862" y="627734"/>
                </a:cubicBezTo>
                <a:cubicBezTo>
                  <a:pt x="480609" y="612356"/>
                  <a:pt x="579636" y="621008"/>
                  <a:pt x="658732" y="588634"/>
                </a:cubicBezTo>
                <a:cubicBezTo>
                  <a:pt x="737829" y="556260"/>
                  <a:pt x="842456" y="496860"/>
                  <a:pt x="900441" y="433488"/>
                </a:cubicBezTo>
                <a:cubicBezTo>
                  <a:pt x="958426" y="370116"/>
                  <a:pt x="1036524" y="312309"/>
                  <a:pt x="1006642" y="208400"/>
                </a:cubicBezTo>
                <a:cubicBezTo>
                  <a:pt x="976760" y="104491"/>
                  <a:pt x="904593" y="21327"/>
                  <a:pt x="793582" y="3295"/>
                </a:cubicBezTo>
                <a:cubicBezTo>
                  <a:pt x="682571" y="-14737"/>
                  <a:pt x="471656" y="44572"/>
                  <a:pt x="340574" y="100208"/>
                </a:cubicBezTo>
                <a:cubicBezTo>
                  <a:pt x="209492" y="155844"/>
                  <a:pt x="32635" y="251750"/>
                  <a:pt x="7089" y="337114"/>
                </a:cubicBezTo>
                <a:cubicBezTo>
                  <a:pt x="-18457" y="422478"/>
                  <a:pt x="29375" y="529516"/>
                  <a:pt x="81546" y="576313"/>
                </a:cubicBezTo>
                <a:cubicBezTo>
                  <a:pt x="133717" y="623110"/>
                  <a:pt x="226482" y="591050"/>
                  <a:pt x="306722" y="620414"/>
                </a:cubicBezTo>
                <a:cubicBezTo>
                  <a:pt x="334493" y="633872"/>
                  <a:pt x="330247" y="680901"/>
                  <a:pt x="330247" y="680901"/>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2" name="Otsikko 1">
            <a:extLst>
              <a:ext uri="{FF2B5EF4-FFF2-40B4-BE49-F238E27FC236}">
                <a16:creationId xmlns:a16="http://schemas.microsoft.com/office/drawing/2014/main" id="{4A98B2D4-DCF8-40BA-B111-42D49242C9A7}"/>
              </a:ext>
            </a:extLst>
          </p:cNvPr>
          <p:cNvSpPr>
            <a:spLocks noGrp="1"/>
          </p:cNvSpPr>
          <p:nvPr>
            <p:ph type="ctrTitle"/>
          </p:nvPr>
        </p:nvSpPr>
        <p:spPr>
          <a:xfrm>
            <a:off x="6029498" y="1396538"/>
            <a:ext cx="4344786" cy="1887886"/>
          </a:xfrm>
        </p:spPr>
        <p:txBody>
          <a:bodyPr>
            <a:normAutofit/>
          </a:bodyPr>
          <a:lstStyle/>
          <a:p>
            <a:r>
              <a:rPr lang="fi-FI" dirty="0"/>
              <a:t>Tervehdys hyvät jäsenet,</a:t>
            </a:r>
          </a:p>
        </p:txBody>
      </p:sp>
      <p:sp>
        <p:nvSpPr>
          <p:cNvPr id="3" name="Alaotsikko 2">
            <a:extLst>
              <a:ext uri="{FF2B5EF4-FFF2-40B4-BE49-F238E27FC236}">
                <a16:creationId xmlns:a16="http://schemas.microsoft.com/office/drawing/2014/main" id="{6D55AFC1-8859-4BD0-9A4E-B5B5333BE50D}"/>
              </a:ext>
            </a:extLst>
          </p:cNvPr>
          <p:cNvSpPr>
            <a:spLocks noGrp="1"/>
          </p:cNvSpPr>
          <p:nvPr>
            <p:ph type="subTitle" idx="1"/>
          </p:nvPr>
        </p:nvSpPr>
        <p:spPr>
          <a:xfrm>
            <a:off x="6583681" y="4384964"/>
            <a:ext cx="2331720" cy="1673713"/>
          </a:xfrm>
        </p:spPr>
        <p:txBody>
          <a:bodyPr>
            <a:normAutofit/>
          </a:bodyPr>
          <a:lstStyle/>
          <a:p>
            <a:pPr algn="r"/>
            <a:r>
              <a:rPr lang="fi-FI" dirty="0"/>
              <a:t>Saatekirje ja jäsenkyselyn tulokset v. 2022</a:t>
            </a:r>
            <a:endParaRPr lang="fi-FI"/>
          </a:p>
        </p:txBody>
      </p:sp>
      <p:sp>
        <p:nvSpPr>
          <p:cNvPr id="85" name="Freeform: Shape 77">
            <a:extLst>
              <a:ext uri="{FF2B5EF4-FFF2-40B4-BE49-F238E27FC236}">
                <a16:creationId xmlns:a16="http://schemas.microsoft.com/office/drawing/2014/main" id="{CBA0AE79-04A2-4A90-AA76-8E07671AE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03689" flipH="1">
            <a:off x="5648748" y="552032"/>
            <a:ext cx="5341238" cy="370842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92743 w 973570"/>
              <a:gd name="connsiteY0" fmla="*/ 701983 h 701983"/>
              <a:gd name="connsiteX1" fmla="*/ 388358 w 973570"/>
              <a:gd name="connsiteY1" fmla="*/ 648816 h 701983"/>
              <a:gd name="connsiteX2" fmla="*/ 621228 w 973570"/>
              <a:gd name="connsiteY2" fmla="*/ 609716 h 701983"/>
              <a:gd name="connsiteX3" fmla="*/ 862937 w 973570"/>
              <a:gd name="connsiteY3" fmla="*/ 454570 h 701983"/>
              <a:gd name="connsiteX4" fmla="*/ 971679 w 973570"/>
              <a:gd name="connsiteY4" fmla="*/ 221658 h 701983"/>
              <a:gd name="connsiteX5" fmla="*/ 772108 w 973570"/>
              <a:gd name="connsiteY5" fmla="*/ 2282 h 701983"/>
              <a:gd name="connsiteX6" fmla="*/ 303070 w 973570"/>
              <a:gd name="connsiteY6" fmla="*/ 121290 h 701983"/>
              <a:gd name="connsiteX7" fmla="*/ 9575 w 973570"/>
              <a:gd name="connsiteY7" fmla="*/ 343439 h 701983"/>
              <a:gd name="connsiteX8" fmla="*/ 269218 w 973570"/>
              <a:gd name="connsiteY8" fmla="*/ 641496 h 701983"/>
              <a:gd name="connsiteX9" fmla="*/ 292743 w 973570"/>
              <a:gd name="connsiteY9" fmla="*/ 701983 h 701983"/>
              <a:gd name="connsiteX0" fmla="*/ 292743 w 952057"/>
              <a:gd name="connsiteY0" fmla="*/ 702570 h 702570"/>
              <a:gd name="connsiteX1" fmla="*/ 388358 w 952057"/>
              <a:gd name="connsiteY1" fmla="*/ 649403 h 702570"/>
              <a:gd name="connsiteX2" fmla="*/ 621228 w 952057"/>
              <a:gd name="connsiteY2" fmla="*/ 610303 h 702570"/>
              <a:gd name="connsiteX3" fmla="*/ 862937 w 952057"/>
              <a:gd name="connsiteY3" fmla="*/ 455157 h 702570"/>
              <a:gd name="connsiteX4" fmla="*/ 949171 w 952057"/>
              <a:gd name="connsiteY4" fmla="*/ 237080 h 702570"/>
              <a:gd name="connsiteX5" fmla="*/ 772108 w 952057"/>
              <a:gd name="connsiteY5" fmla="*/ 2869 h 702570"/>
              <a:gd name="connsiteX6" fmla="*/ 303070 w 952057"/>
              <a:gd name="connsiteY6" fmla="*/ 121877 h 702570"/>
              <a:gd name="connsiteX7" fmla="*/ 9575 w 952057"/>
              <a:gd name="connsiteY7" fmla="*/ 344026 h 702570"/>
              <a:gd name="connsiteX8" fmla="*/ 269218 w 952057"/>
              <a:gd name="connsiteY8" fmla="*/ 642083 h 702570"/>
              <a:gd name="connsiteX9" fmla="*/ 292743 w 952057"/>
              <a:gd name="connsiteY9" fmla="*/ 702570 h 702570"/>
              <a:gd name="connsiteX0" fmla="*/ 292743 w 952870"/>
              <a:gd name="connsiteY0" fmla="*/ 681136 h 681136"/>
              <a:gd name="connsiteX1" fmla="*/ 388358 w 952870"/>
              <a:gd name="connsiteY1" fmla="*/ 627969 h 681136"/>
              <a:gd name="connsiteX2" fmla="*/ 621228 w 952870"/>
              <a:gd name="connsiteY2" fmla="*/ 588869 h 681136"/>
              <a:gd name="connsiteX3" fmla="*/ 862937 w 952870"/>
              <a:gd name="connsiteY3" fmla="*/ 433723 h 681136"/>
              <a:gd name="connsiteX4" fmla="*/ 949171 w 952870"/>
              <a:gd name="connsiteY4" fmla="*/ 215646 h 681136"/>
              <a:gd name="connsiteX5" fmla="*/ 756078 w 952870"/>
              <a:gd name="connsiteY5" fmla="*/ 3530 h 681136"/>
              <a:gd name="connsiteX6" fmla="*/ 303070 w 952870"/>
              <a:gd name="connsiteY6" fmla="*/ 100443 h 681136"/>
              <a:gd name="connsiteX7" fmla="*/ 9575 w 952870"/>
              <a:gd name="connsiteY7" fmla="*/ 322592 h 681136"/>
              <a:gd name="connsiteX8" fmla="*/ 269218 w 952870"/>
              <a:gd name="connsiteY8" fmla="*/ 620649 h 681136"/>
              <a:gd name="connsiteX9" fmla="*/ 292743 w 952870"/>
              <a:gd name="connsiteY9" fmla="*/ 681136 h 681136"/>
              <a:gd name="connsiteX0" fmla="*/ 343207 w 1003334"/>
              <a:gd name="connsiteY0" fmla="*/ 681258 h 681258"/>
              <a:gd name="connsiteX1" fmla="*/ 438822 w 1003334"/>
              <a:gd name="connsiteY1" fmla="*/ 628091 h 681258"/>
              <a:gd name="connsiteX2" fmla="*/ 671692 w 1003334"/>
              <a:gd name="connsiteY2" fmla="*/ 588991 h 681258"/>
              <a:gd name="connsiteX3" fmla="*/ 913401 w 1003334"/>
              <a:gd name="connsiteY3" fmla="*/ 433845 h 681258"/>
              <a:gd name="connsiteX4" fmla="*/ 999635 w 1003334"/>
              <a:gd name="connsiteY4" fmla="*/ 215768 h 681258"/>
              <a:gd name="connsiteX5" fmla="*/ 806542 w 1003334"/>
              <a:gd name="connsiteY5" fmla="*/ 3652 h 681258"/>
              <a:gd name="connsiteX6" fmla="*/ 353534 w 1003334"/>
              <a:gd name="connsiteY6" fmla="*/ 100565 h 681258"/>
              <a:gd name="connsiteX7" fmla="*/ 6657 w 1003334"/>
              <a:gd name="connsiteY7" fmla="*/ 339990 h 681258"/>
              <a:gd name="connsiteX8" fmla="*/ 319682 w 1003334"/>
              <a:gd name="connsiteY8" fmla="*/ 620771 h 681258"/>
              <a:gd name="connsiteX9" fmla="*/ 343207 w 1003334"/>
              <a:gd name="connsiteY9" fmla="*/ 681258 h 681258"/>
              <a:gd name="connsiteX0" fmla="*/ 347290 w 1007417"/>
              <a:gd name="connsiteY0" fmla="*/ 681258 h 681258"/>
              <a:gd name="connsiteX1" fmla="*/ 442905 w 1007417"/>
              <a:gd name="connsiteY1" fmla="*/ 628091 h 681258"/>
              <a:gd name="connsiteX2" fmla="*/ 675775 w 1007417"/>
              <a:gd name="connsiteY2" fmla="*/ 588991 h 681258"/>
              <a:gd name="connsiteX3" fmla="*/ 917484 w 1007417"/>
              <a:gd name="connsiteY3" fmla="*/ 433845 h 681258"/>
              <a:gd name="connsiteX4" fmla="*/ 1003718 w 1007417"/>
              <a:gd name="connsiteY4" fmla="*/ 215768 h 681258"/>
              <a:gd name="connsiteX5" fmla="*/ 810625 w 1007417"/>
              <a:gd name="connsiteY5" fmla="*/ 3652 h 681258"/>
              <a:gd name="connsiteX6" fmla="*/ 357617 w 1007417"/>
              <a:gd name="connsiteY6" fmla="*/ 100565 h 681258"/>
              <a:gd name="connsiteX7" fmla="*/ 10740 w 1007417"/>
              <a:gd name="connsiteY7" fmla="*/ 339990 h 681258"/>
              <a:gd name="connsiteX8" fmla="*/ 323765 w 1007417"/>
              <a:gd name="connsiteY8" fmla="*/ 620771 h 681258"/>
              <a:gd name="connsiteX9" fmla="*/ 347290 w 1007417"/>
              <a:gd name="connsiteY9" fmla="*/ 681258 h 681258"/>
              <a:gd name="connsiteX0" fmla="*/ 345750 w 1005877"/>
              <a:gd name="connsiteY0" fmla="*/ 681258 h 681258"/>
              <a:gd name="connsiteX1" fmla="*/ 441365 w 1005877"/>
              <a:gd name="connsiteY1" fmla="*/ 628091 h 681258"/>
              <a:gd name="connsiteX2" fmla="*/ 674235 w 1005877"/>
              <a:gd name="connsiteY2" fmla="*/ 588991 h 681258"/>
              <a:gd name="connsiteX3" fmla="*/ 915944 w 1005877"/>
              <a:gd name="connsiteY3" fmla="*/ 433845 h 681258"/>
              <a:gd name="connsiteX4" fmla="*/ 1002178 w 1005877"/>
              <a:gd name="connsiteY4" fmla="*/ 215768 h 681258"/>
              <a:gd name="connsiteX5" fmla="*/ 809085 w 1005877"/>
              <a:gd name="connsiteY5" fmla="*/ 3652 h 681258"/>
              <a:gd name="connsiteX6" fmla="*/ 356077 w 1005877"/>
              <a:gd name="connsiteY6" fmla="*/ 100565 h 681258"/>
              <a:gd name="connsiteX7" fmla="*/ 9200 w 1005877"/>
              <a:gd name="connsiteY7" fmla="*/ 339990 h 681258"/>
              <a:gd name="connsiteX8" fmla="*/ 66261 w 1005877"/>
              <a:gd name="connsiteY8" fmla="*/ 563803 h 681258"/>
              <a:gd name="connsiteX9" fmla="*/ 322225 w 1005877"/>
              <a:gd name="connsiteY9" fmla="*/ 620771 h 681258"/>
              <a:gd name="connsiteX10" fmla="*/ 345750 w 1005877"/>
              <a:gd name="connsiteY10" fmla="*/ 681258 h 681258"/>
              <a:gd name="connsiteX0" fmla="*/ 345750 w 1005877"/>
              <a:gd name="connsiteY0" fmla="*/ 681258 h 681258"/>
              <a:gd name="connsiteX1" fmla="*/ 441365 w 1005877"/>
              <a:gd name="connsiteY1" fmla="*/ 628091 h 681258"/>
              <a:gd name="connsiteX2" fmla="*/ 674235 w 1005877"/>
              <a:gd name="connsiteY2" fmla="*/ 588991 h 681258"/>
              <a:gd name="connsiteX3" fmla="*/ 915944 w 1005877"/>
              <a:gd name="connsiteY3" fmla="*/ 433845 h 681258"/>
              <a:gd name="connsiteX4" fmla="*/ 1002178 w 1005877"/>
              <a:gd name="connsiteY4" fmla="*/ 215768 h 681258"/>
              <a:gd name="connsiteX5" fmla="*/ 809085 w 1005877"/>
              <a:gd name="connsiteY5" fmla="*/ 3652 h 681258"/>
              <a:gd name="connsiteX6" fmla="*/ 356077 w 1005877"/>
              <a:gd name="connsiteY6" fmla="*/ 100565 h 681258"/>
              <a:gd name="connsiteX7" fmla="*/ 9200 w 1005877"/>
              <a:gd name="connsiteY7" fmla="*/ 339990 h 681258"/>
              <a:gd name="connsiteX8" fmla="*/ 66261 w 1005877"/>
              <a:gd name="connsiteY8" fmla="*/ 563803 h 681258"/>
              <a:gd name="connsiteX9" fmla="*/ 322225 w 1005877"/>
              <a:gd name="connsiteY9" fmla="*/ 620771 h 681258"/>
              <a:gd name="connsiteX10" fmla="*/ 345750 w 1005877"/>
              <a:gd name="connsiteY10" fmla="*/ 681258 h 681258"/>
              <a:gd name="connsiteX0" fmla="*/ 343713 w 1003840"/>
              <a:gd name="connsiteY0" fmla="*/ 681258 h 681258"/>
              <a:gd name="connsiteX1" fmla="*/ 439328 w 1003840"/>
              <a:gd name="connsiteY1" fmla="*/ 628091 h 681258"/>
              <a:gd name="connsiteX2" fmla="*/ 672198 w 1003840"/>
              <a:gd name="connsiteY2" fmla="*/ 588991 h 681258"/>
              <a:gd name="connsiteX3" fmla="*/ 913907 w 1003840"/>
              <a:gd name="connsiteY3" fmla="*/ 433845 h 681258"/>
              <a:gd name="connsiteX4" fmla="*/ 1000141 w 1003840"/>
              <a:gd name="connsiteY4" fmla="*/ 215768 h 681258"/>
              <a:gd name="connsiteX5" fmla="*/ 807048 w 1003840"/>
              <a:gd name="connsiteY5" fmla="*/ 3652 h 681258"/>
              <a:gd name="connsiteX6" fmla="*/ 354040 w 1003840"/>
              <a:gd name="connsiteY6" fmla="*/ 100565 h 681258"/>
              <a:gd name="connsiteX7" fmla="*/ 7163 w 1003840"/>
              <a:gd name="connsiteY7" fmla="*/ 339990 h 681258"/>
              <a:gd name="connsiteX8" fmla="*/ 80856 w 1003840"/>
              <a:gd name="connsiteY8" fmla="*/ 577048 h 681258"/>
              <a:gd name="connsiteX9" fmla="*/ 320188 w 1003840"/>
              <a:gd name="connsiteY9" fmla="*/ 620771 h 681258"/>
              <a:gd name="connsiteX10" fmla="*/ 343713 w 1003840"/>
              <a:gd name="connsiteY10" fmla="*/ 681258 h 681258"/>
              <a:gd name="connsiteX0" fmla="*/ 343078 w 1003205"/>
              <a:gd name="connsiteY0" fmla="*/ 681258 h 681258"/>
              <a:gd name="connsiteX1" fmla="*/ 438693 w 1003205"/>
              <a:gd name="connsiteY1" fmla="*/ 628091 h 681258"/>
              <a:gd name="connsiteX2" fmla="*/ 671563 w 1003205"/>
              <a:gd name="connsiteY2" fmla="*/ 588991 h 681258"/>
              <a:gd name="connsiteX3" fmla="*/ 913272 w 1003205"/>
              <a:gd name="connsiteY3" fmla="*/ 433845 h 681258"/>
              <a:gd name="connsiteX4" fmla="*/ 999506 w 1003205"/>
              <a:gd name="connsiteY4" fmla="*/ 215768 h 681258"/>
              <a:gd name="connsiteX5" fmla="*/ 806413 w 1003205"/>
              <a:gd name="connsiteY5" fmla="*/ 3652 h 681258"/>
              <a:gd name="connsiteX6" fmla="*/ 353405 w 1003205"/>
              <a:gd name="connsiteY6" fmla="*/ 100565 h 681258"/>
              <a:gd name="connsiteX7" fmla="*/ 6528 w 1003205"/>
              <a:gd name="connsiteY7" fmla="*/ 339990 h 681258"/>
              <a:gd name="connsiteX8" fmla="*/ 87299 w 1003205"/>
              <a:gd name="connsiteY8" fmla="*/ 576859 h 681258"/>
              <a:gd name="connsiteX9" fmla="*/ 319553 w 1003205"/>
              <a:gd name="connsiteY9" fmla="*/ 620771 h 681258"/>
              <a:gd name="connsiteX10" fmla="*/ 343078 w 1003205"/>
              <a:gd name="connsiteY10" fmla="*/ 681258 h 681258"/>
              <a:gd name="connsiteX0" fmla="*/ 342542 w 1002669"/>
              <a:gd name="connsiteY0" fmla="*/ 681258 h 681258"/>
              <a:gd name="connsiteX1" fmla="*/ 438157 w 1002669"/>
              <a:gd name="connsiteY1" fmla="*/ 628091 h 681258"/>
              <a:gd name="connsiteX2" fmla="*/ 671027 w 1002669"/>
              <a:gd name="connsiteY2" fmla="*/ 588991 h 681258"/>
              <a:gd name="connsiteX3" fmla="*/ 912736 w 1002669"/>
              <a:gd name="connsiteY3" fmla="*/ 433845 h 681258"/>
              <a:gd name="connsiteX4" fmla="*/ 998970 w 1002669"/>
              <a:gd name="connsiteY4" fmla="*/ 215768 h 681258"/>
              <a:gd name="connsiteX5" fmla="*/ 805877 w 1002669"/>
              <a:gd name="connsiteY5" fmla="*/ 3652 h 681258"/>
              <a:gd name="connsiteX6" fmla="*/ 352869 w 1002669"/>
              <a:gd name="connsiteY6" fmla="*/ 100565 h 681258"/>
              <a:gd name="connsiteX7" fmla="*/ 5992 w 1002669"/>
              <a:gd name="connsiteY7" fmla="*/ 339990 h 681258"/>
              <a:gd name="connsiteX8" fmla="*/ 93841 w 1002669"/>
              <a:gd name="connsiteY8" fmla="*/ 576670 h 681258"/>
              <a:gd name="connsiteX9" fmla="*/ 319017 w 1002669"/>
              <a:gd name="connsiteY9" fmla="*/ 620771 h 681258"/>
              <a:gd name="connsiteX10" fmla="*/ 342542 w 1002669"/>
              <a:gd name="connsiteY10" fmla="*/ 681258 h 681258"/>
              <a:gd name="connsiteX0" fmla="*/ 330247 w 990374"/>
              <a:gd name="connsiteY0" fmla="*/ 681241 h 681241"/>
              <a:gd name="connsiteX1" fmla="*/ 425862 w 990374"/>
              <a:gd name="connsiteY1" fmla="*/ 628074 h 681241"/>
              <a:gd name="connsiteX2" fmla="*/ 658732 w 990374"/>
              <a:gd name="connsiteY2" fmla="*/ 588974 h 681241"/>
              <a:gd name="connsiteX3" fmla="*/ 900441 w 990374"/>
              <a:gd name="connsiteY3" fmla="*/ 433828 h 681241"/>
              <a:gd name="connsiteX4" fmla="*/ 986675 w 990374"/>
              <a:gd name="connsiteY4" fmla="*/ 215751 h 681241"/>
              <a:gd name="connsiteX5" fmla="*/ 793582 w 990374"/>
              <a:gd name="connsiteY5" fmla="*/ 3635 h 681241"/>
              <a:gd name="connsiteX6" fmla="*/ 340574 w 990374"/>
              <a:gd name="connsiteY6" fmla="*/ 100548 h 681241"/>
              <a:gd name="connsiteX7" fmla="*/ 7089 w 990374"/>
              <a:gd name="connsiteY7" fmla="*/ 337454 h 681241"/>
              <a:gd name="connsiteX8" fmla="*/ 81546 w 990374"/>
              <a:gd name="connsiteY8" fmla="*/ 576653 h 681241"/>
              <a:gd name="connsiteX9" fmla="*/ 306722 w 990374"/>
              <a:gd name="connsiteY9" fmla="*/ 620754 h 681241"/>
              <a:gd name="connsiteX10" fmla="*/ 330247 w 990374"/>
              <a:gd name="connsiteY10" fmla="*/ 681241 h 681241"/>
              <a:gd name="connsiteX0" fmla="*/ 330247 w 1009600"/>
              <a:gd name="connsiteY0" fmla="*/ 680901 h 680901"/>
              <a:gd name="connsiteX1" fmla="*/ 425862 w 1009600"/>
              <a:gd name="connsiteY1" fmla="*/ 627734 h 680901"/>
              <a:gd name="connsiteX2" fmla="*/ 658732 w 1009600"/>
              <a:gd name="connsiteY2" fmla="*/ 588634 h 680901"/>
              <a:gd name="connsiteX3" fmla="*/ 900441 w 1009600"/>
              <a:gd name="connsiteY3" fmla="*/ 433488 h 680901"/>
              <a:gd name="connsiteX4" fmla="*/ 1006642 w 1009600"/>
              <a:gd name="connsiteY4" fmla="*/ 208400 h 680901"/>
              <a:gd name="connsiteX5" fmla="*/ 793582 w 1009600"/>
              <a:gd name="connsiteY5" fmla="*/ 3295 h 680901"/>
              <a:gd name="connsiteX6" fmla="*/ 340574 w 1009600"/>
              <a:gd name="connsiteY6" fmla="*/ 100208 h 680901"/>
              <a:gd name="connsiteX7" fmla="*/ 7089 w 1009600"/>
              <a:gd name="connsiteY7" fmla="*/ 337114 h 680901"/>
              <a:gd name="connsiteX8" fmla="*/ 81546 w 1009600"/>
              <a:gd name="connsiteY8" fmla="*/ 576313 h 680901"/>
              <a:gd name="connsiteX9" fmla="*/ 306722 w 1009600"/>
              <a:gd name="connsiteY9" fmla="*/ 620414 h 680901"/>
              <a:gd name="connsiteX10" fmla="*/ 330247 w 1009600"/>
              <a:gd name="connsiteY10" fmla="*/ 680901 h 680901"/>
              <a:gd name="connsiteX0" fmla="*/ 330247 w 1013233"/>
              <a:gd name="connsiteY0" fmla="*/ 680901 h 680901"/>
              <a:gd name="connsiteX1" fmla="*/ 425862 w 1013233"/>
              <a:gd name="connsiteY1" fmla="*/ 627734 h 680901"/>
              <a:gd name="connsiteX2" fmla="*/ 658732 w 1013233"/>
              <a:gd name="connsiteY2" fmla="*/ 588634 h 680901"/>
              <a:gd name="connsiteX3" fmla="*/ 900441 w 1013233"/>
              <a:gd name="connsiteY3" fmla="*/ 433488 h 680901"/>
              <a:gd name="connsiteX4" fmla="*/ 1006642 w 1013233"/>
              <a:gd name="connsiteY4" fmla="*/ 208400 h 680901"/>
              <a:gd name="connsiteX5" fmla="*/ 793582 w 1013233"/>
              <a:gd name="connsiteY5" fmla="*/ 3295 h 680901"/>
              <a:gd name="connsiteX6" fmla="*/ 340574 w 1013233"/>
              <a:gd name="connsiteY6" fmla="*/ 100208 h 680901"/>
              <a:gd name="connsiteX7" fmla="*/ 7089 w 1013233"/>
              <a:gd name="connsiteY7" fmla="*/ 337114 h 680901"/>
              <a:gd name="connsiteX8" fmla="*/ 81546 w 1013233"/>
              <a:gd name="connsiteY8" fmla="*/ 576313 h 680901"/>
              <a:gd name="connsiteX9" fmla="*/ 306722 w 1013233"/>
              <a:gd name="connsiteY9" fmla="*/ 620414 h 680901"/>
              <a:gd name="connsiteX10" fmla="*/ 330247 w 1013233"/>
              <a:gd name="connsiteY10" fmla="*/ 680901 h 6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233" h="680901">
                <a:moveTo>
                  <a:pt x="330247" y="680901"/>
                </a:moveTo>
                <a:cubicBezTo>
                  <a:pt x="338783" y="680136"/>
                  <a:pt x="371115" y="643112"/>
                  <a:pt x="425862" y="627734"/>
                </a:cubicBezTo>
                <a:cubicBezTo>
                  <a:pt x="480609" y="612356"/>
                  <a:pt x="579636" y="621008"/>
                  <a:pt x="658732" y="588634"/>
                </a:cubicBezTo>
                <a:cubicBezTo>
                  <a:pt x="737829" y="556260"/>
                  <a:pt x="842456" y="496860"/>
                  <a:pt x="900441" y="433488"/>
                </a:cubicBezTo>
                <a:cubicBezTo>
                  <a:pt x="958426" y="370116"/>
                  <a:pt x="1036524" y="312309"/>
                  <a:pt x="1006642" y="208400"/>
                </a:cubicBezTo>
                <a:cubicBezTo>
                  <a:pt x="976760" y="104491"/>
                  <a:pt x="904593" y="21327"/>
                  <a:pt x="793582" y="3295"/>
                </a:cubicBezTo>
                <a:cubicBezTo>
                  <a:pt x="682571" y="-14737"/>
                  <a:pt x="471656" y="44572"/>
                  <a:pt x="340574" y="100208"/>
                </a:cubicBezTo>
                <a:cubicBezTo>
                  <a:pt x="209492" y="155844"/>
                  <a:pt x="32635" y="251750"/>
                  <a:pt x="7089" y="337114"/>
                </a:cubicBezTo>
                <a:cubicBezTo>
                  <a:pt x="-18457" y="422478"/>
                  <a:pt x="29375" y="529516"/>
                  <a:pt x="81546" y="576313"/>
                </a:cubicBezTo>
                <a:cubicBezTo>
                  <a:pt x="133717" y="623110"/>
                  <a:pt x="226482" y="591050"/>
                  <a:pt x="306722" y="620414"/>
                </a:cubicBezTo>
                <a:cubicBezTo>
                  <a:pt x="334493" y="633872"/>
                  <a:pt x="330247" y="680901"/>
                  <a:pt x="330247" y="680901"/>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7" name="Tekstiruutu 6">
            <a:extLst>
              <a:ext uri="{FF2B5EF4-FFF2-40B4-BE49-F238E27FC236}">
                <a16:creationId xmlns:a16="http://schemas.microsoft.com/office/drawing/2014/main" id="{E9B2DC97-8875-44A6-8326-FEF371D32058}"/>
              </a:ext>
            </a:extLst>
          </p:cNvPr>
          <p:cNvSpPr txBox="1"/>
          <p:nvPr/>
        </p:nvSpPr>
        <p:spPr>
          <a:xfrm>
            <a:off x="4571197" y="6664384"/>
            <a:ext cx="1518364" cy="200055"/>
          </a:xfrm>
          <a:prstGeom prst="rect">
            <a:avLst/>
          </a:prstGeom>
          <a:solidFill>
            <a:srgbClr val="000000"/>
          </a:solidFill>
        </p:spPr>
        <p:txBody>
          <a:bodyPr wrap="none" rtlCol="0">
            <a:spAutoFit/>
          </a:bodyPr>
          <a:lstStyle/>
          <a:p>
            <a:pPr algn="r">
              <a:spcAft>
                <a:spcPts val="600"/>
              </a:spcAft>
            </a:pPr>
            <a:r>
              <a:rPr lang="fi-FI" sz="700">
                <a:solidFill>
                  <a:srgbClr val="FFFFFF"/>
                </a:solidFill>
                <a:hlinkClick r:id="rId3" tooltip="https://www.flickr.com/photos/mikeancient/9489618283/">
                  <a:extLst>
                    <a:ext uri="{A12FA001-AC4F-418D-AE19-62706E023703}">
                      <ahyp:hlinkClr xmlns:ahyp="http://schemas.microsoft.com/office/drawing/2018/hyperlinkcolor" val="tx"/>
                    </a:ext>
                  </a:extLst>
                </a:hlinkClick>
              </a:rPr>
              <a:t>Tämä kuva</a:t>
            </a:r>
            <a:r>
              <a:rPr lang="fi-FI" sz="700">
                <a:solidFill>
                  <a:srgbClr val="FFFFFF"/>
                </a:solidFill>
              </a:rPr>
              <a:t>, tekijä Tuntematon tekijä, käyttöoikeus: </a:t>
            </a:r>
            <a:r>
              <a:rPr lang="fi-FI"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fi-FI" sz="700">
              <a:solidFill>
                <a:srgbClr val="FFFFFF"/>
              </a:solidFill>
            </a:endParaRPr>
          </a:p>
        </p:txBody>
      </p:sp>
    </p:spTree>
    <p:extLst>
      <p:ext uri="{BB962C8B-B14F-4D97-AF65-F5344CB8AC3E}">
        <p14:creationId xmlns:p14="http://schemas.microsoft.com/office/powerpoint/2010/main" val="32863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2C17D-32DA-486F-86D7-6D2E5854C440}"/>
              </a:ext>
            </a:extLst>
          </p:cNvPr>
          <p:cNvSpPr>
            <a:spLocks noGrp="1"/>
          </p:cNvSpPr>
          <p:nvPr>
            <p:ph type="title"/>
          </p:nvPr>
        </p:nvSpPr>
        <p:spPr>
          <a:xfrm>
            <a:off x="4119217" y="405085"/>
            <a:ext cx="7190937" cy="1755170"/>
          </a:xfrm>
        </p:spPr>
        <p:txBody>
          <a:bodyPr anchor="b">
            <a:noAutofit/>
          </a:bodyPr>
          <a:lstStyle/>
          <a:p>
            <a:pPr>
              <a:lnSpc>
                <a:spcPct val="100000"/>
              </a:lnSpc>
            </a:pPr>
            <a:br>
              <a:rPr lang="fi-FI" sz="1600" dirty="0">
                <a:cs typeface="Calibri Light"/>
              </a:rPr>
            </a:br>
            <a:br>
              <a:rPr lang="fi-FI" sz="1600" dirty="0">
                <a:cs typeface="Calibri Light"/>
              </a:rPr>
            </a:br>
            <a:br>
              <a:rPr lang="fi-FI" sz="1600" dirty="0">
                <a:cs typeface="Calibri Light"/>
              </a:rPr>
            </a:br>
            <a:br>
              <a:rPr lang="fi-FI" sz="1600" dirty="0">
                <a:cs typeface="Calibri Light"/>
              </a:rPr>
            </a:br>
            <a:br>
              <a:rPr lang="fi-FI" sz="1600" dirty="0">
                <a:cs typeface="Calibri Light"/>
              </a:rPr>
            </a:br>
            <a:r>
              <a:rPr lang="fi-FI" sz="1800" dirty="0">
                <a:cs typeface="Calibri Light"/>
              </a:rPr>
              <a:t>Syksyllä</a:t>
            </a:r>
            <a:r>
              <a:rPr lang="fi-FI" sz="1600" dirty="0">
                <a:cs typeface="Calibri Light"/>
              </a:rPr>
              <a:t> 2022 hallitus päätti, että hyödynnetään edelleen korona-aikaa ja valmistellaan yhdistykselle uudenlaisia ideoita, joustavia käytäntöjä ja toimintatapoja. </a:t>
            </a:r>
            <a:br>
              <a:rPr lang="fi-FI" sz="1600" dirty="0">
                <a:cs typeface="Calibri Light"/>
              </a:rPr>
            </a:br>
            <a:r>
              <a:rPr lang="fi-FI" sz="1600" dirty="0">
                <a:cs typeface="Calibri Light"/>
              </a:rPr>
              <a:t>Edellä mainitun lisäksi päätimme tehdä jäsentutkimuksen siitä, millaisia toiveita Teillä on Kuhmoisten Senioriyhdistyksen toimintaan liittyen. </a:t>
            </a:r>
            <a:br>
              <a:rPr lang="fi-FI" sz="1600" dirty="0">
                <a:cs typeface="Calibri Light"/>
              </a:rPr>
            </a:br>
            <a:r>
              <a:rPr lang="fi-FI" sz="1600" dirty="0">
                <a:cs typeface="Calibri Light"/>
              </a:rPr>
              <a:t>Tarkoituksenamme oli siis kerätä tietoa toiveistanne suunnittelumme tueksi kohti kesää ja seuraavaa toimintavuotta 2023. </a:t>
            </a:r>
            <a:br>
              <a:rPr lang="fi-FI" sz="1600" dirty="0">
                <a:cs typeface="Calibri Light"/>
              </a:rPr>
            </a:br>
            <a:endParaRPr lang="en-US" sz="1600" dirty="0">
              <a:cs typeface="Calibri Light"/>
            </a:endParaRPr>
          </a:p>
        </p:txBody>
      </p:sp>
      <p:pic>
        <p:nvPicPr>
          <p:cNvPr id="4" name="Picture 4">
            <a:extLst>
              <a:ext uri="{FF2B5EF4-FFF2-40B4-BE49-F238E27FC236}">
                <a16:creationId xmlns:a16="http://schemas.microsoft.com/office/drawing/2014/main" id="{2D600692-8A15-4336-AAAD-278A1D2181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605" r="31605"/>
          <a:stretch/>
        </p:blipFill>
        <p:spPr>
          <a:xfrm>
            <a:off x="1" y="10"/>
            <a:ext cx="3784599"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312320-06F6-49C7-BD3E-CC830E0C34DA}"/>
              </a:ext>
            </a:extLst>
          </p:cNvPr>
          <p:cNvSpPr>
            <a:spLocks noGrp="1"/>
          </p:cNvSpPr>
          <p:nvPr>
            <p:ph idx="1"/>
          </p:nvPr>
        </p:nvSpPr>
        <p:spPr>
          <a:xfrm>
            <a:off x="4965924" y="2522269"/>
            <a:ext cx="6582948" cy="3053061"/>
          </a:xfrm>
        </p:spPr>
        <p:txBody>
          <a:bodyPr vert="horz" lIns="91440" tIns="45720" rIns="91440" bIns="45720" rtlCol="0" anchor="t">
            <a:noAutofit/>
          </a:bodyPr>
          <a:lstStyle/>
          <a:p>
            <a:pPr marL="457200" indent="-457200"/>
            <a:endParaRPr lang="en-US" sz="1400" dirty="0">
              <a:ea typeface="+mn-lt"/>
              <a:cs typeface="+mn-lt"/>
            </a:endParaRPr>
          </a:p>
          <a:p>
            <a:pPr marL="457200" indent="-457200"/>
            <a:endParaRPr lang="en-US" sz="1400" dirty="0">
              <a:ea typeface="+mn-lt"/>
              <a:cs typeface="+mn-lt"/>
            </a:endParaRPr>
          </a:p>
          <a:p>
            <a:endParaRPr lang="en-US" sz="1400" dirty="0">
              <a:cs typeface="Calibri"/>
            </a:endParaRPr>
          </a:p>
          <a:p>
            <a:pPr marL="0" indent="0">
              <a:buNone/>
            </a:pPr>
            <a:endParaRPr lang="en-US" sz="1400" dirty="0">
              <a:cs typeface="Calibri"/>
            </a:endParaRPr>
          </a:p>
          <a:p>
            <a:endParaRPr lang="en-US" sz="1400" dirty="0">
              <a:cs typeface="Calibri"/>
            </a:endParaRPr>
          </a:p>
          <a:p>
            <a:pPr lvl="1"/>
            <a:endParaRPr lang="en-US" sz="1400" dirty="0">
              <a:cs typeface="Calibri"/>
            </a:endParaRPr>
          </a:p>
        </p:txBody>
      </p:sp>
      <p:sp>
        <p:nvSpPr>
          <p:cNvPr id="8" name="Tekstiruutu 7">
            <a:extLst>
              <a:ext uri="{FF2B5EF4-FFF2-40B4-BE49-F238E27FC236}">
                <a16:creationId xmlns:a16="http://schemas.microsoft.com/office/drawing/2014/main" id="{71F14083-5276-4452-AA26-3C91AD0DC32C}"/>
              </a:ext>
            </a:extLst>
          </p:cNvPr>
          <p:cNvSpPr txBox="1"/>
          <p:nvPr/>
        </p:nvSpPr>
        <p:spPr>
          <a:xfrm>
            <a:off x="4119217" y="2522269"/>
            <a:ext cx="7356856" cy="4278094"/>
          </a:xfrm>
          <a:prstGeom prst="rect">
            <a:avLst/>
          </a:prstGeom>
          <a:noFill/>
        </p:spPr>
        <p:txBody>
          <a:bodyPr wrap="square">
            <a:spAutoFit/>
          </a:bodyPr>
          <a:lstStyle/>
          <a:p>
            <a:r>
              <a:rPr lang="fi-FI" sz="1600" dirty="0">
                <a:latin typeface="+mj-lt"/>
              </a:rPr>
              <a:t>Samalla kartoitimme yhdistykseksemme toiminnasta kiinnostuneita henkilöitä vahvistamaan ja ideoimaan senioritoimintaa kanssamme.   </a:t>
            </a:r>
          </a:p>
          <a:p>
            <a:r>
              <a:rPr lang="fi-FI" sz="1600" dirty="0">
                <a:latin typeface="+mj-lt"/>
              </a:rPr>
              <a:t>Saimmekin muutamia </a:t>
            </a:r>
            <a:r>
              <a:rPr lang="fi-FI" sz="1600" b="1" dirty="0">
                <a:latin typeface="+mj-lt"/>
              </a:rPr>
              <a:t>kyllä vastauksia</a:t>
            </a:r>
            <a:r>
              <a:rPr lang="fi-FI" sz="1600" dirty="0">
                <a:latin typeface="+mj-lt"/>
              </a:rPr>
              <a:t> * toiminnasta kiinnostunut * ottamaan konkreettisen roolin, *ideoimaan yhdessä .</a:t>
            </a:r>
          </a:p>
          <a:p>
            <a:r>
              <a:rPr lang="fi-FI" sz="1600" dirty="0">
                <a:latin typeface="+mj-lt"/>
              </a:rPr>
              <a:t> Näitä henkilöitä pyytäisimmekin olemaan yhteydessä sihteeriimme Liisa Häkkiseen       p. 045 675 9275 ja keskustelemaan asian tiimoilta.</a:t>
            </a:r>
          </a:p>
          <a:p>
            <a:r>
              <a:rPr lang="fi-FI" sz="1600" dirty="0">
                <a:latin typeface="+mj-lt"/>
              </a:rPr>
              <a:t> Myös muut asiasta innostuneet henkilöt olettehan rohkeasti yhteydessä niin kerromme lisää.   </a:t>
            </a:r>
          </a:p>
          <a:p>
            <a:r>
              <a:rPr lang="fi-FI" sz="1600" dirty="0">
                <a:latin typeface="+mj-lt"/>
              </a:rPr>
              <a:t>Lämmin kiitos vastanneille, kaikkien jäsenten ideat ja ajatukset ovat arvokkaita. Olemme käsitelleet tulokset ja osin ryhtyneet toimenpiteisiin. </a:t>
            </a:r>
          </a:p>
          <a:p>
            <a:r>
              <a:rPr lang="fi-FI" sz="1600" dirty="0">
                <a:latin typeface="+mj-lt"/>
              </a:rPr>
              <a:t> (Liitteenä on koonti tuloksista.)</a:t>
            </a:r>
          </a:p>
          <a:p>
            <a:r>
              <a:rPr lang="fi-FI" sz="1600" dirty="0">
                <a:latin typeface="+mj-lt"/>
              </a:rPr>
              <a:t> Tulemme toteuttamaan toiveitanne mutta siihen tarvitsemme myös Teitä hyvät Seniorit niin, että osallistujamäärät ovat riittävät, jotta ne ovat taloudellisesti ja järjestelyiden osalta mahdollisia toteuttaa. </a:t>
            </a:r>
          </a:p>
          <a:p>
            <a:r>
              <a:rPr lang="fi-FI" sz="1600" dirty="0">
                <a:latin typeface="+mj-lt"/>
              </a:rPr>
              <a:t>Aktiivista ja mukavaa kesää kaikille </a:t>
            </a:r>
            <a:r>
              <a:rPr lang="fi-FI" sz="1600" dirty="0">
                <a:latin typeface="+mj-lt"/>
                <a:sym typeface="Wingdings" panose="05000000000000000000" pitchFamily="2" charset="2"/>
              </a:rPr>
              <a:t></a:t>
            </a:r>
          </a:p>
          <a:p>
            <a:endParaRPr lang="fi-FI" sz="1600" dirty="0">
              <a:latin typeface="+mj-lt"/>
              <a:sym typeface="Wingdings" panose="05000000000000000000" pitchFamily="2" charset="2"/>
            </a:endParaRPr>
          </a:p>
          <a:p>
            <a:r>
              <a:rPr lang="fi-FI" sz="1600" dirty="0" err="1">
                <a:latin typeface="+mj-lt"/>
                <a:sym typeface="Wingdings" panose="05000000000000000000" pitchFamily="2" charset="2"/>
              </a:rPr>
              <a:t>T.oivottaa</a:t>
            </a:r>
            <a:r>
              <a:rPr lang="fi-FI" sz="1600" dirty="0">
                <a:latin typeface="+mj-lt"/>
                <a:sym typeface="Wingdings" panose="05000000000000000000" pitchFamily="2" charset="2"/>
              </a:rPr>
              <a:t> Hallitus Kuhmoisten Seniorit </a:t>
            </a:r>
            <a:endParaRPr lang="fi-FI" sz="1600" dirty="0">
              <a:latin typeface="+mj-lt"/>
            </a:endParaRPr>
          </a:p>
        </p:txBody>
      </p:sp>
    </p:spTree>
    <p:extLst>
      <p:ext uri="{BB962C8B-B14F-4D97-AF65-F5344CB8AC3E}">
        <p14:creationId xmlns:p14="http://schemas.microsoft.com/office/powerpoint/2010/main" val="100672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9">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F298A1F3-5BAB-4501-8E2B-A4B922CE8355}"/>
              </a:ext>
            </a:extLst>
          </p:cNvPr>
          <p:cNvPicPr>
            <a:picLocks noChangeAspect="1"/>
          </p:cNvPicPr>
          <p:nvPr/>
        </p:nvPicPr>
        <p:blipFill>
          <a:blip r:embed="rId2"/>
          <a:stretch>
            <a:fillRect/>
          </a:stretch>
        </p:blipFill>
        <p:spPr>
          <a:xfrm>
            <a:off x="877576" y="650497"/>
            <a:ext cx="5937291" cy="5571066"/>
          </a:xfrm>
          <a:prstGeom prst="rect">
            <a:avLst/>
          </a:prstGeom>
        </p:spPr>
      </p:pic>
      <p:sp>
        <p:nvSpPr>
          <p:cNvPr id="39" name="Rectangle 43">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5">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04ECCCD9-6BD7-4EC7-A2E5-9A02D008C1B7}"/>
              </a:ext>
            </a:extLst>
          </p:cNvPr>
          <p:cNvPicPr>
            <a:picLocks noChangeAspect="1"/>
          </p:cNvPicPr>
          <p:nvPr/>
        </p:nvPicPr>
        <p:blipFill>
          <a:blip r:embed="rId3"/>
          <a:stretch>
            <a:fillRect/>
          </a:stretch>
        </p:blipFill>
        <p:spPr>
          <a:xfrm>
            <a:off x="7695873" y="3748194"/>
            <a:ext cx="3854945" cy="2395901"/>
          </a:xfrm>
          <a:prstGeom prst="rect">
            <a:avLst/>
          </a:prstGeom>
        </p:spPr>
      </p:pic>
      <p:sp>
        <p:nvSpPr>
          <p:cNvPr id="2" name="Tekstiruutu 1">
            <a:extLst>
              <a:ext uri="{FF2B5EF4-FFF2-40B4-BE49-F238E27FC236}">
                <a16:creationId xmlns:a16="http://schemas.microsoft.com/office/drawing/2014/main" id="{BD8E23B5-3066-454C-9BAB-08FACDE426F6}"/>
              </a:ext>
            </a:extLst>
          </p:cNvPr>
          <p:cNvSpPr txBox="1"/>
          <p:nvPr/>
        </p:nvSpPr>
        <p:spPr>
          <a:xfrm>
            <a:off x="7899400" y="1143000"/>
            <a:ext cx="3415024" cy="923330"/>
          </a:xfrm>
          <a:prstGeom prst="rect">
            <a:avLst/>
          </a:prstGeom>
          <a:noFill/>
        </p:spPr>
        <p:txBody>
          <a:bodyPr wrap="square" rtlCol="0">
            <a:spAutoFit/>
          </a:bodyPr>
          <a:lstStyle/>
          <a:p>
            <a:r>
              <a:rPr lang="fi-FI" b="1">
                <a:latin typeface="Calibri Light" panose="020F0302020204030204" pitchFamily="34" charset="0"/>
                <a:cs typeface="Calibri Light" panose="020F0302020204030204" pitchFamily="34" charset="0"/>
              </a:rPr>
              <a:t>Kysymykset kartoittivat millaisia aktiviteetteja ,tukea ja tapaamisia toivotaan.</a:t>
            </a:r>
            <a:r>
              <a:rPr lang="fi-FI">
                <a:latin typeface="Calibri Light" panose="020F0302020204030204" pitchFamily="34" charset="0"/>
                <a:cs typeface="Calibri Light" panose="020F0302020204030204" pitchFamily="34" charset="0"/>
              </a:rPr>
              <a:t> </a:t>
            </a:r>
            <a:endParaRPr lang="fi-FI" dirty="0">
              <a:latin typeface="Calibri Light" panose="020F0302020204030204" pitchFamily="34" charset="0"/>
              <a:cs typeface="Calibri Light" panose="020F0302020204030204" pitchFamily="34" charset="0"/>
            </a:endParaRPr>
          </a:p>
        </p:txBody>
      </p:sp>
      <p:pic>
        <p:nvPicPr>
          <p:cNvPr id="8" name="Kuva 7">
            <a:extLst>
              <a:ext uri="{FF2B5EF4-FFF2-40B4-BE49-F238E27FC236}">
                <a16:creationId xmlns:a16="http://schemas.microsoft.com/office/drawing/2014/main" id="{9EFC3BB7-D534-4C6B-A3D6-21A2C988ED0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29699" y="1971147"/>
            <a:ext cx="2143911" cy="1166267"/>
          </a:xfrm>
          <a:prstGeom prst="rect">
            <a:avLst/>
          </a:prstGeom>
        </p:spPr>
      </p:pic>
    </p:spTree>
    <p:extLst>
      <p:ext uri="{BB962C8B-B14F-4D97-AF65-F5344CB8AC3E}">
        <p14:creationId xmlns:p14="http://schemas.microsoft.com/office/powerpoint/2010/main" val="183525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84199DF3-3160-4592-BC66-F3656466061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8908" y="1934374"/>
            <a:ext cx="4742482" cy="2989251"/>
          </a:xfrm>
        </p:spPr>
      </p:pic>
      <p:sp>
        <p:nvSpPr>
          <p:cNvPr id="4" name="Tekstin paikkamerkki 3">
            <a:extLst>
              <a:ext uri="{FF2B5EF4-FFF2-40B4-BE49-F238E27FC236}">
                <a16:creationId xmlns:a16="http://schemas.microsoft.com/office/drawing/2014/main" id="{95B54139-EB15-4A9F-AA53-9AD0EADF666A}"/>
              </a:ext>
            </a:extLst>
          </p:cNvPr>
          <p:cNvSpPr>
            <a:spLocks noGrp="1"/>
          </p:cNvSpPr>
          <p:nvPr>
            <p:ph type="body" sz="half" idx="2"/>
          </p:nvPr>
        </p:nvSpPr>
        <p:spPr>
          <a:xfrm>
            <a:off x="839788" y="995363"/>
            <a:ext cx="3932237" cy="4873625"/>
          </a:xfrm>
        </p:spPr>
        <p:txBody>
          <a:bodyPr>
            <a:normAutofit lnSpcReduction="10000"/>
          </a:bodyPr>
          <a:lstStyle/>
          <a:p>
            <a:r>
              <a:rPr lang="fi-FI" sz="2000" u="sng" dirty="0">
                <a:latin typeface="Calibri Light" panose="020F0302020204030204" pitchFamily="34" charset="0"/>
                <a:cs typeface="Calibri Light" panose="020F0302020204030204" pitchFamily="34" charset="0"/>
              </a:rPr>
              <a:t>Lähimmäistuki</a:t>
            </a:r>
            <a:r>
              <a:rPr lang="fi-FI" sz="2000" dirty="0">
                <a:latin typeface="Calibri Light" panose="020F0302020204030204" pitchFamily="34" charset="0"/>
                <a:cs typeface="Calibri Light" panose="020F0302020204030204" pitchFamily="34" charset="0"/>
              </a:rPr>
              <a:t> </a:t>
            </a:r>
          </a:p>
          <a:p>
            <a:r>
              <a:rPr lang="fi-FI" sz="2000" dirty="0">
                <a:latin typeface="Calibri Light" panose="020F0302020204030204" pitchFamily="34" charset="0"/>
                <a:cs typeface="Calibri Light" panose="020F0302020204030204" pitchFamily="34" charset="0"/>
              </a:rPr>
              <a:t>Lähimmäistuen tarpeet ovat kuljetuksiin liittyviä. Toivotaan pääsyä kerhoihin, asiointi -ja kauppa-apua.</a:t>
            </a:r>
          </a:p>
          <a:p>
            <a:r>
              <a:rPr lang="fi-FI" sz="2000" dirty="0">
                <a:latin typeface="Calibri Light" panose="020F0302020204030204" pitchFamily="34" charset="0"/>
                <a:cs typeface="Calibri Light" panose="020F0302020204030204" pitchFamily="34" charset="0"/>
              </a:rPr>
              <a:t>Ilahduttavasti myös apua tarjotaan mm. puukkoisten suunnalta ja muutama muukin avunantaja.</a:t>
            </a:r>
          </a:p>
          <a:p>
            <a:r>
              <a:rPr lang="fi-FI" sz="2000" dirty="0">
                <a:latin typeface="Calibri Light" panose="020F0302020204030204" pitchFamily="34" charset="0"/>
                <a:cs typeface="Calibri Light" panose="020F0302020204030204" pitchFamily="34" charset="0"/>
              </a:rPr>
              <a:t> </a:t>
            </a:r>
            <a:r>
              <a:rPr lang="fi-FI" sz="2000" u="sng" dirty="0">
                <a:latin typeface="Calibri Light" panose="020F0302020204030204" pitchFamily="34" charset="0"/>
                <a:cs typeface="Calibri Light" panose="020F0302020204030204" pitchFamily="34" charset="0"/>
              </a:rPr>
              <a:t>Yhdistyksen toiminta</a:t>
            </a:r>
          </a:p>
          <a:p>
            <a:r>
              <a:rPr lang="fi-FI" sz="2000" dirty="0">
                <a:latin typeface="Calibri Light" panose="020F0302020204030204" pitchFamily="34" charset="0"/>
                <a:cs typeface="Calibri Light" panose="020F0302020204030204" pitchFamily="34" charset="0"/>
              </a:rPr>
              <a:t>Kaksi </a:t>
            </a:r>
            <a:r>
              <a:rPr lang="fi-FI" sz="2000" dirty="0" err="1">
                <a:latin typeface="Calibri Light" panose="020F0302020204030204" pitchFamily="34" charset="0"/>
                <a:cs typeface="Calibri Light" panose="020F0302020204030204" pitchFamily="34" charset="0"/>
              </a:rPr>
              <a:t>potenttiaalista</a:t>
            </a:r>
            <a:r>
              <a:rPr lang="fi-FI" sz="2000" dirty="0">
                <a:latin typeface="Calibri Light" panose="020F0302020204030204" pitchFamily="34" charset="0"/>
                <a:cs typeface="Calibri Light" panose="020F0302020204030204" pitchFamily="34" charset="0"/>
              </a:rPr>
              <a:t> henkilöä  on ilmoittanut kiinnostuksena liittyä  aktiivisesti toimintaan ja ottamaan myös </a:t>
            </a:r>
            <a:r>
              <a:rPr lang="fi-FI" sz="2000" dirty="0" err="1">
                <a:latin typeface="Calibri Light" panose="020F0302020204030204" pitchFamily="34" charset="0"/>
                <a:cs typeface="Calibri Light" panose="020F0302020204030204" pitchFamily="34" charset="0"/>
              </a:rPr>
              <a:t>kongreettisen</a:t>
            </a:r>
            <a:r>
              <a:rPr lang="fi-FI" sz="2000" dirty="0">
                <a:latin typeface="Calibri Light" panose="020F0302020204030204" pitchFamily="34" charset="0"/>
                <a:cs typeface="Calibri Light" panose="020F0302020204030204" pitchFamily="34" charset="0"/>
              </a:rPr>
              <a:t> roolin.</a:t>
            </a:r>
          </a:p>
          <a:p>
            <a:r>
              <a:rPr lang="fi-FI" sz="2000" dirty="0">
                <a:latin typeface="Calibri Light" panose="020F0302020204030204" pitchFamily="34" charset="0"/>
                <a:cs typeface="Calibri Light" panose="020F0302020204030204" pitchFamily="34" charset="0"/>
              </a:rPr>
              <a:t>Pari harkitsijaa  myös löytyi.</a:t>
            </a:r>
          </a:p>
          <a:p>
            <a:endParaRPr lang="fi-FI" dirty="0"/>
          </a:p>
        </p:txBody>
      </p:sp>
      <p:sp>
        <p:nvSpPr>
          <p:cNvPr id="9" name="Tekstiruutu 8">
            <a:extLst>
              <a:ext uri="{FF2B5EF4-FFF2-40B4-BE49-F238E27FC236}">
                <a16:creationId xmlns:a16="http://schemas.microsoft.com/office/drawing/2014/main" id="{4275DB2D-18EB-442B-84E2-F105D90E89E6}"/>
              </a:ext>
            </a:extLst>
          </p:cNvPr>
          <p:cNvSpPr txBox="1"/>
          <p:nvPr/>
        </p:nvSpPr>
        <p:spPr>
          <a:xfrm>
            <a:off x="5408908" y="858177"/>
            <a:ext cx="4742482" cy="646331"/>
          </a:xfrm>
          <a:prstGeom prst="rect">
            <a:avLst/>
          </a:prstGeom>
          <a:noFill/>
        </p:spPr>
        <p:txBody>
          <a:bodyPr wrap="square" rtlCol="0">
            <a:spAutoFit/>
          </a:bodyPr>
          <a:lstStyle/>
          <a:p>
            <a:r>
              <a:rPr lang="fi-FI" b="1" dirty="0">
                <a:latin typeface="Calibri Light" panose="020F0302020204030204" pitchFamily="34" charset="0"/>
                <a:cs typeface="Calibri Light" panose="020F0302020204030204" pitchFamily="34" charset="0"/>
              </a:rPr>
              <a:t>Kartoitimme myös lähimmäistukitarpeita sekä yhdistyksen toiminnasta kiinnostuneita</a:t>
            </a:r>
            <a:endParaRPr lang="fi-FI" sz="900" b="1" dirty="0"/>
          </a:p>
        </p:txBody>
      </p:sp>
    </p:spTree>
    <p:extLst>
      <p:ext uri="{BB962C8B-B14F-4D97-AF65-F5344CB8AC3E}">
        <p14:creationId xmlns:p14="http://schemas.microsoft.com/office/powerpoint/2010/main" val="38590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1C73697-892A-461A-9E97-1AAB8B3CBD68}"/>
              </a:ext>
            </a:extLst>
          </p:cNvPr>
          <p:cNvPicPr>
            <a:picLocks noChangeAspect="1"/>
          </p:cNvPicPr>
          <p:nvPr/>
        </p:nvPicPr>
        <p:blipFill>
          <a:blip r:embed="rId2"/>
          <a:stretch>
            <a:fillRect/>
          </a:stretch>
        </p:blipFill>
        <p:spPr>
          <a:xfrm>
            <a:off x="710825" y="1175657"/>
            <a:ext cx="5673645" cy="5232892"/>
          </a:xfrm>
          <a:prstGeom prst="rect">
            <a:avLst/>
          </a:prstGeom>
        </p:spPr>
      </p:pic>
      <p:pic>
        <p:nvPicPr>
          <p:cNvPr id="5" name="Kuva 4">
            <a:extLst>
              <a:ext uri="{FF2B5EF4-FFF2-40B4-BE49-F238E27FC236}">
                <a16:creationId xmlns:a16="http://schemas.microsoft.com/office/drawing/2014/main" id="{49BDD718-EDD6-4981-8C15-06F58AA0C7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545776" y="1175657"/>
            <a:ext cx="5143500" cy="5008167"/>
          </a:xfrm>
          <a:prstGeom prst="rect">
            <a:avLst/>
          </a:prstGeom>
        </p:spPr>
      </p:pic>
      <p:sp>
        <p:nvSpPr>
          <p:cNvPr id="7" name="Tekstiruutu 6">
            <a:extLst>
              <a:ext uri="{FF2B5EF4-FFF2-40B4-BE49-F238E27FC236}">
                <a16:creationId xmlns:a16="http://schemas.microsoft.com/office/drawing/2014/main" id="{27CA2A9C-DF96-439C-BCA3-BEBB0A797139}"/>
              </a:ext>
            </a:extLst>
          </p:cNvPr>
          <p:cNvSpPr txBox="1"/>
          <p:nvPr/>
        </p:nvSpPr>
        <p:spPr>
          <a:xfrm>
            <a:off x="1724834" y="412566"/>
            <a:ext cx="7392692" cy="523220"/>
          </a:xfrm>
          <a:prstGeom prst="rect">
            <a:avLst/>
          </a:prstGeom>
          <a:noFill/>
        </p:spPr>
        <p:txBody>
          <a:bodyPr wrap="square" rtlCol="0">
            <a:spAutoFit/>
          </a:bodyPr>
          <a:lstStyle/>
          <a:p>
            <a:r>
              <a:rPr lang="fi-FI" sz="2800">
                <a:latin typeface="Calibri Light" panose="020F0302020204030204" pitchFamily="34" charset="0"/>
                <a:cs typeface="Calibri Light" panose="020F0302020204030204" pitchFamily="34" charset="0"/>
              </a:rPr>
              <a:t>Jäsenten ehdotukset ja toiveet</a:t>
            </a:r>
            <a:endParaRPr lang="fi-FI"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41965497"/>
      </p:ext>
    </p:extLst>
  </p:cSld>
  <p:clrMapOvr>
    <a:masterClrMapping/>
  </p:clrMapOvr>
</p:sld>
</file>

<file path=ppt/theme/theme1.xml><?xml version="1.0" encoding="utf-8"?>
<a:theme xmlns:a="http://schemas.openxmlformats.org/drawingml/2006/main" name="ChitchatVTI">
  <a:themeElements>
    <a:clrScheme name="AnalogousFromLightSeedRightStep">
      <a:dk1>
        <a:srgbClr val="000000"/>
      </a:dk1>
      <a:lt1>
        <a:srgbClr val="FFFFFF"/>
      </a:lt1>
      <a:dk2>
        <a:srgbClr val="1B3120"/>
      </a:dk2>
      <a:lt2>
        <a:srgbClr val="F0F0F3"/>
      </a:lt2>
      <a:accent1>
        <a:srgbClr val="A1A37C"/>
      </a:accent1>
      <a:accent2>
        <a:srgbClr val="8EA772"/>
      </a:accent2>
      <a:accent3>
        <a:srgbClr val="84A87F"/>
      </a:accent3>
      <a:accent4>
        <a:srgbClr val="75AC86"/>
      </a:accent4>
      <a:accent5>
        <a:srgbClr val="7EA79C"/>
      </a:accent5>
      <a:accent6>
        <a:srgbClr val="77A7AF"/>
      </a:accent6>
      <a:hlink>
        <a:srgbClr val="736FB1"/>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282</Words>
  <Application>Microsoft Office PowerPoint</Application>
  <PresentationFormat>Laajakuva</PresentationFormat>
  <Paragraphs>27</Paragraphs>
  <Slides>5</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5</vt:i4>
      </vt:variant>
    </vt:vector>
  </HeadingPairs>
  <TitlesOfParts>
    <vt:vector size="12" baseType="lpstr">
      <vt:lpstr>Arial</vt:lpstr>
      <vt:lpstr>Calibri</vt:lpstr>
      <vt:lpstr>Calibri Light</vt:lpstr>
      <vt:lpstr>The Hand</vt:lpstr>
      <vt:lpstr>The Serif Hand</vt:lpstr>
      <vt:lpstr>ChitchatVTI</vt:lpstr>
      <vt:lpstr>office theme</vt:lpstr>
      <vt:lpstr>Tervehdys hyvät jäsenet,</vt:lpstr>
      <vt:lpstr>     Syksyllä 2022 hallitus päätti, että hyödynnetään edelleen korona-aikaa ja valmistellaan yhdistykselle uudenlaisia ideoita, joustavia käytäntöjä ja toimintatapoja.  Edellä mainitun lisäksi päätimme tehdä jäsentutkimuksen siitä, millaisia toiveita Teillä on Kuhmoisten Senioriyhdistyksen toimintaan liittyen.  Tarkoituksenamme oli siis kerätä tietoa toiveistanne suunnittelumme tueksi kohti kesää ja seuraavaa toimintavuotta 2023.  </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Tervehdys hyvät jäsenet,</dc:title>
  <dc:creator>Satu Harmainen</dc:creator>
  <cp:lastModifiedBy>Erkki Häkkinen</cp:lastModifiedBy>
  <cp:revision>6</cp:revision>
  <dcterms:created xsi:type="dcterms:W3CDTF">2022-06-01T12:59:06Z</dcterms:created>
  <dcterms:modified xsi:type="dcterms:W3CDTF">2022-06-12T06:59:48Z</dcterms:modified>
</cp:coreProperties>
</file>