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59" r:id="rId4"/>
    <p:sldMasterId id="2147483661" r:id="rId5"/>
    <p:sldMasterId id="2147483675" r:id="rId6"/>
    <p:sldMasterId id="2147483685" r:id="rId7"/>
    <p:sldMasterId id="2147483700" r:id="rId8"/>
    <p:sldMasterId id="2147483715" r:id="rId9"/>
    <p:sldMasterId id="2147483726" r:id="rId10"/>
  </p:sldMasterIdLst>
  <p:notesMasterIdLst>
    <p:notesMasterId r:id="rId39"/>
  </p:notesMasterIdLst>
  <p:sldIdLst>
    <p:sldId id="387" r:id="rId11"/>
    <p:sldId id="269" r:id="rId12"/>
    <p:sldId id="3837" r:id="rId13"/>
    <p:sldId id="3838" r:id="rId14"/>
    <p:sldId id="3839" r:id="rId15"/>
    <p:sldId id="3840" r:id="rId16"/>
    <p:sldId id="3841" r:id="rId17"/>
    <p:sldId id="3844" r:id="rId18"/>
    <p:sldId id="3845" r:id="rId19"/>
    <p:sldId id="3870" r:id="rId20"/>
    <p:sldId id="3847" r:id="rId21"/>
    <p:sldId id="325" r:id="rId22"/>
    <p:sldId id="324" r:id="rId23"/>
    <p:sldId id="3871" r:id="rId24"/>
    <p:sldId id="3851" r:id="rId25"/>
    <p:sldId id="326" r:id="rId26"/>
    <p:sldId id="3853" r:id="rId27"/>
    <p:sldId id="3854" r:id="rId28"/>
    <p:sldId id="3855" r:id="rId29"/>
    <p:sldId id="3863" r:id="rId30"/>
    <p:sldId id="3856" r:id="rId31"/>
    <p:sldId id="3864" r:id="rId32"/>
    <p:sldId id="3858" r:id="rId33"/>
    <p:sldId id="3857" r:id="rId34"/>
    <p:sldId id="3867" r:id="rId35"/>
    <p:sldId id="386" r:id="rId36"/>
    <p:sldId id="3869" r:id="rId37"/>
    <p:sldId id="3831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FEB79-136A-4B0A-B2EB-91B80D2826CB}" v="4" dt="2022-11-10T08:44:15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98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54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hyperlink" Target="mailto:esa.kirvesniemii@vtkl.fi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esa.kirvesniemii@vtkl.fi" TargetMode="External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accent0_2" csCatId="mainScheme" phldr="1"/>
      <dgm:spPr/>
      <dgm:t>
        <a:bodyPr rtlCol="0"/>
        <a:lstStyle/>
        <a:p>
          <a:pPr rtl="0"/>
          <a:endParaRPr lang="en-US"/>
        </a:p>
      </dgm:t>
    </dgm:pt>
    <dgm:pt modelId="{1E293C9C-50F7-4DF0-A45F-EF6AA41E15B2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fi-FI" sz="1600" dirty="0"/>
            <a:t>Korjausneuvoja, RI</a:t>
          </a:r>
        </a:p>
        <a:p>
          <a:pPr algn="ctr">
            <a:lnSpc>
              <a:spcPct val="100000"/>
            </a:lnSpc>
          </a:pPr>
          <a:r>
            <a:rPr lang="fi-FI" sz="1600" dirty="0"/>
            <a:t>Esa Kirvesniemi</a:t>
          </a:r>
        </a:p>
        <a:p>
          <a:pPr algn="ctr">
            <a:lnSpc>
              <a:spcPct val="100000"/>
            </a:lnSpc>
          </a:pPr>
          <a:endParaRPr lang="fi-FI" sz="1600" dirty="0"/>
        </a:p>
        <a:p>
          <a:pPr algn="ctr">
            <a:lnSpc>
              <a:spcPct val="100000"/>
            </a:lnSpc>
          </a:pPr>
          <a:r>
            <a:rPr lang="fi-FI" sz="1600" dirty="0"/>
            <a:t>Puhelin: </a:t>
          </a:r>
          <a:r>
            <a:rPr lang="fi-FI" sz="1600" b="1" i="0" dirty="0">
              <a:solidFill>
                <a:srgbClr val="231F20"/>
              </a:solidFill>
              <a:effectLst/>
              <a:latin typeface="Source Sans Pro" panose="020B0503030403020204" pitchFamily="34" charset="0"/>
            </a:rPr>
            <a:t>0400 649 199</a:t>
          </a:r>
          <a:endParaRPr lang="fi-FI" sz="1600" dirty="0"/>
        </a:p>
        <a:p>
          <a:pPr algn="ctr">
            <a:lnSpc>
              <a:spcPct val="100000"/>
            </a:lnSpc>
          </a:pPr>
          <a:r>
            <a:rPr lang="fi-FI" sz="1600" dirty="0">
              <a:hlinkClick xmlns:r="http://schemas.openxmlformats.org/officeDocument/2006/relationships" r:id="rId1"/>
            </a:rPr>
            <a:t>esa.kirvesniemii@vtkl.fi</a:t>
          </a:r>
          <a:endParaRPr lang="fi-FI" sz="1600" dirty="0"/>
        </a:p>
        <a:p>
          <a:pPr algn="ctr">
            <a:lnSpc>
              <a:spcPct val="100000"/>
            </a:lnSpc>
          </a:pPr>
          <a:endParaRPr lang="fi-FI" sz="1600" dirty="0"/>
        </a:p>
        <a:p>
          <a:pPr algn="ctr">
            <a:lnSpc>
              <a:spcPct val="100000"/>
            </a:lnSpc>
          </a:pPr>
          <a:r>
            <a:rPr lang="fi-FI" sz="1600" dirty="0"/>
            <a:t>Osoite:</a:t>
          </a:r>
        </a:p>
        <a:p>
          <a:pPr algn="ctr">
            <a:lnSpc>
              <a:spcPct val="100000"/>
            </a:lnSpc>
          </a:pPr>
          <a:r>
            <a:rPr lang="fi-FI" sz="1600" dirty="0"/>
            <a:t>Opiskelijankatu 37 A5</a:t>
          </a:r>
        </a:p>
        <a:p>
          <a:pPr algn="ctr">
            <a:lnSpc>
              <a:spcPct val="100000"/>
            </a:lnSpc>
          </a:pPr>
          <a:r>
            <a:rPr lang="fi-FI" sz="1600" dirty="0"/>
            <a:t>33720 Tampere</a:t>
          </a:r>
          <a:endParaRPr lang="fi-FI" sz="1600" b="0" noProof="0" dirty="0">
            <a:latin typeface="+mn-lt"/>
          </a:endParaRPr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fi-FI" noProof="0" dirty="0"/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fi-FI" noProof="0" dirty="0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0" presStyleCnt="1" custScaleX="160831" custScaleY="154989" custLinFactX="-22362" custLinFactNeighborX="-100000" custLinFactNeighborY="5480"/>
      <dgm:spPr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0" presStyleCnt="2" custScaleX="158637" custScaleY="288219" custLinFactY="-100000" custLinFactNeighborX="51662" custLinFactNeighborY="-156423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1" presStyleCnt="2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</dgm:ptLst>
  <dgm:cxnLst>
    <dgm:cxn modelId="{A7E7000F-0D10-4D88-844F-C9CB2A6A39DA}" srcId="{5C72703F-EB58-4B0C-8B2A-EDF2A51B2C6C}" destId="{1E293C9C-50F7-4DF0-A45F-EF6AA41E15B2}" srcOrd="0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E4C40201-6BC4-420D-A8E7-A3465911B5D7}" type="presParOf" srcId="{BF30E86D-EAFC-44CE-B56C-D7C5EC7742F3}" destId="{E40BB94D-AE1C-4F05-8AA5-E9FA9A8CCCDE}" srcOrd="0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38F18-07B8-41D8-8BD9-9F8514E8F9C4}">
      <dsp:nvSpPr>
        <dsp:cNvPr id="0" name=""/>
        <dsp:cNvSpPr/>
      </dsp:nvSpPr>
      <dsp:spPr>
        <a:xfrm>
          <a:off x="2291285" y="483207"/>
          <a:ext cx="2708233" cy="260985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5045079" y="1155457"/>
          <a:ext cx="3790196" cy="140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Korjausneuvoja, RI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Esa Kirvesniemi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Puhelin: </a:t>
          </a:r>
          <a:r>
            <a:rPr lang="fi-FI" sz="1600" b="1" i="0" kern="1200" dirty="0">
              <a:solidFill>
                <a:srgbClr val="231F20"/>
              </a:solidFill>
              <a:effectLst/>
              <a:latin typeface="Source Sans Pro" panose="020B0503030403020204" pitchFamily="34" charset="0"/>
            </a:rPr>
            <a:t>0400 649 199</a:t>
          </a:r>
          <a:endParaRPr lang="fi-FI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hlinkClick xmlns:r="http://schemas.openxmlformats.org/officeDocument/2006/relationships" r:id="rId2"/>
            </a:rPr>
            <a:t>esa.kirvesniemii@vtkl.fi</a:t>
          </a:r>
          <a:endParaRPr lang="fi-FI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Osoite: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Opiskelijankatu 37 A5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33720 Tampere</a:t>
          </a:r>
          <a:endParaRPr lang="fi-FI" sz="1600" b="0" kern="1200" noProof="0" dirty="0">
            <a:latin typeface="+mn-lt"/>
          </a:endParaRPr>
        </a:p>
      </dsp:txBody>
      <dsp:txXfrm>
        <a:off x="5045079" y="1155457"/>
        <a:ext cx="3790196" cy="1405024"/>
      </dsp:txXfrm>
    </dsp:sp>
    <dsp:sp modelId="{1223E777-77CB-4A9A-BF21-12B513842696}">
      <dsp:nvSpPr>
        <dsp:cNvPr id="0" name=""/>
        <dsp:cNvSpPr/>
      </dsp:nvSpPr>
      <dsp:spPr>
        <a:xfrm>
          <a:off x="4511243" y="3417023"/>
          <a:ext cx="2389225" cy="60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ystysuuntainen ihmiset-luettelo"/>
  <dgm:desc val="Pystysuuntainen ihmiset-luettelo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BEB95-C477-4ACC-AC0E-702AE9A87621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C00CA-3950-49D6-A35C-9F476C3A5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06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Kenelle on tuttu korjausneuvonta tai Aran korjausavustukset ??? Korjausneuvonta on yksi </a:t>
            </a:r>
            <a:r>
              <a:rPr lang="fi-FI" dirty="0" err="1"/>
              <a:t>vtkl:n</a:t>
            </a:r>
            <a:r>
              <a:rPr lang="fi-FI" dirty="0"/>
              <a:t> toiminnoista.. Muita esim. vanheneminen.fi ja ystäväpiiri.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3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1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Työtekijöitä keskusliitossa yhteensä noin 40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41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Asuminen: kodin turvallisuuden - ja esteettömän asumisen tarkastuslista</a:t>
            </a:r>
          </a:p>
          <a:p>
            <a:r>
              <a:rPr lang="fi-FI" dirty="0"/>
              <a:t>Asiakirjat: hoitotahto ja edunvalvonta valtuutus</a:t>
            </a:r>
          </a:p>
          <a:p>
            <a:r>
              <a:rPr lang="fi-FI" dirty="0"/>
              <a:t>SAATTAMALLA ASIAKIRJAT VALMIIKSI, SINUN EI TARVITSE HUOLEHTIA SIITÄ KUKA HOITAA ASIOITASI, JOS TOIMINTAKYKYSI YLLÄTTÄEN HEIKKENEE !!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15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Korjausneuvonta on valtakunnallista toimintaa. 14 korjausneuvojaa, josta 2 on Uudellamaalla.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41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V. 2021 </a:t>
            </a:r>
            <a:r>
              <a:rPr lang="fi-FI" dirty="0" err="1"/>
              <a:t>Mun</a:t>
            </a:r>
            <a:r>
              <a:rPr lang="fi-FI" dirty="0"/>
              <a:t> alueella yhteydenottoja n. 1000 kpl ja neuvontakäyntejä 135 kpl</a:t>
            </a:r>
          </a:p>
          <a:p>
            <a:r>
              <a:rPr lang="fi-FI" dirty="0"/>
              <a:t>Kilometrejä tulee vuodessa n. 9000- 11000 km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13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Pelkästään tukikahvojen asentamisella voi arkinen elämä muuttua paljon!!</a:t>
            </a:r>
          </a:p>
          <a:p>
            <a:r>
              <a:rPr lang="fi-FI" dirty="0"/>
              <a:t>Tukikahvat asennetaan aina asiakaan tarpeiden mukaan eli niihin paikkoihin mistä asiakas ottaa mahdollisesti kiinni.</a:t>
            </a:r>
          </a:p>
          <a:p>
            <a:r>
              <a:rPr lang="fi-FI" dirty="0"/>
              <a:t>Suihkuseinä tai allas ei ole tarkoitettu tukikahvaksi!!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47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38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Iäkkäille: Voidaan myöntää sekä asunnon muutostöihin, että rakennuksen / taloteknisten järjestelmien korjaukseen jotka ovat tarpeen kotona asumisen jatkamisen mahdollistamiseksi</a:t>
            </a:r>
          </a:p>
          <a:p>
            <a:r>
              <a:rPr lang="fi-FI" dirty="0"/>
              <a:t>Vammaisille: Mikäli hakemus koskee asunnon muutostyötä tarvitaan liitteeksi kielteinen päätös vammaispalvelulain mukaiseen hakemukseen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88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No mitä liitteitä tarvitaan korjausavustushakemukseen??? Kustannusarvio/tarjous, Pankista </a:t>
            </a:r>
            <a:r>
              <a:rPr lang="fi-FI" dirty="0" err="1"/>
              <a:t>ns</a:t>
            </a:r>
            <a:r>
              <a:rPr lang="fi-FI" dirty="0"/>
              <a:t> saldoilmoitus tai viimeisin tiliote, eläkeote tai henkilökohtainen veroehdotus, kiinteistöveropäätöksestä tietoja, </a:t>
            </a:r>
            <a:r>
              <a:rPr lang="fi-FI" dirty="0" err="1"/>
              <a:t>Spankki</a:t>
            </a:r>
            <a:r>
              <a:rPr lang="fi-FI" dirty="0"/>
              <a:t> saldoilmoitus jos on </a:t>
            </a:r>
            <a:r>
              <a:rPr lang="fi-FI" dirty="0" err="1"/>
              <a:t>ns</a:t>
            </a:r>
            <a:r>
              <a:rPr lang="fi-FI" dirty="0"/>
              <a:t> osuuskaupan jäsen. Muut liitteet… </a:t>
            </a:r>
            <a:r>
              <a:rPr lang="fi-FI" dirty="0" err="1"/>
              <a:t>korjaus-ja</a:t>
            </a:r>
            <a:r>
              <a:rPr lang="fi-FI" dirty="0"/>
              <a:t> kunnossapitosopimus, valtakirja jos hakemuksen tekee asiamies,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00CA-3950-49D6-A35C-9F476C3A50DC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50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EDAD-551C-632C-A40E-C965A150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CE355-EB99-9F4B-B3AC-4F6300FB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C17F-90F9-3AE3-05AF-EB6E474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56EF-F2DF-B966-AF07-CB794DB3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8619-4BD5-606D-F95A-38BFA947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70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48591-B3A8-4E81-912D-E0728F02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A600B5-3458-B93F-4F88-D317A9BF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0E116D-39E7-BCE7-FCD7-59CD908E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296AB4-A474-C05B-8F31-12545F4F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0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7663" y="3099938"/>
            <a:ext cx="10510181" cy="78416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87663" y="4540668"/>
            <a:ext cx="10510588" cy="167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7208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E6DC89-7663-2B9E-7560-530C21025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280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E3A3BA-4A91-69E4-B2C2-36C4FB258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2479"/>
            <a:ext cx="9144000" cy="13392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C89736-F95F-45AF-3C9C-BEB5D770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CA56-EE64-4B44-ADA5-4283D09486D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83F3A5-CB11-533F-EC56-E1875474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17435B-820D-8038-F5C0-704462AB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179-C2EA-4482-B2AD-4218DBA36F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10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CDABDA-81D6-57D3-476B-7125E1975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92" y="25467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F046F4-6973-0C4E-2173-C9046B574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3161"/>
            <a:ext cx="9144000" cy="11429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EA2FF7-A754-8DBB-CA40-459B8C73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102D-D2A1-4636-BB43-291135EFD00F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BAB706-BE68-1982-3D43-DD10B965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460A5D-7BD2-F209-9A34-9120B4EF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4E1F-EF43-49CD-A804-1341D60021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31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4156-6F50-2BEB-8FDD-2EA6673CF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21012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9555C-5C7F-14B7-8EF6-561D5A263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210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D935-BA63-EB93-462B-0855EF4B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30.8.2022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9825-B3FD-52D3-F8EB-519DC43F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53EE-D5DC-9DF1-D379-247B83C2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34412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E36BB-C913-4B21-5C54-B0591AE38B37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33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6EE91-CCF7-2FFA-D804-C845DA35D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12" y="435296"/>
            <a:ext cx="821210" cy="1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0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07EB-7FC8-F613-0C49-96CF5DF9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D32E-43F5-20AD-27AC-AB02AE19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540A4-5C4F-E392-1E0A-997471A0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30.8.2022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D2107-A835-96B3-E8C1-76DEF7D3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2001-F3B0-7E85-EF40-666C1DBC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4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D8F041-8765-97E2-D5B3-EF574330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20AD39B-7168-093B-1FC1-AF40BD88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30.8.2022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DDB40C-B242-35AE-9E98-550DB79C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88A54D-B9A6-F13B-612D-A1E12368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95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3430-B5E4-EF7C-D6A0-0A06318C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13B6-77C9-4D4C-5AA0-0234687FD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EDC1C-B053-5B63-184C-C84C8A4B8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1148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E04C-4383-3B51-98E7-1B532266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30.8.2022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782EB-55CE-95A6-3C48-9B5C06C2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4C5A6-0B41-BB35-8A05-1821DD98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4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7F1C-3339-AF47-EA4D-09BBDAFD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7A895-BB1B-2F45-5500-D1DAA3709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18312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A32AE-4A24-920D-C73C-DA20C24D0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90A2-7FC4-F1A9-F499-23B23BAC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30.8.2022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70081-93F8-FFBE-0510-E519AA78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4150C-B49D-D605-1EA4-FAC0EB50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2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2492A-0A1C-942F-84F3-21DF72D1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30.8.2022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3E5AC-86F6-1212-ADB6-92ABB1F9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FD44-9B9F-F3B1-3B39-4B420B14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6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FDF6-EABB-B754-694E-54B1C2C2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9AB2-E178-1F37-38D7-C836CFCF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25CC-897A-E750-0604-F6D4E616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79D0-8319-E088-2BE8-ACDC18ED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7AA3-0DD9-B3C3-F406-40B69467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91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EDAD-551C-632C-A40E-C965A150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CE355-EB99-9F4B-B3AC-4F6300FB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C17F-90F9-3AE3-05AF-EB6E474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56EF-F2DF-B966-AF07-CB794DB3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8619-4BD5-606D-F95A-38BFA947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621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FDF6-EABB-B754-694E-54B1C2C2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9AB2-E178-1F37-38D7-C836CFCF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25CC-897A-E750-0604-F6D4E616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79D0-8319-E088-2BE8-ACDC18ED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7AA3-0DD9-B3C3-F406-40B69467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78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2B7E-B5B6-5704-DF30-FC8E47EE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4416-6786-C458-F7E1-9CCBC8FA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8341"/>
            <a:ext cx="10515600" cy="941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CEAC-8E1D-B6F5-901F-74CB1953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3806-E402-52A9-2398-E4098A83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A97E-6F78-7B4A-D99D-90136093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77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F84D-B461-09BD-D5C0-15DA48A3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690C-60F1-5A57-1BC0-4DFEAB9F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CAB1-E511-D2DC-2AED-CC4DF30A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7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DC67-82BD-BA2C-BADD-311EA29B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7453-1C28-76E4-348A-1E469C3F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727BA-5831-C3A1-966A-270EAA96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05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B2EB-026A-A87B-F03C-870BF435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6CD7A-E81A-64E2-2B16-1BF5501C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C9CE7-B0C3-99C6-B257-39289CA2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58C47-0299-9B3E-960B-3BC7CFDBC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80584-45E5-5701-6031-93052486B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AC03C-9727-E448-948B-494498E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1398D-63E1-AAFF-A774-3767C0C1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3A4E-EB8A-F56C-7372-0C20D6F1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B80-D9CD-EA47-A58E-B78657C6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E2B2C-22AE-2FA6-9FD0-05ABA640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5F4E7-0190-CF88-CA32-FA350D38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0E5C3-D54F-4000-722B-C11B0755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6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BC4E6-4428-41C8-1D5B-CAA66201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3C05A-2227-6FD4-8744-01574F98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C7327-0DA9-4BD4-F43B-4D65090A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10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87F9-7456-315A-0E29-57188F43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136D-AD0F-AE91-7F4D-76147B79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87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D4762-4598-FA2D-47E9-152302EF8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C9979-DE40-A9BE-2512-27BEDE9D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A688C-36A7-7BAF-A454-B07FCAE8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C9B4-F450-7BC3-EB08-E05C196D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516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CFF7-3A9C-AD74-F4EC-D8D9175E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28591-FC18-DAD2-9E73-7ADE8E826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05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2509-A2BD-1274-D7B2-79BA7393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9C344-1199-E939-FE35-9E23522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303AA-6FBA-8F3A-115D-1A554D42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A8A69-D210-9CCA-0E14-C0CE7E9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924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48591-B3A8-4E81-912D-E0728F02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A600B5-3458-B93F-4F88-D317A9BF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0E116D-39E7-BCE7-FCD7-59CD908E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296AB4-A474-C05B-8F31-12545F4F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2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2B7E-B5B6-5704-DF30-FC8E47EE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4416-6786-C458-F7E1-9CCBC8FA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8341"/>
            <a:ext cx="10515600" cy="941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CEAC-8E1D-B6F5-901F-74CB1953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3806-E402-52A9-2398-E4098A83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A97E-6F78-7B4A-D99D-90136093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294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 dirty="0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237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2" name="Päivämäärän paikkamerkki 2">
            <a:extLst>
              <a:ext uri="{FF2B5EF4-FFF2-40B4-BE49-F238E27FC236}">
                <a16:creationId xmlns:a16="http://schemas.microsoft.com/office/drawing/2014/main" id="{0E420C12-3192-F6CD-3535-1856D53F926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endParaRPr lang="fi-FI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7845B297-8BF3-041D-08D8-3E528D98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D30AA492-9583-FD03-9A5C-74D8B753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55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ekä 2 keskikokoista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5733656" cy="4829695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endParaRPr lang="fi-FI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11822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3.9.20XX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37671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EDAD-551C-632C-A40E-C965A150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CE355-EB99-9F4B-B3AC-4F6300FB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C17F-90F9-3AE3-05AF-EB6E474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56EF-F2DF-B966-AF07-CB794DB3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8619-4BD5-606D-F95A-38BFA947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196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FDF6-EABB-B754-694E-54B1C2C2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9AB2-E178-1F37-38D7-C836CFCF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25CC-897A-E750-0604-F6D4E616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79D0-8319-E088-2BE8-ACDC18ED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7AA3-0DD9-B3C3-F406-40B69467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753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2B7E-B5B6-5704-DF30-FC8E47EE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4416-6786-C458-F7E1-9CCBC8FA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8341"/>
            <a:ext cx="10515600" cy="941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CEAC-8E1D-B6F5-901F-74CB1953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3806-E402-52A9-2398-E4098A83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A97E-6F78-7B4A-D99D-90136093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21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F84D-B461-09BD-D5C0-15DA48A3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690C-60F1-5A57-1BC0-4DFEAB9F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CAB1-E511-D2DC-2AED-CC4DF30A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7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DC67-82BD-BA2C-BADD-311EA29B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7453-1C28-76E4-348A-1E469C3F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727BA-5831-C3A1-966A-270EAA96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878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B2EB-026A-A87B-F03C-870BF435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6CD7A-E81A-64E2-2B16-1BF5501C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C9CE7-B0C3-99C6-B257-39289CA2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58C47-0299-9B3E-960B-3BC7CFDBC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80584-45E5-5701-6031-93052486B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AC03C-9727-E448-948B-494498E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1398D-63E1-AAFF-A774-3767C0C1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3A4E-EB8A-F56C-7372-0C20D6F1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029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B80-D9CD-EA47-A58E-B78657C6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E2B2C-22AE-2FA6-9FD0-05ABA640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5F4E7-0190-CF88-CA32-FA350D38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0E5C3-D54F-4000-722B-C11B0755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340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BC4E6-4428-41C8-1D5B-CAA66201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3C05A-2227-6FD4-8744-01574F98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C7327-0DA9-4BD4-F43B-4D65090A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67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F84D-B461-09BD-D5C0-15DA48A3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690C-60F1-5A57-1BC0-4DFEAB9F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CAB1-E511-D2DC-2AED-CC4DF30A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7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DC67-82BD-BA2C-BADD-311EA29B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7453-1C28-76E4-348A-1E469C3F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727BA-5831-C3A1-966A-270EAA96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697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87F9-7456-315A-0E29-57188F43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136D-AD0F-AE91-7F4D-76147B79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87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D4762-4598-FA2D-47E9-152302EF8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C9979-DE40-A9BE-2512-27BEDE9D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A688C-36A7-7BAF-A454-B07FCAE8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C9B4-F450-7BC3-EB08-E05C196D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67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CFF7-3A9C-AD74-F4EC-D8D9175E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28591-FC18-DAD2-9E73-7ADE8E826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05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2509-A2BD-1274-D7B2-79BA7393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9C344-1199-E939-FE35-9E23522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303AA-6FBA-8F3A-115D-1A554D42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A8A69-D210-9CCA-0E14-C0CE7E9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783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48591-B3A8-4E81-912D-E0728F02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A600B5-3458-B93F-4F88-D317A9BF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0E116D-39E7-BCE7-FCD7-59CD908E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296AB4-A474-C05B-8F31-12545F4F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336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inausdia j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 dirty="0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fi-FI" noProof="0"/>
              <a:t>Esityksen otsikko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/>
              <a:pPr>
                <a:defRPr/>
              </a:pPr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75491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3.9.20XX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98327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4156-6F50-2BEB-8FDD-2EA6673CF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21012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9555C-5C7F-14B7-8EF6-561D5A263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210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D935-BA63-EB93-462B-0855EF4B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F58-7F95-48C6-A4BF-80A8C4F7EDC1}" type="datetime1">
              <a:rPr lang="fi-FI" smtClean="0"/>
              <a:t>27.10.2023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9825-B3FD-52D3-F8EB-519DC43F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53EE-D5DC-9DF1-D379-247B83C2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34412" cy="365125"/>
          </a:xfrm>
          <a:noFill/>
        </p:spPr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E36BB-C913-4B21-5C54-B0591AE38B37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33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6EE91-CCF7-2FFA-D804-C845DA35D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12" y="435296"/>
            <a:ext cx="821210" cy="1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07EB-7FC8-F613-0C49-96CF5DF9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D32E-43F5-20AD-27AC-AB02AE19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540A4-5C4F-E392-1E0A-997471A0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622F-2C9B-4353-AFB4-00EB39992E73}" type="datetime1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D2107-A835-96B3-E8C1-76DEF7D3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2001-F3B0-7E85-EF40-666C1DBC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262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1A61-9C3F-1917-CAC9-5D68E8B1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9299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A27F4-0CAE-D2B9-6666-D2760EFCA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9299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C1CA-8007-261C-7142-E7CC07B0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DFB2-78E3-4A7E-8A2E-A723947D2CA9}" type="datetime1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EE34-B485-09FD-BC3E-BBA5AB9E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F250-2B7A-B136-5A44-0591CE52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41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3430-B5E4-EF7C-D6A0-0A06318C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13B6-77C9-4D4C-5AA0-0234687FD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EDC1C-B053-5B63-184C-C84C8A4B8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1148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E04C-4383-3B51-98E7-1B532266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431E-9B18-4EA3-A43B-D8B55D652027}" type="datetime1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782EB-55CE-95A6-3C48-9B5C06C2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4C5A6-0B41-BB35-8A05-1821DD98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829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E51B-EF2A-10A5-B34F-1ACA592A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952811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72C9D-2F99-BE30-3E8F-D150EF6A2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9B359-A2EC-27AE-B25F-A7956CCE1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F1885-233E-70E2-63C9-01F152C0F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1941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B00B4-A565-82F3-57A3-054B27B1F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1941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C62B7-2C4A-BA63-D1D5-3CB2441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2926-6E01-4628-A723-F6CEE4CA10C9}" type="datetime1">
              <a:rPr lang="fi-FI" smtClean="0"/>
              <a:t>27.10.2023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CF0EE-4D72-5A03-39F6-7573150B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DF0D0-4EFA-759E-8ED3-AF998500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0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B2EB-026A-A87B-F03C-870BF435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6CD7A-E81A-64E2-2B16-1BF5501C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C9CE7-B0C3-99C6-B257-39289CA2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58C47-0299-9B3E-960B-3BC7CFDBC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80584-45E5-5701-6031-93052486B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AC03C-9727-E448-948B-494498E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1398D-63E1-AAFF-A774-3767C0C1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3A4E-EB8A-F56C-7372-0C20D6F1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927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2D72-AA12-AFAD-D095-A52AFAFF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6B6D5-F9E3-FAC8-B47B-5A5AF482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E5B0-868E-4DA7-9BFB-257B66EA8333}" type="datetime1">
              <a:rPr lang="fi-FI" smtClean="0"/>
              <a:t>27.10.2023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44EA0-908E-FA47-BDA1-9E21530A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F11E3-E279-0E7A-BAAE-5506351E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834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2492A-0A1C-942F-84F3-21DF72D1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B976-8FF8-4ABB-8E6F-EB51C53D344E}" type="datetime1">
              <a:rPr lang="fi-FI" smtClean="0"/>
              <a:t>27.10.2023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3E5AC-86F6-1212-ADB6-92ABB1F9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FD44-9B9F-F3B1-3B39-4B420B14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389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AA49-A34A-C7D4-C63F-8CD23BC8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49420-7D41-E4D7-08EA-E89C59EC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6489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FB549-B996-4FB6-0D73-D3F37C71C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2AB91-5F0E-86B8-CFC5-A18F6DF6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A6C-8C7B-4819-8DB8-D393482B1604}" type="datetime1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BB5FD-6546-59A4-11FF-9E12E8EB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B08AF-202A-5448-61F6-1FDD8CB9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381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7F1C-3339-AF47-EA4D-09BBDAFD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7A895-BB1B-2F45-5500-D1DAA3709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18312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A32AE-4A24-920D-C73C-DA20C24D0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90A2-7FC4-F1A9-F499-23B23BAC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B4E4-B8BB-4258-84F7-FA069A2A1ADF}" type="datetime1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70081-93F8-FFBE-0510-E519AA78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4150C-B49D-D605-1EA4-FAC0EB50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222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B478A944-B794-4AB9-9656-645AB628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258889"/>
            <a:ext cx="8286749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8617" y="3099938"/>
            <a:ext cx="9429227" cy="78416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968501" y="4043363"/>
            <a:ext cx="9429751" cy="167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85409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CC93-C562-EEAD-1FA0-19D2F2C0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AD426-88E9-35E6-B9D2-6C387189E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515FF-7BE7-CB3D-0667-D2F56C8D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954-4D3A-4124-92F6-C92F455F5435}" type="datetime1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4E22F-D1E9-A9C1-3FAA-52A5372C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0F3EE-7658-4975-BFC9-B4585064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882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DF57-2FD2-49C1-07E8-18267D83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7EFA-CEEE-5CB0-DA46-3D5474D2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84649-8702-70DC-B837-D14BDB0B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FA2C-2DD1-4AD0-B5E5-87BB85140415}" type="datetime1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AB15A-BD1A-89CA-2480-4C5B8B3B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2A20-1380-4904-F956-4552B0F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051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E9BB-F59B-72CF-80B5-1660370A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3962-220D-A3BA-E91E-00C212828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6AC02-DD15-AA4B-8EA9-5C31B06C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91D-1F84-4D93-B36B-9073A20C9F76}" type="datetime1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1669A-6A29-4387-E08E-EBA691F7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221E6-6158-B158-19D3-BEA12519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252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D452-36EB-4807-D38D-A381A39A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73F2-4737-F2D4-B890-098691B17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1AA44-FB68-84B1-7BCA-AE78861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2736A-CC15-885E-E28D-D722BDFA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B155-8851-4372-B824-270FE30B46BE}" type="datetime1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89D60-DAD7-8C44-E8CA-B0F4ABCA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72CF7-962E-E595-5CD9-DFF55EB6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9058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596E-8C02-6058-5758-A691CF1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0EDFF-25C6-B1E9-6C51-9F239030E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1D659-4B97-4E8B-4801-C47C98C56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72544-6667-6657-D81F-65203A861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0A6E9-A5C2-1544-09AD-C09A5AE9E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84841-945C-4EEC-FBF2-CC06FE75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C1FF-A96A-4BEC-BC0B-709599746639}" type="datetime1">
              <a:rPr lang="fi-FI" smtClean="0"/>
              <a:t>27.10.2023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C965-8B7B-73B5-1D08-C5B8E86EF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0410A-B090-8609-C5C5-5EA3ACC6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20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B80-D9CD-EA47-A58E-B78657C6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E2B2C-22AE-2FA6-9FD0-05ABA640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5F4E7-0190-CF88-CA32-FA350D38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0E5C3-D54F-4000-722B-C11B0755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907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8C51-AB85-427A-67C2-05BE8A84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32886-431F-65C3-19AD-8ECC6EAE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B4AB-CEFF-4F8E-A16E-8919180F6D59}" type="datetime1">
              <a:rPr lang="fi-FI" smtClean="0"/>
              <a:t>27.10.2023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D004D-B873-2826-A0FB-55879991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514AD-270A-5677-BBA9-8F3E6A9D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475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FB275-68CB-CF86-B32B-6931B59F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4F2C-28BD-4ABC-BB9B-7ECF6A90DC22}" type="datetime1">
              <a:rPr lang="fi-FI" smtClean="0"/>
              <a:t>27.10.2023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B3AC2-F59A-DCFD-80F3-9928B7A5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CB5E5-E219-3A26-A5B2-F671B8EA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021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783F-B058-38A4-DB02-4D513FBD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A4B2-A312-B7D8-A577-5ACC10C8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E593A-02D3-E825-8DC1-8C0CA8CC5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62AAF-61E5-7F0C-2E7A-05B16EE4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AD7E-01E2-4880-8ADB-F96840A81E88}" type="datetime1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3413C-CD04-AD0B-D1D6-A0C9F790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579F1-65F4-9FE6-698C-2795DFF7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773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3FA7-9813-7E76-1BFC-1CB91EA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7EE98-1848-B8B1-E412-7C1A709CB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1349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999BF-5782-6C60-1774-D9113D663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5FB3E-6A13-84FA-2D95-D2154B8F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C37-6CC8-42E0-854C-F5542A5FA053}" type="datetime1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80393-C94B-FEBF-99FA-7ABE812A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F3161-09DC-DF22-3653-C34A4C47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097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B478A944-B794-4AB9-9656-645AB628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258889"/>
            <a:ext cx="8286749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8617" y="3099938"/>
            <a:ext cx="9429227" cy="78416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968501" y="4043363"/>
            <a:ext cx="9429751" cy="167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9897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1110451" y="368485"/>
            <a:ext cx="10501543" cy="13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1110450" y="1825629"/>
            <a:ext cx="10564681" cy="396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623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sekä 2 keskikokoista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5733656" cy="4829695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endParaRPr lang="fi-FI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1965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BC4E6-4428-41C8-1D5B-CAA66201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3C05A-2227-6FD4-8744-01574F98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C7327-0DA9-4BD4-F43B-4D65090A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91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87F9-7456-315A-0E29-57188F43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136D-AD0F-AE91-7F4D-76147B79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87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D4762-4598-FA2D-47E9-152302EF8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C9979-DE40-A9BE-2512-27BEDE9D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A688C-36A7-7BAF-A454-B07FCAE8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C9B4-F450-7BC3-EB08-E05C196D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31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CFF7-3A9C-AD74-F4EC-D8D9175E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28591-FC18-DAD2-9E73-7ADE8E826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05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2509-A2BD-1274-D7B2-79BA7393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9C344-1199-E939-FE35-9E23522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303AA-6FBA-8F3A-115D-1A554D42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A8A69-D210-9CCA-0E14-C0CE7E9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4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23-4A45-2D37-6E26-A2E1980D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9373-F2CA-041E-E241-04292DB4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1686-9317-28F1-B5E2-C4511D088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6C9F-D01D-A27B-B66A-CFCBDF8D6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DC9-3C61-CBAF-EDD9-B18EB8403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5E177E-26C9-7BDE-6182-328B6A63E9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19" y="5798890"/>
            <a:ext cx="1822881" cy="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7CC77DB-E970-1C6F-8185-5FDF6E0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A34A3F-03A4-E19B-FD3F-F19FF926A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1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FCDF0B-B6D5-D52D-F63A-B47505B67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CA56-EE64-4B44-ADA5-4283D09486D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FFF5E0-9052-F00A-DF07-F5AB6BEEE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BE3881-C4A9-5015-B64E-7DEBF1CF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6179-C2EA-4482-B2AD-4218DBA36FF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15DA32C-FD58-32AC-CDED-E65826989B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1979" y="491903"/>
            <a:ext cx="4621821" cy="11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0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990BEF9-DDD6-370D-1B00-4C09B865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58982F-AE2E-893F-6E90-992BFE1B4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A113E-F058-D0B6-E31F-3A45BA4F8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102D-D2A1-4636-BB43-291135EFD00F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089BEC-D995-F4C1-59B8-5B256C817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94E6F0-EA17-F91F-54FE-0BD64984D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4E1F-EF43-49CD-A804-1341D600212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4480341-AED4-42A4-031B-9DDACE9176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64" y="391501"/>
            <a:ext cx="8320396" cy="21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7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1FE2A-A10F-15DF-74AE-D20A290E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3438-EE83-596F-2184-FE175416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2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340A-0CA4-E2CD-08D6-00DB93488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30.8.2022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2054-96D8-9FD2-DA57-94E9D2420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72632-3992-B553-0E32-2437DA3C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55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F38FE-D4E4-211E-4CFE-74AEA82EB030}"/>
              </a:ext>
            </a:extLst>
          </p:cNvPr>
          <p:cNvSpPr/>
          <p:nvPr userDrawn="1"/>
        </p:nvSpPr>
        <p:spPr>
          <a:xfrm>
            <a:off x="10515600" y="0"/>
            <a:ext cx="1676400" cy="6858000"/>
          </a:xfrm>
          <a:prstGeom prst="rect">
            <a:avLst/>
          </a:prstGeom>
          <a:solidFill>
            <a:srgbClr val="33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B0DC87-5A0A-40C9-D7D4-0313D5DC53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37" y="365125"/>
            <a:ext cx="951840" cy="19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1" r:id="rId4"/>
    <p:sldLayoutId id="2147483684" r:id="rId5"/>
    <p:sldLayoutId id="214748368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23-4A45-2D37-6E26-A2E1980D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9373-F2CA-041E-E241-04292DB4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1686-9317-28F1-B5E2-C4511D088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6C9F-D01D-A27B-B66A-CFCBDF8D6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DC9-3C61-CBAF-EDD9-B18EB8403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5E177E-26C9-7BDE-6182-328B6A63E91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19" y="5798890"/>
            <a:ext cx="1822881" cy="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23-4A45-2D37-6E26-A2E1980D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9373-F2CA-041E-E241-04292DB4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1686-9317-28F1-B5E2-C4511D088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31DB-EFB9-46EE-A54A-12A29C7E48FD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6C9F-D01D-A27B-B66A-CFCBDF8D6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DC9-3C61-CBAF-EDD9-B18EB8403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5E177E-26C9-7BDE-6182-328B6A63E9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19" y="5798890"/>
            <a:ext cx="1822881" cy="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1FE2A-A10F-15DF-74AE-D20A290E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3438-EE83-596F-2184-FE175416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2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340A-0CA4-E2CD-08D6-00DB93488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843D-7F1D-4EC2-B4C0-568DF25D0264}" type="datetime1">
              <a:rPr lang="fi-FI" smtClean="0"/>
              <a:t>27.10.2023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2054-96D8-9FD2-DA57-94E9D2420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72632-3992-B553-0E32-2437DA3C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55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C883-C985-43BE-824C-C5A84FC2DC1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F38FE-D4E4-211E-4CFE-74AEA82EB030}"/>
              </a:ext>
            </a:extLst>
          </p:cNvPr>
          <p:cNvSpPr/>
          <p:nvPr userDrawn="1"/>
        </p:nvSpPr>
        <p:spPr>
          <a:xfrm>
            <a:off x="10937631" y="0"/>
            <a:ext cx="1254368" cy="6858000"/>
          </a:xfrm>
          <a:prstGeom prst="rect">
            <a:avLst/>
          </a:prstGeom>
          <a:solidFill>
            <a:srgbClr val="33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B0DC87-5A0A-40C9-D7D4-0313D5DC53A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35" y="365125"/>
            <a:ext cx="808694" cy="1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423DE-69B5-0A3F-A6D4-4BDDFDEF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D2C36-4B91-E686-EF7D-02A791E6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B9BD-FA0D-A4A2-0FF5-4008A9296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389C-A3A6-45F4-A555-4CDF15DA49C1}" type="datetime1">
              <a:rPr lang="fi-FI" smtClean="0"/>
              <a:t>27.10.2023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7D49F-39D6-749E-BB5C-D7F7A1287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F89F1-A061-8548-79E9-62EE9C9B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D92D-68D5-41BB-A657-293F5CB14C0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6E4E25E-597C-5BA4-9391-FCBA051DAB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25" y="5463605"/>
            <a:ext cx="2750296" cy="7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YHg7jiGqM&amp;t=66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F3BDA-7180-A048-0DA6-29E264D3E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7200" dirty="0"/>
              <a:t>Korjausneuvonta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B93E07F7-1775-622C-A80D-DCAE64033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Esa Kirvesniemi</a:t>
            </a:r>
          </a:p>
          <a:p>
            <a:r>
              <a:rPr lang="fi-FI" dirty="0"/>
              <a:t>Pirkanmaa</a:t>
            </a:r>
          </a:p>
        </p:txBody>
      </p:sp>
    </p:spTree>
    <p:extLst>
      <p:ext uri="{BB962C8B-B14F-4D97-AF65-F5344CB8AC3E}">
        <p14:creationId xmlns:p14="http://schemas.microsoft.com/office/powerpoint/2010/main" val="327946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26EB224-47B9-813D-0AE2-2A41DC9F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Arkiteknologian käyttöopastus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576672F-CFA8-3D84-8DFB-C5C05A3B0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Kaikilla korjausneuvojilla on arkiteknologiasalkku, jossa erilaisia arkea helpottavia esimerkkituotteita.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Kotiympäristön kartoituslomake</a:t>
            </a:r>
          </a:p>
          <a:p>
            <a:r>
              <a:rPr lang="fi-FI" dirty="0"/>
              <a:t>Kodin toimivuuden ja turvallisuuden arviointiin</a:t>
            </a:r>
          </a:p>
          <a:p>
            <a:endParaRPr lang="fi-FI" dirty="0"/>
          </a:p>
          <a:p>
            <a:r>
              <a:rPr lang="fi-FI" dirty="0"/>
              <a:t>Arkiteknologian käytön neuvonta</a:t>
            </a:r>
          </a:p>
          <a:p>
            <a:pPr lvl="1"/>
            <a:r>
              <a:rPr lang="fi-FI" dirty="0"/>
              <a:t>Kuulemista</a:t>
            </a:r>
          </a:p>
          <a:p>
            <a:pPr lvl="1"/>
            <a:r>
              <a:rPr lang="fi-FI" dirty="0"/>
              <a:t>Näkemistä</a:t>
            </a:r>
          </a:p>
          <a:p>
            <a:pPr lvl="1"/>
            <a:r>
              <a:rPr lang="fi-FI" dirty="0"/>
              <a:t>Liikkumista</a:t>
            </a:r>
          </a:p>
          <a:p>
            <a:pPr lvl="1"/>
            <a:r>
              <a:rPr lang="fi-FI" dirty="0"/>
              <a:t>Paloturvallisuutta </a:t>
            </a:r>
          </a:p>
          <a:p>
            <a:pPr marL="457200" lvl="1" indent="0">
              <a:buNone/>
            </a:pPr>
            <a:r>
              <a:rPr lang="fi-FI" dirty="0"/>
              <a:t>…helpottavia välineitä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52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11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kern="1200">
                <a:latin typeface="+mj-lt"/>
                <a:ea typeface="+mj-ea"/>
                <a:cs typeface="+mj-cs"/>
              </a:rPr>
              <a:t>Korjaustoimet omakotitaloissa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2200" b="1" dirty="0"/>
              <a:t>Toiminnalliset korjaukset:</a:t>
            </a:r>
          </a:p>
          <a:p>
            <a:r>
              <a:rPr lang="fi-FI" sz="2200" dirty="0"/>
              <a:t>Sisäänkäynnit/ portaat</a:t>
            </a:r>
          </a:p>
          <a:p>
            <a:r>
              <a:rPr lang="fi-FI" sz="2200" dirty="0"/>
              <a:t>Liikkuminen kerroksissa</a:t>
            </a:r>
          </a:p>
          <a:p>
            <a:r>
              <a:rPr lang="fi-FI" sz="2200" dirty="0"/>
              <a:t>Pesuhuoneet</a:t>
            </a:r>
          </a:p>
          <a:p>
            <a:r>
              <a:rPr lang="fi-FI" sz="2200" dirty="0"/>
              <a:t>WC</a:t>
            </a:r>
          </a:p>
          <a:p>
            <a:r>
              <a:rPr lang="fi-FI" sz="2200" dirty="0"/>
              <a:t>Sauna</a:t>
            </a:r>
          </a:p>
          <a:p>
            <a:r>
              <a:rPr lang="fi-FI" sz="2200" dirty="0"/>
              <a:t>Keittiö</a:t>
            </a:r>
          </a:p>
          <a:p>
            <a:r>
              <a:rPr lang="fi-FI" sz="2200" dirty="0"/>
              <a:t>Oviaukot, kynnykset</a:t>
            </a:r>
          </a:p>
          <a:p>
            <a:r>
              <a:rPr lang="fi-FI" sz="2200" dirty="0"/>
              <a:t>Valaistus</a:t>
            </a:r>
          </a:p>
          <a:p>
            <a:r>
              <a:rPr lang="fi-FI" sz="2200" dirty="0"/>
              <a:t>Turvallisuus (palo ym.)</a:t>
            </a:r>
          </a:p>
          <a:p>
            <a:endParaRPr lang="fi-FI" sz="2200" dirty="0"/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FFD91953-7C75-4003-B6F5-5B6966C3934C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4114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i-FI" sz="2600" b="1" dirty="0"/>
              <a:t>Peruskorjaustyöt:</a:t>
            </a:r>
          </a:p>
          <a:p>
            <a:pPr indent="-228600" eaLnBrk="1" hangingPunct="1"/>
            <a:r>
              <a:rPr lang="fi-FI" sz="2600" dirty="0"/>
              <a:t>Vesijohto ja viemäri</a:t>
            </a:r>
          </a:p>
          <a:p>
            <a:pPr indent="-228600" eaLnBrk="1" hangingPunct="1"/>
            <a:r>
              <a:rPr lang="fi-FI" sz="2600" dirty="0"/>
              <a:t>Keittiö </a:t>
            </a:r>
          </a:p>
          <a:p>
            <a:pPr indent="-228600" eaLnBrk="1" hangingPunct="1"/>
            <a:r>
              <a:rPr lang="fi-FI" sz="2600" dirty="0"/>
              <a:t>Lämmitysjärjestelmät</a:t>
            </a:r>
          </a:p>
          <a:p>
            <a:pPr indent="-228600" eaLnBrk="1" hangingPunct="1"/>
            <a:r>
              <a:rPr lang="fi-FI" sz="2600" dirty="0"/>
              <a:t>Hormit, tulisijojen kunto</a:t>
            </a:r>
          </a:p>
          <a:p>
            <a:pPr indent="-228600" eaLnBrk="1" hangingPunct="1"/>
            <a:r>
              <a:rPr lang="fi-FI" sz="2600" dirty="0"/>
              <a:t>Vesikatto</a:t>
            </a:r>
          </a:p>
          <a:p>
            <a:pPr indent="-228600" eaLnBrk="1" hangingPunct="1"/>
            <a:r>
              <a:rPr lang="fi-FI" sz="2600" dirty="0"/>
              <a:t>Ikkunat ja ovet</a:t>
            </a:r>
          </a:p>
          <a:p>
            <a:pPr indent="-228600" eaLnBrk="1" hangingPunct="1"/>
            <a:r>
              <a:rPr lang="fi-FI" sz="2600" dirty="0"/>
              <a:t>Julkisivutyöt</a:t>
            </a:r>
          </a:p>
          <a:p>
            <a:pPr indent="-228600" eaLnBrk="1" hangingPunct="1"/>
            <a:r>
              <a:rPr lang="fi-FI" sz="2600" dirty="0"/>
              <a:t>Rakennusvirheet</a:t>
            </a:r>
          </a:p>
          <a:p>
            <a:pPr marL="0" indent="-228600" eaLnBrk="1" hangingPunct="1"/>
            <a:endParaRPr lang="fi-FI" sz="2600" b="1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10FEF52-AA76-57A7-783A-1CFFD0C2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EDE431E-9B18-4EA3-A43B-D8B55D652027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1DC067A-94A9-E9D0-41D6-4B32D0E5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557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41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Esteetön kulkureitti</a:t>
            </a:r>
          </a:p>
        </p:txBody>
      </p:sp>
      <p:pic>
        <p:nvPicPr>
          <p:cNvPr id="6" name="Sisällön paikkamerkki 5" descr="Kuva, joka sisältää kohteen rakennus, ulko, penkki, kuisti&#10;&#10;Kuvaus luotu automaattisesti">
            <a:extLst>
              <a:ext uri="{FF2B5EF4-FFF2-40B4-BE49-F238E27FC236}">
                <a16:creationId xmlns:a16="http://schemas.microsoft.com/office/drawing/2014/main" id="{7A48B700-0ACA-4BA6-B35C-F913F12186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2" y="1297077"/>
            <a:ext cx="7363081" cy="552471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8B87194-61B5-4EF9-B112-6E47FB08CAF0}"/>
              </a:ext>
            </a:extLst>
          </p:cNvPr>
          <p:cNvSpPr txBox="1"/>
          <p:nvPr/>
        </p:nvSpPr>
        <p:spPr>
          <a:xfrm>
            <a:off x="8963644" y="6215876"/>
            <a:ext cx="203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Kuvat: Korjausneuvojat</a:t>
            </a:r>
          </a:p>
        </p:txBody>
      </p:sp>
    </p:spTree>
    <p:extLst>
      <p:ext uri="{BB962C8B-B14F-4D97-AF65-F5344CB8AC3E}">
        <p14:creationId xmlns:p14="http://schemas.microsoft.com/office/powerpoint/2010/main" val="152967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Kylpyhuoneen muutostyöt</a:t>
            </a:r>
          </a:p>
        </p:txBody>
      </p:sp>
      <p:pic>
        <p:nvPicPr>
          <p:cNvPr id="8" name="Picture 4" descr="128-2898_IMG">
            <a:extLst>
              <a:ext uri="{FF2B5EF4-FFF2-40B4-BE49-F238E27FC236}">
                <a16:creationId xmlns:a16="http://schemas.microsoft.com/office/drawing/2014/main" id="{0F01BAD6-B215-4D0C-82AD-416FA30F1F7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/>
          <a:stretch/>
        </p:blipFill>
        <p:spPr bwMode="auto">
          <a:xfrm>
            <a:off x="838200" y="1448950"/>
            <a:ext cx="3373821" cy="524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E2D786B-CFB9-42AB-B08C-73E5CAF6A565}"/>
              </a:ext>
            </a:extLst>
          </p:cNvPr>
          <p:cNvSpPr txBox="1"/>
          <p:nvPr/>
        </p:nvSpPr>
        <p:spPr>
          <a:xfrm>
            <a:off x="8852231" y="6215876"/>
            <a:ext cx="203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Kuvat: Korjausneuvojat</a:t>
            </a:r>
          </a:p>
        </p:txBody>
      </p:sp>
      <p:pic>
        <p:nvPicPr>
          <p:cNvPr id="9" name="Picture 5" descr="150-5026_IMG">
            <a:extLst>
              <a:ext uri="{FF2B5EF4-FFF2-40B4-BE49-F238E27FC236}">
                <a16:creationId xmlns:a16="http://schemas.microsoft.com/office/drawing/2014/main" id="{9963ED13-8886-45C2-9349-E7FECD214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0526" b="6923"/>
          <a:stretch/>
        </p:blipFill>
        <p:spPr bwMode="auto">
          <a:xfrm>
            <a:off x="4834759" y="1448950"/>
            <a:ext cx="3744685" cy="52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48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WC</a:t>
            </a:r>
          </a:p>
        </p:txBody>
      </p:sp>
      <p:pic>
        <p:nvPicPr>
          <p:cNvPr id="17" name="Sisällön paikkamerkki 16" descr="Kuva, joka sisältää kohteen sisä, objekti, pieni, allas&#10;&#10;Kuvaus luotu automaattisesti">
            <a:extLst>
              <a:ext uri="{FF2B5EF4-FFF2-40B4-BE49-F238E27FC236}">
                <a16:creationId xmlns:a16="http://schemas.microsoft.com/office/drawing/2014/main" id="{8D9EA44F-FDF1-4535-B506-C87A766E99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-3" b="-3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C06E21E-D303-4E8B-A94B-921B35291487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Turvallisuuden parantaminen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Riittävä toimintatila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Tukikahvat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Istuimen korkeus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Valaistus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1B1916E-87B9-7362-A219-01E8124A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BF8D92D-68D5-41BB-A657-293F5CB14C0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1CFF197-17B5-1F09-FF38-D5DD04865FF3}"/>
              </a:ext>
            </a:extLst>
          </p:cNvPr>
          <p:cNvSpPr txBox="1"/>
          <p:nvPr/>
        </p:nvSpPr>
        <p:spPr>
          <a:xfrm>
            <a:off x="838200" y="6261913"/>
            <a:ext cx="203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Kuvat: Korjausneuvojat</a:t>
            </a:r>
          </a:p>
        </p:txBody>
      </p:sp>
    </p:spTree>
    <p:extLst>
      <p:ext uri="{BB962C8B-B14F-4D97-AF65-F5344CB8AC3E}">
        <p14:creationId xmlns:p14="http://schemas.microsoft.com/office/powerpoint/2010/main" val="317293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Saunat</a:t>
            </a:r>
          </a:p>
        </p:txBody>
      </p:sp>
      <p:pic>
        <p:nvPicPr>
          <p:cNvPr id="11" name="Sisällön paikkamerkki 10" descr="Kuva, joka sisältää kohteen sisä, kaappi, huone, pöytä&#10;&#10;Kuvaus luotu automaattisesti">
            <a:extLst>
              <a:ext uri="{FF2B5EF4-FFF2-40B4-BE49-F238E27FC236}">
                <a16:creationId xmlns:a16="http://schemas.microsoft.com/office/drawing/2014/main" id="{FF4DA648-9D5D-4402-BF2E-25D3C2F27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9741" y="987425"/>
            <a:ext cx="3655218" cy="4873625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1CB2824-59F0-6EA7-B0A7-5AC7C025B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Turvallisuuden parantaminen</a:t>
            </a:r>
          </a:p>
          <a:p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Lauteiden 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Tukijohde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Kiukaan säätimet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Kiukaan suojakaiteet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9DC1D02-9335-95CC-EA9A-DB867A058F20}"/>
              </a:ext>
            </a:extLst>
          </p:cNvPr>
          <p:cNvSpPr txBox="1"/>
          <p:nvPr/>
        </p:nvSpPr>
        <p:spPr>
          <a:xfrm>
            <a:off x="4461164" y="6368732"/>
            <a:ext cx="203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Kuvat: Korjausneuvojat</a:t>
            </a:r>
          </a:p>
        </p:txBody>
      </p:sp>
    </p:spTree>
    <p:extLst>
      <p:ext uri="{BB962C8B-B14F-4D97-AF65-F5344CB8AC3E}">
        <p14:creationId xmlns:p14="http://schemas.microsoft.com/office/powerpoint/2010/main" val="44621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Sisähissit</a:t>
            </a:r>
          </a:p>
        </p:txBody>
      </p:sp>
      <p:pic>
        <p:nvPicPr>
          <p:cNvPr id="9" name="Sisällön paikkamerkki 8" descr="Kuva, joka sisältää kohteen ikkuna, sisä, huone, pöytä&#10;&#10;Kuvaus luotu automaattisesti">
            <a:extLst>
              <a:ext uri="{FF2B5EF4-FFF2-40B4-BE49-F238E27FC236}">
                <a16:creationId xmlns:a16="http://schemas.microsoft.com/office/drawing/2014/main" id="{9C057386-8E63-4625-81DF-8E53F7C6AE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16" y="1371848"/>
            <a:ext cx="3795512" cy="5058657"/>
          </a:xfr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9A901F8-5136-466F-A8AC-F3645745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55" y="1374782"/>
            <a:ext cx="3854042" cy="513112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A4FABC5-C9AF-4BEA-93AB-C79FA76A50B0}"/>
              </a:ext>
            </a:extLst>
          </p:cNvPr>
          <p:cNvSpPr txBox="1"/>
          <p:nvPr/>
        </p:nvSpPr>
        <p:spPr>
          <a:xfrm>
            <a:off x="9075477" y="6579476"/>
            <a:ext cx="203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Kuvat: Korjausneuvojat</a:t>
            </a:r>
          </a:p>
        </p:txBody>
      </p:sp>
    </p:spTree>
    <p:extLst>
      <p:ext uri="{BB962C8B-B14F-4D97-AF65-F5344CB8AC3E}">
        <p14:creationId xmlns:p14="http://schemas.microsoft.com/office/powerpoint/2010/main" val="39232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Rahoitus yksityisille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Oma pääoma</a:t>
            </a:r>
          </a:p>
          <a:p>
            <a:r>
              <a:rPr lang="fi-FI" dirty="0"/>
              <a:t>Ikääntyneiden ja vammaisten henkilöiden asuntojen korjaaminen (ARA)</a:t>
            </a:r>
          </a:p>
          <a:p>
            <a:r>
              <a:rPr lang="fi-FI" dirty="0"/>
              <a:t>Vammaispalvelulaki</a:t>
            </a:r>
          </a:p>
          <a:p>
            <a:r>
              <a:rPr lang="fi-FI" dirty="0"/>
              <a:t>Sotavammalaki</a:t>
            </a:r>
          </a:p>
          <a:p>
            <a:r>
              <a:rPr lang="fi-FI" dirty="0"/>
              <a:t>Järjestöjen, säätiöiden avustukset</a:t>
            </a:r>
          </a:p>
          <a:p>
            <a:r>
              <a:rPr lang="fi-FI" dirty="0"/>
              <a:t>Kotitalousvähennys</a:t>
            </a:r>
          </a:p>
          <a:p>
            <a:pPr marL="0" indent="0">
              <a:buNone/>
            </a:pPr>
            <a:r>
              <a:rPr lang="fi-FI" dirty="0"/>
              <a:t>Samaan hankkeeseen voidaan käyttää vain yhtä rahoitusmuotoa ei esim. korjausavustusta ja kotitalousvähennystä.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CB071EA-85A6-4361-8F49-E53167C49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" b="2"/>
          <a:stretch/>
        </p:blipFill>
        <p:spPr>
          <a:xfrm>
            <a:off x="6172200" y="1825625"/>
            <a:ext cx="5181600" cy="3731796"/>
          </a:xfrm>
          <a:prstGeom prst="rect">
            <a:avLst/>
          </a:prstGeom>
          <a:noFill/>
        </p:spPr>
      </p:pic>
      <p:sp>
        <p:nvSpPr>
          <p:cNvPr id="10" name="Date Placeholder 4" hidden="1">
            <a:extLst>
              <a:ext uri="{FF2B5EF4-FFF2-40B4-BE49-F238E27FC236}">
                <a16:creationId xmlns:a16="http://schemas.microsoft.com/office/drawing/2014/main" id="{4DE0B5BD-8A32-1A20-0997-D8E2B33D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EDE431E-9B18-4EA3-A43B-D8B55D652027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7A8F3A35-7D80-CE3A-AF4D-4ED915FC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9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Korjausavustus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/>
              <a:t>Ikääntyneiden ja vammaisten henkilöiden asuntojen korjaamiseen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Jatkuva haku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Korjausavustus iäkkäille: taloudessa vähintään 65-vuotta täyttänyt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Korjausavustus vammaisille: Hakemukseen tarvitaan liitteeksi lääkärin B tai C lausunto jossa on kuvattu vamma / sairaus ja haitta-aste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Tulo- ja varallisuusrajat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Haetaan </a:t>
            </a:r>
            <a:r>
              <a:rPr lang="fi-FI" sz="2400" dirty="0" err="1"/>
              <a:t>ARA:n</a:t>
            </a:r>
            <a:r>
              <a:rPr lang="fi-FI" sz="2400" dirty="0"/>
              <a:t> sähköisen palvelun kautta (myös paperinen)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Max. avustuksen määrä 50-70% hyväksytyistä kustannuksista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Korjausavustus myönnetään omistajalle tai kunnossapitovastuussa olevalle</a:t>
            </a:r>
          </a:p>
          <a:p>
            <a:pPr eaLnBrk="1" hangingPunct="1">
              <a:buFontTx/>
              <a:buChar char="•"/>
              <a:defRPr/>
            </a:pPr>
            <a:r>
              <a:rPr lang="fi-FI" sz="2400" dirty="0"/>
              <a:t>Käyttörajoitus 5 vuotta</a:t>
            </a:r>
          </a:p>
          <a:p>
            <a:endParaRPr lang="fi-FI" sz="1500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2D51D2A-A2E9-625E-DF67-CE8E3D96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EDE431E-9B18-4EA3-A43B-D8B55D652027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C1A6D7-A958-09F6-FA57-E3B14CE1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18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9FC7F89-75E2-876B-D3A1-33F3DC7E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28" y="674307"/>
            <a:ext cx="28775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Korjausavustus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D119D8F2-C43B-418C-990E-E62BF83E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fi-FI" u="sng" dirty="0"/>
              <a:t>TULORAJAT v. 2023 (Loppuvuodesta saattaa tulla muutoksia)</a:t>
            </a:r>
          </a:p>
          <a:p>
            <a:pPr eaLnBrk="1" hangingPunct="1">
              <a:buFontTx/>
              <a:buNone/>
            </a:pPr>
            <a:endParaRPr lang="fi-FI" dirty="0"/>
          </a:p>
          <a:p>
            <a:pPr eaLnBrk="1" hangingPunct="1">
              <a:buFontTx/>
              <a:buNone/>
            </a:pPr>
            <a:r>
              <a:rPr lang="fi-FI" dirty="0"/>
              <a:t>Henkilöluku		  1	  2	  3	  4</a:t>
            </a:r>
          </a:p>
          <a:p>
            <a:pPr eaLnBrk="1" hangingPunct="1">
              <a:buFontTx/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€/kk (brutto)		2000	3400	4200	5000</a:t>
            </a:r>
          </a:p>
          <a:p>
            <a:pPr eaLnBrk="1" hangingPunct="1">
              <a:buFontTx/>
              <a:buNone/>
            </a:pPr>
            <a:endParaRPr lang="fi-FI" dirty="0"/>
          </a:p>
          <a:p>
            <a:pPr eaLnBrk="1" hangingPunct="1">
              <a:buFontTx/>
              <a:buNone/>
            </a:pPr>
            <a:r>
              <a:rPr lang="fi-FI" dirty="0"/>
              <a:t>Veteraanit/			2600	4420	5460	6500</a:t>
            </a:r>
          </a:p>
          <a:p>
            <a:pPr eaLnBrk="1" hangingPunct="1">
              <a:buFontTx/>
              <a:buNone/>
            </a:pPr>
            <a:r>
              <a:rPr lang="fi-FI" dirty="0"/>
              <a:t>veteraanien lesket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F76CED1-6E82-BC4A-A761-8C2ACD14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242622F-2C9B-4353-AFB4-00EB39992E73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E2CDE25-86D9-FD8D-7C8B-28F65E4C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19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93B7A5B-567A-0DD0-F239-B7FBB96D1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28" y="674307"/>
            <a:ext cx="28775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Vanhustyön keskusliitto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Centralförbundet</a:t>
            </a:r>
            <a:r>
              <a:rPr lang="fi-FI"/>
              <a:t> för de </a:t>
            </a:r>
            <a:r>
              <a:rPr lang="fi-FI" err="1"/>
              <a:t>gamlas</a:t>
            </a:r>
            <a:r>
              <a:rPr lang="fi-FI"/>
              <a:t> </a:t>
            </a:r>
            <a:r>
              <a:rPr lang="fi-FI" err="1"/>
              <a:t>väl</a:t>
            </a:r>
            <a:r>
              <a:rPr lang="fi-FI"/>
              <a:t> ry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57011986-A773-4B0B-8A15-DE3299E25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dirty="0"/>
              <a:t>Ikääntyvien ihmisten ja vanhusten hyvinvoinnin ja sosiaalisen turvallisuuden edistäminen</a:t>
            </a:r>
          </a:p>
          <a:p>
            <a:r>
              <a:rPr lang="fi-FI" sz="2200" dirty="0"/>
              <a:t>vanhuuspoliittisella vaikuttamistyöllä </a:t>
            </a:r>
          </a:p>
          <a:p>
            <a:r>
              <a:rPr lang="fi-FI" sz="2200" dirty="0"/>
              <a:t>edunvalvonnalla </a:t>
            </a:r>
          </a:p>
          <a:p>
            <a:r>
              <a:rPr lang="fi-FI" sz="2200" dirty="0"/>
              <a:t>jäsentoiminnalla </a:t>
            </a:r>
          </a:p>
          <a:p>
            <a:r>
              <a:rPr lang="fi-FI" sz="2200" dirty="0"/>
              <a:t>kehittämis- ja tutkimustoiminnalla</a:t>
            </a:r>
          </a:p>
          <a:p>
            <a:r>
              <a:rPr lang="fi-FI" sz="2200" dirty="0"/>
              <a:t>ohjaus- ja tukitoiminnalla</a:t>
            </a:r>
          </a:p>
          <a:p>
            <a:endParaRPr lang="fi-FI" sz="2200" dirty="0"/>
          </a:p>
        </p:txBody>
      </p:sp>
      <p:pic>
        <p:nvPicPr>
          <p:cNvPr id="4" name="Kuva 3" descr="Kuva, joka sisältää kohteen sisä, kukka, seinä, kasvi&#10;&#10;Kuvaus luotu, erittäin korkea luotettavuus">
            <a:extLst>
              <a:ext uri="{FF2B5EF4-FFF2-40B4-BE49-F238E27FC236}">
                <a16:creationId xmlns:a16="http://schemas.microsoft.com/office/drawing/2014/main" id="{779429FB-B089-4AEB-A8FE-89803B18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r="2" b="43304"/>
          <a:stretch/>
        </p:blipFill>
        <p:spPr>
          <a:xfrm>
            <a:off x="6172200" y="1825625"/>
            <a:ext cx="5181600" cy="3731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5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FD2D6E-F055-28E0-7600-EE51A785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  <a:t>Varallisuus</a:t>
            </a:r>
            <a:r>
              <a:rPr lang="fi-FI" sz="4400" dirty="0"/>
              <a:t> ja </a:t>
            </a:r>
            <a: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  <a:t>velat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09EEC04-14E4-3197-8A16-93A88E52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Varallisuuden arvioinnissa huomioidaan koko hakijaruokakunnan yhteinen varallisuus korjaustoimenpiteen jälkeen</a:t>
            </a:r>
          </a:p>
          <a:p>
            <a:pPr lvl="1"/>
            <a:r>
              <a:rPr lang="fi-FI" dirty="0"/>
              <a:t>Ensimmäiset 2-henkilöä 20 000€ / henkilö, seuraavilla 10 000€ / henkilö Korjattavaa asuntoa ei oteta huomioon varallisuutena.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Varallisuutta ovat esimerkiksi:</a:t>
            </a:r>
          </a:p>
          <a:p>
            <a:pPr lvl="1"/>
            <a:r>
              <a:rPr lang="fi-FI" dirty="0"/>
              <a:t>Säästöt</a:t>
            </a:r>
          </a:p>
          <a:p>
            <a:pPr lvl="1"/>
            <a:r>
              <a:rPr lang="fi-FI" dirty="0"/>
              <a:t>Sijoitukset</a:t>
            </a:r>
          </a:p>
          <a:p>
            <a:pPr lvl="1"/>
            <a:r>
              <a:rPr lang="fi-FI" dirty="0"/>
              <a:t>Kesämökki</a:t>
            </a:r>
          </a:p>
          <a:p>
            <a:pPr lvl="1"/>
            <a:r>
              <a:rPr lang="fi-FI" dirty="0"/>
              <a:t>Asunto-osakkeet (muu kuin vakinainen eli korjattava asunto)</a:t>
            </a:r>
          </a:p>
          <a:p>
            <a:pPr lvl="1"/>
            <a:r>
              <a:rPr lang="fi-FI" dirty="0"/>
              <a:t>Maa-alueet ( esim. pellot ja metsät)</a:t>
            </a:r>
          </a:p>
          <a:p>
            <a:pPr lvl="1"/>
            <a:r>
              <a:rPr lang="fi-FI" dirty="0"/>
              <a:t>Tontit</a:t>
            </a:r>
          </a:p>
          <a:p>
            <a:r>
              <a:rPr lang="fi-FI" dirty="0"/>
              <a:t>Varallisuuteen ei lasketa vakituisen asunnon arvoa johon korjaus- / muutostyö kohdistuu eikä tavanomaista käyttöomaisuutta johon myös henkilöauto katsotaan kuuluvaksi</a:t>
            </a:r>
          </a:p>
          <a:p>
            <a:pPr marL="0" indent="0">
              <a:buNone/>
            </a:pPr>
            <a:r>
              <a:rPr lang="fi-FI" dirty="0"/>
              <a:t>Varojen arvostaminen perintö- ja lahjaverotuksessa (vero.fi)</a:t>
            </a:r>
          </a:p>
        </p:txBody>
      </p:sp>
    </p:spTree>
    <p:extLst>
      <p:ext uri="{BB962C8B-B14F-4D97-AF65-F5344CB8AC3E}">
        <p14:creationId xmlns:p14="http://schemas.microsoft.com/office/powerpoint/2010/main" val="567643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Korjausavustus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D119D8F2-C43B-418C-990E-E62BF83E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sz="2600" u="sng" dirty="0"/>
              <a:t>Esimerkki yhden hengen talous </a:t>
            </a:r>
          </a:p>
          <a:p>
            <a:pPr eaLnBrk="1" hangingPunct="1">
              <a:buFontTx/>
              <a:buNone/>
            </a:pPr>
            <a:r>
              <a:rPr lang="fi-FI" sz="2600" b="1" dirty="0">
                <a:solidFill>
                  <a:srgbClr val="FF0000"/>
                </a:solidFill>
              </a:rPr>
              <a:t>Varallisuutta saa olla noin 20 000 euroa/ henkilö</a:t>
            </a:r>
          </a:p>
          <a:p>
            <a:pPr eaLnBrk="1" hangingPunct="1">
              <a:buFontTx/>
              <a:buNone/>
            </a:pPr>
            <a:r>
              <a:rPr lang="fi-FI" sz="2600" dirty="0"/>
              <a:t>	Käyttötilin saldo		  8000 euroa</a:t>
            </a:r>
          </a:p>
          <a:p>
            <a:pPr eaLnBrk="1" hangingPunct="1">
              <a:buFontTx/>
              <a:buNone/>
            </a:pPr>
            <a:r>
              <a:rPr lang="fi-FI" sz="2600" dirty="0"/>
              <a:t>	Säästötilin saldo		+  5000 euroa</a:t>
            </a:r>
          </a:p>
          <a:p>
            <a:pPr eaLnBrk="1" hangingPunct="1">
              <a:buFontTx/>
              <a:buNone/>
            </a:pPr>
            <a:r>
              <a:rPr lang="fi-FI" sz="2600" dirty="0"/>
              <a:t>	</a:t>
            </a:r>
            <a:r>
              <a:rPr lang="fi-FI" sz="2600" u="sng" dirty="0"/>
              <a:t>Osakkeet arvo		+22000 euroa   </a:t>
            </a:r>
          </a:p>
          <a:p>
            <a:pPr eaLnBrk="1" hangingPunct="1">
              <a:buFontTx/>
              <a:buNone/>
            </a:pPr>
            <a:r>
              <a:rPr lang="fi-FI" sz="2600" dirty="0"/>
              <a:t>	Varallisuus yhteensä	35 000 euroa</a:t>
            </a:r>
          </a:p>
          <a:p>
            <a:pPr eaLnBrk="1" hangingPunct="1">
              <a:buFontTx/>
              <a:buNone/>
            </a:pPr>
            <a:r>
              <a:rPr lang="fi-FI" sz="2600" dirty="0"/>
              <a:t>	</a:t>
            </a:r>
            <a:r>
              <a:rPr lang="fi-FI" sz="2600" u="sng" dirty="0"/>
              <a:t>Korjauskustannukset	-15 000 euroa</a:t>
            </a:r>
            <a:r>
              <a:rPr lang="fi-FI" sz="2600" dirty="0"/>
              <a:t>	</a:t>
            </a:r>
          </a:p>
          <a:p>
            <a:pPr eaLnBrk="1" hangingPunct="1">
              <a:buFontTx/>
              <a:buNone/>
            </a:pPr>
            <a:endParaRPr lang="fi-FI" sz="2600" b="1" dirty="0"/>
          </a:p>
          <a:p>
            <a:pPr eaLnBrk="1" hangingPunct="1">
              <a:buFontTx/>
              <a:buNone/>
            </a:pPr>
            <a:r>
              <a:rPr lang="fi-FI" sz="2600" b="1" dirty="0"/>
              <a:t>Varallisuus korjauskustannusten jälkeen 20 000 euroa.</a:t>
            </a:r>
          </a:p>
          <a:p>
            <a:pPr eaLnBrk="1" hangingPunct="1">
              <a:buFontTx/>
              <a:buNone/>
            </a:pPr>
            <a:r>
              <a:rPr lang="fi-FI" sz="2600" dirty="0"/>
              <a:t>Voidaan myöntää avustus.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A5C8381-9DFC-9A65-EAF8-AF2E0B39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242622F-2C9B-4353-AFB4-00EB39992E73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90E771D-A502-0353-FD14-8023EA68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21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7BDB37D-353C-C8D6-EF71-04E41907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28" y="674307"/>
            <a:ext cx="28775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3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Korjausavustus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D119D8F2-C43B-418C-990E-E62BF83E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sz="2600" u="sng" dirty="0"/>
              <a:t>Esimerkki kahden hengen talous </a:t>
            </a:r>
          </a:p>
          <a:p>
            <a:pPr eaLnBrk="1" hangingPunct="1">
              <a:buFontTx/>
              <a:buNone/>
            </a:pPr>
            <a:r>
              <a:rPr lang="fi-FI" sz="2600" b="1" dirty="0">
                <a:solidFill>
                  <a:srgbClr val="FF0000"/>
                </a:solidFill>
              </a:rPr>
              <a:t>Varallisuutta saa olla noin 20 000 euroa/ henkilö</a:t>
            </a:r>
          </a:p>
          <a:p>
            <a:pPr eaLnBrk="1" hangingPunct="1">
              <a:buFontTx/>
              <a:buNone/>
            </a:pPr>
            <a:r>
              <a:rPr lang="fi-FI" sz="2600" dirty="0"/>
              <a:t>	Käyttötilin saldo		+ 22 000 euroa</a:t>
            </a:r>
          </a:p>
          <a:p>
            <a:pPr eaLnBrk="1" hangingPunct="1">
              <a:buFontTx/>
              <a:buNone/>
            </a:pPr>
            <a:r>
              <a:rPr lang="fi-FI" sz="2600" dirty="0"/>
              <a:t>	Säästötilin saldo		+ 10 000 euroa</a:t>
            </a:r>
          </a:p>
          <a:p>
            <a:pPr eaLnBrk="1" hangingPunct="1">
              <a:buFontTx/>
              <a:buNone/>
            </a:pPr>
            <a:r>
              <a:rPr lang="fi-FI" sz="2600" dirty="0"/>
              <a:t>	</a:t>
            </a:r>
            <a:r>
              <a:rPr lang="fi-FI" sz="2600" u="sng" dirty="0"/>
              <a:t>Osakkeet arvo		+ 22 000 euroa   </a:t>
            </a:r>
          </a:p>
          <a:p>
            <a:pPr eaLnBrk="1" hangingPunct="1">
              <a:buFontTx/>
              <a:buNone/>
            </a:pPr>
            <a:r>
              <a:rPr lang="fi-FI" sz="2600" dirty="0"/>
              <a:t>	Varallisuus yhteensä	54 000 euroa</a:t>
            </a:r>
          </a:p>
          <a:p>
            <a:pPr eaLnBrk="1" hangingPunct="1">
              <a:buFontTx/>
              <a:buNone/>
            </a:pPr>
            <a:r>
              <a:rPr lang="fi-FI" sz="2600" dirty="0"/>
              <a:t>	</a:t>
            </a:r>
            <a:r>
              <a:rPr lang="fi-FI" sz="2600" u="sng" dirty="0"/>
              <a:t>Korjauskustannukset	-15 000 euroa</a:t>
            </a:r>
            <a:r>
              <a:rPr lang="fi-FI" sz="2600" dirty="0"/>
              <a:t>	</a:t>
            </a:r>
          </a:p>
          <a:p>
            <a:pPr eaLnBrk="1" hangingPunct="1">
              <a:buFontTx/>
              <a:buNone/>
            </a:pPr>
            <a:endParaRPr lang="fi-FI" sz="2600" b="1" dirty="0"/>
          </a:p>
          <a:p>
            <a:pPr eaLnBrk="1" hangingPunct="1">
              <a:buFontTx/>
              <a:buNone/>
            </a:pPr>
            <a:r>
              <a:rPr lang="fi-FI" sz="2600" b="1" dirty="0"/>
              <a:t>Varallisuus korjauskustannusten jälkeen 39 000 euroa.</a:t>
            </a:r>
          </a:p>
          <a:p>
            <a:pPr eaLnBrk="1" hangingPunct="1">
              <a:buFontTx/>
              <a:buNone/>
            </a:pPr>
            <a:r>
              <a:rPr lang="fi-FI" sz="2600" dirty="0"/>
              <a:t>Voidaan myöntää avustus.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A5C8381-9DFC-9A65-EAF8-AF2E0B39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242622F-2C9B-4353-AFB4-00EB39992E73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90E771D-A502-0353-FD14-8023EA68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7BDB37D-353C-C8D6-EF71-04E41907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28" y="674307"/>
            <a:ext cx="28775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Vammaispalvelulaki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fi-FI" sz="2600" dirty="0"/>
              <a:t>Haetaan hyvinvointialueen (Pirkanmaalla </a:t>
            </a:r>
            <a:r>
              <a:rPr lang="fi-FI" sz="2600" dirty="0" err="1"/>
              <a:t>Pirha</a:t>
            </a:r>
            <a:r>
              <a:rPr lang="fi-FI" sz="2600" dirty="0"/>
              <a:t>) sosiaalitoimen kautta</a:t>
            </a:r>
          </a:p>
          <a:p>
            <a:pPr eaLnBrk="1" hangingPunct="1">
              <a:buFontTx/>
              <a:buChar char="•"/>
            </a:pPr>
            <a:r>
              <a:rPr lang="fi-FI" sz="2600" dirty="0"/>
              <a:t>Korvataan toimintojen  kannalta välttämättömiä asunnon muutostöitä</a:t>
            </a:r>
          </a:p>
          <a:p>
            <a:pPr eaLnBrk="1" hangingPunct="1">
              <a:buFontTx/>
              <a:buChar char="•"/>
            </a:pPr>
            <a:r>
              <a:rPr lang="fi-FI" sz="2600" dirty="0"/>
              <a:t>Edellyttää lääkärinlausuntoa muutostöiden tarpeellisuudesta Kunnalla määrärahoista riippumaton järjestämisvelvollisuus</a:t>
            </a:r>
          </a:p>
          <a:p>
            <a:pPr eaLnBrk="1" hangingPunct="1">
              <a:buFontTx/>
              <a:buChar char="•"/>
            </a:pPr>
            <a:r>
              <a:rPr lang="fi-FI" sz="2600" dirty="0"/>
              <a:t>Ei tulo- eikä varallisuusharkintaa</a:t>
            </a:r>
          </a:p>
          <a:p>
            <a:pPr eaLnBrk="1" hangingPunct="1">
              <a:buFontTx/>
              <a:buChar char="•"/>
            </a:pPr>
            <a:r>
              <a:rPr lang="fi-FI" sz="2600" dirty="0"/>
              <a:t>Kustannuksille ei ole asetettu euromäärää, korvataan kohtuulliset kustannukset</a:t>
            </a:r>
          </a:p>
          <a:p>
            <a:endParaRPr lang="fi-FI" sz="26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D6E9F71-AD19-11B8-7FD6-B5EE804C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242622F-2C9B-4353-AFB4-00EB39992E73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0BBD0FA-862E-DA75-AA14-A0DFF64C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473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Sotainvalidien avustus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Asuntojen muutos ja peruskorjaustyöt</a:t>
            </a:r>
          </a:p>
          <a:p>
            <a:pPr>
              <a:buFontTx/>
              <a:buChar char="•"/>
            </a:pPr>
            <a:r>
              <a:rPr lang="fi-FI" sz="2100" dirty="0"/>
              <a:t>Haku Valtiokonttorilta</a:t>
            </a:r>
          </a:p>
          <a:p>
            <a:pPr>
              <a:buFontTx/>
              <a:buChar char="•"/>
            </a:pPr>
            <a:r>
              <a:rPr lang="fi-FI" sz="2100" dirty="0"/>
              <a:t>Korvataan toimintojen kannalta välttämättömiä asunnon muutostöitä  (laajemmin, kuin vammaispalvelussa)</a:t>
            </a:r>
          </a:p>
          <a:p>
            <a:pPr>
              <a:buFontTx/>
              <a:buChar char="•"/>
            </a:pPr>
            <a:r>
              <a:rPr lang="fi-FI" sz="2100" dirty="0"/>
              <a:t>Sotilasvammaprosentin oltava vähintään 10 %</a:t>
            </a:r>
          </a:p>
          <a:p>
            <a:pPr>
              <a:buFontTx/>
              <a:buChar char="•"/>
            </a:pPr>
            <a:r>
              <a:rPr lang="fi-FI" sz="2100" dirty="0"/>
              <a:t>Kohtuulliset kustannukset kokonaan, maksimi euromäärä vahvistetaan vuosittain  </a:t>
            </a:r>
          </a:p>
          <a:p>
            <a:r>
              <a:rPr lang="fi-FI" sz="2100" dirty="0"/>
              <a:t>Mikäli sotainvalidille korvattu aikaisemmin toimintoja helpottavia muutostöitä ja kunto huononee, voidaan korvata myös peruskorjaustöitä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9351382-A867-02FD-E85F-8B1959B8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9" y="548891"/>
            <a:ext cx="2160000" cy="15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7A0BC-52E5-DD1A-EEE6-E65DC988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Kotitalousvähennys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7410B2-6B40-C9B4-9AA2-A83B08F8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käytännössä tarkoittaa huojennusta tuloveroon</a:t>
            </a:r>
          </a:p>
          <a:p>
            <a:r>
              <a:rPr lang="fi-FI" dirty="0"/>
              <a:t>myönnetään työkustannuksista ei tarvikkeista</a:t>
            </a:r>
          </a:p>
          <a:p>
            <a:r>
              <a:rPr lang="fi-FI" dirty="0"/>
              <a:t>voidaan hakea joko alennuksena vero %:iin tai jälkikäteen esitäytettyyn veroilmoitukseen muutoksena</a:t>
            </a:r>
          </a:p>
          <a:p>
            <a:r>
              <a:rPr lang="fi-FI" dirty="0"/>
              <a:t>vähennyksen määrä (vuonna 2021) 40% työn osuudesta kuitenkin enintään 2250€/v/henkilö. Omavastuu 100 €.</a:t>
            </a:r>
          </a:p>
          <a:p>
            <a:r>
              <a:rPr lang="fi-FI" dirty="0"/>
              <a:t>edellytyksenä jotta on veroja maksussa vähintään haettavan summan verran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02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57A3C25-FF88-2424-BC5F-5676AE7EF0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>
            <a:fillRect/>
          </a:stretch>
        </p:blipFill>
        <p:spPr/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Sinnikkäät kauppiaat</a:t>
            </a: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Taitava kauppias esittäytyy ehdottomaksi asiantuntijaksi, jonka sanaan on parempi luottaa.</a:t>
            </a:r>
          </a:p>
          <a:p>
            <a:endParaRPr lang="fi-FI" dirty="0"/>
          </a:p>
          <a:p>
            <a:r>
              <a:rPr lang="fi-FI" dirty="0"/>
              <a:t>Ennen ostopäätöstä asiaa tulee rauhassa harkita.</a:t>
            </a:r>
          </a:p>
          <a:p>
            <a:r>
              <a:rPr lang="fi-FI" dirty="0"/>
              <a:t>Kysy neuvoa, tee hintavertailuja.</a:t>
            </a:r>
          </a:p>
          <a:p>
            <a:r>
              <a:rPr lang="fi-FI" dirty="0"/>
              <a:t>Nuku yön yli.</a:t>
            </a:r>
          </a:p>
          <a:p>
            <a:r>
              <a:rPr lang="fi-FI" dirty="0"/>
              <a:t>Älä allekirjoita mitään ennen kuin tiedät, mitä olet ostamassa. </a:t>
            </a:r>
          </a:p>
          <a:p>
            <a:r>
              <a:rPr lang="fi-FI" dirty="0"/>
              <a:t>Mieti, tarvitsetko tuotetta todella.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Kaupat voi kotimyynnissä perua 14 vrk:n kuluessa.</a:t>
            </a:r>
          </a:p>
        </p:txBody>
      </p:sp>
    </p:spTree>
    <p:extLst>
      <p:ext uri="{BB962C8B-B14F-4D97-AF65-F5344CB8AC3E}">
        <p14:creationId xmlns:p14="http://schemas.microsoft.com/office/powerpoint/2010/main" val="155192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4">
            <a:extLst>
              <a:ext uri="{FF2B5EF4-FFF2-40B4-BE49-F238E27FC236}">
                <a16:creationId xmlns:a16="http://schemas.microsoft.com/office/drawing/2014/main" id="{3A13186F-9A1A-446C-A40F-A047E633D3DD}"/>
              </a:ext>
            </a:extLst>
          </p:cNvPr>
          <p:cNvSpPr txBox="1">
            <a:spLocks/>
          </p:cNvSpPr>
          <p:nvPr/>
        </p:nvSpPr>
        <p:spPr>
          <a:xfrm>
            <a:off x="2675389" y="879996"/>
            <a:ext cx="7415074" cy="5242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Vanhustyön keskusliitto 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VTKL jäsenet -ryhmä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@VTKL10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Vanhustyön keskusliitto 				#ArvokasVanhuus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D606904-C80B-413C-852A-371FC3EB5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77" y="1180228"/>
            <a:ext cx="1133475" cy="117157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BEE4850-E976-41A4-BFD5-36D99259D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64" y="2457475"/>
            <a:ext cx="1181100" cy="1143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6C57472-C02E-4B50-A321-86181F9A8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44" y="3811822"/>
            <a:ext cx="11239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63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Kiitos</a:t>
            </a:r>
          </a:p>
        </p:txBody>
      </p:sp>
      <p:graphicFrame>
        <p:nvGraphicFramePr>
          <p:cNvPr id="5" name="Sisällön paikkamerkki 2" descr="Smart Art -grafiikan tiimi&#10;">
            <a:extLst>
              <a:ext uri="{FF2B5EF4-FFF2-40B4-BE49-F238E27FC236}">
                <a16:creationId xmlns:a16="http://schemas.microsoft.com/office/drawing/2014/main" id="{9C6D4AB6-2821-496B-916D-DC02A2DBB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45003"/>
              </p:ext>
            </p:extLst>
          </p:nvPr>
        </p:nvGraphicFramePr>
        <p:xfrm>
          <a:off x="393192" y="1463040"/>
          <a:ext cx="1141171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D70C4C-0D3A-DFC2-8989-2B537C4CC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21" y="4352824"/>
            <a:ext cx="2084271" cy="20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Vanhustyön keskusliitto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5379" y="1825624"/>
            <a:ext cx="5888421" cy="3892003"/>
          </a:xfrm>
        </p:spPr>
        <p:txBody>
          <a:bodyPr>
            <a:normAutofit/>
          </a:bodyPr>
          <a:lstStyle/>
          <a:p>
            <a:r>
              <a:rPr lang="fi-FI" sz="2000" dirty="0"/>
              <a:t>Ohjaus- ja tukitoiminta</a:t>
            </a:r>
          </a:p>
          <a:p>
            <a:endParaRPr lang="fi-FI" sz="2000" dirty="0"/>
          </a:p>
          <a:p>
            <a:pPr lvl="1"/>
            <a:r>
              <a:rPr lang="fi-FI" sz="2000" b="1" dirty="0"/>
              <a:t>Korjausneuvonta </a:t>
            </a:r>
          </a:p>
          <a:p>
            <a:pPr lvl="1"/>
            <a:r>
              <a:rPr lang="fi-FI" sz="2000" dirty="0"/>
              <a:t>Senioritoiminta </a:t>
            </a:r>
          </a:p>
          <a:p>
            <a:pPr lvl="1"/>
            <a:r>
              <a:rPr lang="fi-FI" sz="2000" dirty="0"/>
              <a:t>Ystäväpiiri -toiminta </a:t>
            </a:r>
          </a:p>
          <a:p>
            <a:pPr lvl="1"/>
            <a:r>
              <a:rPr lang="fi-FI" sz="2000" dirty="0"/>
              <a:t>Omahoitovalmennus -toiminta </a:t>
            </a:r>
          </a:p>
          <a:p>
            <a:pPr lvl="1"/>
            <a:r>
              <a:rPr lang="fi-FI" sz="2000" dirty="0"/>
              <a:t>Materiaalipankki Vahvike </a:t>
            </a:r>
          </a:p>
          <a:p>
            <a:pPr lvl="1"/>
            <a:r>
              <a:rPr lang="fi-FI" sz="2000" dirty="0"/>
              <a:t>Vahvikelinja puhelinpalvelu</a:t>
            </a:r>
          </a:p>
          <a:p>
            <a:pPr lvl="1"/>
            <a:r>
              <a:rPr lang="fi-FI" sz="2000" dirty="0" err="1"/>
              <a:t>SeniorSurf</a:t>
            </a:r>
            <a:r>
              <a:rPr lang="fi-FI" sz="2000" dirty="0"/>
              <a:t> -toiminta </a:t>
            </a:r>
          </a:p>
          <a:p>
            <a:pPr lvl="1"/>
            <a:endParaRPr lang="fi-FI" sz="2000" dirty="0"/>
          </a:p>
          <a:p>
            <a:r>
              <a:rPr lang="fi-FI" sz="2000" dirty="0"/>
              <a:t>Vaikuttavaa vanhustyötä yli 70 vuotta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2FB829A2-1300-2BB3-4A83-570D2B4C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242622F-2C9B-4353-AFB4-00EB39992E73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5C658F5D-8A30-C097-3041-B7B20BCA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557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946D63-EA3F-C806-1444-A8E547EE9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01" y="1690688"/>
            <a:ext cx="289585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8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31B619D1-6808-436E-8EF1-8C31EB5BBC23}"/>
              </a:ext>
            </a:extLst>
          </p:cNvPr>
          <p:cNvGrpSpPr/>
          <p:nvPr/>
        </p:nvGrpSpPr>
        <p:grpSpPr>
          <a:xfrm>
            <a:off x="83743" y="-763524"/>
            <a:ext cx="14634812" cy="10583177"/>
            <a:chOff x="-1358780" y="-763524"/>
            <a:chExt cx="14634812" cy="10583177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97965E85-D622-4391-B410-0C6B202C0CBE}"/>
                </a:ext>
              </a:extLst>
            </p:cNvPr>
            <p:cNvSpPr/>
            <p:nvPr/>
          </p:nvSpPr>
          <p:spPr>
            <a:xfrm>
              <a:off x="-451822" y="-333285"/>
              <a:ext cx="3374484" cy="66553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" name="Ryhmä 1">
              <a:extLst>
                <a:ext uri="{FF2B5EF4-FFF2-40B4-BE49-F238E27FC236}">
                  <a16:creationId xmlns:a16="http://schemas.microsoft.com/office/drawing/2014/main" id="{612AA388-7463-4EC0-90DE-EFD63D753BDC}"/>
                </a:ext>
              </a:extLst>
            </p:cNvPr>
            <p:cNvGrpSpPr/>
            <p:nvPr/>
          </p:nvGrpSpPr>
          <p:grpSpPr>
            <a:xfrm>
              <a:off x="-1358780" y="-763524"/>
              <a:ext cx="14634812" cy="10583177"/>
              <a:chOff x="-1358780" y="-763524"/>
              <a:chExt cx="14634812" cy="10583177"/>
            </a:xfrm>
          </p:grpSpPr>
          <p:pic>
            <p:nvPicPr>
              <p:cNvPr id="3" name="Kuva 2" descr="Kuva, joka sisältää kohteen ruoho, ulko, kenttä, henkilö&#10;&#10;Kuvaus luotu automaattisesti">
                <a:extLst>
                  <a:ext uri="{FF2B5EF4-FFF2-40B4-BE49-F238E27FC236}">
                    <a16:creationId xmlns:a16="http://schemas.microsoft.com/office/drawing/2014/main" id="{74C9C14D-F01D-4B89-B3D1-801DCE299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3635" y="0"/>
                <a:ext cx="8772397" cy="5851120"/>
              </a:xfrm>
              <a:prstGeom prst="rect">
                <a:avLst/>
              </a:prstGeom>
            </p:spPr>
          </p:pic>
          <p:sp>
            <p:nvSpPr>
              <p:cNvPr id="5" name="Aalto 4">
                <a:extLst>
                  <a:ext uri="{FF2B5EF4-FFF2-40B4-BE49-F238E27FC236}">
                    <a16:creationId xmlns:a16="http://schemas.microsoft.com/office/drawing/2014/main" id="{3C3449F1-E236-4A39-87CB-712B13806CC4}"/>
                  </a:ext>
                </a:extLst>
              </p:cNvPr>
              <p:cNvSpPr/>
              <p:nvPr/>
            </p:nvSpPr>
            <p:spPr>
              <a:xfrm rot="2786741">
                <a:off x="-1651126" y="730794"/>
                <a:ext cx="10583177" cy="7594541"/>
              </a:xfrm>
              <a:prstGeom prst="wav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fi-FI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Alaotsikko 2">
                <a:extLst>
                  <a:ext uri="{FF2B5EF4-FFF2-40B4-BE49-F238E27FC236}">
                    <a16:creationId xmlns:a16="http://schemas.microsoft.com/office/drawing/2014/main" id="{08025913-5813-40C8-BA88-4EF9EA383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708" y="2695467"/>
                <a:ext cx="4263313" cy="2386019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fi-FI" sz="1800" dirty="0">
                    <a:solidFill>
                      <a:srgbClr val="542785"/>
                    </a:solidFill>
                    <a:latin typeface="News Gothic MT" panose="020B0504020203020204" pitchFamily="34" charset="0"/>
                  </a:rPr>
                  <a:t>Vanheneminen.fi auttaa sinua varautumaan tulevaisuuteen. Tartu toimeen jo tänään!</a:t>
                </a:r>
              </a:p>
              <a:p>
                <a:pPr marL="0" indent="0">
                  <a:buNone/>
                  <a:defRPr/>
                </a:pPr>
                <a:r>
                  <a:rPr lang="fi-FI" sz="1800" dirty="0">
                    <a:solidFill>
                      <a:srgbClr val="542785"/>
                    </a:solidFill>
                    <a:latin typeface="News Gothic MT" panose="020B0504020203020204" pitchFamily="34" charset="0"/>
                  </a:rPr>
                  <a:t>Lue lisää: </a:t>
                </a:r>
                <a:r>
                  <a:rPr lang="fi-FI" sz="1800" dirty="0">
                    <a:solidFill>
                      <a:srgbClr val="F49800"/>
                    </a:solidFill>
                    <a:latin typeface="News Gothic MT" panose="020B0504020203020204" pitchFamily="34" charset="0"/>
                  </a:rPr>
                  <a:t>www.vanheneminen.fi </a:t>
                </a:r>
              </a:p>
            </p:txBody>
          </p:sp>
          <p:sp>
            <p:nvSpPr>
              <p:cNvPr id="4" name="Otsikko 1">
                <a:extLst>
                  <a:ext uri="{FF2B5EF4-FFF2-40B4-BE49-F238E27FC236}">
                    <a16:creationId xmlns:a16="http://schemas.microsoft.com/office/drawing/2014/main" id="{9186D7A7-9BEC-4A30-874B-9B14BEB278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706" y="1130569"/>
                <a:ext cx="3895844" cy="2386019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fi-FI" sz="3600" b="1" dirty="0">
                    <a:solidFill>
                      <a:srgbClr val="542785"/>
                    </a:solidFill>
                    <a:latin typeface="News Gothic MT" panose="020B0504020203020204" pitchFamily="34" charset="0"/>
                  </a:rPr>
                  <a:t>Hyvin suunniteltu on puoliksi tehty</a:t>
                </a:r>
              </a:p>
            </p:txBody>
          </p:sp>
          <p:sp>
            <p:nvSpPr>
              <p:cNvPr id="8" name="Ellipsi 7">
                <a:extLst>
                  <a:ext uri="{FF2B5EF4-FFF2-40B4-BE49-F238E27FC236}">
                    <a16:creationId xmlns:a16="http://schemas.microsoft.com/office/drawing/2014/main" id="{5B584D1F-DB6A-4FA8-854E-9E2EE4D8F2F2}"/>
                  </a:ext>
                </a:extLst>
              </p:cNvPr>
              <p:cNvSpPr/>
              <p:nvPr/>
            </p:nvSpPr>
            <p:spPr>
              <a:xfrm>
                <a:off x="-1358780" y="5453372"/>
                <a:ext cx="13749956" cy="1919434"/>
              </a:xfrm>
              <a:prstGeom prst="ellipse">
                <a:avLst/>
              </a:prstGeom>
              <a:solidFill>
                <a:srgbClr val="EDE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fi-FI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Vuokaaviosymboli: Liitin 6">
                <a:extLst>
                  <a:ext uri="{FF2B5EF4-FFF2-40B4-BE49-F238E27FC236}">
                    <a16:creationId xmlns:a16="http://schemas.microsoft.com/office/drawing/2014/main" id="{B82E13ED-A575-498D-9AD4-CF7EF563E8BB}"/>
                  </a:ext>
                </a:extLst>
              </p:cNvPr>
              <p:cNvSpPr/>
              <p:nvPr/>
            </p:nvSpPr>
            <p:spPr>
              <a:xfrm>
                <a:off x="6334639" y="4134959"/>
                <a:ext cx="2555192" cy="2476179"/>
              </a:xfrm>
              <a:prstGeom prst="flowChartConnector">
                <a:avLst/>
              </a:prstGeom>
              <a:solidFill>
                <a:srgbClr val="A28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fi-FI" dirty="0">
                    <a:solidFill>
                      <a:prstClr val="white"/>
                    </a:solidFill>
                    <a:latin typeface="News Gothic MT" panose="020B0504020203020204" pitchFamily="34" charset="0"/>
                  </a:rPr>
                  <a:t>Millainen vanhuuteen varautuja olet? Tee testi sivuillamme. </a:t>
                </a:r>
                <a:endParaRPr lang="fi-FI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2" name="Kuva 11">
                <a:extLst>
                  <a:ext uri="{FF2B5EF4-FFF2-40B4-BE49-F238E27FC236}">
                    <a16:creationId xmlns:a16="http://schemas.microsoft.com/office/drawing/2014/main" id="{2918AB90-5ACF-4A9E-A1BD-E29E9D6589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4" t="42617" r="5414" b="42670"/>
              <a:stretch/>
            </p:blipFill>
            <p:spPr>
              <a:xfrm>
                <a:off x="347379" y="4932522"/>
                <a:ext cx="5687574" cy="132716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4" name="Kuva 13" descr="Kuva, joka sisältää kohteen piirtäminen&#10;&#10;Kuvaus luotu automaattisesti">
                <a:extLst>
                  <a:ext uri="{FF2B5EF4-FFF2-40B4-BE49-F238E27FC236}">
                    <a16:creationId xmlns:a16="http://schemas.microsoft.com/office/drawing/2014/main" id="{412606C4-C01E-41CE-A72E-C790E8D4F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379" y="95266"/>
                <a:ext cx="2246776" cy="10060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705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Korjausneuvontaa jo yli 30 vuotta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Palvelemme</a:t>
            </a:r>
          </a:p>
          <a:p>
            <a:pPr lvl="1"/>
            <a:r>
              <a:rPr lang="fi-FI" dirty="0"/>
              <a:t>Kaikki yli 65 –vuotiaat</a:t>
            </a:r>
          </a:p>
          <a:p>
            <a:pPr lvl="1"/>
            <a:r>
              <a:rPr lang="fi-FI" dirty="0"/>
              <a:t>Veteraanit</a:t>
            </a:r>
          </a:p>
          <a:p>
            <a:pPr lvl="1"/>
            <a:r>
              <a:rPr lang="fi-FI" dirty="0"/>
              <a:t>Veteraanien lesket</a:t>
            </a:r>
          </a:p>
          <a:p>
            <a:pPr lvl="1"/>
            <a:endParaRPr lang="fi-FI" dirty="0"/>
          </a:p>
          <a:p>
            <a:r>
              <a:rPr lang="fi-FI" sz="2400" dirty="0"/>
              <a:t>Sotainvalidien Veljesliiton aloittama ja 2000 –luvun alussa Vanhustyön keskusliitolle siirtynyt palvelu.</a:t>
            </a:r>
          </a:p>
          <a:p>
            <a:r>
              <a:rPr lang="fi-FI" sz="2400" dirty="0"/>
              <a:t>Korjausneuvonta on maksutonta.</a:t>
            </a:r>
          </a:p>
        </p:txBody>
      </p:sp>
      <p:sp>
        <p:nvSpPr>
          <p:cNvPr id="15" name="Date Placeholder 4" hidden="1">
            <a:extLst>
              <a:ext uri="{FF2B5EF4-FFF2-40B4-BE49-F238E27FC236}">
                <a16:creationId xmlns:a16="http://schemas.microsoft.com/office/drawing/2014/main" id="{0607B5B4-6191-65D4-9AE6-B0B82ABB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EDE431E-9B18-4EA3-A43B-D8B55D652027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27.10.2023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8E1D8EE3-97E4-5ED5-5A2D-7E6B6298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CFC16F2-D300-29AC-B503-0D348580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22" y="1599380"/>
            <a:ext cx="456630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2349"/>
          </a:xfrm>
        </p:spPr>
        <p:txBody>
          <a:bodyPr anchor="b">
            <a:normAutofit/>
          </a:bodyPr>
          <a:lstStyle/>
          <a:p>
            <a:r>
              <a:rPr lang="fi-FI" sz="4000" dirty="0"/>
              <a:t>Tavoitettavuus</a:t>
            </a:r>
          </a:p>
        </p:txBody>
      </p:sp>
      <p:pic>
        <p:nvPicPr>
          <p:cNvPr id="5" name="Kuva 4" descr="Kuva, joka sisältää kohteen lattia, sisä, seinä, rakennus&#10;&#10;Kuvaus luotu, erittäin korkea luotettavuus">
            <a:extLst>
              <a:ext uri="{FF2B5EF4-FFF2-40B4-BE49-F238E27FC236}">
                <a16:creationId xmlns:a16="http://schemas.microsoft.com/office/drawing/2014/main" id="{097645CA-80CF-423E-B2C1-2BB96C692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3" b="-1"/>
          <a:stretch/>
        </p:blipFill>
        <p:spPr>
          <a:xfrm>
            <a:off x="5183188" y="987425"/>
            <a:ext cx="6172200" cy="4605507"/>
          </a:xfrm>
          <a:prstGeom prst="rect">
            <a:avLst/>
          </a:prstGeom>
          <a:noFill/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fi-FI" dirty="0"/>
              <a:t>Korjaussuunnitelmien kustannusarviot noin 300 miljoonaa euroa. </a:t>
            </a:r>
          </a:p>
          <a:p>
            <a:r>
              <a:rPr lang="fi-FI" dirty="0"/>
              <a:t>Valmistuneita kohteita jo 30 000 kappaletta.</a:t>
            </a:r>
          </a:p>
          <a:p>
            <a:endParaRPr lang="fi-FI" dirty="0"/>
          </a:p>
          <a:p>
            <a:r>
              <a:rPr lang="fi-FI" dirty="0"/>
              <a:t>Vuonna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Yhteydenottoja 10 697 kpl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Neuvontakäyntejä 2 119 kpl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Kustannusarviot 10 918 820 </a:t>
            </a:r>
            <a:r>
              <a:rPr lang="fi-FI" dirty="0"/>
              <a:t>€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1600" dirty="0"/>
          </a:p>
        </p:txBody>
      </p:sp>
      <p:sp>
        <p:nvSpPr>
          <p:cNvPr id="10" name="Date Placeholder 4" hidden="1">
            <a:extLst>
              <a:ext uri="{FF2B5EF4-FFF2-40B4-BE49-F238E27FC236}">
                <a16:creationId xmlns:a16="http://schemas.microsoft.com/office/drawing/2014/main" id="{E1D6C180-316D-620C-2F58-ACC19DD5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134A6C-8C7B-4819-8DB8-D393482B160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27.10.2023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0CA6722-BAE0-051E-0004-73A165A8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F43C883-C985-43BE-824C-C5A84FC2DC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0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6906"/>
            <a:ext cx="3932237" cy="1238435"/>
          </a:xfrm>
        </p:spPr>
        <p:txBody>
          <a:bodyPr anchor="b">
            <a:normAutofit/>
          </a:bodyPr>
          <a:lstStyle/>
          <a:p>
            <a:r>
              <a:rPr lang="fi-FI" sz="4000"/>
              <a:t>Valtakunnallista toimintaa</a:t>
            </a:r>
            <a:endParaRPr lang="fi-FI" sz="4000" dirty="0"/>
          </a:p>
        </p:txBody>
      </p:sp>
      <p:pic>
        <p:nvPicPr>
          <p:cNvPr id="9" name="Kuva 8" descr="Kuva, joka sisältää kohteen ulko, puu, vesi, auringonlasku&#10;&#10;Kuvaus luotu, erittäin korkea luotettavuus">
            <a:extLst>
              <a:ext uri="{FF2B5EF4-FFF2-40B4-BE49-F238E27FC236}">
                <a16:creationId xmlns:a16="http://schemas.microsoft.com/office/drawing/2014/main" id="{A327DED4-ADA5-4345-9CD9-86D62932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46" y="987425"/>
            <a:ext cx="3655218" cy="4873625"/>
          </a:xfrm>
          <a:prstGeom prst="rect">
            <a:avLst/>
          </a:prstGeom>
          <a:noFill/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11101" cy="4103694"/>
          </a:xfrm>
        </p:spPr>
        <p:txBody>
          <a:bodyPr>
            <a:normAutofit fontScale="92500" lnSpcReduction="20000"/>
          </a:bodyPr>
          <a:lstStyle/>
          <a:p>
            <a:r>
              <a:rPr lang="fi-FI" sz="1800" dirty="0"/>
              <a:t>Korjausneuvonnassa 15 aluetta. </a:t>
            </a:r>
          </a:p>
          <a:p>
            <a:r>
              <a:rPr lang="fi-FI" sz="1800" dirty="0"/>
              <a:t>Neuvojat rakennusalan ammattilaisia.</a:t>
            </a:r>
          </a:p>
          <a:p>
            <a:endParaRPr lang="fi-FI" sz="1800" dirty="0"/>
          </a:p>
          <a:p>
            <a:r>
              <a:rPr lang="fi-FI" sz="1800" dirty="0"/>
              <a:t>Korjausneuvojien toimistot sijaitsevat;</a:t>
            </a:r>
          </a:p>
          <a:p>
            <a:endParaRPr lang="fi-FI" sz="1800" dirty="0"/>
          </a:p>
          <a:p>
            <a:r>
              <a:rPr lang="fi-FI" sz="1800" dirty="0"/>
              <a:t>Sotkamo</a:t>
            </a:r>
          </a:p>
          <a:p>
            <a:r>
              <a:rPr lang="fi-FI" sz="1800" dirty="0"/>
              <a:t>Rovaniemi	Kiiminki</a:t>
            </a:r>
          </a:p>
          <a:p>
            <a:r>
              <a:rPr lang="fi-FI" sz="1800" dirty="0"/>
              <a:t>Seinäjoki		Äänekoski</a:t>
            </a:r>
          </a:p>
          <a:p>
            <a:r>
              <a:rPr lang="fi-FI" sz="1800" dirty="0"/>
              <a:t>Juankoski	Kontiolahti</a:t>
            </a:r>
          </a:p>
          <a:p>
            <a:r>
              <a:rPr lang="fi-FI" sz="1800" dirty="0"/>
              <a:t>Pori		Tampere</a:t>
            </a:r>
          </a:p>
          <a:p>
            <a:r>
              <a:rPr lang="fi-FI" sz="1800" dirty="0"/>
              <a:t>Ristiina		Lappeenranta</a:t>
            </a:r>
          </a:p>
          <a:p>
            <a:r>
              <a:rPr lang="fi-FI" sz="1800" dirty="0"/>
              <a:t>Turku		Lahti</a:t>
            </a:r>
          </a:p>
          <a:p>
            <a:r>
              <a:rPr lang="fi-FI" sz="1800" dirty="0"/>
              <a:t>Uudenmaan neuvojat VTKL:n Helsingissä</a:t>
            </a:r>
          </a:p>
          <a:p>
            <a:endParaRPr lang="fi-FI" sz="1500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BA278867-7930-B19F-E2C8-F33BBE72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E134A6C-8C7B-4819-8DB8-D393482B1604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C14705A-5E8B-79B7-5DB3-970311D0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557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05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Mitä korjausneuvoja tekee?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4A8BB9-7F15-4254-8E98-1A894D03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0" r="-3" b="9215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796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Vanhustyön keskusliiton korjausneuvoja:</a:t>
            </a:r>
          </a:p>
          <a:p>
            <a:r>
              <a:rPr lang="fi-FI" sz="2000" dirty="0">
                <a:hlinkClick r:id="rId3"/>
              </a:rPr>
              <a:t>https://www.youtube.com/watch?v=PeYHg7jiGqM&amp;t=66s</a:t>
            </a:r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Avustaa remonttitarpeen kartoituksessa</a:t>
            </a:r>
          </a:p>
          <a:p>
            <a:r>
              <a:rPr lang="fi-FI" sz="2000" dirty="0"/>
              <a:t>Tekee luonnossuunnittelua</a:t>
            </a:r>
          </a:p>
          <a:p>
            <a:r>
              <a:rPr lang="fi-FI" sz="2000" dirty="0"/>
              <a:t>Neuvoo avustusten hakemisessa</a:t>
            </a:r>
          </a:p>
          <a:p>
            <a:r>
              <a:rPr lang="fi-FI" sz="2000" dirty="0"/>
              <a:t>Auttaa urakoitsijoiden etsimisessä</a:t>
            </a:r>
          </a:p>
          <a:p>
            <a:r>
              <a:rPr lang="fi-FI" sz="2000" dirty="0"/>
              <a:t>Opastaa arkiteknologian käytössä</a:t>
            </a:r>
          </a:p>
          <a:p>
            <a:endParaRPr lang="fi-FI" sz="2000" dirty="0"/>
          </a:p>
          <a:p>
            <a:r>
              <a:rPr lang="fi-FI" sz="2000" dirty="0"/>
              <a:t>Tavoitteena turvallinen ja esteetön koti!</a:t>
            </a:r>
          </a:p>
          <a:p>
            <a:endParaRPr lang="fi-FI" sz="1500" dirty="0"/>
          </a:p>
          <a:p>
            <a:endParaRPr lang="fi-FI" sz="1500" dirty="0"/>
          </a:p>
          <a:p>
            <a:endParaRPr lang="fi-FI" sz="1500" dirty="0"/>
          </a:p>
        </p:txBody>
      </p:sp>
      <p:sp>
        <p:nvSpPr>
          <p:cNvPr id="11" name="Date Placeholder 4" hidden="1">
            <a:extLst>
              <a:ext uri="{FF2B5EF4-FFF2-40B4-BE49-F238E27FC236}">
                <a16:creationId xmlns:a16="http://schemas.microsoft.com/office/drawing/2014/main" id="{85B946B8-4AA7-ED9A-4049-BF8E6190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FF3B4E4-B8BB-4258-84F7-FA069A2A1ADF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7B173DD-3004-2D03-0313-3EB76BE6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1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E346DD1-794A-433D-99E8-AEBD2A41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b="9492"/>
          <a:stretch/>
        </p:blipFill>
        <p:spPr>
          <a:xfrm>
            <a:off x="6264000" y="0"/>
            <a:ext cx="5733656" cy="4829685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E403F84-95A4-4AAD-836A-5CF7860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0396"/>
            <a:ext cx="5120640" cy="1325880"/>
          </a:xfrm>
        </p:spPr>
        <p:txBody>
          <a:bodyPr anchor="ctr">
            <a:normAutofit/>
          </a:bodyPr>
          <a:lstStyle/>
          <a:p>
            <a:r>
              <a:rPr lang="fi-FI" dirty="0"/>
              <a:t>Korjausneuvonnan vaiheita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43A159-7D70-4E03-9449-14632F132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1562"/>
            <a:ext cx="5093208" cy="43525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Yhteydenotto/ alkukartoitus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Kotikäynti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Suunnittelu, mahdolliset luonnokset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Avustusten hakeminen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Tarvittaessa urakoitsijan hakeminen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Myönnetyn avustuksen maksatuksen hakeminen</a:t>
            </a:r>
          </a:p>
          <a:p>
            <a:endParaRPr lang="fi-FI" dirty="0"/>
          </a:p>
        </p:txBody>
      </p:sp>
      <p:sp>
        <p:nvSpPr>
          <p:cNvPr id="10" name="Date Placeholder 4" hidden="1">
            <a:extLst>
              <a:ext uri="{FF2B5EF4-FFF2-40B4-BE49-F238E27FC236}">
                <a16:creationId xmlns:a16="http://schemas.microsoft.com/office/drawing/2014/main" id="{6434C101-81F4-3CE3-184C-FF24A051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E134A6C-8C7B-4819-8DB8-D393482B1604}" type="datetime1">
              <a:rPr lang="fi-FI" smtClean="0"/>
              <a:pPr>
                <a:spcAft>
                  <a:spcPts val="600"/>
                </a:spcAft>
              </a:pPr>
              <a:t>27.10.2023</a:t>
            </a:fld>
            <a:endParaRPr lang="fi-FI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A9D7489-A8B8-BDB6-4CE8-4EF62676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F43C883-C985-43BE-824C-C5A84FC2DC17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228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telymalli_luonnos" id="{CCE59FAF-50FA-4DA2-9A7F-9C4A07FD1D7E}" vid="{F47B33E0-5734-4BF9-A700-80BB7F10A1E8}"/>
    </a:ext>
  </a:extLst>
</a:theme>
</file>

<file path=ppt/theme/theme2.xml><?xml version="1.0" encoding="utf-8"?>
<a:theme xmlns:a="http://schemas.openxmlformats.org/drawingml/2006/main" name="Mukautettu suunnittelumalli">
  <a:themeElements>
    <a:clrScheme name="Mukautettu 6">
      <a:dk1>
        <a:srgbClr val="FFFFFF"/>
      </a:dk1>
      <a:lt1>
        <a:srgbClr val="330066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telymalli_luonnos" id="{CCE59FAF-50FA-4DA2-9A7F-9C4A07FD1D7E}" vid="{4A024735-6410-4DAD-A1FA-37053C723CCC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telymalli_luonnos" id="{CCE59FAF-50FA-4DA2-9A7F-9C4A07FD1D7E}" vid="{6624FBC1-48A0-4768-9199-17E15F258535}"/>
    </a:ext>
  </a:extLst>
</a:theme>
</file>

<file path=ppt/theme/theme4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telymalli_luonnos" id="{CCE59FAF-50FA-4DA2-9A7F-9C4A07FD1D7E}" vid="{CAE34365-EB65-46B1-A8B8-F72C7C8F4123}"/>
    </a:ext>
  </a:extLst>
</a:theme>
</file>

<file path=ppt/theme/theme5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telymalli_luonnos" id="{CCE59FAF-50FA-4DA2-9A7F-9C4A07FD1D7E}" vid="{ECAD37C9-68A0-43F5-BA51-CEA1C6C756C3}"/>
    </a:ext>
  </a:extLst>
</a:theme>
</file>

<file path=ppt/theme/theme6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C6EDF789-DE71-44DD-B181-B76BB49E6D57}" vid="{34924C78-5DBB-4FF2-866E-AC00C31C4EE8}"/>
    </a:ext>
  </a:extLst>
</a:theme>
</file>

<file path=ppt/theme/theme7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KL_ppt_mallipohja_raita" id="{751F1548-0990-4BF9-85E7-12773DE5E1ED}" vid="{21CCA4E6-842E-4FF9-8BCF-D753B88E6F6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9A038-378C-4E8D-8A6C-D66779BA47B3}" vid="{B058C57A-C39F-42C5-BC78-C5E13CE362CF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8D5B5447F7B64DBB8AF68AD4B62DFD" ma:contentTypeVersion="16" ma:contentTypeDescription="Luo uusi asiakirja." ma:contentTypeScope="" ma:versionID="f71557379bda3b36e3a5bdd63cd61cdf">
  <xsd:schema xmlns:xsd="http://www.w3.org/2001/XMLSchema" xmlns:xs="http://www.w3.org/2001/XMLSchema" xmlns:p="http://schemas.microsoft.com/office/2006/metadata/properties" xmlns:ns2="02ddf22a-210a-4c33-8576-817b91fcb790" xmlns:ns3="ceff707d-f623-493d-bac7-b56c0dfe17a9" targetNamespace="http://schemas.microsoft.com/office/2006/metadata/properties" ma:root="true" ma:fieldsID="0c26be7ac8df7c7159338c535c047985" ns2:_="" ns3:_="">
    <xsd:import namespace="02ddf22a-210a-4c33-8576-817b91fcb790"/>
    <xsd:import namespace="ceff707d-f623-493d-bac7-b56c0dfe17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df22a-210a-4c33-8576-817b91fcb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62324b-9413-4969-a123-44dde1e66ae2}" ma:internalName="TaxCatchAll" ma:showField="CatchAllData" ma:web="02ddf22a-210a-4c33-8576-817b91fcb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f707d-f623-493d-bac7-b56c0dfe1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20d83-ea60-4e24-9aa7-9868891e3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F02F75-8C9B-49E6-960B-9BB757709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df22a-210a-4c33-8576-817b91fcb790"/>
    <ds:schemaRef ds:uri="ceff707d-f623-493d-bac7-b56c0dfe1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C035B-58D7-48AD-BFEB-6495081570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Liitonesittely_luonnos</Template>
  <TotalTime>8754</TotalTime>
  <Words>1240</Words>
  <Application>Microsoft Office PowerPoint</Application>
  <PresentationFormat>Laajakuva</PresentationFormat>
  <Paragraphs>291</Paragraphs>
  <Slides>28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28</vt:i4>
      </vt:variant>
    </vt:vector>
  </HeadingPairs>
  <TitlesOfParts>
    <vt:vector size="40" baseType="lpstr">
      <vt:lpstr>Arial</vt:lpstr>
      <vt:lpstr>Calibri</vt:lpstr>
      <vt:lpstr>News Gothic MT</vt:lpstr>
      <vt:lpstr>Source Sans Pro</vt:lpstr>
      <vt:lpstr>Office-teema</vt:lpstr>
      <vt:lpstr>Mukautettu suunnittelumalli</vt:lpstr>
      <vt:lpstr>1_Mukautettu suunnittelumalli</vt:lpstr>
      <vt:lpstr>1_Office-teema</vt:lpstr>
      <vt:lpstr>2_Office-teema</vt:lpstr>
      <vt:lpstr>3_Office-teema</vt:lpstr>
      <vt:lpstr>4_Office-teema</vt:lpstr>
      <vt:lpstr>Office Theme</vt:lpstr>
      <vt:lpstr>Korjausneuvonta</vt:lpstr>
      <vt:lpstr>Vanhustyön keskusliitto  – Centralförbundet för de gamlas väl ry</vt:lpstr>
      <vt:lpstr>Vanhustyön keskusliitto </vt:lpstr>
      <vt:lpstr>PowerPoint-esitys</vt:lpstr>
      <vt:lpstr>Korjausneuvontaa jo yli 30 vuotta</vt:lpstr>
      <vt:lpstr>Tavoitettavuus</vt:lpstr>
      <vt:lpstr>Valtakunnallista toimintaa</vt:lpstr>
      <vt:lpstr>Mitä korjausneuvoja tekee?</vt:lpstr>
      <vt:lpstr>Korjausneuvonnan vaiheita</vt:lpstr>
      <vt:lpstr>Arkiteknologian käyttöopastus</vt:lpstr>
      <vt:lpstr>Korjaustoimet omakotitaloissa</vt:lpstr>
      <vt:lpstr>Esteetön kulkureitti</vt:lpstr>
      <vt:lpstr>Kylpyhuoneen muutostyöt</vt:lpstr>
      <vt:lpstr>WC</vt:lpstr>
      <vt:lpstr>Saunat</vt:lpstr>
      <vt:lpstr>Sisähissit</vt:lpstr>
      <vt:lpstr>Rahoitus yksityisille</vt:lpstr>
      <vt:lpstr>Korjausavustus</vt:lpstr>
      <vt:lpstr>Korjausavustus</vt:lpstr>
      <vt:lpstr>Varallisuus ja velat</vt:lpstr>
      <vt:lpstr>Korjausavustus</vt:lpstr>
      <vt:lpstr>Korjausavustus</vt:lpstr>
      <vt:lpstr>Vammaispalvelulaki</vt:lpstr>
      <vt:lpstr>Sotainvalidien avustus</vt:lpstr>
      <vt:lpstr>Kotitalousvähennys</vt:lpstr>
      <vt:lpstr>Sinnikkäät kauppiaat</vt:lpstr>
      <vt:lpstr>PowerPoint-esitys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Lankinen</dc:creator>
  <cp:lastModifiedBy>Erkki Häkkinen</cp:lastModifiedBy>
  <cp:revision>10</cp:revision>
  <dcterms:created xsi:type="dcterms:W3CDTF">2022-09-15T07:20:16Z</dcterms:created>
  <dcterms:modified xsi:type="dcterms:W3CDTF">2023-10-27T06:01:19Z</dcterms:modified>
</cp:coreProperties>
</file>