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1" r:id="rId3"/>
    <p:sldId id="290" r:id="rId4"/>
    <p:sldId id="293" r:id="rId5"/>
    <p:sldId id="280" r:id="rId6"/>
    <p:sldId id="278" r:id="rId7"/>
    <p:sldId id="258" r:id="rId8"/>
    <p:sldId id="310" r:id="rId9"/>
    <p:sldId id="318" r:id="rId10"/>
    <p:sldId id="314" r:id="rId11"/>
    <p:sldId id="307" r:id="rId12"/>
    <p:sldId id="283" r:id="rId13"/>
    <p:sldId id="296" r:id="rId14"/>
    <p:sldId id="319" r:id="rId15"/>
    <p:sldId id="282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3A299"/>
    <a:srgbClr val="F8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46" autoAdjust="0"/>
    <p:restoredTop sz="94981" autoAdjust="0"/>
  </p:normalViewPr>
  <p:slideViewPr>
    <p:cSldViewPr>
      <p:cViewPr varScale="1">
        <p:scale>
          <a:sx n="64" d="100"/>
          <a:sy n="64" d="100"/>
        </p:scale>
        <p:origin x="1245" y="2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422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4B114-165E-408E-88FD-45ED349F7433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A43E1-E841-4D65-954C-5CE2ABDE06E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606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09:32:26.9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89 0,'20422'0'0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7T09:57:52.4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1 196,'198'12,"-28"0,225-12,20 1,-213 11,62 0,-224-10,46 8,27 1,340 24,-138-17,4-19,-105-1,2298 2,-2288 13,-9-1,435-13,-414-11,-35 1,-140 10,-7 1,72-10,-82 3,52-8,156-5,-216 19,48-9,25-1,9 0,-13 1,63-3,45 0,-134 7,113-22,-158 22,77-18,-68 13,0 2,50-4,5 13,9-1,-27-10,13-2,159 13,-6-1,-101-10,35-2,201 14,-351-3,52-8,-50 4,41-1,-31 7,6-1,49-7,119-9,2 18,-77 1,-72-3,82 3,-123 2,1 1,-1 1,-1 2,44 18,-45-16,0-1,0 0,1-2,0-2,29 4,-41-9,-7 0,1 1,-1 0,1 0,-1 0,10 4,-8-2,11 4,29 15,-31-11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7T09:58:01.1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26,'602'0,"-452"-12,-24 1,361 9,-251 3,-196 0,0 2,44 8,-66-8,-1 1,1 1,29 12,-28-11,1 0,-1-1,1-1,0 0,21 0,37 6,-20-2,-1-2,1-3,59-5,-25 0,774 2,-841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7:33:13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7:33:15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7:33:16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7:33:17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7:33:22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D3C2E-B382-4F5B-95F2-D83C8D56B86D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C7F4A-D9D8-4404-B856-9AEE5277C5F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4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82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fi-FI" sz="2200" dirty="0"/>
              <a:t>Vanhusasiavaltuutettu Päivi Topo: ”Ikääntyvien pitäisi olla yhdenvertaisia digitalisoituvassa yhteiskunnassa.”  (HS 21.10.2020)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Organisoitua tukea sähköisten palveluiden käyttöön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Keinoja ilmoittaa, että ei voi käyttää sähköisiä palveluita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Toisen puolesta toimiminen pitäisi olla mahdollista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26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fi-FI" sz="2200" dirty="0"/>
              <a:t>Vanhusasiavaltuutettu Päivi Topo: ”Ikääntyvien pitäisi olla yhdenvertaisia digitalisoituvassa yhteiskunnassa.”  (HS 21.10.2020)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Organisoitua tukea sähköisten palveluiden käyttöön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Keinoja ilmoittaa, että ei voi käyttää sähköisiä palveluita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Toisen puolesta toimiminen pitäisi olla mahdollista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55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fi-FI" sz="2200" dirty="0"/>
              <a:t>Vanhusasiavaltuutettu Päivi Topo: ”Ikääntyvien pitäisi olla yhdenvertaisia digitalisoituvassa yhteiskunnassa.”  (HS 21.10.2020)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Organisoitua tukea sähköisten palveluiden käyttöön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Keinoja ilmoittaa, että ei voi käyttää sähköisiä palveluita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Toisen puolesta toimiminen pitäisi olla mahdollista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55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03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fi-FI" sz="2200" dirty="0"/>
              <a:t>Vanhusasiavaltuutettu Päivi Topo: ”Ikääntyvien pitäisi olla yhdenvertaisia digitalisoituvassa yhteiskunnassa.”  (HS 21.10.2020)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Organisoitua tukea sähköisten palveluiden käyttöön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Keinoja ilmoittaa, että ei voi käyttää sähköisiä palveluita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Toisen puolesta toimiminen pitäisi olla mahdollista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55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299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cxnSp>
        <p:nvCxnSpPr>
          <p:cNvPr id="8" name="Suora yhdysviiv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i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äivämäärän paikkamerkki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cxnSp>
        <p:nvCxnSpPr>
          <p:cNvPr id="7" name="Suora yhdysviiv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32" name="Sisällön paikkamerkk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34" name="Sisällön paikkamerkk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cxnSp>
        <p:nvCxnSpPr>
          <p:cNvPr id="10" name="Suora yhdysviiv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isällön paikkamerkk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31" name="Otsikk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i-FI" dirty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B73305-77C6-4D20-9472-0A14D9E2E698}" type="datetimeFigureOut">
              <a:rPr lang="fi-FI" smtClean="0"/>
              <a:t>21.1.2025</a:t>
            </a:fld>
            <a:endParaRPr lang="fi-FI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E26EE7-530C-4049-BCDE-B861926989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uopio.senioriyhdistys.fi/" TargetMode="External"/><Relationship Id="rId2" Type="http://schemas.openxmlformats.org/officeDocument/2006/relationships/hyperlink" Target="https://www.senioriliitto.f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hdistystoimijat.fi/toiminnot/viestinta/" TargetMode="External"/><Relationship Id="rId4" Type="http://schemas.openxmlformats.org/officeDocument/2006/relationships/hyperlink" Target="https://www.yhdistystoimijat.fi/sosmedia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uopio.senioriyhdistys.fi/yhdistys/toimintasuunnitelm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3.png"/><Relationship Id="rId1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customXml" Target="../ink/ink2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nioriliitto.fi/jasenille/sahkoposti-eiko-viestimme-nay-sahkopostissasi-oikeassa-paikass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7.jpeg"/><Relationship Id="rId15" Type="http://schemas.openxmlformats.org/officeDocument/2006/relationships/image" Target="../media/image15.png"/><Relationship Id="rId10" Type="http://schemas.openxmlformats.org/officeDocument/2006/relationships/image" Target="../media/image14.png"/><Relationship Id="rId19" Type="http://schemas.openxmlformats.org/officeDocument/2006/relationships/image" Target="../media/image16.png"/><Relationship Id="rId4" Type="http://schemas.openxmlformats.org/officeDocument/2006/relationships/image" Target="../media/image6.jpeg"/><Relationship Id="rId1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senioriliitto.fi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kuopio.senioriyhdistys.fi/" TargetMode="External"/><Relationship Id="rId4" Type="http://schemas.openxmlformats.org/officeDocument/2006/relationships/hyperlink" Target="https://savo-karjala.senioripiiri.fi/" TargetMode="Externa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KuopionSeniori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4.jpeg"/><Relationship Id="rId3" Type="http://schemas.openxmlformats.org/officeDocument/2006/relationships/hyperlink" Target="https://www.senioriliitto.fi/jasenille/senioriappi/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8.xml"/><Relationship Id="rId5" Type="http://schemas.openxmlformats.org/officeDocument/2006/relationships/image" Target="../media/image22.png"/><Relationship Id="rId15" Type="http://schemas.openxmlformats.org/officeDocument/2006/relationships/image" Target="../media/image26.jpeg"/><Relationship Id="rId10" Type="http://schemas.openxmlformats.org/officeDocument/2006/relationships/customXml" Target="../ink/ink7.xml"/><Relationship Id="rId4" Type="http://schemas.openxmlformats.org/officeDocument/2006/relationships/hyperlink" Target="http://senioriappi.senioriliitto.fi/" TargetMode="External"/><Relationship Id="rId9" Type="http://schemas.openxmlformats.org/officeDocument/2006/relationships/customXml" Target="../ink/ink6.xml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/>
          <a:p>
            <a:br>
              <a:rPr lang="fi-FI" dirty="0"/>
            </a:br>
            <a:r>
              <a:rPr lang="fi-FI" dirty="0"/>
              <a:t>Kuopion seudun seniorit ry</a:t>
            </a:r>
            <a:br>
              <a:rPr lang="fi-FI" dirty="0"/>
            </a:br>
            <a:r>
              <a:rPr lang="fi-FI" dirty="0"/>
              <a:t>Veikko Brax  8.10.2024</a:t>
            </a:r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544" y="1433732"/>
            <a:ext cx="8305800" cy="1981200"/>
          </a:xfrm>
          <a:ln>
            <a:noFill/>
          </a:ln>
        </p:spPr>
        <p:txBody>
          <a:bodyPr/>
          <a:lstStyle/>
          <a:p>
            <a:r>
              <a:rPr lang="fi-FI" dirty="0"/>
              <a:t>KSS ry:n Tiedotuksesta </a:t>
            </a:r>
            <a:br>
              <a:rPr lang="fi-FI" dirty="0"/>
            </a:br>
            <a:r>
              <a:rPr lang="fi-FI" sz="2800" dirty="0">
                <a:solidFill>
                  <a:schemeClr val="tx1">
                    <a:lumMod val="95000"/>
                  </a:schemeClr>
                </a:solidFill>
              </a:rPr>
              <a:t>Osa 1</a:t>
            </a:r>
          </a:p>
        </p:txBody>
      </p:sp>
    </p:spTree>
    <p:extLst>
      <p:ext uri="{BB962C8B-B14F-4D97-AF65-F5344CB8AC3E}">
        <p14:creationId xmlns:p14="http://schemas.microsoft.com/office/powerpoint/2010/main" val="149496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9BE3A-2C90-66C2-8829-E0BA6739C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DBD64CD-6D02-70B6-8F3B-86FC9826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/>
              <a:t>Tekoäly antoi  tällaisia neuvoja, </a:t>
            </a:r>
            <a:br>
              <a:rPr lang="fi-FI" b="1" dirty="0"/>
            </a:br>
            <a:r>
              <a:rPr lang="fi-FI" sz="2700" b="1" dirty="0"/>
              <a:t>mitä ikääntyvien yhdistyksessä tulisi huomioida…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8F3D0DD-835E-F1C5-F131-A8CE221B7B4D}"/>
              </a:ext>
            </a:extLst>
          </p:cNvPr>
          <p:cNvSpPr txBox="1"/>
          <p:nvPr/>
        </p:nvSpPr>
        <p:spPr>
          <a:xfrm>
            <a:off x="395536" y="1484784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Käytännön toiminta:  </a:t>
            </a:r>
            <a:r>
              <a:rPr lang="fi-FI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Sisällytä käytännön toimintaan toistuvia rutiineja, kuten tapaamisia samoissa paikoissa samoihin aikoihin. Ikääntyvät </a:t>
            </a:r>
            <a:br>
              <a:rPr lang="fi-FI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fi-FI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jäsenet muistavat ne ja tottuvat niihin.</a:t>
            </a:r>
          </a:p>
          <a:p>
            <a:pPr>
              <a:spcBef>
                <a:spcPts val="1200"/>
              </a:spcBef>
            </a:pPr>
            <a:r>
              <a:rPr lang="fi-FI" sz="2000" b="1" dirty="0"/>
              <a:t>Tiedottaminen:  </a:t>
            </a:r>
            <a:r>
              <a:rPr lang="fi-FI" sz="2000" dirty="0"/>
              <a:t>Tiedota jäseniä digi-viestien lisäksi hyvillä tulosteilla. </a:t>
            </a:r>
            <a:br>
              <a:rPr lang="fi-FI" sz="2000" dirty="0"/>
            </a:br>
            <a:r>
              <a:rPr lang="fi-FI" sz="2000" dirty="0"/>
              <a:t>Ne  auttavat ikääntyvää jäsentä muistamaan ja ymmärtämään yhdistyksen toimintaa. Hän lukee tulosteita myös monesti uudelleen: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Käytä riittävän suurta kirjasinkokoa ja selkeitä fontteja.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Käytä selkeää kieltä, vältä monimutkaisia lauseita ja teknisiä termejä.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Käytä kuvia, symboleja ja värikoodeja, jotka tukevat tekstisisältöä. </a:t>
            </a:r>
          </a:p>
          <a:p>
            <a:pPr>
              <a:spcBef>
                <a:spcPts val="1200"/>
              </a:spcBef>
            </a:pPr>
            <a:r>
              <a:rPr lang="fi-FI" sz="2000" b="1" dirty="0">
                <a:solidFill>
                  <a:schemeClr val="bg1"/>
                </a:solidFill>
              </a:rPr>
              <a:t>Säännöllinen muistutus </a:t>
            </a:r>
            <a:r>
              <a:rPr lang="fi-FI" sz="2000" dirty="0">
                <a:solidFill>
                  <a:schemeClr val="bg1"/>
                </a:solidFill>
              </a:rPr>
              <a:t>yhdistyksen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dirty="0">
                <a:solidFill>
                  <a:schemeClr val="bg1"/>
                </a:solidFill>
              </a:rPr>
              <a:t>tapahtumista ja aikatauluista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Yhteisöllinen tuki ja vertaistuki, eli yhdistyksen jäsenet auttavat 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toisiaan muistamaan ja osallistumaan.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Henkilökohtainen tukija tai neuvoja, joka auttaa jäsentä 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muistamaan ja osallistumaan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Henkilökohtainen yhteys, sähköposti, tekstiviesti, puhelin,…</a:t>
            </a:r>
          </a:p>
        </p:txBody>
      </p:sp>
    </p:spTree>
    <p:extLst>
      <p:ext uri="{BB962C8B-B14F-4D97-AF65-F5344CB8AC3E}">
        <p14:creationId xmlns:p14="http://schemas.microsoft.com/office/powerpoint/2010/main" val="20273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>
            <a:extLst>
              <a:ext uri="{FF2B5EF4-FFF2-40B4-BE49-F238E27FC236}">
                <a16:creationId xmlns:a16="http://schemas.microsoft.com/office/drawing/2014/main" id="{BAF55ECF-6666-E45A-362F-236A2673D309}"/>
              </a:ext>
            </a:extLst>
          </p:cNvPr>
          <p:cNvSpPr txBox="1"/>
          <p:nvPr/>
        </p:nvSpPr>
        <p:spPr>
          <a:xfrm>
            <a:off x="5148064" y="4634768"/>
            <a:ext cx="900095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2"/>
                </a:solidFill>
              </a:rPr>
              <a:t>Netti-sivut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64084A10-E81A-1549-0BFE-901D3B51DA66}"/>
              </a:ext>
            </a:extLst>
          </p:cNvPr>
          <p:cNvSpPr/>
          <p:nvPr/>
        </p:nvSpPr>
        <p:spPr>
          <a:xfrm>
            <a:off x="1763688" y="1484784"/>
            <a:ext cx="7132467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78F97B7-56C2-3C22-141D-56ADBD18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900336"/>
          </a:xfrm>
        </p:spPr>
        <p:txBody>
          <a:bodyPr/>
          <a:lstStyle/>
          <a:p>
            <a:pPr algn="ctr"/>
            <a:r>
              <a:rPr lang="fi-FI" dirty="0"/>
              <a:t>Tiedotuksen tulevat keinot?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98075BE-ED88-1449-79FD-626331A09DCF}"/>
              </a:ext>
            </a:extLst>
          </p:cNvPr>
          <p:cNvSpPr txBox="1"/>
          <p:nvPr/>
        </p:nvSpPr>
        <p:spPr>
          <a:xfrm>
            <a:off x="251520" y="5476366"/>
            <a:ext cx="8640961" cy="10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                                                   </a:t>
            </a:r>
          </a:p>
          <a:p>
            <a:r>
              <a:rPr lang="fi-FI" dirty="0"/>
              <a:t>                                        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8011D90-2EE8-AFCD-37CA-5F3DEF714262}"/>
              </a:ext>
            </a:extLst>
          </p:cNvPr>
          <p:cNvSpPr txBox="1"/>
          <p:nvPr/>
        </p:nvSpPr>
        <p:spPr>
          <a:xfrm>
            <a:off x="1874123" y="1659942"/>
            <a:ext cx="107112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PJ / VPJ/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Sihteeri/</a:t>
            </a:r>
          </a:p>
          <a:p>
            <a:r>
              <a:rPr lang="fi-FI" dirty="0">
                <a:solidFill>
                  <a:schemeClr val="bg1"/>
                </a:solidFill>
              </a:rPr>
              <a:t>Hallitus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890C882-226E-7284-93ED-9FE334F4317D}"/>
              </a:ext>
            </a:extLst>
          </p:cNvPr>
          <p:cNvSpPr txBox="1"/>
          <p:nvPr/>
        </p:nvSpPr>
        <p:spPr>
          <a:xfrm>
            <a:off x="5292028" y="1659942"/>
            <a:ext cx="1162434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Matkailu-</a:t>
            </a:r>
          </a:p>
          <a:p>
            <a:r>
              <a:rPr lang="fi-FI" dirty="0">
                <a:solidFill>
                  <a:schemeClr val="bg1"/>
                </a:solidFill>
              </a:rPr>
              <a:t>vastaava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AF3881F-9FFA-773C-1883-7F5EBFFD5E51}"/>
              </a:ext>
            </a:extLst>
          </p:cNvPr>
          <p:cNvSpPr txBox="1"/>
          <p:nvPr/>
        </p:nvSpPr>
        <p:spPr>
          <a:xfrm>
            <a:off x="4290150" y="1659942"/>
            <a:ext cx="92987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Jäsen-</a:t>
            </a:r>
          </a:p>
          <a:p>
            <a:r>
              <a:rPr lang="fi-FI" dirty="0">
                <a:solidFill>
                  <a:schemeClr val="bg1"/>
                </a:solidFill>
              </a:rPr>
              <a:t>sihteeri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AB898A5-2365-1A2E-E2DF-E0C878FE2CA8}"/>
              </a:ext>
            </a:extLst>
          </p:cNvPr>
          <p:cNvSpPr txBox="1"/>
          <p:nvPr/>
        </p:nvSpPr>
        <p:spPr>
          <a:xfrm>
            <a:off x="3010682" y="1659942"/>
            <a:ext cx="1201226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Talouden-</a:t>
            </a:r>
          </a:p>
          <a:p>
            <a:r>
              <a:rPr lang="fi-FI" dirty="0">
                <a:solidFill>
                  <a:schemeClr val="bg1"/>
                </a:solidFill>
              </a:rPr>
              <a:t>hoitaja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0B0E87C-8A7B-1BFE-C5FD-069E47D3239C}"/>
              </a:ext>
            </a:extLst>
          </p:cNvPr>
          <p:cNvSpPr txBox="1"/>
          <p:nvPr/>
        </p:nvSpPr>
        <p:spPr>
          <a:xfrm>
            <a:off x="6516164" y="1659942"/>
            <a:ext cx="1109599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Liikunta-</a:t>
            </a:r>
          </a:p>
          <a:p>
            <a:r>
              <a:rPr lang="fi-FI" dirty="0">
                <a:solidFill>
                  <a:schemeClr val="bg1"/>
                </a:solidFill>
              </a:rPr>
              <a:t>vastaava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6A849DB-20C2-4543-44FF-25F6311730FE}"/>
              </a:ext>
            </a:extLst>
          </p:cNvPr>
          <p:cNvSpPr txBox="1"/>
          <p:nvPr/>
        </p:nvSpPr>
        <p:spPr>
          <a:xfrm>
            <a:off x="1037527" y="1659942"/>
            <a:ext cx="599844" cy="64633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S-K</a:t>
            </a:r>
            <a:br>
              <a:rPr lang="fi-FI" dirty="0"/>
            </a:br>
            <a:r>
              <a:rPr lang="fi-FI" dirty="0"/>
              <a:t>piiri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DF20FB9-1750-D713-4CBF-25B8AE1A3D5A}"/>
              </a:ext>
            </a:extLst>
          </p:cNvPr>
          <p:cNvSpPr txBox="1"/>
          <p:nvPr/>
        </p:nvSpPr>
        <p:spPr>
          <a:xfrm>
            <a:off x="319094" y="1659942"/>
            <a:ext cx="58221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KSL</a:t>
            </a:r>
          </a:p>
          <a:p>
            <a:r>
              <a:rPr lang="fi-FI" dirty="0"/>
              <a:t> ry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3AE4ECF-67C9-B565-D553-22894418ACDC}"/>
              </a:ext>
            </a:extLst>
          </p:cNvPr>
          <p:cNvSpPr txBox="1"/>
          <p:nvPr/>
        </p:nvSpPr>
        <p:spPr>
          <a:xfrm>
            <a:off x="3563888" y="5733256"/>
            <a:ext cx="128464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Sähköposti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CB31A4D-7FB3-F357-235F-3B41A0099AB3}"/>
              </a:ext>
            </a:extLst>
          </p:cNvPr>
          <p:cNvSpPr txBox="1"/>
          <p:nvPr/>
        </p:nvSpPr>
        <p:spPr>
          <a:xfrm>
            <a:off x="389536" y="5733256"/>
            <a:ext cx="153720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Jäsen itse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8814296-3C38-28EF-1130-26AAC8D4645B}"/>
              </a:ext>
            </a:extLst>
          </p:cNvPr>
          <p:cNvSpPr txBox="1"/>
          <p:nvPr/>
        </p:nvSpPr>
        <p:spPr>
          <a:xfrm>
            <a:off x="2005080" y="5733256"/>
            <a:ext cx="14868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Puhelin, tietokone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35F4FF7-F4DC-2D37-0EFB-0E5DF7B07171}"/>
              </a:ext>
            </a:extLst>
          </p:cNvPr>
          <p:cNvSpPr txBox="1"/>
          <p:nvPr/>
        </p:nvSpPr>
        <p:spPr>
          <a:xfrm>
            <a:off x="251519" y="4634768"/>
            <a:ext cx="1764202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Kokous, Teams 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>
                <a:solidFill>
                  <a:schemeClr val="bg2"/>
                </a:solidFill>
              </a:rPr>
              <a:t>-etäkokous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3DF1F50-F3CB-8C7E-47E7-19517FBD4325}"/>
              </a:ext>
            </a:extLst>
          </p:cNvPr>
          <p:cNvSpPr txBox="1"/>
          <p:nvPr/>
        </p:nvSpPr>
        <p:spPr>
          <a:xfrm>
            <a:off x="7003455" y="5733255"/>
            <a:ext cx="448865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FB</a:t>
            </a:r>
          </a:p>
          <a:p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EDB725B-89D4-1613-8F60-E33E1F9A6CA2}"/>
              </a:ext>
            </a:extLst>
          </p:cNvPr>
          <p:cNvSpPr txBox="1"/>
          <p:nvPr/>
        </p:nvSpPr>
        <p:spPr>
          <a:xfrm>
            <a:off x="4951073" y="5744073"/>
            <a:ext cx="8280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Selain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573CDF15-FD2C-5673-F931-6B2366C6F572}"/>
              </a:ext>
            </a:extLst>
          </p:cNvPr>
          <p:cNvSpPr txBox="1"/>
          <p:nvPr/>
        </p:nvSpPr>
        <p:spPr>
          <a:xfrm>
            <a:off x="7668292" y="1659942"/>
            <a:ext cx="1148071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Tiedotus-</a:t>
            </a:r>
          </a:p>
          <a:p>
            <a:r>
              <a:rPr lang="fi-FI" dirty="0">
                <a:solidFill>
                  <a:schemeClr val="bg1"/>
                </a:solidFill>
              </a:rPr>
              <a:t>vastaava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1EE1868A-F1C4-7996-69C1-81C627DB3551}"/>
              </a:ext>
            </a:extLst>
          </p:cNvPr>
          <p:cNvSpPr txBox="1"/>
          <p:nvPr/>
        </p:nvSpPr>
        <p:spPr>
          <a:xfrm>
            <a:off x="7020272" y="24115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/>
              <a:t>KSS ry hallitus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613ABA6B-7066-B239-4DD7-8D0A367B2293}"/>
              </a:ext>
            </a:extLst>
          </p:cNvPr>
          <p:cNvSpPr/>
          <p:nvPr/>
        </p:nvSpPr>
        <p:spPr>
          <a:xfrm>
            <a:off x="251520" y="3068960"/>
            <a:ext cx="5710142" cy="129614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8F8BB896-1480-615E-D825-4663FF0FC4E4}"/>
              </a:ext>
            </a:extLst>
          </p:cNvPr>
          <p:cNvSpPr txBox="1"/>
          <p:nvPr/>
        </p:nvSpPr>
        <p:spPr>
          <a:xfrm>
            <a:off x="2423075" y="3204804"/>
            <a:ext cx="1657959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/>
              <a:t>Jäsenluettelo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0FAD4302-7DDE-3C5D-D371-F75C23795ADC}"/>
              </a:ext>
            </a:extLst>
          </p:cNvPr>
          <p:cNvSpPr txBox="1"/>
          <p:nvPr/>
        </p:nvSpPr>
        <p:spPr>
          <a:xfrm>
            <a:off x="3868255" y="39774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2"/>
                </a:solidFill>
              </a:rPr>
              <a:t>Kilta -tietokanta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0081A2B3-9F05-4456-142C-A2DE0F8D6BBF}"/>
              </a:ext>
            </a:extLst>
          </p:cNvPr>
          <p:cNvSpPr txBox="1"/>
          <p:nvPr/>
        </p:nvSpPr>
        <p:spPr>
          <a:xfrm>
            <a:off x="2416466" y="3635732"/>
            <a:ext cx="1657959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/>
              <a:t>Tapahtumat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AA719006-7AC0-239E-BAFB-87E4D1E14D9C}"/>
              </a:ext>
            </a:extLst>
          </p:cNvPr>
          <p:cNvSpPr txBox="1"/>
          <p:nvPr/>
        </p:nvSpPr>
        <p:spPr>
          <a:xfrm>
            <a:off x="400242" y="3204804"/>
            <a:ext cx="1872208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/>
              <a:t>Sähköpostin ja</a:t>
            </a:r>
          </a:p>
          <a:p>
            <a:r>
              <a:rPr lang="fi-FI" b="1" dirty="0"/>
              <a:t>Tekstiviestin</a:t>
            </a:r>
          </a:p>
          <a:p>
            <a:r>
              <a:rPr lang="fi-FI" b="1" dirty="0"/>
              <a:t>ryhmälähetys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CDCE381D-23CE-9BD5-6297-49C9FCEC65C2}"/>
              </a:ext>
            </a:extLst>
          </p:cNvPr>
          <p:cNvSpPr txBox="1"/>
          <p:nvPr/>
        </p:nvSpPr>
        <p:spPr>
          <a:xfrm>
            <a:off x="4214891" y="3631086"/>
            <a:ext cx="1657959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/>
              <a:t>Raportit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FD15E737-D671-216F-AA43-7D332D6F32CF}"/>
              </a:ext>
            </a:extLst>
          </p:cNvPr>
          <p:cNvSpPr txBox="1"/>
          <p:nvPr/>
        </p:nvSpPr>
        <p:spPr>
          <a:xfrm>
            <a:off x="3995937" y="4634768"/>
            <a:ext cx="1007951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Sähkö-posti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2BAC7DDA-90D9-FC1D-FEAB-30C3C417F081}"/>
              </a:ext>
            </a:extLst>
          </p:cNvPr>
          <p:cNvSpPr txBox="1"/>
          <p:nvPr/>
        </p:nvSpPr>
        <p:spPr>
          <a:xfrm>
            <a:off x="7020272" y="611340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/>
              <a:t>KSS ry jäsen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1D2D6374-DDB2-2F76-1214-C83B42289B58}"/>
              </a:ext>
            </a:extLst>
          </p:cNvPr>
          <p:cNvSpPr/>
          <p:nvPr/>
        </p:nvSpPr>
        <p:spPr>
          <a:xfrm>
            <a:off x="138184" y="4509120"/>
            <a:ext cx="7530108" cy="20882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4E56B511-1D05-F027-AB25-493DC40E10FC}"/>
              </a:ext>
            </a:extLst>
          </p:cNvPr>
          <p:cNvSpPr txBox="1"/>
          <p:nvPr/>
        </p:nvSpPr>
        <p:spPr>
          <a:xfrm>
            <a:off x="7236296" y="4616920"/>
            <a:ext cx="360040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2"/>
                </a:solidFill>
              </a:rPr>
              <a:t>FB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12186CB7-E431-9B68-B86E-E259E62BA4DE}"/>
              </a:ext>
            </a:extLst>
          </p:cNvPr>
          <p:cNvSpPr txBox="1"/>
          <p:nvPr/>
        </p:nvSpPr>
        <p:spPr>
          <a:xfrm>
            <a:off x="6156182" y="4606969"/>
            <a:ext cx="972098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2"/>
                </a:solidFill>
              </a:rPr>
              <a:t>Seniori-appi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FACA3D3F-54E8-4532-C8CC-09A5125CB40C}"/>
              </a:ext>
            </a:extLst>
          </p:cNvPr>
          <p:cNvSpPr txBox="1"/>
          <p:nvPr/>
        </p:nvSpPr>
        <p:spPr>
          <a:xfrm>
            <a:off x="2159898" y="4634768"/>
            <a:ext cx="1692022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Tuloste, Lehti, Lehti-ilmoitus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1BE326E-2F84-8526-85DD-A735F60BE516}"/>
              </a:ext>
            </a:extLst>
          </p:cNvPr>
          <p:cNvSpPr txBox="1"/>
          <p:nvPr/>
        </p:nvSpPr>
        <p:spPr>
          <a:xfrm>
            <a:off x="4214891" y="3203684"/>
            <a:ext cx="1657959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/>
              <a:t>Tietopankki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FD3E7BD-99C9-00A9-1AB4-C137B7061B2D}"/>
              </a:ext>
            </a:extLst>
          </p:cNvPr>
          <p:cNvSpPr txBox="1"/>
          <p:nvPr/>
        </p:nvSpPr>
        <p:spPr>
          <a:xfrm>
            <a:off x="5892497" y="5733256"/>
            <a:ext cx="1038792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Seniori-appi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B860D7BD-967F-D5D2-1733-4CBAF9B81B6F}"/>
              </a:ext>
            </a:extLst>
          </p:cNvPr>
          <p:cNvSpPr/>
          <p:nvPr/>
        </p:nvSpPr>
        <p:spPr>
          <a:xfrm>
            <a:off x="1691680" y="1376560"/>
            <a:ext cx="7320746" cy="14947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836FEFF4-932D-7656-5A35-B41580D5078A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5961662" y="2878777"/>
            <a:ext cx="1490658" cy="838255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iruutu 36">
            <a:extLst>
              <a:ext uri="{FF2B5EF4-FFF2-40B4-BE49-F238E27FC236}">
                <a16:creationId xmlns:a16="http://schemas.microsoft.com/office/drawing/2014/main" id="{81F2B63A-F840-F929-6CBF-4808F4CA56A6}"/>
              </a:ext>
            </a:extLst>
          </p:cNvPr>
          <p:cNvSpPr txBox="1"/>
          <p:nvPr/>
        </p:nvSpPr>
        <p:spPr>
          <a:xfrm>
            <a:off x="7740351" y="4616919"/>
            <a:ext cx="1163757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2"/>
                </a:solidFill>
              </a:rPr>
              <a:t>WhApp, Insta, You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FF745FCB-74B0-73AF-4DD6-DC951A51DD72}"/>
              </a:ext>
            </a:extLst>
          </p:cNvPr>
          <p:cNvSpPr txBox="1"/>
          <p:nvPr/>
        </p:nvSpPr>
        <p:spPr>
          <a:xfrm>
            <a:off x="7745546" y="5733255"/>
            <a:ext cx="993562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SoMe</a:t>
            </a:r>
          </a:p>
        </p:txBody>
      </p:sp>
      <p:cxnSp>
        <p:nvCxnSpPr>
          <p:cNvPr id="48" name="Suora yhdysviiva 47">
            <a:extLst>
              <a:ext uri="{FF2B5EF4-FFF2-40B4-BE49-F238E27FC236}">
                <a16:creationId xmlns:a16="http://schemas.microsoft.com/office/drawing/2014/main" id="{61EF6236-5022-20C3-AB10-FA0B579AD5B7}"/>
              </a:ext>
            </a:extLst>
          </p:cNvPr>
          <p:cNvCxnSpPr>
            <a:cxnSpLocks/>
          </p:cNvCxnSpPr>
          <p:nvPr/>
        </p:nvCxnSpPr>
        <p:spPr>
          <a:xfrm>
            <a:off x="7452320" y="2878777"/>
            <a:ext cx="0" cy="159877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AA79E657-B0DF-DEE0-73B4-759DDB12ED8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10199" y="2306273"/>
            <a:ext cx="1" cy="679951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orakulmio 19">
            <a:extLst>
              <a:ext uri="{FF2B5EF4-FFF2-40B4-BE49-F238E27FC236}">
                <a16:creationId xmlns:a16="http://schemas.microsoft.com/office/drawing/2014/main" id="{45D76306-F9B2-0B80-B395-F5E4B426401B}"/>
              </a:ext>
            </a:extLst>
          </p:cNvPr>
          <p:cNvSpPr/>
          <p:nvPr/>
        </p:nvSpPr>
        <p:spPr>
          <a:xfrm>
            <a:off x="2064752" y="1133088"/>
            <a:ext cx="5770648" cy="5688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24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Tiedotuksen tehtävät säilyvät samana?</a:t>
            </a:r>
          </a:p>
          <a:p>
            <a:r>
              <a:rPr lang="fi-FI" sz="20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Sisäinen tiedotus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Tiedottaminen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Hallituksen ja toimihenkilöiden esittely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Hallinnon kokouskutsujen esittely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Tapahtumien ja toiminnan esittely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Kerhojen ja matkojen esittely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Tapahtumien, kerhojen ja retkien esittely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Tapahtuman ilmoittautuminen, jonotus, hyväksyntä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Tapahtuman maksaminen</a:t>
            </a:r>
          </a:p>
          <a:p>
            <a:r>
              <a:rPr lang="fi-FI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Ulkoinen tiedotus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Tiedottaminen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Yhdistyksen, piirin ja liiton esittely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Jäsenhankinta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4A64859F-D153-FE04-6B06-4B6AC3993A44}"/>
              </a:ext>
            </a:extLst>
          </p:cNvPr>
          <p:cNvSpPr txBox="1"/>
          <p:nvPr/>
        </p:nvSpPr>
        <p:spPr>
          <a:xfrm>
            <a:off x="1029129" y="4031991"/>
            <a:ext cx="774568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dirty="0"/>
              <a:t>Kerhot esittelevät toimintaansa kohtalaisen vähän… 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2986C8BD-B229-F748-DD8B-FC97ED628D2E}"/>
              </a:ext>
            </a:extLst>
          </p:cNvPr>
          <p:cNvSpPr txBox="1"/>
          <p:nvPr/>
        </p:nvSpPr>
        <p:spPr>
          <a:xfrm>
            <a:off x="1043608" y="4547294"/>
            <a:ext cx="7734746" cy="46166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dirty="0"/>
              <a:t>Edunvalvonnasta voisi olla jokin blogin tapainen…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78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uora yhdysviiva 14"/>
          <p:cNvCxnSpPr>
            <a:cxnSpLocks/>
            <a:stCxn id="18" idx="1"/>
            <a:endCxn id="1030" idx="3"/>
          </p:cNvCxnSpPr>
          <p:nvPr/>
        </p:nvCxnSpPr>
        <p:spPr>
          <a:xfrm flipH="1" flipV="1">
            <a:off x="2692376" y="3900260"/>
            <a:ext cx="573220" cy="777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51520" y="301824"/>
            <a:ext cx="8640960" cy="1038944"/>
          </a:xfrm>
        </p:spPr>
        <p:txBody>
          <a:bodyPr>
            <a:noAutofit/>
          </a:bodyPr>
          <a:lstStyle/>
          <a:p>
            <a:pPr algn="ctr"/>
            <a:r>
              <a:rPr lang="fi-FI" sz="3600" dirty="0"/>
              <a:t>Siirtyminen perinteisestä enemmän sähköiseen tiedotukseen on haaste…</a:t>
            </a:r>
            <a:endParaRPr lang="fi-FI" sz="2800" dirty="0"/>
          </a:p>
        </p:txBody>
      </p:sp>
      <p:sp>
        <p:nvSpPr>
          <p:cNvPr id="5" name="Vuokaavio: Prosessi 4"/>
          <p:cNvSpPr/>
          <p:nvPr/>
        </p:nvSpPr>
        <p:spPr>
          <a:xfrm>
            <a:off x="5724128" y="2939276"/>
            <a:ext cx="2880320" cy="1936800"/>
          </a:xfrm>
          <a:prstGeom prst="flowChartProcess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95000"/>
                  </a:schemeClr>
                </a:solidFill>
              </a:rPr>
              <a:t>Kiinteä Internet –liityntä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i-FI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i-FI" b="1" dirty="0">
                <a:solidFill>
                  <a:schemeClr val="accent6">
                    <a:lumMod val="75000"/>
                  </a:schemeClr>
                </a:solidFill>
              </a:rPr>
              <a:t>tai</a:t>
            </a:r>
            <a:r>
              <a:rPr lang="fi-FI" b="1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fi-FI" b="1" dirty="0">
                <a:solidFill>
                  <a:schemeClr val="tx1">
                    <a:lumMod val="95000"/>
                  </a:schemeClr>
                </a:solidFill>
              </a:rPr>
              <a:t>Mobiili Internet -liityntä</a:t>
            </a:r>
          </a:p>
        </p:txBody>
      </p:sp>
      <p:sp>
        <p:nvSpPr>
          <p:cNvPr id="6" name="Suorakulmio 5"/>
          <p:cNvSpPr/>
          <p:nvPr/>
        </p:nvSpPr>
        <p:spPr>
          <a:xfrm>
            <a:off x="755576" y="5118105"/>
            <a:ext cx="4376932" cy="13352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fi-FI" b="1" dirty="0">
                <a:solidFill>
                  <a:srgbClr val="0070C0"/>
                </a:solidFill>
              </a:rPr>
              <a:t>Ohjelmistoja: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70C0"/>
                </a:solidFill>
              </a:rPr>
              <a:t>Selain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70C0"/>
                </a:solidFill>
              </a:rPr>
              <a:t>Sähköposti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70C0"/>
                </a:solidFill>
              </a:rPr>
              <a:t>Facebook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70C0"/>
                </a:solidFill>
              </a:rPr>
              <a:t>Senioriappi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70C0"/>
                </a:solidFill>
              </a:rPr>
              <a:t>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70C0"/>
                </a:solidFill>
              </a:rPr>
              <a:t>WhatsApp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31860"/>
            <a:ext cx="1936800" cy="19368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uora yhdysviiva 42"/>
          <p:cNvCxnSpPr>
            <a:cxnSpLocks/>
            <a:stCxn id="18" idx="2"/>
          </p:cNvCxnSpPr>
          <p:nvPr/>
        </p:nvCxnSpPr>
        <p:spPr>
          <a:xfrm>
            <a:off x="4196404" y="4876078"/>
            <a:ext cx="0" cy="209106"/>
          </a:xfrm>
          <a:prstGeom prst="line">
            <a:avLst/>
          </a:prstGeom>
          <a:ln w="571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96" y="2939997"/>
            <a:ext cx="1861616" cy="193608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Vuokaavio: Prosessi 15"/>
          <p:cNvSpPr/>
          <p:nvPr/>
        </p:nvSpPr>
        <p:spPr>
          <a:xfrm>
            <a:off x="5724128" y="2168920"/>
            <a:ext cx="2880320" cy="540000"/>
          </a:xfrm>
          <a:prstGeom prst="flowChart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Posti</a:t>
            </a:r>
          </a:p>
        </p:txBody>
      </p:sp>
      <p:sp>
        <p:nvSpPr>
          <p:cNvPr id="17" name="Vuokaavio: Prosessi 16"/>
          <p:cNvSpPr/>
          <p:nvPr/>
        </p:nvSpPr>
        <p:spPr>
          <a:xfrm>
            <a:off x="3268440" y="2168920"/>
            <a:ext cx="1858772" cy="540000"/>
          </a:xfrm>
          <a:prstGeom prst="flowChart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Tuloste, Lehti</a:t>
            </a:r>
          </a:p>
        </p:txBody>
      </p:sp>
      <p:cxnSp>
        <p:nvCxnSpPr>
          <p:cNvPr id="19" name="Suora yhdysviiva 18"/>
          <p:cNvCxnSpPr>
            <a:cxnSpLocks/>
            <a:stCxn id="16" idx="1"/>
            <a:endCxn id="17" idx="3"/>
          </p:cNvCxnSpPr>
          <p:nvPr/>
        </p:nvCxnSpPr>
        <p:spPr>
          <a:xfrm flipH="1">
            <a:off x="5127212" y="2438920"/>
            <a:ext cx="596916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>
            <a:cxnSpLocks/>
            <a:stCxn id="5" idx="1"/>
            <a:endCxn id="18" idx="3"/>
          </p:cNvCxnSpPr>
          <p:nvPr/>
        </p:nvCxnSpPr>
        <p:spPr>
          <a:xfrm flipH="1">
            <a:off x="5127212" y="3907676"/>
            <a:ext cx="596916" cy="36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uokaavio: Prosessi 6">
            <a:extLst>
              <a:ext uri="{FF2B5EF4-FFF2-40B4-BE49-F238E27FC236}">
                <a16:creationId xmlns:a16="http://schemas.microsoft.com/office/drawing/2014/main" id="{035592B2-2986-AB7D-B96E-15682DCA158B}"/>
              </a:ext>
            </a:extLst>
          </p:cNvPr>
          <p:cNvSpPr/>
          <p:nvPr/>
        </p:nvSpPr>
        <p:spPr>
          <a:xfrm>
            <a:off x="5724128" y="1412776"/>
            <a:ext cx="2880320" cy="540000"/>
          </a:xfrm>
          <a:prstGeom prst="flowChart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Viikkokokous</a:t>
            </a:r>
          </a:p>
        </p:txBody>
      </p:sp>
      <p:sp>
        <p:nvSpPr>
          <p:cNvPr id="9" name="Vuokaavio: Prosessi 8">
            <a:extLst>
              <a:ext uri="{FF2B5EF4-FFF2-40B4-BE49-F238E27FC236}">
                <a16:creationId xmlns:a16="http://schemas.microsoft.com/office/drawing/2014/main" id="{5D8CD27F-9CAE-06E2-57C4-2B76E45AFA78}"/>
              </a:ext>
            </a:extLst>
          </p:cNvPr>
          <p:cNvSpPr/>
          <p:nvPr/>
        </p:nvSpPr>
        <p:spPr>
          <a:xfrm>
            <a:off x="3268440" y="1412776"/>
            <a:ext cx="1858772" cy="540000"/>
          </a:xfrm>
          <a:prstGeom prst="flowChart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Keskustelu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14A88E39-4DBA-BEC5-E3E7-9E197C33F0C8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5127212" y="1682776"/>
            <a:ext cx="596916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uoli: Alas 1">
            <a:extLst>
              <a:ext uri="{FF2B5EF4-FFF2-40B4-BE49-F238E27FC236}">
                <a16:creationId xmlns:a16="http://schemas.microsoft.com/office/drawing/2014/main" id="{DA8564A6-4168-5BB4-55CD-4AF57B3D05F5}"/>
              </a:ext>
            </a:extLst>
          </p:cNvPr>
          <p:cNvSpPr/>
          <p:nvPr/>
        </p:nvSpPr>
        <p:spPr>
          <a:xfrm>
            <a:off x="323528" y="1556792"/>
            <a:ext cx="288032" cy="4392488"/>
          </a:xfrm>
          <a:prstGeom prst="down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48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5536" y="982432"/>
            <a:ext cx="8856984" cy="5517232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THL: </a:t>
            </a:r>
            <a:r>
              <a:rPr lang="fi-FI" sz="2200" dirty="0" err="1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Finger</a:t>
            </a: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” Nykytiedon mukaan jopa 45…50 % muistisairauksista </a:t>
            </a:r>
            <a:b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liittyy muokattavissa oleviin elintapatekijöihin.” </a:t>
            </a:r>
          </a:p>
          <a:p>
            <a:pPr marL="0" indent="0">
              <a:buClrTx/>
              <a:buNone/>
            </a:pPr>
            <a:r>
              <a:rPr lang="fi-FI" sz="22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Kannattaako ikääntyvän opiskella digi-asioita…</a:t>
            </a:r>
          </a:p>
          <a:p>
            <a:pPr marL="91440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Tietokone, Tabletti, Älypuhelin:  </a:t>
            </a: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Laite + Käyttis, Netti, Oheislaitteet</a:t>
            </a:r>
          </a:p>
          <a:p>
            <a:pPr marL="91440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Käyttöjärjestelmän suojaus:  </a:t>
            </a:r>
            <a:r>
              <a:rPr lang="fi-FI" sz="20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Päivitykset, Haittaohjelmilta suojaus </a:t>
            </a:r>
          </a:p>
          <a:p>
            <a:pPr marL="91440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Tiedon suoja: </a:t>
            </a:r>
            <a:r>
              <a:rPr lang="fi-FI" sz="20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Tiedostojen hallinta, Salasanojen hallinta, Digijäämistö</a:t>
            </a:r>
          </a:p>
          <a:p>
            <a:pPr marL="91440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Sovellukset:  </a:t>
            </a:r>
            <a:r>
              <a:rPr lang="fi-FI" sz="20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Sähköposti, Selain, FB, Senioriappi, (Kilta, WhatsApp)   </a:t>
            </a:r>
            <a:r>
              <a:rPr lang="fi-FI" sz="2000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(Verkkopankki, OmaKanta, OmaVero, OmaAlbumi,…)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Kannattaisiko pitäytyä Tiedotuksen perinteisissä Keinoissa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Korkealuokkainen paperinen esite kauden alussa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Sähköposti ja puhelin 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b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Kannattaisiko opetella Tiedotuksen uusia Keinoja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Paperinen esite tulosteena, Verkkosivut ja Facebook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Sähköposti ja Senioriappi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Onko Tiedotettavia asioita muuttaa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Kuinka voisi silloin huomioida ne, jotka eivät voi käyttää uusia Keinoja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Paperinen esite kauden alussa, Kirjeenä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Vertaistuki, Tukihenkilö</a:t>
            </a:r>
          </a:p>
          <a:p>
            <a:pPr marL="457200" lvl="1" indent="-457200">
              <a:spcBef>
                <a:spcPts val="600"/>
              </a:spcBef>
              <a:buClrTx/>
              <a:buFont typeface="+mj-lt"/>
              <a:buAutoNum type="arabicPeriod"/>
            </a:pPr>
            <a:endParaRPr lang="fi-FI" sz="2200" dirty="0">
              <a:solidFill>
                <a:schemeClr val="accent6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br>
              <a:rPr lang="fi-FI" sz="36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fi-FI" sz="36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fi-FI" sz="36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fi-FI" sz="36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36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Keskusteltavaa…</a:t>
            </a:r>
            <a:endParaRPr lang="fi-FI" sz="2800" b="1" dirty="0">
              <a:solidFill>
                <a:schemeClr val="tx1">
                  <a:lumMod val="95000"/>
                </a:scheme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9029DDF-DDD9-B63D-19A0-F7D92F32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723312" cy="457200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</a:schemeClr>
              </a:buClr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</a:rPr>
              <a:t>Kansallinen senioriliitto ry</a:t>
            </a:r>
            <a:r>
              <a:rPr lang="fi-FI" sz="2200" dirty="0">
                <a:solidFill>
                  <a:schemeClr val="bg1"/>
                </a:solidFill>
              </a:rPr>
              <a:t>. </a:t>
            </a:r>
            <a:r>
              <a:rPr lang="fi-FI" sz="220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https://www.senioriliitto.fi/</a:t>
            </a:r>
            <a:endParaRPr lang="fi-FI" sz="2200" i="1" dirty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95000"/>
                </a:schemeClr>
              </a:buClr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</a:rPr>
              <a:t>Kuopion seudun seniorit ry. </a:t>
            </a:r>
            <a:r>
              <a:rPr lang="fi-FI" sz="2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https://kuopio.senioriyhdistys.fi/</a:t>
            </a:r>
            <a:r>
              <a:rPr lang="fi-FI" sz="22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tx1">
                  <a:lumMod val="95000"/>
                </a:schemeClr>
              </a:buClr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</a:rPr>
              <a:t>Sosiaalinen media</a:t>
            </a:r>
            <a:r>
              <a:rPr lang="fi-FI" sz="2200" dirty="0">
                <a:solidFill>
                  <a:schemeClr val="bg1"/>
                </a:solidFill>
              </a:rPr>
              <a:t>.  </a:t>
            </a:r>
            <a:r>
              <a:rPr lang="fi-FI" sz="22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https://www.yhdistystoimijat.fi/sosmedia/</a:t>
            </a:r>
            <a:endParaRPr lang="fi-FI" sz="2200" i="1" dirty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95000"/>
                </a:schemeClr>
              </a:buClr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</a:rPr>
              <a:t>Tiedotus. </a:t>
            </a:r>
            <a:r>
              <a:rPr lang="fi-FI" sz="2200" i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https://www.yhdistystoimijat.fi/toiminnot/viestinta/</a:t>
            </a:r>
            <a:endParaRPr lang="fi-FI" sz="2200" i="1" dirty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95000"/>
                </a:schemeClr>
              </a:buClr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</a:rPr>
              <a:t>Valitut Palat. </a:t>
            </a:r>
            <a:r>
              <a:rPr lang="fi-FI" sz="2200" i="1" dirty="0">
                <a:solidFill>
                  <a:schemeClr val="tx1">
                    <a:lumMod val="95000"/>
                  </a:schemeClr>
                </a:solidFill>
              </a:rPr>
              <a:t>Vieläkö muistat minut. 2024</a:t>
            </a:r>
          </a:p>
          <a:p>
            <a:pPr>
              <a:buClr>
                <a:schemeClr val="tx1">
                  <a:lumMod val="95000"/>
                </a:schemeClr>
              </a:buClr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</a:rPr>
              <a:t>Korjonen et al. </a:t>
            </a:r>
            <a:r>
              <a:rPr lang="fi-FI" sz="2200" i="1" dirty="0">
                <a:solidFill>
                  <a:schemeClr val="tx1">
                    <a:lumMod val="95000"/>
                  </a:schemeClr>
                </a:solidFill>
              </a:rPr>
              <a:t>Ikääntyvät digiyhteiskunnassa, Elinikäisen </a:t>
            </a:r>
            <a:br>
              <a:rPr lang="fi-FI" sz="2200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i-FI" sz="2200" i="1" dirty="0">
                <a:solidFill>
                  <a:schemeClr val="tx1">
                    <a:lumMod val="95000"/>
                  </a:schemeClr>
                </a:solidFill>
              </a:rPr>
              <a:t>oppimisen mahdollisuudet. 2022 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03B610F-759E-0F3F-496A-CDEACF50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b="1" dirty="0"/>
              <a:t>Lähteet</a:t>
            </a:r>
          </a:p>
        </p:txBody>
      </p:sp>
    </p:spTree>
    <p:extLst>
      <p:ext uri="{BB962C8B-B14F-4D97-AF65-F5344CB8AC3E}">
        <p14:creationId xmlns:p14="http://schemas.microsoft.com/office/powerpoint/2010/main" val="246224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36712"/>
            <a:ext cx="3684912" cy="53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7B492DF-1FE9-4754-6818-00ACC397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95000"/>
                </a:schemeClr>
              </a:buClr>
            </a:pPr>
            <a:r>
              <a:rPr lang="fi-FI" dirty="0">
                <a:solidFill>
                  <a:schemeClr val="tx1">
                    <a:lumMod val="95000"/>
                  </a:schemeClr>
                </a:solidFill>
              </a:rPr>
              <a:t>Yhdistyksen Tiedotus ja Senioriappi Osa 1, 8.1.2025</a:t>
            </a:r>
          </a:p>
          <a:p>
            <a:pPr lvl="1">
              <a:buClr>
                <a:schemeClr val="tx1">
                  <a:lumMod val="95000"/>
                </a:schemeClr>
              </a:buClr>
            </a:pPr>
            <a:r>
              <a:rPr lang="fi-FI" dirty="0">
                <a:solidFill>
                  <a:schemeClr val="tx1">
                    <a:lumMod val="95000"/>
                  </a:schemeClr>
                </a:solidFill>
              </a:rPr>
              <a:t>Nykyisestä Tiedotuksesta ja sen Keinoista</a:t>
            </a:r>
          </a:p>
          <a:p>
            <a:pPr lvl="1">
              <a:buClr>
                <a:schemeClr val="tx1">
                  <a:lumMod val="95000"/>
                </a:schemeClr>
              </a:buClr>
            </a:pPr>
            <a:r>
              <a:rPr lang="fi-FI" dirty="0">
                <a:solidFill>
                  <a:schemeClr val="tx1">
                    <a:lumMod val="95000"/>
                  </a:schemeClr>
                </a:solidFill>
              </a:rPr>
              <a:t>Keskustelua, halutaanko jotain ja jos niin mitä…</a:t>
            </a:r>
          </a:p>
          <a:p>
            <a:pPr>
              <a:buClr>
                <a:schemeClr val="tx1">
                  <a:lumMod val="95000"/>
                </a:schemeClr>
              </a:buClr>
            </a:pPr>
            <a:r>
              <a:rPr lang="fi-FI" dirty="0">
                <a:solidFill>
                  <a:schemeClr val="tx1">
                    <a:lumMod val="95000"/>
                  </a:schemeClr>
                </a:solidFill>
              </a:rPr>
              <a:t>Yhdistyksen Tiedotus ja Senioriappi, Osa 2, 18.3.2025</a:t>
            </a:r>
          </a:p>
          <a:p>
            <a:pPr lvl="1">
              <a:buClr>
                <a:schemeClr val="tx1">
                  <a:lumMod val="95000"/>
                </a:schemeClr>
              </a:buClr>
            </a:pPr>
            <a:r>
              <a:rPr lang="fi-FI" dirty="0">
                <a:solidFill>
                  <a:schemeClr val="tx1">
                    <a:lumMod val="95000"/>
                  </a:schemeClr>
                </a:solidFill>
              </a:rPr>
              <a:t>Uusi Tiedotus ja sen Keinot</a:t>
            </a:r>
          </a:p>
          <a:p>
            <a:pPr lvl="1">
              <a:buClr>
                <a:schemeClr val="tx1">
                  <a:lumMod val="95000"/>
                </a:schemeClr>
              </a:buClr>
            </a:pPr>
            <a:r>
              <a:rPr lang="fi-FI" dirty="0">
                <a:solidFill>
                  <a:schemeClr val="tx1">
                    <a:lumMod val="95000"/>
                  </a:schemeClr>
                </a:solidFill>
              </a:rPr>
              <a:t>Aikataulusta ja koulutuksesta…</a:t>
            </a:r>
          </a:p>
          <a:p>
            <a:pPr lvl="1">
              <a:buClr>
                <a:schemeClr val="tx1">
                  <a:lumMod val="95000"/>
                </a:schemeClr>
              </a:buClr>
            </a:pPr>
            <a:r>
              <a:rPr lang="fi-FI" dirty="0" err="1">
                <a:solidFill>
                  <a:schemeClr val="tx1">
                    <a:lumMod val="95000"/>
                  </a:schemeClr>
                </a:solidFill>
              </a:rPr>
              <a:t>TaTu</a:t>
            </a:r>
            <a:r>
              <a:rPr lang="fi-FI" dirty="0">
                <a:solidFill>
                  <a:schemeClr val="tx1">
                    <a:lumMod val="95000"/>
                  </a:schemeClr>
                </a:solidFill>
              </a:rPr>
              <a:t> –hanke: Ilmainen tabletti opetusta vastaan…</a:t>
            </a:r>
          </a:p>
          <a:p>
            <a:pPr lvl="1">
              <a:buClr>
                <a:schemeClr val="tx1">
                  <a:lumMod val="95000"/>
                </a:schemeClr>
              </a:buClr>
            </a:pPr>
            <a:endParaRPr lang="fi-FI" dirty="0">
              <a:solidFill>
                <a:schemeClr val="tx1">
                  <a:lumMod val="95000"/>
                </a:schemeClr>
              </a:solidFill>
            </a:endParaRPr>
          </a:p>
          <a:p>
            <a:pPr lvl="1">
              <a:buClr>
                <a:schemeClr val="tx1">
                  <a:lumMod val="95000"/>
                </a:schemeClr>
              </a:buClr>
            </a:pPr>
            <a:endParaRPr lang="fi-FI" dirty="0">
              <a:solidFill>
                <a:schemeClr val="tx1">
                  <a:lumMod val="95000"/>
                </a:schemeClr>
              </a:solidFill>
            </a:endParaRPr>
          </a:p>
          <a:p>
            <a:pPr lvl="1">
              <a:buClr>
                <a:schemeClr val="tx1">
                  <a:lumMod val="95000"/>
                </a:schemeClr>
              </a:buClr>
            </a:pPr>
            <a:endParaRPr lang="fi-FI" dirty="0">
              <a:solidFill>
                <a:schemeClr val="tx1">
                  <a:lumMod val="85000"/>
                </a:schemeClr>
              </a:solidFill>
            </a:endParaRP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049B9DF-C48E-F2E4-6183-5EE52200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Sisällöstä…</a:t>
            </a:r>
          </a:p>
        </p:txBody>
      </p:sp>
    </p:spTree>
    <p:extLst>
      <p:ext uri="{BB962C8B-B14F-4D97-AF65-F5344CB8AC3E}">
        <p14:creationId xmlns:p14="http://schemas.microsoft.com/office/powerpoint/2010/main" val="361192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0768"/>
            <a:ext cx="8928992" cy="5616624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fi-FI" sz="20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Tiedotus on 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Kansallinen Senioriliitto ry:n ohjeistuksen mukaista ja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määritelty KSS ry:n </a:t>
            </a:r>
            <a:r>
              <a:rPr lang="fi-FI" sz="20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Toimintasuunnitelmassa</a:t>
            </a:r>
            <a:endParaRPr lang="fi-FI" sz="2000" dirty="0">
              <a:solidFill>
                <a:schemeClr val="tx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fi-FI" sz="2000" b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Sisäinen tiedotus</a:t>
            </a: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Tiedottaminen</a:t>
            </a:r>
          </a:p>
          <a:p>
            <a:pPr marL="1165860" lvl="2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Hallituksen ja toimihenkilöiden esittely</a:t>
            </a:r>
          </a:p>
          <a:p>
            <a:pPr marL="1165860" lvl="2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Hallinnon kokouskutsujen esittely</a:t>
            </a:r>
          </a:p>
          <a:p>
            <a:pPr marL="1165860" lvl="2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Viikkotapahtumien, kerhojen, retkien ja matkojen esittely</a:t>
            </a:r>
          </a:p>
          <a:p>
            <a:pPr marL="1165860" lvl="2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Muun toiminnan esittely (eläkeasiat, vanhusasiat,…)</a:t>
            </a: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</a:t>
            </a:r>
          </a:p>
          <a:p>
            <a:pPr marL="1165860" lvl="2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Viikkotapahtumien, kerhojen ja retkien esittely</a:t>
            </a:r>
          </a:p>
          <a:p>
            <a:pPr marL="1165860" lvl="2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Ilmoittautuminen tapahtumaan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2000" b="1" dirty="0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Ulkoinen tiedotus</a:t>
            </a:r>
          </a:p>
          <a:p>
            <a:pPr marL="651510" lvl="1" indent="-285750">
              <a:spcBef>
                <a:spcPts val="0"/>
              </a:spcBef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Tiedottaminen</a:t>
            </a:r>
          </a:p>
          <a:p>
            <a:pPr marL="1165860" lvl="2" indent="-342900">
              <a:spcBef>
                <a:spcPts val="0"/>
              </a:spcBef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Paikallisyhdistyksen, piirin ja liiton esittely</a:t>
            </a:r>
          </a:p>
          <a:p>
            <a:pPr marL="651510" lvl="1" indent="-285750">
              <a:spcBef>
                <a:spcPts val="0"/>
              </a:spcBef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</a:t>
            </a:r>
          </a:p>
          <a:p>
            <a:pPr marL="1165860" lvl="2" indent="-342900">
              <a:spcBef>
                <a:spcPts val="0"/>
              </a:spcBef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Jäsenhankinta </a:t>
            </a:r>
          </a:p>
          <a:p>
            <a:pPr marL="0" indent="0">
              <a:buClrTx/>
              <a:buNone/>
            </a:pPr>
            <a:endParaRPr lang="fi-FI" sz="2000" dirty="0">
              <a:solidFill>
                <a:srgbClr val="FFFF0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404664"/>
            <a:ext cx="9180512" cy="936104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Ulkoinen Tiedotus ja Sisäinen Tiedotus</a:t>
            </a:r>
            <a:b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3200" i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Tiedotus on Tiedottamista ja Viestintää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322BFEC-EF38-EBE9-59CF-702A6AB53BC9}"/>
              </a:ext>
            </a:extLst>
          </p:cNvPr>
          <p:cNvSpPr txBox="1"/>
          <p:nvPr/>
        </p:nvSpPr>
        <p:spPr>
          <a:xfrm>
            <a:off x="4355976" y="1916832"/>
            <a:ext cx="4459324" cy="47705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ClrTx/>
              <a:buNone/>
            </a:pPr>
            <a:r>
              <a:rPr lang="fi-FI" sz="2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Tiedotuksella on </a:t>
            </a:r>
            <a:r>
              <a:rPr lang="fi-FI" sz="22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Keinoja…</a:t>
            </a:r>
            <a:endParaRPr lang="fi-FI" sz="22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Kokoukset</a:t>
            </a: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Tulosteet</a:t>
            </a: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Kirjeet</a:t>
            </a: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Lehti-ilmoitukset</a:t>
            </a: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Sähköposti</a:t>
            </a: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Puhelin</a:t>
            </a: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Teams -etäkokous</a:t>
            </a: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Nettisivut</a:t>
            </a: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rgbClr val="FFFF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Facebook</a:t>
            </a: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rgbClr val="FFFF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Instagram</a:t>
            </a: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rgbClr val="FFFF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Podcast</a:t>
            </a:r>
          </a:p>
          <a:p>
            <a:pPr marL="800100" lvl="1" indent="-34290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rgbClr val="FFFF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SenioriAppi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>
                <a:solidFill>
                  <a:srgbClr val="FFFF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WhatsApp  </a:t>
            </a:r>
          </a:p>
          <a:p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Tekoäly tehostaa Keinoja </a:t>
            </a:r>
            <a:r>
              <a:rPr lang="fi-FI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kohta…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31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9630" y="1501527"/>
            <a:ext cx="8666989" cy="23438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Perinteiset kokoukset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Viikkotapahtuma</a:t>
            </a:r>
          </a:p>
          <a:p>
            <a:pPr lvl="2">
              <a:spcBef>
                <a:spcPts val="0"/>
              </a:spcBef>
              <a:buClrTx/>
              <a:buFont typeface="Microsoft Sans Serif" panose="020B0604020202020204" pitchFamily="34" charset="0"/>
              <a:buChar char="–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Tiedottaminen</a:t>
            </a:r>
          </a:p>
          <a:p>
            <a:pPr lvl="2">
              <a:spcBef>
                <a:spcPts val="0"/>
              </a:spcBef>
              <a:buClrTx/>
              <a:buFont typeface="Microsoft Sans Serif" panose="020B0604020202020204" pitchFamily="34" charset="0"/>
              <a:buChar char="–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Hallinnollinen kokous</a:t>
            </a: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Tiedottaminen </a:t>
            </a: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5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Kerhot</a:t>
            </a: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fi-FI" sz="2200" dirty="0">
              <a:solidFill>
                <a:schemeClr val="bg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fi-FI" sz="1900" dirty="0">
              <a:solidFill>
                <a:schemeClr val="accent6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0" y="368238"/>
            <a:ext cx="9144000" cy="1027668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Keskustelu on Tiedotuksen vanhin keino,</a:t>
            </a:r>
            <a:b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3200" i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jäsenet kokoontuvat keskustellakseen…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78704"/>
            <a:ext cx="4104689" cy="252028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9922"/>
            <a:ext cx="4104456" cy="199476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99630" y="4236184"/>
            <a:ext cx="4536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spcBef>
                <a:spcPts val="120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Etäkokous 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Osallistuminen tietokoneella (Teams-yhteys netin kautta)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Etäkuuntelu puhelimella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Kokouskutsu sähköpostina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AEF182D-A268-B850-1CC4-EA56800FE4F1}"/>
              </a:ext>
            </a:extLst>
          </p:cNvPr>
          <p:cNvSpPr txBox="1"/>
          <p:nvPr/>
        </p:nvSpPr>
        <p:spPr>
          <a:xfrm>
            <a:off x="323528" y="5971927"/>
            <a:ext cx="3349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>
                <a:solidFill>
                  <a:schemeClr val="accent5">
                    <a:lumMod val="40000"/>
                    <a:lumOff val="6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Kuuntelija unohtaa pian,  </a:t>
            </a:r>
            <a:br>
              <a:rPr lang="fi-FI" sz="2200" dirty="0">
                <a:solidFill>
                  <a:schemeClr val="accent5">
                    <a:lumMod val="40000"/>
                    <a:lumOff val="6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2200" dirty="0">
                <a:solidFill>
                  <a:schemeClr val="accent5">
                    <a:lumMod val="40000"/>
                    <a:lumOff val="6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sanoja muistaa kauan… </a:t>
            </a:r>
            <a:endParaRPr lang="fi-F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4961B4C-B942-187C-7FA1-4BFBAC657FCD}"/>
              </a:ext>
            </a:extLst>
          </p:cNvPr>
          <p:cNvSpPr/>
          <p:nvPr/>
        </p:nvSpPr>
        <p:spPr>
          <a:xfrm>
            <a:off x="4729030" y="3679719"/>
            <a:ext cx="4284476" cy="2870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fi-FI" sz="2400" b="1" dirty="0">
                <a:solidFill>
                  <a:schemeClr val="tx2">
                    <a:lumMod val="10000"/>
                  </a:schemeClr>
                </a:solidFill>
              </a:rPr>
              <a:t>Seniori podcast</a:t>
            </a:r>
            <a:endParaRPr lang="fi-FI" sz="2400" i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fi-FI" sz="2200" dirty="0">
                <a:solidFill>
                  <a:schemeClr val="tx2">
                    <a:lumMod val="10000"/>
                  </a:schemeClr>
                </a:solidFill>
              </a:rPr>
              <a:t>Kokousten esitelmiä nauhoitteina tietokoneella tai kännykällä                kuunneltavaksi. </a:t>
            </a:r>
          </a:p>
          <a:p>
            <a:pPr>
              <a:spcBef>
                <a:spcPts val="600"/>
              </a:spcBef>
            </a:pPr>
            <a:r>
              <a:rPr lang="fi-FI" sz="2200" dirty="0">
                <a:solidFill>
                  <a:schemeClr val="tx2">
                    <a:lumMod val="10000"/>
                  </a:schemeClr>
                </a:solidFill>
              </a:rPr>
              <a:t>Tällä hetkellä on 23 podcastia julkisesti kuunneltavissa. </a:t>
            </a:r>
          </a:p>
          <a:p>
            <a:pPr>
              <a:spcBef>
                <a:spcPts val="600"/>
              </a:spcBef>
            </a:pPr>
            <a:r>
              <a:rPr lang="fi-FI" sz="2200" dirty="0">
                <a:solidFill>
                  <a:schemeClr val="tx2">
                    <a:lumMod val="10000"/>
                  </a:schemeClr>
                </a:solidFill>
              </a:rPr>
              <a:t>Linkki verkkosivun etusivulla</a:t>
            </a:r>
            <a:br>
              <a:rPr lang="fi-FI" sz="2200" dirty="0">
                <a:solidFill>
                  <a:schemeClr val="tx2">
                    <a:lumMod val="10000"/>
                  </a:schemeClr>
                </a:solidFill>
              </a:rPr>
            </a:br>
            <a:endParaRPr lang="fi-FI" sz="2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47733" y="1484784"/>
            <a:ext cx="5996475" cy="514536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Luettavassa muodossa tiedottaminen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Toimintasuunnitelma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Jäsentiedote</a:t>
            </a:r>
          </a:p>
          <a:p>
            <a:pPr marL="0" lvl="1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Jäsentiedotteen valmistaminen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Ammattilaisen tekemä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Itse tehty ja tulostettu</a:t>
            </a:r>
          </a:p>
          <a:p>
            <a:pPr marL="0" lvl="1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Jakelu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Käteen </a:t>
            </a:r>
            <a:r>
              <a:rPr lang="fi-FI" sz="2200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kokouksessa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Sähköpostin </a:t>
            </a:r>
            <a:r>
              <a:rPr lang="fi-FI" sz="2200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liitteenä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b="1" i="1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Postitse</a:t>
            </a:r>
            <a:r>
              <a:rPr lang="fi-FI" sz="2200" i="1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kirjeenä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Sanomalehti</a:t>
            </a: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fi-FI" sz="2200" dirty="0">
              <a:solidFill>
                <a:schemeClr val="accent2">
                  <a:lumMod val="50000"/>
                </a:scheme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82980" lvl="3" indent="-342900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fi-FI" sz="2200" i="1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Viikko-Savo -lehti: Järjestöt</a:t>
            </a:r>
          </a:p>
          <a:p>
            <a:pPr marL="982980" lvl="3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fi-FI" sz="2200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Patina –lehti: Artikkeli</a:t>
            </a:r>
          </a:p>
          <a:p>
            <a:pPr marL="0" lvl="1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8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Tekstinä asia säilyy, mutta voi vanheta…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-9872" y="260648"/>
            <a:ext cx="9144000" cy="1147192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Tekstimuotoinen Tiedotus</a:t>
            </a:r>
            <a:b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3200" i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Kirje, Tuloste, Lehti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796">
            <a:off x="5990268" y="2029434"/>
            <a:ext cx="2476688" cy="35156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71031"/>
            <a:ext cx="2568709" cy="351561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55">
            <a:off x="6234313" y="2300514"/>
            <a:ext cx="2448210" cy="351561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8181B4FF-8F86-58B9-0C38-F940B269A0F6}"/>
              </a:ext>
            </a:extLst>
          </p:cNvPr>
          <p:cNvSpPr/>
          <p:nvPr/>
        </p:nvSpPr>
        <p:spPr>
          <a:xfrm>
            <a:off x="541799" y="1533004"/>
            <a:ext cx="4529701" cy="43442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28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Sähköposti</a:t>
            </a:r>
            <a:endParaRPr lang="fi-FI" sz="2000" dirty="0">
              <a:solidFill>
                <a:srgbClr val="00206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Hallinto voi lähettää  </a:t>
            </a:r>
            <a:r>
              <a:rPr lang="fi-FI" sz="2000" dirty="0" err="1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Kiltasta</a:t>
            </a:r>
            <a:endParaRPr lang="fi-FI" sz="2000" dirty="0">
              <a:solidFill>
                <a:srgbClr val="00206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Viestintään hyvä</a:t>
            </a:r>
            <a:b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Ilmoittautuminen, jonotus, peruu…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Massatiedottamiseen huono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Sähköpostiohjelman käytöstä ohje</a:t>
            </a:r>
            <a:r>
              <a:rPr lang="fi-FI" sz="20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fi-FI" sz="2000" b="1" dirty="0" err="1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gmail</a:t>
            </a:r>
            <a:r>
              <a:rPr lang="fi-FI" sz="20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fi-FI" sz="2000" b="1" dirty="0" err="1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outlook</a:t>
            </a:r>
            <a:r>
              <a:rPr lang="fi-FI" sz="20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fi-FI" sz="2000" b="1" dirty="0" err="1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icloud</a:t>
            </a:r>
            <a:r>
              <a:rPr lang="fi-FI" sz="20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,…</a:t>
            </a:r>
          </a:p>
          <a:p>
            <a:pPr>
              <a:spcBef>
                <a:spcPts val="1200"/>
              </a:spcBef>
            </a:pPr>
            <a:r>
              <a:rPr lang="fi-FI" sz="28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Hallinto voi lähettää  </a:t>
            </a:r>
            <a:r>
              <a:rPr lang="fi-FI" sz="2000" dirty="0" err="1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Kiltasta</a:t>
            </a:r>
            <a:endParaRPr lang="fi-FI" sz="2000" dirty="0">
              <a:solidFill>
                <a:srgbClr val="00206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Viestintään huono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Massatiedottamiseen kallis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Osalle ainoa toimiva tiedote</a:t>
            </a: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(11)</a:t>
            </a:r>
          </a:p>
          <a:p>
            <a:endParaRPr lang="fi-FI" sz="2000" dirty="0">
              <a:solidFill>
                <a:srgbClr val="00206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206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C0A95E1-FBA1-2943-917D-8D9630467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319" y="1493928"/>
            <a:ext cx="3709161" cy="5267241"/>
          </a:xfrm>
          <a:prstGeom prst="rect">
            <a:avLst/>
          </a:prstGeom>
        </p:spPr>
      </p:pic>
      <p:grpSp>
        <p:nvGrpSpPr>
          <p:cNvPr id="19" name="Ryhmä 18">
            <a:extLst>
              <a:ext uri="{FF2B5EF4-FFF2-40B4-BE49-F238E27FC236}">
                <a16:creationId xmlns:a16="http://schemas.microsoft.com/office/drawing/2014/main" id="{D108D2B3-A74F-3D61-15B1-F16F78C2EA5B}"/>
              </a:ext>
            </a:extLst>
          </p:cNvPr>
          <p:cNvGrpSpPr/>
          <p:nvPr/>
        </p:nvGrpSpPr>
        <p:grpSpPr>
          <a:xfrm>
            <a:off x="532429" y="2316310"/>
            <a:ext cx="8325467" cy="3637906"/>
            <a:chOff x="532825" y="2158570"/>
            <a:chExt cx="8325467" cy="3637906"/>
          </a:xfrm>
        </p:grpSpPr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611D1E98-1C1E-2AC8-75EF-39E682B496E4}"/>
                </a:ext>
              </a:extLst>
            </p:cNvPr>
            <p:cNvGrpSpPr/>
            <p:nvPr/>
          </p:nvGrpSpPr>
          <p:grpSpPr>
            <a:xfrm>
              <a:off x="532825" y="2158570"/>
              <a:ext cx="8325467" cy="3637906"/>
              <a:chOff x="712042" y="1856009"/>
              <a:chExt cx="8142394" cy="354788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Käsinkirjoitus 11">
                    <a:extLst>
                      <a:ext uri="{FF2B5EF4-FFF2-40B4-BE49-F238E27FC236}">
                        <a16:creationId xmlns:a16="http://schemas.microsoft.com/office/drawing/2014/main" id="{4F18FE65-74A4-F214-CE6E-040BDF311624}"/>
                      </a:ext>
                    </a:extLst>
                  </p14:cNvPr>
                  <p14:cNvContentPartPr/>
                  <p14:nvPr/>
                </p14:nvContentPartPr>
                <p14:xfrm>
                  <a:off x="712042" y="4619766"/>
                  <a:ext cx="7190640" cy="720"/>
                </p14:xfrm>
              </p:contentPart>
            </mc:Choice>
            <mc:Fallback xmlns="">
              <p:pic>
                <p:nvPicPr>
                  <p:cNvPr id="12" name="Käsinkirjoitus 11">
                    <a:extLst>
                      <a:ext uri="{FF2B5EF4-FFF2-40B4-BE49-F238E27FC236}">
                        <a16:creationId xmlns:a16="http://schemas.microsoft.com/office/drawing/2014/main" id="{4F18FE65-74A4-F214-CE6E-040BDF311624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58402" y="4403766"/>
                    <a:ext cx="7298280" cy="432000"/>
                  </a:xfrm>
                  <a:prstGeom prst="rect">
                    <a:avLst/>
                  </a:prstGeom>
                </p:spPr>
              </p:pic>
            </mc:Fallback>
          </mc:AlternateContent>
          <p:pic>
            <p:nvPicPr>
              <p:cNvPr id="8" name="Kuva 7">
                <a:extLst>
                  <a:ext uri="{FF2B5EF4-FFF2-40B4-BE49-F238E27FC236}">
                    <a16:creationId xmlns:a16="http://schemas.microsoft.com/office/drawing/2014/main" id="{D22BE26B-7B2D-3E8C-BB0A-A1FB5CB9A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179" y="1856009"/>
                <a:ext cx="8139257" cy="3547881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649D38CA-EAF1-0646-F08B-B0A4EF9C8A81}"/>
                    </a:ext>
                  </a:extLst>
                </p14:cNvPr>
                <p14:cNvContentPartPr/>
                <p14:nvPr/>
              </p14:nvContentPartPr>
              <p14:xfrm>
                <a:off x="609171" y="5128251"/>
                <a:ext cx="4539960" cy="12384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649D38CA-EAF1-0646-F08B-B0A4EF9C8A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5531" y="5020251"/>
                  <a:ext cx="4647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E4BFD06A-6949-DF70-AF92-109B1CDE43AC}"/>
                    </a:ext>
                  </a:extLst>
                </p14:cNvPr>
                <p14:cNvContentPartPr/>
                <p14:nvPr/>
              </p14:nvContentPartPr>
              <p14:xfrm>
                <a:off x="7132011" y="4649811"/>
                <a:ext cx="1208160" cy="36720"/>
              </p14:xfrm>
            </p:contentPart>
          </mc:Choice>
          <mc:Fallback xmlns=""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E4BFD06A-6949-DF70-AF92-109B1CDE43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78371" y="4542171"/>
                  <a:ext cx="131580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3D74D3D0-6C6B-2D11-2F51-8299816734AE}"/>
              </a:ext>
            </a:extLst>
          </p:cNvPr>
          <p:cNvGrpSpPr/>
          <p:nvPr/>
        </p:nvGrpSpPr>
        <p:grpSpPr>
          <a:xfrm>
            <a:off x="3798088" y="1522578"/>
            <a:ext cx="5112568" cy="5194242"/>
            <a:chOff x="9756576" y="1340768"/>
            <a:chExt cx="5112568" cy="5194242"/>
          </a:xfrm>
        </p:grpSpPr>
        <p:sp>
          <p:nvSpPr>
            <p:cNvPr id="61" name="Suorakulmio 60">
              <a:extLst>
                <a:ext uri="{FF2B5EF4-FFF2-40B4-BE49-F238E27FC236}">
                  <a16:creationId xmlns:a16="http://schemas.microsoft.com/office/drawing/2014/main" id="{A6BA7540-F144-87A9-2ED1-2B221AB79CE3}"/>
                </a:ext>
              </a:extLst>
            </p:cNvPr>
            <p:cNvSpPr/>
            <p:nvPr/>
          </p:nvSpPr>
          <p:spPr>
            <a:xfrm>
              <a:off x="9756576" y="1340768"/>
              <a:ext cx="5112568" cy="519424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60" name="Ryhmä 59">
              <a:extLst>
                <a:ext uri="{FF2B5EF4-FFF2-40B4-BE49-F238E27FC236}">
                  <a16:creationId xmlns:a16="http://schemas.microsoft.com/office/drawing/2014/main" id="{839D4D12-DF97-C5A0-C77D-06A3C755F647}"/>
                </a:ext>
              </a:extLst>
            </p:cNvPr>
            <p:cNvGrpSpPr/>
            <p:nvPr/>
          </p:nvGrpSpPr>
          <p:grpSpPr>
            <a:xfrm>
              <a:off x="9866818" y="1390314"/>
              <a:ext cx="4823497" cy="5018190"/>
              <a:chOff x="9866818" y="1390314"/>
              <a:chExt cx="4823497" cy="5018190"/>
            </a:xfrm>
          </p:grpSpPr>
          <p:pic>
            <p:nvPicPr>
              <p:cNvPr id="21" name="Kuva 20">
                <a:extLst>
                  <a:ext uri="{FF2B5EF4-FFF2-40B4-BE49-F238E27FC236}">
                    <a16:creationId xmlns:a16="http://schemas.microsoft.com/office/drawing/2014/main" id="{9AF6C0BB-7E01-F9BC-DD96-2DF61ACE7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48664" y="5202023"/>
                <a:ext cx="4141651" cy="1206481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pic>
            <p:nvPicPr>
              <p:cNvPr id="23" name="Kuva 22">
                <a:extLst>
                  <a:ext uri="{FF2B5EF4-FFF2-40B4-BE49-F238E27FC236}">
                    <a16:creationId xmlns:a16="http://schemas.microsoft.com/office/drawing/2014/main" id="{384FF993-7A92-0266-E95E-F8C64AD3F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 l="9601" r="15014" b="4495"/>
              <a:stretch/>
            </p:blipFill>
            <p:spPr>
              <a:xfrm>
                <a:off x="9866818" y="2996952"/>
                <a:ext cx="2047957" cy="17280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cxnSp>
            <p:nvCxnSpPr>
              <p:cNvPr id="26" name="Suora nuoliyhdysviiva 25">
                <a:extLst>
                  <a:ext uri="{FF2B5EF4-FFF2-40B4-BE49-F238E27FC236}">
                    <a16:creationId xmlns:a16="http://schemas.microsoft.com/office/drawing/2014/main" id="{7485E687-E4AE-4556-9E19-A0042627B789}"/>
                  </a:ext>
                </a:extLst>
              </p:cNvPr>
              <p:cNvCxnSpPr>
                <a:cxnSpLocks/>
                <a:stCxn id="23" idx="0"/>
                <a:endCxn id="22" idx="2"/>
              </p:cNvCxnSpPr>
              <p:nvPr/>
            </p:nvCxnSpPr>
            <p:spPr>
              <a:xfrm flipV="1">
                <a:off x="10890797" y="2500988"/>
                <a:ext cx="1202691" cy="495964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uora nuoliyhdysviiva 26">
                <a:extLst>
                  <a:ext uri="{FF2B5EF4-FFF2-40B4-BE49-F238E27FC236}">
                    <a16:creationId xmlns:a16="http://schemas.microsoft.com/office/drawing/2014/main" id="{DCB9976F-EA20-78B5-4074-F7FF273DCC69}"/>
                  </a:ext>
                </a:extLst>
              </p:cNvPr>
              <p:cNvCxnSpPr>
                <a:cxnSpLocks/>
                <a:stCxn id="22" idx="2"/>
                <a:endCxn id="24" idx="0"/>
              </p:cNvCxnSpPr>
              <p:nvPr/>
            </p:nvCxnSpPr>
            <p:spPr>
              <a:xfrm>
                <a:off x="12093488" y="2500988"/>
                <a:ext cx="1479260" cy="495964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uora nuoliyhdysviiva 30">
                <a:extLst>
                  <a:ext uri="{FF2B5EF4-FFF2-40B4-BE49-F238E27FC236}">
                    <a16:creationId xmlns:a16="http://schemas.microsoft.com/office/drawing/2014/main" id="{72ABD355-CD2F-0C85-F58F-A8F9D60FD24E}"/>
                  </a:ext>
                </a:extLst>
              </p:cNvPr>
              <p:cNvCxnSpPr>
                <a:cxnSpLocks/>
                <a:stCxn id="24" idx="2"/>
              </p:cNvCxnSpPr>
              <p:nvPr/>
            </p:nvCxnSpPr>
            <p:spPr>
              <a:xfrm flipH="1">
                <a:off x="12276351" y="4724952"/>
                <a:ext cx="1296397" cy="64816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uora nuoliyhdysviiva 34">
                <a:extLst>
                  <a:ext uri="{FF2B5EF4-FFF2-40B4-BE49-F238E27FC236}">
                    <a16:creationId xmlns:a16="http://schemas.microsoft.com/office/drawing/2014/main" id="{BE7831D0-CE92-39A5-7C45-13E2E0D8761B}"/>
                  </a:ext>
                </a:extLst>
              </p:cNvPr>
              <p:cNvCxnSpPr>
                <a:cxnSpLocks/>
                <a:stCxn id="24" idx="2"/>
              </p:cNvCxnSpPr>
              <p:nvPr/>
            </p:nvCxnSpPr>
            <p:spPr>
              <a:xfrm>
                <a:off x="13572748" y="4724952"/>
                <a:ext cx="116" cy="1296336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Kuva 21">
                <a:extLst>
                  <a:ext uri="{FF2B5EF4-FFF2-40B4-BE49-F238E27FC236}">
                    <a16:creationId xmlns:a16="http://schemas.microsoft.com/office/drawing/2014/main" id="{15E3473F-9765-F950-10AE-9E3A3CA2D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25902" y="1390314"/>
                <a:ext cx="1535172" cy="1110674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pic>
            <p:nvPicPr>
              <p:cNvPr id="24" name="Kuva 23">
                <a:extLst>
                  <a:ext uri="{FF2B5EF4-FFF2-40B4-BE49-F238E27FC236}">
                    <a16:creationId xmlns:a16="http://schemas.microsoft.com/office/drawing/2014/main" id="{EA5E96FC-8FC4-3549-BFB0-807ECA254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 l="8519" t="1791" r="36112" b="-1791"/>
              <a:stretch/>
            </p:blipFill>
            <p:spPr>
              <a:xfrm>
                <a:off x="12526070" y="2996952"/>
                <a:ext cx="2093355" cy="17280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454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47733" y="1556792"/>
            <a:ext cx="5564427" cy="53012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Rakenteeltaan yhtenäiset sivut: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accent6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3"/>
              </a:rPr>
              <a:t>Kansallinen</a:t>
            </a:r>
            <a:r>
              <a:rPr lang="fi-FI" sz="2100" dirty="0">
                <a:solidFill>
                  <a:schemeClr val="accent6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senioriliitto ry 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accent6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4"/>
              </a:rPr>
              <a:t>Savo-Karjalan</a:t>
            </a:r>
            <a:r>
              <a:rPr lang="fi-FI" sz="2100" dirty="0">
                <a:solidFill>
                  <a:schemeClr val="accent6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kans. senioripiiri 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accent6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5"/>
              </a:rPr>
              <a:t>Kuopion</a:t>
            </a:r>
            <a:r>
              <a:rPr lang="fi-FI" sz="2100" dirty="0">
                <a:solidFill>
                  <a:schemeClr val="accent6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seudun seniorit ry</a:t>
            </a:r>
            <a:endParaRPr lang="fi-FI" sz="2100" dirty="0">
              <a:solidFill>
                <a:schemeClr val="tx1">
                  <a:lumMod val="95000"/>
                </a:scheme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spcBef>
                <a:spcPts val="30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KSS ry:llä vain julkinen Tiedotus</a:t>
            </a:r>
          </a:p>
          <a:p>
            <a:pPr marL="0" indent="0">
              <a:spcBef>
                <a:spcPts val="300"/>
              </a:spcBef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Monipuolinen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Tiedottamiseen hyvä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Viestintään hyvä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Tietopankkina hyvä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Tehokas </a:t>
            </a:r>
          </a:p>
          <a:p>
            <a:pPr lvl="1">
              <a:spcBef>
                <a:spcPts val="0"/>
              </a:spcBef>
              <a:buClrTx/>
            </a:pPr>
            <a:r>
              <a:rPr lang="fi-FI" sz="21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Teksti, kuva, ääni, video,…</a:t>
            </a:r>
          </a:p>
          <a:p>
            <a:pPr lvl="1">
              <a:spcBef>
                <a:spcPts val="0"/>
              </a:spcBef>
              <a:buClrTx/>
            </a:pPr>
            <a:r>
              <a:rPr lang="fi-FI" sz="21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Helppo pitää ajan tasalla</a:t>
            </a:r>
          </a:p>
          <a:p>
            <a:pPr lvl="1">
              <a:spcBef>
                <a:spcPts val="0"/>
              </a:spcBef>
              <a:buClrTx/>
            </a:pPr>
            <a:r>
              <a:rPr lang="fi-FI" sz="21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Helppo käyttää</a:t>
            </a:r>
          </a:p>
          <a:p>
            <a:pPr marL="0" indent="0">
              <a:buClrTx/>
              <a:buNone/>
            </a:pPr>
            <a:endParaRPr lang="fi-FI" sz="2400" dirty="0">
              <a:solidFill>
                <a:schemeClr val="accent6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82960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Nettisivuilla Tiedotus </a:t>
            </a:r>
            <a:b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https</a:t>
            </a:r>
            <a:r>
              <a:rPr lang="fi-FI" sz="3200" dirty="0">
                <a:solidFill>
                  <a:schemeClr val="accent3">
                    <a:lumMod val="60000"/>
                    <a:lumOff val="4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://</a:t>
            </a:r>
            <a:r>
              <a:rPr lang="fi-FI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kuopio.senioriyhdistys.fi/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624A8482-F02A-9E8D-B0CC-0A3D782B886C}"/>
              </a:ext>
            </a:extLst>
          </p:cNvPr>
          <p:cNvSpPr/>
          <p:nvPr/>
        </p:nvSpPr>
        <p:spPr>
          <a:xfrm>
            <a:off x="323528" y="1484784"/>
            <a:ext cx="4659440" cy="518457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/>
              <a:t>Käynnistä Selain (Edge, Chrome..)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/>
              <a:t>Kirjoita selaimen osoitenauhaan </a:t>
            </a:r>
            <a:r>
              <a:rPr lang="fi-FI" sz="2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https://kuopio.senioriyhdistys.fi/</a:t>
            </a:r>
            <a:r>
              <a:rPr lang="fi-FI" sz="22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</a:rPr>
              <a:t>Selaimeen avautuu Etusivu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>
                <a:solidFill>
                  <a:schemeClr val="bg1"/>
                </a:solidFill>
              </a:rPr>
              <a:t>Sivun voi vaihtaa sivun yläosassa olevasta Valikosta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>
                <a:solidFill>
                  <a:schemeClr val="bg1"/>
                </a:solidFill>
              </a:rPr>
              <a:t>Jokaisen sivun vasemmassa reunassa on sen sivun Valikko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>
                <a:solidFill>
                  <a:schemeClr val="bg1"/>
                </a:solidFill>
              </a:rPr>
              <a:t>Etusivulla on myös Liiton linkkejä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>
                <a:solidFill>
                  <a:schemeClr val="bg1"/>
                </a:solidFill>
              </a:rPr>
              <a:t>Palaa edelliseen klikkaamalla </a:t>
            </a:r>
            <a:r>
              <a:rPr lang="fi-FI" sz="2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←</a:t>
            </a:r>
            <a:r>
              <a:rPr lang="fi-FI" sz="22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/>
              <a:t>Sulje lopuksi sivusto välilehden nimestä (x)  ja sitten koko ikkuna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7804B5AA-8892-5A63-EC29-0048039CCD66}"/>
              </a:ext>
            </a:extLst>
          </p:cNvPr>
          <p:cNvGrpSpPr/>
          <p:nvPr/>
        </p:nvGrpSpPr>
        <p:grpSpPr>
          <a:xfrm>
            <a:off x="5081108" y="1461775"/>
            <a:ext cx="3921554" cy="5212074"/>
            <a:chOff x="5081108" y="1461775"/>
            <a:chExt cx="3921554" cy="5212074"/>
          </a:xfrm>
        </p:grpSpPr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5FD9C910-E4AD-B4DD-97DA-F91E8D510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1108" y="1461775"/>
              <a:ext cx="3921554" cy="2700000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A906DFB6-7470-7AB3-B81F-E702671B0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1108" y="4147155"/>
              <a:ext cx="3921554" cy="2526694"/>
            </a:xfrm>
            <a:prstGeom prst="rect">
              <a:avLst/>
            </a:prstGeom>
          </p:spPr>
        </p:pic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A99B6F0C-42CD-8D35-8080-40438D2D4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990" y="1436039"/>
            <a:ext cx="7804580" cy="524188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A50805-DEB8-E546-B858-7221B248D7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1462975"/>
            <a:ext cx="7766227" cy="52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72" y="1844824"/>
            <a:ext cx="3655969" cy="465013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5536" y="1484784"/>
            <a:ext cx="5328592" cy="5256584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Rakenteeltaan yhtenäiset sivut: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Kansallinen senioriliitto ry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Kuopion Seudun Seniorit ry</a:t>
            </a:r>
            <a:endParaRPr lang="fi-FI" sz="2200" dirty="0">
              <a:solidFill>
                <a:schemeClr val="bg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FB-sivun julkaisu on ”pienilmoitus”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Julkiseen Tiedottamiseen  (Avoin)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Sisäiseen Tiedottamiseen (Suljettu)</a:t>
            </a:r>
          </a:p>
          <a:p>
            <a:pPr marL="0" indent="0"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Julkaisu on tekstiä, kuva, ääntä, videota,… Julkaisuun voi myös vastata: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i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Tykkää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i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Jaa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i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Kommentti </a:t>
            </a:r>
          </a:p>
          <a:p>
            <a:pPr marL="0" lvl="1" indent="0">
              <a:spcBef>
                <a:spcPts val="600"/>
              </a:spcBef>
              <a:buClrTx/>
              <a:buNone/>
            </a:pP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KSS ry:n FB-sivun käyttö vähäistä</a:t>
            </a:r>
          </a:p>
          <a:p>
            <a:pPr marL="708660" lvl="2" indent="-342900">
              <a:spcBef>
                <a:spcPts val="0"/>
              </a:spcBef>
              <a:buClrTx/>
            </a:pPr>
            <a:r>
              <a:rPr lang="fi-FI" sz="2200" b="1" dirty="0">
                <a:solidFill>
                  <a:schemeClr val="accent2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Seuraajia 53, joista jäseniä 10 </a:t>
            </a:r>
          </a:p>
          <a:p>
            <a:pPr marL="0" lvl="1" indent="0">
              <a:spcBef>
                <a:spcPts val="0"/>
              </a:spcBef>
              <a:buClrTx/>
              <a:buNone/>
            </a:pPr>
            <a:r>
              <a:rPr lang="fi-FI" sz="25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FB tuo uudenlaisia jäseniä…</a:t>
            </a:r>
          </a:p>
          <a:p>
            <a:pPr marL="0" lvl="1" indent="0">
              <a:spcBef>
                <a:spcPts val="600"/>
              </a:spcBef>
              <a:buClrTx/>
              <a:buNone/>
            </a:pPr>
            <a:endParaRPr lang="fi-FI" dirty="0">
              <a:solidFill>
                <a:schemeClr val="tx1">
                  <a:lumMod val="9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6512" y="260648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Facebook -sivulla Tiedottaminen</a:t>
            </a:r>
            <a:br>
              <a:rPr lang="fi-FI" sz="32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32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FB-sivu:  ”</a:t>
            </a:r>
            <a:r>
              <a:rPr lang="fi-FI" sz="3100" i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Kuopion seudun seniorit”</a:t>
            </a:r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99885D8A-4B24-B39C-1C93-CE222944145F}"/>
              </a:ext>
            </a:extLst>
          </p:cNvPr>
          <p:cNvCxnSpPr>
            <a:cxnSpLocks/>
          </p:cNvCxnSpPr>
          <p:nvPr/>
        </p:nvCxnSpPr>
        <p:spPr>
          <a:xfrm>
            <a:off x="3491880" y="4941168"/>
            <a:ext cx="2088232" cy="86409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6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47732" y="1556792"/>
            <a:ext cx="9020811" cy="5145360"/>
          </a:xfrm>
          <a:noFill/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Senioriappi on sovellus, joka toimii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tietokoneessa, tabletissa, kännykässä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 err="1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käyttiksissä</a:t>
            </a:r>
            <a:r>
              <a:rPr lang="fi-FI" sz="220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Windows, iOS, Android,…</a:t>
            </a:r>
          </a:p>
          <a:p>
            <a:pPr marL="0" indent="0">
              <a:buClrTx/>
              <a:buNone/>
            </a:pPr>
            <a:r>
              <a:rPr lang="fi-FI" sz="2400" dirty="0">
                <a:solidFill>
                  <a:schemeClr val="tx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Vain sisäiseen Tiedotukseen (KT/SS)</a:t>
            </a:r>
          </a:p>
          <a:p>
            <a:pPr marL="0" indent="0">
              <a:buClrTx/>
              <a:buNone/>
            </a:pP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Asennustiedot on lähetetty Jäsenelle sähköpostina 19.9.2024</a:t>
            </a:r>
          </a:p>
          <a:p>
            <a:pPr marL="0" indent="0">
              <a:buClrTx/>
              <a:buNone/>
            </a:pPr>
            <a:r>
              <a:rPr lang="fi-FI" sz="2400" dirty="0">
                <a:solidFill>
                  <a:schemeClr val="tx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Asennukseen voi lähteä </a:t>
            </a:r>
            <a:r>
              <a:rPr lang="fi-FI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Senioriapin verkkosivulta</a:t>
            </a:r>
            <a:endParaRPr lang="fi-FI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Käynnistetään sieltä </a:t>
            </a:r>
            <a:r>
              <a:rPr lang="fi-FI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Senioriapin kirjautumissivu</a:t>
            </a:r>
            <a:r>
              <a:rPr lang="fi-FI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Asetetaan jäsentiedot ja salasana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Asetetaan </a:t>
            </a:r>
            <a:r>
              <a:rPr lang="fi-FI" sz="2200" b="1" dirty="0">
                <a:solidFill>
                  <a:schemeClr val="tx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käynnistyskuvake</a:t>
            </a:r>
            <a:r>
              <a:rPr lang="fi-FI" sz="2200" dirty="0">
                <a:solidFill>
                  <a:schemeClr val="tx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toimimaan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Käynnistyskuvakkeeseen tallentuu Jäsennumero ja Salasana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fi-FI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Tämän jälkeen </a:t>
            </a:r>
            <a:r>
              <a:rPr lang="fi-FI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SenioriAppi</a:t>
            </a:r>
            <a:r>
              <a:rPr lang="fi-FI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käynnistyy kuvakkeesta </a:t>
            </a:r>
            <a:br>
              <a:rPr lang="fi-FI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 näytölle avautuu Etusivu ja sen Valikko</a:t>
            </a:r>
            <a:br>
              <a:rPr lang="fi-FI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dirty="0">
                <a:solidFill>
                  <a:schemeClr val="tx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Jos… vaihda salasana, tai poista ja asenna sovellus uudelleen</a:t>
            </a:r>
          </a:p>
          <a:p>
            <a:pPr marL="0" indent="0">
              <a:buClrTx/>
              <a:buNone/>
            </a:pPr>
            <a:endParaRPr lang="fi-FI" sz="2400" dirty="0">
              <a:solidFill>
                <a:schemeClr val="tx1">
                  <a:lumMod val="9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fi-FI" sz="2200" dirty="0">
              <a:solidFill>
                <a:schemeClr val="accent6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Senioriappi ja Tiedotus</a:t>
            </a:r>
            <a:br>
              <a:rPr lang="fi-FI" sz="27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27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https://www.senioriliitto.fi/jasenille/senioriappi/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4E3239-65E0-CD82-EB3E-AAE11D95F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32" y="1343987"/>
            <a:ext cx="7230483" cy="5035732"/>
          </a:xfrm>
          <a:prstGeom prst="rect">
            <a:avLst/>
          </a:prstGeom>
        </p:spPr>
      </p:pic>
      <p:grpSp>
        <p:nvGrpSpPr>
          <p:cNvPr id="18" name="Ryhmä 17">
            <a:extLst>
              <a:ext uri="{FF2B5EF4-FFF2-40B4-BE49-F238E27FC236}">
                <a16:creationId xmlns:a16="http://schemas.microsoft.com/office/drawing/2014/main" id="{7F0F357C-DD52-D36E-E2F1-6F5DCECD3F1D}"/>
              </a:ext>
            </a:extLst>
          </p:cNvPr>
          <p:cNvGrpSpPr/>
          <p:nvPr/>
        </p:nvGrpSpPr>
        <p:grpSpPr>
          <a:xfrm>
            <a:off x="5656716" y="5336682"/>
            <a:ext cx="149760" cy="7560"/>
            <a:chOff x="5656716" y="5336682"/>
            <a:chExt cx="149760" cy="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68569BE7-A64D-C610-097B-DE362F1C1437}"/>
                    </a:ext>
                  </a:extLst>
                </p14:cNvPr>
                <p14:cNvContentPartPr/>
                <p14:nvPr/>
              </p14:nvContentPartPr>
              <p14:xfrm>
                <a:off x="5656716" y="5343882"/>
                <a:ext cx="360" cy="36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68569BE7-A64D-C610-097B-DE362F1C14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50596" y="533776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B3B0D7F5-5854-A8FD-3020-8C18F71A9E5E}"/>
                    </a:ext>
                  </a:extLst>
                </p14:cNvPr>
                <p14:cNvContentPartPr/>
                <p14:nvPr/>
              </p14:nvContentPartPr>
              <p14:xfrm>
                <a:off x="5708556" y="5343882"/>
                <a:ext cx="360" cy="360"/>
              </p14:xfrm>
            </p:contentPart>
          </mc:Choice>
          <mc:Fallback xmlns=""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B3B0D7F5-5854-A8FD-3020-8C18F71A9E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02436" y="533776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AC9A34A4-0C34-97CF-2655-E9D9152B42E8}"/>
                    </a:ext>
                  </a:extLst>
                </p14:cNvPr>
                <p14:cNvContentPartPr/>
                <p14:nvPr/>
              </p14:nvContentPartPr>
              <p14:xfrm>
                <a:off x="5806116" y="5336682"/>
                <a:ext cx="360" cy="360"/>
              </p14:xfrm>
            </p:contentPart>
          </mc:Choice>
          <mc:Fallback xmlns=""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AC9A34A4-0C34-97CF-2655-E9D9152B42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99996" y="533056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C7B85746-EC69-75C3-80D5-8A8C19FEBA47}"/>
                  </a:ext>
                </a:extLst>
              </p14:cNvPr>
              <p14:cNvContentPartPr/>
              <p14:nvPr/>
            </p14:nvContentPartPr>
            <p14:xfrm>
              <a:off x="5903316" y="5385282"/>
              <a:ext cx="360" cy="36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C7B85746-EC69-75C3-80D5-8A8C19FEBA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7196" y="537916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5884E287-8B84-389A-B118-9EAEEFA199AF}"/>
                  </a:ext>
                </a:extLst>
              </p14:cNvPr>
              <p14:cNvContentPartPr/>
              <p14:nvPr/>
            </p14:nvContentPartPr>
            <p14:xfrm>
              <a:off x="6897996" y="4766442"/>
              <a:ext cx="360" cy="36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5884E287-8B84-389A-B118-9EAEEFA199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1876" y="4760322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Kuva 22">
            <a:extLst>
              <a:ext uri="{FF2B5EF4-FFF2-40B4-BE49-F238E27FC236}">
                <a16:creationId xmlns:a16="http://schemas.microsoft.com/office/drawing/2014/main" id="{3AF3BA96-0CBC-00F7-821B-2C263CCE73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564" y="1340768"/>
            <a:ext cx="2256716" cy="5040000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C709B5E4-9B10-E372-2846-5B897AE943B1}"/>
              </a:ext>
            </a:extLst>
          </p:cNvPr>
          <p:cNvGrpSpPr/>
          <p:nvPr/>
        </p:nvGrpSpPr>
        <p:grpSpPr>
          <a:xfrm>
            <a:off x="1979712" y="1371600"/>
            <a:ext cx="6924500" cy="5048549"/>
            <a:chOff x="1943053" y="1502837"/>
            <a:chExt cx="6924500" cy="5048549"/>
          </a:xfrm>
        </p:grpSpPr>
        <p:pic>
          <p:nvPicPr>
            <p:cNvPr id="8" name="Kuva 7" descr="Kuva, joka sisältää kohteen teksti, kuvakaappaus, Fontti, ohjelmisto&#10;&#10;Kuvaus luotu automaattisesti">
              <a:extLst>
                <a:ext uri="{FF2B5EF4-FFF2-40B4-BE49-F238E27FC236}">
                  <a16:creationId xmlns:a16="http://schemas.microsoft.com/office/drawing/2014/main" id="{161E88FF-C581-DDFC-98C3-825324A2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581" y="1511386"/>
              <a:ext cx="2256716" cy="504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0" name="Kuva 9" descr="Kuva, joka sisältää kohteen teksti, kuvakaappaus, Fontti&#10;&#10;Kuvaus luotu automaattisesti">
              <a:extLst>
                <a:ext uri="{FF2B5EF4-FFF2-40B4-BE49-F238E27FC236}">
                  <a16:creationId xmlns:a16="http://schemas.microsoft.com/office/drawing/2014/main" id="{90A2F6A6-42FC-99F4-FA87-68378B696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053" y="1511386"/>
              <a:ext cx="2256717" cy="504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2" name="Kuva 11" descr="Kuva, joka sisältää kohteen teksti, kuvakaappaus, ohjelmisto, Verkkosivusto&#10;&#10;Kuvaus luotu automaattisesti">
              <a:extLst>
                <a:ext uri="{FF2B5EF4-FFF2-40B4-BE49-F238E27FC236}">
                  <a16:creationId xmlns:a16="http://schemas.microsoft.com/office/drawing/2014/main" id="{FD3A9B5E-5478-6130-CD17-F3204A9D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837" y="1502837"/>
              <a:ext cx="2256716" cy="504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929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63ED8119-793B-D978-4193-2197CE903DAD}"/>
              </a:ext>
            </a:extLst>
          </p:cNvPr>
          <p:cNvSpPr txBox="1"/>
          <p:nvPr/>
        </p:nvSpPr>
        <p:spPr>
          <a:xfrm>
            <a:off x="323529" y="1556792"/>
            <a:ext cx="727280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dirty="0">
                <a:solidFill>
                  <a:schemeClr val="tx1">
                    <a:lumMod val="95000"/>
                  </a:schemeClr>
                </a:solidFill>
              </a:rPr>
              <a:t>Hallinto saa apua</a:t>
            </a:r>
            <a:r>
              <a:rPr lang="fi-FI" sz="2000" dirty="0">
                <a:solidFill>
                  <a:schemeClr val="bg1"/>
                </a:solidFill>
              </a:rPr>
              <a:t> tekoälyltä parin kolmen vuoden päästä: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b="1" dirty="0">
                <a:solidFill>
                  <a:schemeClr val="tx1">
                    <a:lumMod val="95000"/>
                  </a:schemeClr>
                </a:solidFill>
              </a:rPr>
              <a:t>Tiedottaminen:  </a:t>
            </a:r>
            <a:r>
              <a:rPr lang="fi-FI" sz="2000" dirty="0">
                <a:solidFill>
                  <a:schemeClr val="bg1"/>
                </a:solidFill>
              </a:rPr>
              <a:t>Uutiskirjeiden, blogien ja some –julkaisujen kirjoitus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b="1" dirty="0">
                <a:solidFill>
                  <a:schemeClr val="tx1">
                    <a:lumMod val="95000"/>
                  </a:schemeClr>
                </a:solidFill>
              </a:rPr>
              <a:t>Tapahtumat:  </a:t>
            </a:r>
            <a:r>
              <a:rPr lang="fi-FI" sz="2000" dirty="0">
                <a:solidFill>
                  <a:schemeClr val="bg1"/>
                </a:solidFill>
              </a:rPr>
              <a:t>Tapahtumien suunnittelu ja tiedottaminen. Tapahtumien kehittäminen jatkossa.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b="1" dirty="0">
                <a:solidFill>
                  <a:schemeClr val="tx1">
                    <a:lumMod val="95000"/>
                  </a:schemeClr>
                </a:solidFill>
              </a:rPr>
              <a:t>Viestintä:  </a:t>
            </a:r>
            <a:r>
              <a:rPr lang="fi-FI" sz="2000" dirty="0">
                <a:solidFill>
                  <a:schemeClr val="bg1"/>
                </a:solidFill>
              </a:rPr>
              <a:t>Virtuaalinen keskustelupalvelu vastaa kysymyksiin ja tarjoaa tukea  24/7, ja samalla se  vapauttaa hallintoa muihin tehtäviin.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168B67-EA2A-19FE-5D3F-C61D0112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Tekoälyä upotetaan osaksi Tiedotusta…</a:t>
            </a:r>
            <a:endParaRPr lang="fi-FI" i="1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275BFB6-F656-D58F-7DB5-633BE0FF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9" t="-3325" r="9744" b="3325"/>
          <a:stretch/>
        </p:blipFill>
        <p:spPr>
          <a:xfrm>
            <a:off x="7559821" y="1258296"/>
            <a:ext cx="1260649" cy="2638579"/>
          </a:xfrm>
          <a:prstGeom prst="rect">
            <a:avLst/>
          </a:prstGeom>
          <a:ln>
            <a:noFill/>
          </a:ln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E745D62-F739-5B70-9E94-89DC2445DB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63" t="18859" r="6463" b="-532"/>
          <a:stretch/>
        </p:blipFill>
        <p:spPr>
          <a:xfrm>
            <a:off x="7559821" y="4017615"/>
            <a:ext cx="1260649" cy="2567186"/>
          </a:xfrm>
          <a:prstGeom prst="rect">
            <a:avLst/>
          </a:prstGeom>
          <a:ln>
            <a:noFill/>
          </a:ln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8F11CD8-12A6-D2FB-C770-FF03D5B10083}"/>
              </a:ext>
            </a:extLst>
          </p:cNvPr>
          <p:cNvSpPr txBox="1"/>
          <p:nvPr/>
        </p:nvSpPr>
        <p:spPr>
          <a:xfrm>
            <a:off x="456416" y="1340768"/>
            <a:ext cx="7056784" cy="2739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Jäsenelle… </a:t>
            </a:r>
          </a:p>
          <a:p>
            <a:r>
              <a:rPr lang="fi-FI" dirty="0">
                <a:solidFill>
                  <a:schemeClr val="bg1"/>
                </a:solidFill>
              </a:rPr>
              <a:t>tekoäly tuo keskustelu- tai tekstimuotoisen yhteyden yhdistyksen palveluihin. Jäsen klikkaa sen yhdistyksen verkkosivuilta tai kännykän sovelluksena.</a:t>
            </a:r>
          </a:p>
          <a:p>
            <a:pPr>
              <a:spcBef>
                <a:spcPts val="600"/>
              </a:spcBef>
            </a:pPr>
            <a:r>
              <a:rPr lang="fi-FI" dirty="0">
                <a:solidFill>
                  <a:schemeClr val="bg1"/>
                </a:solidFill>
              </a:rPr>
              <a:t>Keskustelupalvelu näyttää ja kuulostaa asialliselta keskustelulta.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Jäsen kysyy kysymyksiään, saa vastauksia ja ohjeita - kuin keskustelisi hyvän tutun kanssa pitkästä aikaa. Tekoäly ei koskaan suutu, se vain kuuntelee ja analysoi kuulemaansa..</a:t>
            </a:r>
          </a:p>
          <a:p>
            <a:pPr>
              <a:spcBef>
                <a:spcPts val="600"/>
              </a:spcBef>
            </a:pP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8CC5001-70DD-E7AD-D508-86AB70F35D04}"/>
              </a:ext>
            </a:extLst>
          </p:cNvPr>
          <p:cNvSpPr txBox="1"/>
          <p:nvPr/>
        </p:nvSpPr>
        <p:spPr>
          <a:xfrm>
            <a:off x="457200" y="3986187"/>
            <a:ext cx="7056000" cy="25391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b="1" dirty="0">
                <a:solidFill>
                  <a:srgbClr val="002060"/>
                </a:solidFill>
              </a:rPr>
              <a:t>Tekoäly huomaa, </a:t>
            </a:r>
            <a:r>
              <a:rPr lang="fi-FI" dirty="0">
                <a:solidFill>
                  <a:srgbClr val="002060"/>
                </a:solidFill>
              </a:rPr>
              <a:t>jos jäsenen kognitiivinen kyky heikkenee. Se vähitellen muuntaa keskustelutapaansa jäsenelle sopivammaksi: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2060"/>
                </a:solidFill>
              </a:rPr>
              <a:t>Tekoäly muistuttaa ja opastaa jäsentä ahkerammin niin, että 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dirty="0">
                <a:solidFill>
                  <a:srgbClr val="002060"/>
                </a:solidFill>
              </a:rPr>
              <a:t>jäsen saa oikeaa tietoa oikeaan aikaan – ja kohteliaasti.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2060"/>
                </a:solidFill>
              </a:rPr>
              <a:t>Tekoäly muuntaa keskustelua jäsenelle sopivaksi harjoitteeksi, 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dirty="0">
                <a:solidFill>
                  <a:srgbClr val="002060"/>
                </a:solidFill>
              </a:rPr>
              <a:t>joka elvyttää hänen ajatteluaan yhdistyksen jäsenenä.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2060"/>
                </a:solidFill>
              </a:rPr>
              <a:t>Tekoäly ilmoittaa sitten lopulta yhdistyksen johdolle, että 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dirty="0">
                <a:solidFill>
                  <a:srgbClr val="002060"/>
                </a:solidFill>
              </a:rPr>
              <a:t>jäsen taitaa tarvita apua.</a:t>
            </a:r>
          </a:p>
        </p:txBody>
      </p:sp>
    </p:spTree>
    <p:extLst>
      <p:ext uri="{BB962C8B-B14F-4D97-AF65-F5344CB8AC3E}">
        <p14:creationId xmlns:p14="http://schemas.microsoft.com/office/powerpoint/2010/main" val="24927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i">
  <a:themeElements>
    <a:clrScheme name="Apteekki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Paperi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14481</TotalTime>
  <Words>1442</Words>
  <Application>Microsoft Office PowerPoint</Application>
  <PresentationFormat>Näytössä katseltava diaesitys (4:3)</PresentationFormat>
  <Paragraphs>281</Paragraphs>
  <Slides>15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Courier New</vt:lpstr>
      <vt:lpstr>Microsoft Sans Serif</vt:lpstr>
      <vt:lpstr>Wingdings</vt:lpstr>
      <vt:lpstr>Wingdings 2</vt:lpstr>
      <vt:lpstr>Paperi</vt:lpstr>
      <vt:lpstr>KSS ry:n Tiedotuksesta  Osa 1</vt:lpstr>
      <vt:lpstr>Sisällöstä…</vt:lpstr>
      <vt:lpstr>Ulkoinen Tiedotus ja Sisäinen Tiedotus Tiedotus on Tiedottamista ja Viestintää</vt:lpstr>
      <vt:lpstr>Keskustelu on Tiedotuksen vanhin keino, jäsenet kokoontuvat keskustellakseen…</vt:lpstr>
      <vt:lpstr>Tekstimuotoinen Tiedotus Kirje, Tuloste, Lehti</vt:lpstr>
      <vt:lpstr>Nettisivuilla Tiedotus  https://kuopio.senioriyhdistys.fi/</vt:lpstr>
      <vt:lpstr>Facebook -sivulla Tiedottaminen FB-sivu:  ”Kuopion seudun seniorit”</vt:lpstr>
      <vt:lpstr>Senioriappi ja Tiedotus https://www.senioriliitto.fi/jasenille/senioriappi/</vt:lpstr>
      <vt:lpstr>Tekoälyä upotetaan osaksi Tiedotusta…</vt:lpstr>
      <vt:lpstr>Tekoäly antoi  tällaisia neuvoja,  mitä ikääntyvien yhdistyksessä tulisi huomioida…</vt:lpstr>
      <vt:lpstr>Tiedotuksen tulevat keinot? </vt:lpstr>
      <vt:lpstr>Siirtyminen perinteisestä enemmän sähköiseen tiedotukseen on haaste…</vt:lpstr>
      <vt:lpstr>    Keskusteltavaa…</vt:lpstr>
      <vt:lpstr>Lähteet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Windows-käyttäjä</dc:creator>
  <cp:lastModifiedBy>Veikko Brax</cp:lastModifiedBy>
  <cp:revision>2313</cp:revision>
  <dcterms:created xsi:type="dcterms:W3CDTF">2022-10-26T11:05:11Z</dcterms:created>
  <dcterms:modified xsi:type="dcterms:W3CDTF">2025-01-21T17:59:53Z</dcterms:modified>
</cp:coreProperties>
</file>