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96" r:id="rId3"/>
    <p:sldId id="297" r:id="rId4"/>
    <p:sldId id="259" r:id="rId5"/>
    <p:sldId id="258" r:id="rId6"/>
    <p:sldId id="260" r:id="rId7"/>
    <p:sldId id="261" r:id="rId8"/>
    <p:sldId id="262" r:id="rId9"/>
    <p:sldId id="257" r:id="rId10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146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D0D79F-E7D9-D803-AB3E-D84147D22E2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6781F-DCCE-5ED3-2E79-0AA8E46945AA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C73647EE-8CE0-45F6-9530-710F2BD33BC1}" type="datetime1">
              <a:rPr lang="en-US"/>
              <a:pPr lvl="0"/>
              <a:t>2/18/2025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9F1D31E-66B8-216D-2A10-1C521D8B3B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387BEB4-0BB4-FE4A-87E5-503B431D151B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D18603-6262-5786-AE00-9EECC8351075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D84917-1D47-1E68-49BD-4F1414DDA9C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289460BF-C86A-4340-8394-A5EC7C0CFD5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35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2C6FF3-0038-7397-E977-F31F6DD763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B76BCA-5D29-B678-E2CC-5B226A76162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E3FD7E-4CC3-F25D-DADF-1A039F7BCED4}"/>
              </a:ext>
            </a:extLst>
          </p:cNvPr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5A2AD3-1FEC-48E7-AAE7-7B0D3F0CA624}" type="slidenum">
              <a:t>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D2CCCBD9-999A-04A1-B387-32CD1B8565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DCB58705-71DC-0EF2-0B4D-24DB9B2CA5D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450A6DF-8E9A-940B-9765-2DEA82BC746E}"/>
              </a:ext>
            </a:extLst>
          </p:cNvPr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23AEA2F-5266-4A9D-924D-FFA965A0744B}" type="slidenum">
              <a:t>2</a:t>
            </a:fld>
            <a:endParaRPr lang="fi-FI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244010-B601-CEC0-6D93-1ED052EB8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98BCB163-5A51-2C12-ED78-CCD702788A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97F9AFE9-B0B1-02D9-41EA-7500512D6C6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DBEF6A1-5629-EF15-3CAF-2A62141A10F6}"/>
              </a:ext>
            </a:extLst>
          </p:cNvPr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23AEA2F-5266-4A9D-924D-FFA965A0744B}" type="slidenum">
              <a:t>3</a:t>
            </a:fld>
            <a:endParaRPr lang="fi-FI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8728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318C2A-88B9-D8F8-AE69-47BE773439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472326-36D6-8FD0-0BB5-9C286324336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5C2D29-BA3A-AC3F-7941-98CE7EB843FE}"/>
              </a:ext>
            </a:extLst>
          </p:cNvPr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2BC4C41-546D-40C3-817F-7D61DE1B9558}" type="slidenum">
              <a:t>4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0D393F-6ADB-6DA2-4666-862F308987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460E7D-E170-20E8-ECD5-519A4A0D014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3FAFD9-A28A-132D-A0C0-A3243720235B}"/>
              </a:ext>
            </a:extLst>
          </p:cNvPr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2886377-8677-4EE4-A23C-5D1F772BB3A0}" type="slidenum">
              <a:t>5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B4B006-5E27-4DE0-D03E-971B5565CB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287489-8B4F-FDA9-8E85-8A245AE4EA2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EC113-C2D9-2412-D6E4-4F125D5B5936}"/>
              </a:ext>
            </a:extLst>
          </p:cNvPr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0DD7716-7871-4C4E-A46E-16405064503C}" type="slidenum">
              <a:t>6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04FB09-C7CC-1E8A-3408-3F9BB445EA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0972F3-138A-E8D3-40E0-2D9D97051A4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35EE1-E7EB-2699-3EC0-DDA3FA55AEBA}"/>
              </a:ext>
            </a:extLst>
          </p:cNvPr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7A1C4AA-F963-4D90-8189-1713A0A1FCAB}" type="slidenum">
              <a:t>7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1B215F-AE4A-8F20-AB69-6F4284607C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236DD1-4E05-A732-D2C7-ECA334F102A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1EAF5-EE2C-16B2-4558-3F1C953DED4C}"/>
              </a:ext>
            </a:extLst>
          </p:cNvPr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B335A7C-F55D-417B-8770-0E72BBDF2CB6}" type="slidenum">
              <a:t>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BB867C-9F9E-C61D-21F6-4F20B43C13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7DC385-A928-1A3C-2212-16C59736161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ACDC89-D324-B47F-B574-EBFE45D1AA28}"/>
              </a:ext>
            </a:extLst>
          </p:cNvPr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34958C4-C211-475F-8847-EF24FBA48F0C}" type="slidenum">
              <a:t>9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8">
            <a:extLst>
              <a:ext uri="{FF2B5EF4-FFF2-40B4-BE49-F238E27FC236}">
                <a16:creationId xmlns:a16="http://schemas.microsoft.com/office/drawing/2014/main" id="{1332888A-17D7-1EDE-DC22-830C741607F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57200" y="3699799"/>
            <a:ext cx="8305796" cy="1143000"/>
          </a:xfrm>
        </p:spPr>
        <p:txBody>
          <a:bodyPr anchorCtr="1">
            <a:noAutofit/>
          </a:bodyPr>
          <a:lstStyle>
            <a:lvl1pPr marL="0" indent="0" algn="ctr">
              <a:buNone/>
              <a:defRPr sz="2200" spc="100">
                <a:solidFill>
                  <a:srgbClr val="FEFAC9"/>
                </a:solidFill>
              </a:defRPr>
            </a:lvl1pPr>
          </a:lstStyle>
          <a:p>
            <a:pPr lvl="0"/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3" name="Title 27">
            <a:extLst>
              <a:ext uri="{FF2B5EF4-FFF2-40B4-BE49-F238E27FC236}">
                <a16:creationId xmlns:a16="http://schemas.microsoft.com/office/drawing/2014/main" id="{349FD6F2-8AC9-BFF5-E433-6EAD4DCB7CB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57200" y="1433733"/>
            <a:ext cx="8305796" cy="1981203"/>
          </a:xfrm>
        </p:spPr>
        <p:txBody>
          <a:bodyPr anchorCtr="1">
            <a:noAutofit/>
          </a:bodyPr>
          <a:lstStyle>
            <a:lvl1pPr algn="ctr">
              <a:defRPr sz="480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1pPr>
          </a:lstStyle>
          <a:p>
            <a:pPr lvl="0"/>
            <a:r>
              <a:rPr lang="fi-FI"/>
              <a:t>Muokkaa ots. perustyyl. napsautt.</a:t>
            </a:r>
            <a:endParaRPr lang="en-US"/>
          </a:p>
        </p:txBody>
      </p:sp>
      <p:cxnSp>
        <p:nvCxnSpPr>
          <p:cNvPr id="4" name="Straight Connector 7">
            <a:extLst>
              <a:ext uri="{FF2B5EF4-FFF2-40B4-BE49-F238E27FC236}">
                <a16:creationId xmlns:a16="http://schemas.microsoft.com/office/drawing/2014/main" id="{968906A4-A945-B5BA-171A-F4C6B92A8271}"/>
              </a:ext>
            </a:extLst>
          </p:cNvPr>
          <p:cNvCxnSpPr/>
          <p:nvPr/>
        </p:nvCxnSpPr>
        <p:spPr>
          <a:xfrm>
            <a:off x="1463625" y="3550130"/>
            <a:ext cx="2971800" cy="1582"/>
          </a:xfrm>
          <a:prstGeom prst="straightConnector1">
            <a:avLst/>
          </a:prstGeom>
          <a:noFill/>
          <a:ln w="9528" cap="flat">
            <a:solidFill>
              <a:srgbClr val="E9E9E8"/>
            </a:solidFill>
            <a:prstDash val="solid"/>
            <a:miter/>
          </a:ln>
          <a:effectLst>
            <a:outerShdw dir="16200000" algn="tl">
              <a:srgbClr val="000000">
                <a:alpha val="55000"/>
              </a:srgbClr>
            </a:outerShdw>
          </a:effectLst>
        </p:spPr>
      </p:cxnSp>
      <p:cxnSp>
        <p:nvCxnSpPr>
          <p:cNvPr id="5" name="Straight Connector 12">
            <a:extLst>
              <a:ext uri="{FF2B5EF4-FFF2-40B4-BE49-F238E27FC236}">
                <a16:creationId xmlns:a16="http://schemas.microsoft.com/office/drawing/2014/main" id="{65E3B4D3-1431-968B-3AA9-11BBE2BD002B}"/>
              </a:ext>
            </a:extLst>
          </p:cNvPr>
          <p:cNvCxnSpPr/>
          <p:nvPr/>
        </p:nvCxnSpPr>
        <p:spPr>
          <a:xfrm>
            <a:off x="4708574" y="3550130"/>
            <a:ext cx="2971800" cy="1582"/>
          </a:xfrm>
          <a:prstGeom prst="straightConnector1">
            <a:avLst/>
          </a:prstGeom>
          <a:noFill/>
          <a:ln w="9528" cap="flat">
            <a:solidFill>
              <a:srgbClr val="E9E9E8"/>
            </a:solidFill>
            <a:prstDash val="solid"/>
            <a:miter/>
          </a:ln>
          <a:effectLst>
            <a:outerShdw dir="16200000" algn="tl">
              <a:srgbClr val="000000">
                <a:alpha val="55000"/>
              </a:srgbClr>
            </a:outerShdw>
          </a:effectLst>
        </p:spPr>
      </p:cxnSp>
      <p:sp>
        <p:nvSpPr>
          <p:cNvPr id="6" name="Oval 13">
            <a:extLst>
              <a:ext uri="{FF2B5EF4-FFF2-40B4-BE49-F238E27FC236}">
                <a16:creationId xmlns:a16="http://schemas.microsoft.com/office/drawing/2014/main" id="{80E503CF-1BDC-49E4-EFEF-1043F12471C0}"/>
              </a:ext>
            </a:extLst>
          </p:cNvPr>
          <p:cNvSpPr/>
          <p:nvPr/>
        </p:nvSpPr>
        <p:spPr>
          <a:xfrm>
            <a:off x="4540343" y="3526301"/>
            <a:ext cx="45720" cy="4572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3A447"/>
          </a:solidFill>
          <a:ln w="38103" cap="flat">
            <a:solidFill>
              <a:srgbClr val="F3A447"/>
            </a:solidFill>
            <a:prstDash val="solid"/>
            <a:miter/>
          </a:ln>
          <a:effectLst>
            <a:outerShdw dir="16200000" algn="tl">
              <a:srgbClr val="000000">
                <a:alpha val="5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onstantia"/>
            </a:endParaRPr>
          </a:p>
        </p:txBody>
      </p:sp>
      <p:sp>
        <p:nvSpPr>
          <p:cNvPr id="7" name="Date Placeholder 14">
            <a:extLst>
              <a:ext uri="{FF2B5EF4-FFF2-40B4-BE49-F238E27FC236}">
                <a16:creationId xmlns:a16="http://schemas.microsoft.com/office/drawing/2014/main" id="{D4424F09-B47D-717C-E30B-BAA66159DED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CE122A-2749-484D-B22D-2FA7B2BEE2F8}" type="datetime1">
              <a:rPr lang="en-US"/>
              <a:pPr lvl="0"/>
              <a:t>2/18/2025</a:t>
            </a:fld>
            <a:endParaRPr lang="en-US"/>
          </a:p>
        </p:txBody>
      </p:sp>
      <p:sp>
        <p:nvSpPr>
          <p:cNvPr id="8" name="Slide Number Placeholder 15">
            <a:extLst>
              <a:ext uri="{FF2B5EF4-FFF2-40B4-BE49-F238E27FC236}">
                <a16:creationId xmlns:a16="http://schemas.microsoft.com/office/drawing/2014/main" id="{FDA381C1-450D-574C-A2FC-BAF3762661A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CA434D-86DA-4744-B1B9-4E3A93BEC8F8}" type="slidenum">
              <a:t>‹#›</a:t>
            </a:fld>
            <a:endParaRPr lang="en-US"/>
          </a:p>
        </p:txBody>
      </p:sp>
      <p:sp>
        <p:nvSpPr>
          <p:cNvPr id="9" name="Footer Placeholder 16">
            <a:extLst>
              <a:ext uri="{FF2B5EF4-FFF2-40B4-BE49-F238E27FC236}">
                <a16:creationId xmlns:a16="http://schemas.microsoft.com/office/drawing/2014/main" id="{672CB7BD-9631-98B7-01A8-DD34557F691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7713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003BE-F1DB-B615-8CE6-F1DB812AB0A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C17158-3353-6D66-FED6-667015ABD697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4E21D-0C39-F43B-7506-0C1CAE6E9FA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D57DEDD-428C-482A-B293-526E089FCD57}" type="datetime1">
              <a:rPr lang="en-US"/>
              <a:pPr lvl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091D5-DDC2-6F1E-2660-2CFC9E033BC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9645C-CC77-622C-E47C-84FB0BF9AEF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3BBCE1-6AE3-4318-9F92-90ED89C5B75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3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B617F5-49C4-D0C9-A17F-493F638ADAF6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03B1AF-A60B-CD82-4E3F-38714E09DEC6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F30DD-9584-00BC-0679-DEA588C3C4E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EE08F9C-38E6-41A8-88B4-F27B8E3650BE}" type="datetime1">
              <a:rPr lang="en-US"/>
              <a:pPr lvl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AAF32-A0FD-7CC4-176E-95B0C26FC7D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4D66C-7B01-A1D0-CC92-95677731553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CA1424-AC1F-43D8-B081-196DC265E40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53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CE96FBE6-9294-2196-692B-65220771FE7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524003"/>
            <a:ext cx="8229600" cy="457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9A43639D-949F-FF84-C3A3-B1A7BB2618F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2349C8-987C-41BC-9BAF-BA8576464377}" type="datetime1">
              <a:rPr lang="en-US"/>
              <a:pPr lvl="0"/>
              <a:t>2/18/2025</a:t>
            </a:fld>
            <a:endParaRPr lang="en-US"/>
          </a:p>
        </p:txBody>
      </p:sp>
      <p:sp>
        <p:nvSpPr>
          <p:cNvPr id="4" name="Slide Number Placeholder 14">
            <a:extLst>
              <a:ext uri="{FF2B5EF4-FFF2-40B4-BE49-F238E27FC236}">
                <a16:creationId xmlns:a16="http://schemas.microsoft.com/office/drawing/2014/main" id="{6FFD8F36-ED64-931E-545F-ABB755583F4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F3B587-8A19-4CEA-AA01-495AB48634CC}" type="slidenum">
              <a:t>‹#›</a:t>
            </a:fld>
            <a:endParaRPr lang="en-US"/>
          </a:p>
        </p:txBody>
      </p:sp>
      <p:sp>
        <p:nvSpPr>
          <p:cNvPr id="5" name="Footer Placeholder 15">
            <a:extLst>
              <a:ext uri="{FF2B5EF4-FFF2-40B4-BE49-F238E27FC236}">
                <a16:creationId xmlns:a16="http://schemas.microsoft.com/office/drawing/2014/main" id="{E8E9770B-DF59-39F8-4788-4548F31B9FA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Title 16">
            <a:extLst>
              <a:ext uri="{FF2B5EF4-FFF2-40B4-BE49-F238E27FC236}">
                <a16:creationId xmlns:a16="http://schemas.microsoft.com/office/drawing/2014/main" id="{81BD7126-A19F-247D-ED36-B4E7D16581F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ots.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8686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8845913-8B26-B63F-C390-0F70A948B18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444D26"/>
                </a:solidFill>
              </a:defRPr>
            </a:lvl1pPr>
          </a:lstStyle>
          <a:p>
            <a:pPr lvl="0"/>
            <a:fld id="{DDA7A039-180B-47A1-88CB-A421E84475B4}" type="datetime1">
              <a:rPr lang="en-US"/>
              <a:pPr lvl="0"/>
              <a:t>2/18/2025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AF3CA77-534E-5542-789A-523F3B3354A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444D26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672C803-D3F1-F105-279E-8D3121375FD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444D26"/>
                </a:solidFill>
              </a:defRPr>
            </a:lvl1pPr>
          </a:lstStyle>
          <a:p>
            <a:pPr lvl="0"/>
            <a:fld id="{0726D267-38F3-4C38-AF23-451C58A15BE5}" type="slidenum"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CE8F89B-AD49-A8B8-4188-BA95BC5539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3505196"/>
            <a:ext cx="7924803" cy="1371600"/>
          </a:xfrm>
        </p:spPr>
        <p:txBody>
          <a:bodyPr>
            <a:noAutofit/>
          </a:bodyPr>
          <a:lstStyle>
            <a:lvl1pPr>
              <a:defRPr sz="480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1pPr>
          </a:lstStyle>
          <a:p>
            <a:pPr lvl="0"/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0EDF781-E0B0-3087-640D-B29F0F0119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958864"/>
            <a:ext cx="7924803" cy="984735"/>
          </a:xfrm>
        </p:spPr>
        <p:txBody>
          <a:bodyPr/>
          <a:lstStyle>
            <a:lvl1pPr>
              <a:buNone/>
              <a:defRPr sz="2000" spc="100">
                <a:solidFill>
                  <a:srgbClr val="444D26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33EE1DD-71EA-72B1-12DE-6AE557066333}"/>
              </a:ext>
            </a:extLst>
          </p:cNvPr>
          <p:cNvCxnSpPr/>
          <p:nvPr/>
        </p:nvCxnSpPr>
        <p:spPr>
          <a:xfrm>
            <a:off x="685800" y="4916993"/>
            <a:ext cx="7924803" cy="4298"/>
          </a:xfrm>
          <a:prstGeom prst="straightConnector1">
            <a:avLst/>
          </a:prstGeom>
          <a:noFill/>
          <a:ln w="9528" cap="flat">
            <a:solidFill>
              <a:srgbClr val="E9E9E8"/>
            </a:solidFill>
            <a:prstDash val="solid"/>
            <a:miter/>
          </a:ln>
          <a:effectLst>
            <a:outerShdw dir="16200000" algn="tl">
              <a:srgbClr val="000000">
                <a:alpha val="55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382776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5330E348-BC06-3E82-0EE0-457F242E976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1EC125-D9B8-4B1C-A3FE-74C9B829369B}" type="datetime1">
              <a:rPr lang="en-US"/>
              <a:pPr lvl="0"/>
              <a:t>2/18/2025</a:t>
            </a:fld>
            <a:endParaRPr lang="en-US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357AFC92-D526-809B-6AB4-23A81B6197C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EDD9E78C-8D50-53BB-B384-FBC57796D09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B53863-FBD0-432C-9D2C-C5AC6BF584AE}" type="slidenum"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8AE7A3D-9F06-DDF1-ED68-242E681D99B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0C2CF8CE-4AA8-511A-8DE6-C36FBE46F06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524003"/>
            <a:ext cx="4059936" cy="457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0555929F-F26F-FFD6-8F2B-D558F5DD915B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48196" y="1524003"/>
            <a:ext cx="4059936" cy="457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37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E2DC6AC0-BB88-D509-8234-EE3C437395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4377EC-FE27-4716-BC26-E5632BB02BCC}" type="slidenum">
              <a:t>‹#›</a:t>
            </a:fld>
            <a:endParaRPr lang="en-US"/>
          </a:p>
        </p:txBody>
      </p:sp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59FA7E1B-8E24-59A9-9871-544ACE777E5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23AA18B9-6FDA-929F-DE3D-03AC3AFB10B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298D9E-660F-4498-821E-32BB7C495A43}" type="datetime1">
              <a:rPr lang="en-US"/>
              <a:pPr lvl="0"/>
              <a:t>2/18/2025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6107CA9-CAA7-ED9E-EEC8-30250756DB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399589"/>
            <a:ext cx="4040184" cy="761996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b="1">
                <a:solidFill>
                  <a:srgbClr val="FEFAC9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31">
            <a:extLst>
              <a:ext uri="{FF2B5EF4-FFF2-40B4-BE49-F238E27FC236}">
                <a16:creationId xmlns:a16="http://schemas.microsoft.com/office/drawing/2014/main" id="{B45A70DB-1FEF-547B-C4FC-118DFEBC309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57200" y="2201893"/>
            <a:ext cx="4038603" cy="39136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Content Placeholder 33">
            <a:extLst>
              <a:ext uri="{FF2B5EF4-FFF2-40B4-BE49-F238E27FC236}">
                <a16:creationId xmlns:a16="http://schemas.microsoft.com/office/drawing/2014/main" id="{97955B96-494D-8449-2BE7-9690675002AE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49788" y="2201893"/>
            <a:ext cx="4038603" cy="39136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032D1F0-919F-01D2-2B50-A7BCDDCC8B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0E2E5F72-C99D-15B9-AC58-44D862FE489B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48196" y="1399589"/>
            <a:ext cx="4040184" cy="761996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b="1">
                <a:solidFill>
                  <a:srgbClr val="FEFAC9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7837D8-0B9C-3531-4157-0402E5558FC4}"/>
              </a:ext>
            </a:extLst>
          </p:cNvPr>
          <p:cNvCxnSpPr/>
          <p:nvPr/>
        </p:nvCxnSpPr>
        <p:spPr>
          <a:xfrm>
            <a:off x="562941" y="2180222"/>
            <a:ext cx="3749040" cy="1582"/>
          </a:xfrm>
          <a:prstGeom prst="straightConnector1">
            <a:avLst/>
          </a:prstGeom>
          <a:noFill/>
          <a:ln w="12701" cap="flat">
            <a:solidFill>
              <a:srgbClr val="E9E9E8"/>
            </a:solidFill>
            <a:prstDash val="solid"/>
            <a:miter/>
          </a:ln>
          <a:effectLst>
            <a:outerShdw dir="16200000" algn="tl">
              <a:srgbClr val="000000">
                <a:alpha val="55000"/>
              </a:srgbClr>
            </a:outerShdw>
          </a:effectLst>
        </p:spPr>
      </p:cxnSp>
      <p:cxnSp>
        <p:nvCxnSpPr>
          <p:cNvPr id="11" name="Straight Connector 16">
            <a:extLst>
              <a:ext uri="{FF2B5EF4-FFF2-40B4-BE49-F238E27FC236}">
                <a16:creationId xmlns:a16="http://schemas.microsoft.com/office/drawing/2014/main" id="{8FE186F8-B10D-148F-7048-576D56E47A40}"/>
              </a:ext>
            </a:extLst>
          </p:cNvPr>
          <p:cNvCxnSpPr/>
          <p:nvPr/>
        </p:nvCxnSpPr>
        <p:spPr>
          <a:xfrm>
            <a:off x="4754880" y="2180222"/>
            <a:ext cx="3749040" cy="1582"/>
          </a:xfrm>
          <a:prstGeom prst="straightConnector1">
            <a:avLst/>
          </a:prstGeom>
          <a:noFill/>
          <a:ln w="12701" cap="flat">
            <a:solidFill>
              <a:srgbClr val="E9E9E8"/>
            </a:solidFill>
            <a:prstDash val="solid"/>
            <a:miter/>
          </a:ln>
          <a:effectLst>
            <a:outerShdw dir="16200000" algn="tl">
              <a:srgbClr val="000000">
                <a:alpha val="55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4016337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C18DD659-30DD-E3FE-57BE-202A15FCA07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1D0685-AD98-4EEE-811D-6E15883AD249}" type="datetime1">
              <a:rPr lang="en-US"/>
              <a:pPr lvl="0"/>
              <a:t>2/18/2025</a:t>
            </a:fld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12E2FB08-167E-6809-9FA0-D5240152612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896783D6-E2C1-6B99-51B6-E6B6652E043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A61856-9C69-494C-8D2A-6C659064E0C1}" type="slidenum"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12C8AA0-F6DD-9958-2343-80A0F66D1A1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ots.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92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FA4433-5312-EC25-8655-6112F5CCF6C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36BE5A-2538-4FC6-A910-637B415BA7CD}" type="datetime1">
              <a:rPr lang="en-US"/>
              <a:pPr lvl="0"/>
              <a:t>2/18/2025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A05484-077B-B659-41A9-EA8BFF37B32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B7017C-5786-A0A1-7AA2-260ECA445F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571CA1-5923-46A3-8C3F-AAC3F968869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49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8">
            <a:extLst>
              <a:ext uri="{FF2B5EF4-FFF2-40B4-BE49-F238E27FC236}">
                <a16:creationId xmlns:a16="http://schemas.microsoft.com/office/drawing/2014/main" id="{AAB33831-DBEC-4EC3-45B4-23062758A74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457200"/>
            <a:ext cx="6248396" cy="5715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AB79A-FE78-D5A5-F9A5-1CAC6234D37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781803" y="1600200"/>
            <a:ext cx="1984248" cy="3733796"/>
          </a:xfrm>
        </p:spPr>
        <p:txBody>
          <a:bodyPr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rgbClr val="FEFAC9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itle 30">
            <a:extLst>
              <a:ext uri="{FF2B5EF4-FFF2-40B4-BE49-F238E27FC236}">
                <a16:creationId xmlns:a16="http://schemas.microsoft.com/office/drawing/2014/main" id="{982F7C9A-AC8E-4377-904E-7C896E0A88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81803" y="457200"/>
            <a:ext cx="1981203" cy="1066803"/>
          </a:xfrm>
        </p:spPr>
        <p:txBody>
          <a:bodyPr tIns="91440"/>
          <a:lstStyle>
            <a:lvl1pPr>
              <a:defRPr sz="1800" b="1" spc="-50">
                <a:solidFill>
                  <a:srgbClr val="FEFAC9"/>
                </a:solidFill>
                <a:ea typeface="Constantia"/>
                <a:cs typeface="Constantia"/>
              </a:defRPr>
            </a:lvl1pPr>
          </a:lstStyle>
          <a:p>
            <a:pPr lvl="0"/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03FE2754-2583-AFF7-C4C6-5E4E1D293BB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8BD06C-8EDC-4308-AC38-B07D149EF5FC}" type="datetime1">
              <a:rPr lang="en-US"/>
              <a:pPr lvl="0"/>
              <a:t>2/18/2025</a:t>
            </a:fld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EB09B70-808F-7C47-8555-ADC1899F82C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83FB00-A675-4F4C-870E-28B9BE87568E}" type="slidenum">
              <a:t>‹#›</a:t>
            </a:fld>
            <a:endParaRPr 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D59EC0C4-B4FB-7F35-DD9D-99FC0A9F744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36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4DD32-DF58-5A7C-A0C7-3E235C31E1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29400" y="457200"/>
            <a:ext cx="2057400" cy="1066803"/>
          </a:xfrm>
        </p:spPr>
        <p:txBody>
          <a:bodyPr tIns="91440"/>
          <a:lstStyle>
            <a:lvl1pPr>
              <a:defRPr sz="1800" b="1" spc="-50">
                <a:solidFill>
                  <a:srgbClr val="FEFAC9"/>
                </a:solidFill>
                <a:ea typeface="Constantia"/>
                <a:cs typeface="Constantia"/>
              </a:defRPr>
            </a:lvl1pPr>
          </a:lstStyle>
          <a:p>
            <a:pPr lvl="0"/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1C9FFC-02E8-AD2D-C50F-0CA4CC2843DE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57200" y="457200"/>
            <a:ext cx="6019796" cy="5562596"/>
          </a:xfrm>
          <a:solidFill>
            <a:srgbClr val="FFFDEB"/>
          </a:solidFill>
          <a:effectLst>
            <a:outerShdw dir="16200000" algn="tl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rgbClr val="000000"/>
                </a:solidFill>
              </a:defRPr>
            </a:lvl1pPr>
          </a:lstStyle>
          <a:p>
            <a:pPr lvl="0"/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5E7140-0DF6-6D5A-382D-1EEAB47842A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629400" y="1600200"/>
            <a:ext cx="2057400" cy="4419596"/>
          </a:xfrm>
        </p:spPr>
        <p:txBody>
          <a:bodyPr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rgbClr val="FEFAC9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0DC4A06D-2168-251B-4B4A-39F7864AB2E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A204811-64AC-4D59-B840-45715040F4AE}" type="datetime1">
              <a:rPr lang="en-US"/>
              <a:pPr lvl="0"/>
              <a:t>2/18/2025</a:t>
            </a:fld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E5524077-D4D1-988D-65E4-73B2D0D1127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B30F02-523E-4AAB-BA69-5CA66BD3FFED}" type="slidenum">
              <a:t>‹#›</a:t>
            </a:fld>
            <a:endParaRPr 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583B6107-42F4-230C-8495-6F134D4552B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86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7A822EA8-D9CE-E70A-25EA-8A052898B9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447796"/>
            <a:ext cx="8229600" cy="46783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3" name="Date Placeholder 23">
            <a:extLst>
              <a:ext uri="{FF2B5EF4-FFF2-40B4-BE49-F238E27FC236}">
                <a16:creationId xmlns:a16="http://schemas.microsoft.com/office/drawing/2014/main" id="{464A3D67-2D60-B35C-8EB5-E1096F88E05A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791196" y="6203664"/>
            <a:ext cx="2590796" cy="384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FEFAC9"/>
                </a:solidFill>
                <a:uFillTx/>
                <a:latin typeface="Constantia"/>
              </a:defRPr>
            </a:lvl1pPr>
          </a:lstStyle>
          <a:p>
            <a:pPr lvl="0"/>
            <a:fld id="{778A0D9B-ACF9-4C62-AA27-2AD04E2AAC4B}" type="datetime1">
              <a:rPr lang="en-US"/>
              <a:pPr lvl="0"/>
              <a:t>2/18/2025</a:t>
            </a:fld>
            <a:endParaRPr lang="en-US"/>
          </a:p>
        </p:txBody>
      </p:sp>
      <p:sp>
        <p:nvSpPr>
          <p:cNvPr id="4" name="Footer Placeholder 9">
            <a:extLst>
              <a:ext uri="{FF2B5EF4-FFF2-40B4-BE49-F238E27FC236}">
                <a16:creationId xmlns:a16="http://schemas.microsoft.com/office/drawing/2014/main" id="{6CAE21C6-C7B5-B4DB-3D9B-7B9CFF19329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2133596" y="6203664"/>
            <a:ext cx="3581403" cy="384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FEFAC9"/>
                </a:solidFill>
                <a:uFillTx/>
                <a:latin typeface="Constantia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Slide Number Placeholder 21">
            <a:extLst>
              <a:ext uri="{FF2B5EF4-FFF2-40B4-BE49-F238E27FC236}">
                <a16:creationId xmlns:a16="http://schemas.microsoft.com/office/drawing/2014/main" id="{C4D69267-7FFA-A452-98D5-2EFE32AB986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410578" y="6181526"/>
            <a:ext cx="609603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600" b="0" i="0" u="none" strike="noStrike" kern="1200" cap="none" spc="0" baseline="0">
                <a:solidFill>
                  <a:srgbClr val="FEFAC9"/>
                </a:solidFill>
                <a:uFillTx/>
                <a:latin typeface="Constantia"/>
              </a:defRPr>
            </a:lvl1pPr>
          </a:lstStyle>
          <a:p>
            <a:pPr lvl="0"/>
            <a:fld id="{77FE2B15-3BFA-4C4B-9D9B-679A3C0AB315}" type="slidenum">
              <a:t>‹#›</a:t>
            </a:fld>
            <a:endParaRPr lang="en-US"/>
          </a:p>
        </p:txBody>
      </p:sp>
      <p:sp>
        <p:nvSpPr>
          <p:cNvPr id="6" name="Title Placeholder 4">
            <a:extLst>
              <a:ext uri="{FF2B5EF4-FFF2-40B4-BE49-F238E27FC236}">
                <a16:creationId xmlns:a16="http://schemas.microsoft.com/office/drawing/2014/main" id="{7905F58D-904C-5C30-9823-806AAD0BB3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52403"/>
            <a:ext cx="8229600" cy="12191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lvl="0"/>
            <a:r>
              <a:rPr lang="fi-FI"/>
              <a:t>Muokkaa ots. perustyyl. napsautt.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fi-FI" sz="4200" b="0" i="0" u="none" strike="noStrike" kern="1200" cap="none" spc="-100" baseline="0">
          <a:solidFill>
            <a:srgbClr val="F9F9F9"/>
          </a:solidFill>
          <a:effectLst>
            <a:outerShdw dist="38096" dir="2700000">
              <a:srgbClr val="000000"/>
            </a:outerShdw>
          </a:effectLst>
          <a:uFillTx/>
          <a:latin typeface="Constantia"/>
        </a:defRPr>
      </a:lvl1pPr>
    </p:titleStyle>
    <p:bodyStyle>
      <a:lvl1pPr marL="274320" marR="0" lvl="0" indent="-27432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Clr>
          <a:srgbClr val="F3A447"/>
        </a:buClr>
        <a:buSzPct val="85000"/>
        <a:buFont typeface="Wingdings 2"/>
        <a:buChar char=""/>
        <a:tabLst/>
        <a:defRPr lang="fi-FI" sz="2600" b="0" i="0" u="none" strike="noStrike" kern="1200" cap="none" spc="0" baseline="0">
          <a:solidFill>
            <a:srgbClr val="FFFFFF"/>
          </a:solidFill>
          <a:uFillTx/>
          <a:latin typeface="Constantia"/>
        </a:defRPr>
      </a:lvl1pPr>
      <a:lvl2pPr marL="640080" marR="0" lvl="1" indent="-274320" algn="l" defTabSz="914400" rtl="0" fontAlgn="auto" hangingPunct="1">
        <a:lnSpc>
          <a:spcPct val="100000"/>
        </a:lnSpc>
        <a:spcBef>
          <a:spcPts val="300"/>
        </a:spcBef>
        <a:spcAft>
          <a:spcPts val="0"/>
        </a:spcAft>
        <a:buClr>
          <a:srgbClr val="D6903D"/>
        </a:buClr>
        <a:buSzPct val="85000"/>
        <a:buFont typeface="Wingdings 2"/>
        <a:buChar char=""/>
        <a:tabLst/>
        <a:defRPr lang="fi-FI" sz="2400" b="0" i="0" u="none" strike="noStrike" kern="1200" cap="none" spc="0" baseline="0">
          <a:solidFill>
            <a:srgbClr val="FEFAC9"/>
          </a:solidFill>
          <a:uFillTx/>
          <a:latin typeface="Constantia"/>
        </a:defRPr>
      </a:lvl2pPr>
      <a:lvl3pPr marL="1005840" marR="0" lvl="2" indent="-228600" algn="l" defTabSz="914400" rtl="0" fontAlgn="auto" hangingPunct="1">
        <a:lnSpc>
          <a:spcPct val="100000"/>
        </a:lnSpc>
        <a:spcBef>
          <a:spcPts val="300"/>
        </a:spcBef>
        <a:spcAft>
          <a:spcPts val="0"/>
        </a:spcAft>
        <a:buClr>
          <a:srgbClr val="B37732"/>
        </a:buClr>
        <a:buSzPct val="85000"/>
        <a:buFont typeface="Wingdings 2"/>
        <a:buChar char=""/>
        <a:tabLst/>
        <a:defRPr lang="fi-FI" sz="2100" b="0" i="0" u="none" strike="noStrike" kern="1200" cap="none" spc="0" baseline="0">
          <a:solidFill>
            <a:srgbClr val="FFFFFF"/>
          </a:solidFill>
          <a:uFillTx/>
          <a:latin typeface="Constantia"/>
        </a:defRPr>
      </a:lvl3pPr>
      <a:lvl4pPr marL="1280160" marR="0" lvl="3" indent="-228600" algn="l" defTabSz="914400" rtl="0" fontAlgn="auto" hangingPunct="1">
        <a:lnSpc>
          <a:spcPct val="100000"/>
        </a:lnSpc>
        <a:spcBef>
          <a:spcPts val="300"/>
        </a:spcBef>
        <a:spcAft>
          <a:spcPts val="0"/>
        </a:spcAft>
        <a:buClr>
          <a:srgbClr val="D6903D"/>
        </a:buClr>
        <a:buSzPct val="85000"/>
        <a:buFont typeface="Wingdings 2" pitchFamily="18"/>
        <a:buChar char=""/>
        <a:tabLst/>
        <a:defRPr lang="fi-FI" sz="1900" b="0" i="0" u="none" strike="noStrike" kern="1200" cap="none" spc="0" baseline="0">
          <a:solidFill>
            <a:srgbClr val="FFFFFF"/>
          </a:solidFill>
          <a:uFillTx/>
          <a:latin typeface="Constantia"/>
        </a:defRPr>
      </a:lvl4pPr>
      <a:lvl5pPr marL="1554480" marR="0" lvl="4" indent="-228600" algn="l" defTabSz="914400" rtl="0" fontAlgn="auto" hangingPunct="1">
        <a:lnSpc>
          <a:spcPct val="100000"/>
        </a:lnSpc>
        <a:spcBef>
          <a:spcPts val="340"/>
        </a:spcBef>
        <a:spcAft>
          <a:spcPts val="0"/>
        </a:spcAft>
        <a:buClr>
          <a:srgbClr val="D6903D"/>
        </a:buClr>
        <a:buSzPct val="85000"/>
        <a:buFont typeface="Wingdings 2" pitchFamily="18"/>
        <a:buChar char=""/>
        <a:tabLst/>
        <a:defRPr lang="fi-FI" sz="1600" b="0" i="0" u="none" strike="noStrike" kern="1200" cap="none" spc="0" baseline="0">
          <a:solidFill>
            <a:srgbClr val="FFFFFF"/>
          </a:solidFill>
          <a:uFillTx/>
          <a:latin typeface="Constanti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kuopio.senioriyhdistys.fi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ilta.senioriliitto.fi/" TargetMode="External"/><Relationship Id="rId5" Type="http://schemas.openxmlformats.org/officeDocument/2006/relationships/hyperlink" Target="https://www.senioriliitto.fi/" TargetMode="External"/><Relationship Id="rId4" Type="http://schemas.openxmlformats.org/officeDocument/2006/relationships/hyperlink" Target="https://savo-karjala.senioripiiri.fi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F0A91-3D7A-D255-C98D-564A631B69B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7506" y="1433733"/>
            <a:ext cx="9076494" cy="1981203"/>
          </a:xfrm>
        </p:spPr>
        <p:txBody>
          <a:bodyPr/>
          <a:lstStyle/>
          <a:p>
            <a:pPr lvl="0"/>
            <a:r>
              <a:rPr lang="en-US" dirty="0" err="1"/>
              <a:t>Yhdistyksen</a:t>
            </a:r>
            <a:r>
              <a:rPr lang="en-US" dirty="0"/>
              <a:t> </a:t>
            </a:r>
            <a:r>
              <a:rPr lang="en-US" dirty="0" err="1"/>
              <a:t>tiedotus</a:t>
            </a:r>
            <a:r>
              <a:rPr lang="en-US" dirty="0"/>
              <a:t> ja </a:t>
            </a:r>
            <a:br>
              <a:rPr lang="en-US" dirty="0"/>
            </a:br>
            <a:r>
              <a:rPr lang="en-US" dirty="0" err="1"/>
              <a:t>senioriappi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CEBF90-3A06-736E-AC47-8411C1D621F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 dirty="0"/>
              <a:t>18.2.2025 KSS </a:t>
            </a:r>
            <a:r>
              <a:rPr lang="en-US" dirty="0" err="1"/>
              <a:t>ry</a:t>
            </a:r>
            <a:endParaRPr lang="en-US" dirty="0"/>
          </a:p>
          <a:p>
            <a:pPr lvl="0"/>
            <a:r>
              <a:rPr lang="en-US" dirty="0"/>
              <a:t>Veikko Brax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3560E073-923C-3F19-84BB-D1E58C01453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38494" y="1059640"/>
            <a:ext cx="8828248" cy="5798360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fi-FI" sz="2400" b="1" dirty="0">
                <a:solidFill>
                  <a:srgbClr val="E8E8E8"/>
                </a:solidFill>
                <a:ea typeface="Microsoft Sans Serif" pitchFamily="34"/>
                <a:cs typeface="Microsoft Sans Serif" pitchFamily="34"/>
              </a:rPr>
              <a:t>Keinot tiedotukseen (</a:t>
            </a:r>
            <a:r>
              <a:rPr lang="fi-FI" sz="2400" dirty="0">
                <a:solidFill>
                  <a:srgbClr val="FFC000"/>
                </a:solidFill>
                <a:ea typeface="Microsoft Sans Serif" pitchFamily="34"/>
                <a:cs typeface="Microsoft Sans Serif" pitchFamily="34"/>
              </a:rPr>
              <a:t>ei-digi jäsenelle myös sopiva</a:t>
            </a:r>
            <a:r>
              <a:rPr lang="fi-FI" sz="2400" b="1" dirty="0">
                <a:solidFill>
                  <a:srgbClr val="E8E8E8"/>
                </a:solidFill>
                <a:ea typeface="Microsoft Sans Serif" pitchFamily="34"/>
                <a:cs typeface="Microsoft Sans Serif" pitchFamily="34"/>
              </a:rPr>
              <a:t>)</a:t>
            </a:r>
            <a:endParaRPr lang="fi-FI" dirty="0">
              <a:solidFill>
                <a:srgbClr val="E8E8E8"/>
              </a:solidFill>
              <a:ea typeface="Microsoft Sans Serif" pitchFamily="34"/>
              <a:cs typeface="Microsoft Sans Serif" pitchFamily="34"/>
            </a:endParaRPr>
          </a:p>
          <a:p>
            <a:pPr marL="822960" lvl="1" indent="-457200">
              <a:spcBef>
                <a:spcPts val="0"/>
              </a:spcBef>
              <a:buFont typeface="Aptos Display"/>
              <a:buAutoNum type="arabicPeriod"/>
            </a:pPr>
            <a:r>
              <a:rPr lang="fi-FI" sz="2200" dirty="0">
                <a:solidFill>
                  <a:srgbClr val="FFC000"/>
                </a:solidFill>
                <a:ea typeface="Microsoft Sans Serif" pitchFamily="34"/>
                <a:cs typeface="Microsoft Sans Serif" pitchFamily="34"/>
              </a:rPr>
              <a:t>Keskustelu kokouksissa</a:t>
            </a:r>
          </a:p>
          <a:p>
            <a:pPr marL="822960" lvl="1" indent="-457200">
              <a:spcBef>
                <a:spcPts val="0"/>
              </a:spcBef>
              <a:buFont typeface="Aptos Display"/>
              <a:buAutoNum type="arabicPeriod"/>
            </a:pPr>
            <a:r>
              <a:rPr lang="fi-FI" sz="2200" dirty="0">
                <a:solidFill>
                  <a:srgbClr val="E8E8E8"/>
                </a:solidFill>
                <a:ea typeface="Microsoft Sans Serif" pitchFamily="34"/>
                <a:cs typeface="Microsoft Sans Serif" pitchFamily="34"/>
              </a:rPr>
              <a:t>Tekstimuotoinen tiedotus</a:t>
            </a:r>
            <a:br>
              <a:rPr lang="fi-FI" sz="2200" dirty="0">
                <a:solidFill>
                  <a:srgbClr val="E8E8E8"/>
                </a:solidFill>
                <a:ea typeface="Microsoft Sans Serif" pitchFamily="34"/>
                <a:cs typeface="Microsoft Sans Serif" pitchFamily="34"/>
              </a:rPr>
            </a:br>
            <a:r>
              <a:rPr lang="fi-FI" sz="2200" dirty="0">
                <a:solidFill>
                  <a:srgbClr val="E8E8E8"/>
                </a:solidFill>
                <a:ea typeface="Microsoft Sans Serif" pitchFamily="34"/>
                <a:cs typeface="Microsoft Sans Serif" pitchFamily="34"/>
              </a:rPr>
              <a:t>		</a:t>
            </a:r>
            <a:r>
              <a:rPr lang="fi-FI" sz="2200" i="1" dirty="0">
                <a:solidFill>
                  <a:srgbClr val="FFC000"/>
                </a:solidFill>
                <a:ea typeface="Microsoft Sans Serif" pitchFamily="34"/>
                <a:cs typeface="Microsoft Sans Serif" pitchFamily="34"/>
              </a:rPr>
              <a:t>Paperinen tuloste</a:t>
            </a:r>
            <a:r>
              <a:rPr lang="fi-FI" sz="2200" i="1" dirty="0">
                <a:solidFill>
                  <a:srgbClr val="E8E8E8"/>
                </a:solidFill>
                <a:ea typeface="Microsoft Sans Serif" pitchFamily="34"/>
                <a:cs typeface="Microsoft Sans Serif" pitchFamily="34"/>
              </a:rPr>
              <a:t>, Sähköposti, Senioriappi, Facebook </a:t>
            </a:r>
          </a:p>
          <a:p>
            <a:pPr marL="822960" lvl="1" indent="-457200">
              <a:spcBef>
                <a:spcPts val="0"/>
              </a:spcBef>
              <a:buFont typeface="Aptos Display"/>
              <a:buAutoNum type="arabicPeriod"/>
            </a:pPr>
            <a:r>
              <a:rPr lang="fi-FI" sz="2200" dirty="0">
                <a:solidFill>
                  <a:srgbClr val="E8E8E8"/>
                </a:solidFill>
                <a:ea typeface="Microsoft Sans Serif" pitchFamily="34"/>
                <a:cs typeface="Microsoft Sans Serif" pitchFamily="34"/>
              </a:rPr>
              <a:t>Video- </a:t>
            </a:r>
            <a:r>
              <a:rPr lang="fi-FI" sz="2200" dirty="0" err="1">
                <a:solidFill>
                  <a:srgbClr val="E8E8E8"/>
                </a:solidFill>
                <a:ea typeface="Microsoft Sans Serif" pitchFamily="34"/>
                <a:cs typeface="Microsoft Sans Serif" pitchFamily="34"/>
              </a:rPr>
              <a:t>jä</a:t>
            </a:r>
            <a:r>
              <a:rPr lang="fi-FI" sz="2200" dirty="0">
                <a:solidFill>
                  <a:srgbClr val="E8E8E8"/>
                </a:solidFill>
                <a:ea typeface="Microsoft Sans Serif" pitchFamily="34"/>
                <a:cs typeface="Microsoft Sans Serif" pitchFamily="34"/>
              </a:rPr>
              <a:t> äänimuotoinen tiedotus: </a:t>
            </a:r>
            <a:r>
              <a:rPr lang="fi-FI" sz="2200" i="1" dirty="0">
                <a:solidFill>
                  <a:srgbClr val="E8E8E8"/>
                </a:solidFill>
                <a:ea typeface="Microsoft Sans Serif" pitchFamily="34"/>
                <a:cs typeface="Microsoft Sans Serif" pitchFamily="34"/>
              </a:rPr>
              <a:t>Verkkosivut</a:t>
            </a:r>
          </a:p>
          <a:p>
            <a:pPr marL="822960" lvl="1" indent="-457200">
              <a:spcBef>
                <a:spcPts val="0"/>
              </a:spcBef>
              <a:buFont typeface="Aptos Display"/>
              <a:buAutoNum type="arabicPeriod"/>
            </a:pPr>
            <a:r>
              <a:rPr lang="fi-FI" sz="2200" dirty="0">
                <a:solidFill>
                  <a:srgbClr val="FFC000"/>
                </a:solidFill>
                <a:ea typeface="Microsoft Sans Serif" pitchFamily="34"/>
                <a:cs typeface="Microsoft Sans Serif" pitchFamily="34"/>
              </a:rPr>
              <a:t>Vertaistuki, Tukihenkilö</a:t>
            </a:r>
          </a:p>
          <a:p>
            <a:pPr marL="0" lvl="0" indent="0">
              <a:buNone/>
            </a:pPr>
            <a:r>
              <a:rPr lang="fi-FI" sz="2400" b="1" dirty="0">
                <a:solidFill>
                  <a:srgbClr val="DCEAF7"/>
                </a:solidFill>
                <a:ea typeface="Microsoft Sans Serif" pitchFamily="34"/>
                <a:cs typeface="Microsoft Sans Serif" pitchFamily="34"/>
              </a:rPr>
              <a:t>Digi-viestintää on hyvä oppia oikeassa järjestyksessä…</a:t>
            </a:r>
          </a:p>
          <a:p>
            <a:pPr marL="914400" lvl="1" indent="-457200">
              <a:spcBef>
                <a:spcPts val="0"/>
              </a:spcBef>
              <a:buClrTx/>
              <a:buFont typeface="Aptos Display"/>
              <a:buAutoNum type="arabicParenR"/>
            </a:pPr>
            <a:r>
              <a:rPr lang="fi-FI" sz="2200" b="1" dirty="0">
                <a:solidFill>
                  <a:schemeClr val="accent3">
                    <a:lumMod val="40000"/>
                    <a:lumOff val="60000"/>
                  </a:schemeClr>
                </a:solidFill>
                <a:ea typeface="Microsoft Sans Serif" pitchFamily="34"/>
                <a:cs typeface="Microsoft Sans Serif" pitchFamily="34"/>
              </a:rPr>
              <a:t>Sopivan laitteen hankinta </a:t>
            </a:r>
            <a:br>
              <a:rPr lang="fi-FI" sz="2200" dirty="0">
                <a:solidFill>
                  <a:schemeClr val="accent3">
                    <a:lumMod val="40000"/>
                    <a:lumOff val="60000"/>
                  </a:schemeClr>
                </a:solidFill>
                <a:ea typeface="Microsoft Sans Serif" pitchFamily="34"/>
                <a:cs typeface="Microsoft Sans Serif" pitchFamily="34"/>
              </a:rPr>
            </a:br>
            <a:r>
              <a:rPr lang="fi-FI" sz="2200" dirty="0">
                <a:solidFill>
                  <a:schemeClr val="accent3">
                    <a:lumMod val="40000"/>
                    <a:lumOff val="60000"/>
                  </a:schemeClr>
                </a:solidFill>
                <a:ea typeface="Microsoft Sans Serif" pitchFamily="34"/>
                <a:cs typeface="Microsoft Sans Serif" pitchFamily="34"/>
              </a:rPr>
              <a:t>	</a:t>
            </a:r>
            <a:r>
              <a:rPr lang="fi-FI" sz="2200" i="1" dirty="0">
                <a:solidFill>
                  <a:schemeClr val="accent3">
                    <a:lumMod val="40000"/>
                    <a:lumOff val="60000"/>
                  </a:schemeClr>
                </a:solidFill>
                <a:ea typeface="Microsoft Sans Serif" pitchFamily="34"/>
                <a:cs typeface="Microsoft Sans Serif" pitchFamily="34"/>
              </a:rPr>
              <a:t>Tietokone, Tabletti, Älypuhelin  </a:t>
            </a:r>
            <a:br>
              <a:rPr lang="fi-FI" sz="2200" i="1" dirty="0">
                <a:solidFill>
                  <a:schemeClr val="accent3">
                    <a:lumMod val="40000"/>
                    <a:lumOff val="60000"/>
                  </a:schemeClr>
                </a:solidFill>
                <a:ea typeface="Microsoft Sans Serif" pitchFamily="34"/>
                <a:cs typeface="Microsoft Sans Serif" pitchFamily="34"/>
              </a:rPr>
            </a:br>
            <a:r>
              <a:rPr lang="fi-FI" sz="2200" i="1" dirty="0">
                <a:solidFill>
                  <a:schemeClr val="accent3">
                    <a:lumMod val="40000"/>
                    <a:lumOff val="60000"/>
                  </a:schemeClr>
                </a:solidFill>
                <a:ea typeface="Microsoft Sans Serif" pitchFamily="34"/>
                <a:cs typeface="Microsoft Sans Serif" pitchFamily="34"/>
              </a:rPr>
              <a:t>	Käyttöjärjestelmä, Netti-liityntä, Oheislaite-liityntä</a:t>
            </a:r>
          </a:p>
          <a:p>
            <a:pPr marL="914400" lvl="1" indent="-457200">
              <a:spcBef>
                <a:spcPts val="0"/>
              </a:spcBef>
              <a:buClrTx/>
              <a:buFont typeface="Aptos Display"/>
              <a:buAutoNum type="arabicParenR"/>
            </a:pPr>
            <a:r>
              <a:rPr lang="fi-FI" sz="2200" b="1" dirty="0">
                <a:solidFill>
                  <a:schemeClr val="bg1">
                    <a:lumMod val="95000"/>
                  </a:schemeClr>
                </a:solidFill>
                <a:ea typeface="Microsoft Sans Serif" pitchFamily="34"/>
                <a:cs typeface="Microsoft Sans Serif" pitchFamily="34"/>
              </a:rPr>
              <a:t>Käyttöjärjestelmän suojaus</a:t>
            </a:r>
            <a:br>
              <a:rPr lang="fi-FI" sz="2200" dirty="0">
                <a:solidFill>
                  <a:schemeClr val="bg1">
                    <a:lumMod val="95000"/>
                  </a:schemeClr>
                </a:solidFill>
                <a:ea typeface="Microsoft Sans Serif" pitchFamily="34"/>
                <a:cs typeface="Microsoft Sans Serif" pitchFamily="34"/>
              </a:rPr>
            </a:br>
            <a:r>
              <a:rPr lang="fi-FI" sz="2200" dirty="0">
                <a:solidFill>
                  <a:schemeClr val="bg1">
                    <a:lumMod val="95000"/>
                  </a:schemeClr>
                </a:solidFill>
                <a:ea typeface="Microsoft Sans Serif" pitchFamily="34"/>
                <a:cs typeface="Microsoft Sans Serif" pitchFamily="34"/>
              </a:rPr>
              <a:t>	</a:t>
            </a:r>
            <a:r>
              <a:rPr lang="fi-FI" sz="2200" i="1" dirty="0">
                <a:solidFill>
                  <a:schemeClr val="bg1">
                    <a:lumMod val="95000"/>
                  </a:schemeClr>
                </a:solidFill>
                <a:ea typeface="Microsoft Sans Serif" pitchFamily="34"/>
                <a:cs typeface="Microsoft Sans Serif" pitchFamily="34"/>
              </a:rPr>
              <a:t>Päivitykset, Haittaohjelmilta  ja viruksilta suojaus </a:t>
            </a:r>
          </a:p>
          <a:p>
            <a:pPr marL="914400" lvl="1" indent="-457200">
              <a:spcBef>
                <a:spcPts val="0"/>
              </a:spcBef>
              <a:buClrTx/>
              <a:buFont typeface="Aptos Display"/>
              <a:buAutoNum type="arabicParenR"/>
            </a:pPr>
            <a:r>
              <a:rPr lang="fi-FI" sz="2200" b="1" dirty="0">
                <a:solidFill>
                  <a:schemeClr val="accent3">
                    <a:lumMod val="40000"/>
                    <a:lumOff val="60000"/>
                  </a:schemeClr>
                </a:solidFill>
                <a:ea typeface="Microsoft Sans Serif" pitchFamily="34"/>
                <a:cs typeface="Microsoft Sans Serif" pitchFamily="34"/>
              </a:rPr>
              <a:t>Tiedon suojaaminen</a:t>
            </a:r>
            <a:br>
              <a:rPr lang="fi-FI" sz="2200" i="1" dirty="0">
                <a:solidFill>
                  <a:schemeClr val="accent3">
                    <a:lumMod val="40000"/>
                    <a:lumOff val="60000"/>
                  </a:schemeClr>
                </a:solidFill>
                <a:ea typeface="Microsoft Sans Serif" pitchFamily="34"/>
                <a:cs typeface="Microsoft Sans Serif" pitchFamily="34"/>
              </a:rPr>
            </a:br>
            <a:r>
              <a:rPr lang="fi-FI" sz="2200" i="1" dirty="0">
                <a:solidFill>
                  <a:schemeClr val="accent3">
                    <a:lumMod val="40000"/>
                    <a:lumOff val="60000"/>
                  </a:schemeClr>
                </a:solidFill>
                <a:ea typeface="Microsoft Sans Serif" pitchFamily="34"/>
                <a:cs typeface="Microsoft Sans Serif" pitchFamily="34"/>
              </a:rPr>
              <a:t>	Tiedostojen hallinta, Salasanojen hallinta, Digijäämistö</a:t>
            </a:r>
          </a:p>
          <a:p>
            <a:pPr marL="914400" lvl="1" indent="-457200">
              <a:spcBef>
                <a:spcPts val="0"/>
              </a:spcBef>
              <a:buClrTx/>
              <a:buFont typeface="Aptos Display"/>
              <a:buAutoNum type="arabicParenR"/>
            </a:pPr>
            <a:r>
              <a:rPr lang="fi-FI" sz="2200" b="1" dirty="0">
                <a:solidFill>
                  <a:schemeClr val="bg1">
                    <a:lumMod val="95000"/>
                  </a:schemeClr>
                </a:solidFill>
                <a:ea typeface="Microsoft Sans Serif" pitchFamily="34"/>
                <a:cs typeface="Microsoft Sans Serif" pitchFamily="34"/>
              </a:rPr>
              <a:t>Sovelluksien asennus ja käyttö </a:t>
            </a:r>
            <a:br>
              <a:rPr lang="fi-FI" sz="2200" b="1" dirty="0">
                <a:solidFill>
                  <a:schemeClr val="bg1">
                    <a:lumMod val="95000"/>
                  </a:schemeClr>
                </a:solidFill>
                <a:ea typeface="Microsoft Sans Serif" pitchFamily="34"/>
                <a:cs typeface="Microsoft Sans Serif" pitchFamily="34"/>
              </a:rPr>
            </a:br>
            <a:r>
              <a:rPr lang="fi-FI" sz="2200" b="1" dirty="0">
                <a:solidFill>
                  <a:schemeClr val="bg1">
                    <a:lumMod val="95000"/>
                  </a:schemeClr>
                </a:solidFill>
                <a:ea typeface="Microsoft Sans Serif" pitchFamily="34"/>
                <a:cs typeface="Microsoft Sans Serif" pitchFamily="34"/>
              </a:rPr>
              <a:t>	</a:t>
            </a:r>
            <a:r>
              <a:rPr lang="fi-FI" sz="2200" i="1" dirty="0">
                <a:solidFill>
                  <a:schemeClr val="bg1">
                    <a:lumMod val="95000"/>
                  </a:schemeClr>
                </a:solidFill>
                <a:ea typeface="Microsoft Sans Serif" pitchFamily="34"/>
                <a:cs typeface="Microsoft Sans Serif" pitchFamily="34"/>
              </a:rPr>
              <a:t>Sähköposti, Selain, FB, Senioriappi, (Kilta, WhatsApp)</a:t>
            </a:r>
            <a:endParaRPr lang="fi-FI" sz="2200" dirty="0">
              <a:solidFill>
                <a:schemeClr val="bg1">
                  <a:lumMod val="95000"/>
                </a:schemeClr>
              </a:solidFill>
              <a:latin typeface="Microsoft Sans Serif" pitchFamily="34"/>
              <a:ea typeface="Microsoft Sans Serif" pitchFamily="34"/>
              <a:cs typeface="Microsoft Sans Serif" pitchFamily="34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DC73DE0-53ED-50F6-1E02-510BB00DE1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5610" y="82097"/>
            <a:ext cx="8177437" cy="1047096"/>
          </a:xfrm>
        </p:spPr>
        <p:txBody>
          <a:bodyPr/>
          <a:lstStyle/>
          <a:p>
            <a:pPr lvl="0" algn="ctr"/>
            <a:r>
              <a:rPr lang="en-US" dirty="0" err="1"/>
              <a:t>Lämmittelyä</a:t>
            </a:r>
            <a:r>
              <a:rPr lang="en-US" dirty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590401-8E18-9E0D-3075-EE08413E7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604537F4-9804-7E04-03EC-D9BA31602F8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0489" y="1340767"/>
            <a:ext cx="8904959" cy="551723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fi-FI" sz="2400" dirty="0">
                <a:solidFill>
                  <a:srgbClr val="DCEAF7"/>
                </a:solidFill>
                <a:ea typeface="Microsoft Sans Serif" pitchFamily="34"/>
                <a:cs typeface="Microsoft Sans Serif" pitchFamily="34"/>
              </a:rPr>
              <a:t>Palvelut digitalisoituvat kovaa vauhtia…</a:t>
            </a:r>
          </a:p>
          <a:p>
            <a:pPr marL="914400" lvl="1" indent="-457200">
              <a:spcBef>
                <a:spcPts val="0"/>
              </a:spcBef>
              <a:buClrTx/>
              <a:buFont typeface="Aptos Display"/>
              <a:buAutoNum type="arabicParenR"/>
            </a:pPr>
            <a:r>
              <a:rPr lang="fi-FI" sz="2200" i="1" dirty="0">
                <a:solidFill>
                  <a:srgbClr val="DCEAF7"/>
                </a:solidFill>
                <a:latin typeface="Microsoft Sans Serif" pitchFamily="34"/>
                <a:ea typeface="Microsoft Sans Serif" pitchFamily="34"/>
                <a:cs typeface="Microsoft Sans Serif" pitchFamily="34"/>
              </a:rPr>
              <a:t>Raha-asiat: Verkkopankki, </a:t>
            </a:r>
            <a:r>
              <a:rPr lang="fi-FI" sz="2200" i="1" dirty="0" err="1">
                <a:solidFill>
                  <a:srgbClr val="DCEAF7"/>
                </a:solidFill>
                <a:latin typeface="Microsoft Sans Serif" pitchFamily="34"/>
                <a:ea typeface="Microsoft Sans Serif" pitchFamily="34"/>
                <a:cs typeface="Microsoft Sans Serif" pitchFamily="34"/>
              </a:rPr>
              <a:t>OmaVero</a:t>
            </a:r>
            <a:r>
              <a:rPr lang="fi-FI" sz="2200" i="1" dirty="0">
                <a:solidFill>
                  <a:srgbClr val="DCEAF7"/>
                </a:solidFill>
                <a:latin typeface="Microsoft Sans Serif" pitchFamily="34"/>
                <a:ea typeface="Microsoft Sans Serif" pitchFamily="34"/>
                <a:cs typeface="Microsoft Sans Serif" pitchFamily="34"/>
              </a:rPr>
              <a:t>,…</a:t>
            </a:r>
          </a:p>
          <a:p>
            <a:pPr marL="914400" lvl="1" indent="-457200">
              <a:spcBef>
                <a:spcPts val="0"/>
              </a:spcBef>
              <a:buClrTx/>
              <a:buFont typeface="Aptos Display"/>
              <a:buAutoNum type="arabicParenR"/>
            </a:pPr>
            <a:r>
              <a:rPr lang="fi-FI" sz="2200" i="1" dirty="0">
                <a:solidFill>
                  <a:schemeClr val="tx1"/>
                </a:solidFill>
                <a:latin typeface="Microsoft Sans Serif" pitchFamily="34"/>
                <a:ea typeface="Microsoft Sans Serif" pitchFamily="34"/>
                <a:cs typeface="Microsoft Sans Serif" pitchFamily="34"/>
              </a:rPr>
              <a:t>Viranomaiset: Suomi.fi, Posti.fi, Kuopio.fi…</a:t>
            </a:r>
          </a:p>
          <a:p>
            <a:pPr marL="914400" lvl="1" indent="-457200">
              <a:spcBef>
                <a:spcPts val="0"/>
              </a:spcBef>
              <a:buClrTx/>
              <a:buFont typeface="Aptos Display"/>
              <a:buAutoNum type="arabicParenR"/>
            </a:pPr>
            <a:r>
              <a:rPr lang="fi-FI" sz="2200" i="1" dirty="0">
                <a:solidFill>
                  <a:srgbClr val="DCEAF7"/>
                </a:solidFill>
                <a:latin typeface="Microsoft Sans Serif" pitchFamily="34"/>
                <a:ea typeface="Microsoft Sans Serif" pitchFamily="34"/>
                <a:cs typeface="Microsoft Sans Serif" pitchFamily="34"/>
              </a:rPr>
              <a:t>Terveys: </a:t>
            </a:r>
            <a:r>
              <a:rPr lang="fi-FI" sz="2200" i="1" dirty="0" err="1">
                <a:solidFill>
                  <a:srgbClr val="DCEAF7"/>
                </a:solidFill>
                <a:latin typeface="Microsoft Sans Serif" pitchFamily="34"/>
                <a:ea typeface="Microsoft Sans Serif" pitchFamily="34"/>
                <a:cs typeface="Microsoft Sans Serif" pitchFamily="34"/>
              </a:rPr>
              <a:t>OmaKanta</a:t>
            </a:r>
            <a:r>
              <a:rPr lang="fi-FI" sz="2200" i="1" dirty="0">
                <a:solidFill>
                  <a:srgbClr val="DCEAF7"/>
                </a:solidFill>
                <a:latin typeface="Microsoft Sans Serif" pitchFamily="34"/>
                <a:ea typeface="Microsoft Sans Serif" pitchFamily="34"/>
                <a:cs typeface="Microsoft Sans Serif" pitchFamily="34"/>
              </a:rPr>
              <a:t>, Lääke75+, </a:t>
            </a:r>
            <a:r>
              <a:rPr lang="fi-FI" sz="2200" i="1" dirty="0" err="1">
                <a:solidFill>
                  <a:srgbClr val="DCEAF7"/>
                </a:solidFill>
                <a:latin typeface="Microsoft Sans Serif" pitchFamily="34"/>
                <a:ea typeface="Microsoft Sans Serif" pitchFamily="34"/>
                <a:cs typeface="Microsoft Sans Serif" pitchFamily="34"/>
              </a:rPr>
              <a:t>HoitoTahto</a:t>
            </a:r>
            <a:r>
              <a:rPr lang="fi-FI" sz="2200" i="1" dirty="0">
                <a:solidFill>
                  <a:srgbClr val="DCEAF7"/>
                </a:solidFill>
                <a:latin typeface="Microsoft Sans Serif" pitchFamily="34"/>
                <a:ea typeface="Microsoft Sans Serif" pitchFamily="34"/>
                <a:cs typeface="Microsoft Sans Serif" pitchFamily="34"/>
              </a:rPr>
              <a:t>,…</a:t>
            </a:r>
            <a:br>
              <a:rPr lang="fi-FI" sz="2200" i="1" dirty="0">
                <a:solidFill>
                  <a:srgbClr val="DCEAF7"/>
                </a:solidFill>
                <a:latin typeface="Microsoft Sans Serif" pitchFamily="34"/>
                <a:ea typeface="Microsoft Sans Serif" pitchFamily="34"/>
                <a:cs typeface="Microsoft Sans Serif" pitchFamily="34"/>
              </a:rPr>
            </a:br>
            <a:r>
              <a:rPr lang="fi-FI" sz="2200" i="1" dirty="0">
                <a:solidFill>
                  <a:srgbClr val="DCEAF7"/>
                </a:solidFill>
                <a:latin typeface="Microsoft Sans Serif" pitchFamily="34"/>
                <a:ea typeface="Microsoft Sans Serif" pitchFamily="34"/>
                <a:cs typeface="Microsoft Sans Serif" pitchFamily="34"/>
              </a:rPr>
              <a:t>	   PS-hyvinvointi ,Terveystalo, </a:t>
            </a:r>
            <a:r>
              <a:rPr lang="fi-FI" sz="2200" i="1" dirty="0" err="1">
                <a:solidFill>
                  <a:srgbClr val="DCEAF7"/>
                </a:solidFill>
                <a:latin typeface="Microsoft Sans Serif" pitchFamily="34"/>
                <a:ea typeface="Microsoft Sans Serif" pitchFamily="34"/>
                <a:cs typeface="Microsoft Sans Serif" pitchFamily="34"/>
              </a:rPr>
              <a:t>OmaMehiläinen</a:t>
            </a:r>
            <a:r>
              <a:rPr lang="fi-FI" sz="2200" i="1" dirty="0">
                <a:solidFill>
                  <a:srgbClr val="DCEAF7"/>
                </a:solidFill>
                <a:latin typeface="Microsoft Sans Serif" pitchFamily="34"/>
                <a:ea typeface="Microsoft Sans Serif" pitchFamily="34"/>
                <a:cs typeface="Microsoft Sans Serif" pitchFamily="34"/>
              </a:rPr>
              <a:t>,…</a:t>
            </a:r>
          </a:p>
          <a:p>
            <a:pPr marL="914400" lvl="1" indent="-457200">
              <a:spcBef>
                <a:spcPts val="0"/>
              </a:spcBef>
              <a:buClrTx/>
              <a:buFont typeface="Aptos Display"/>
              <a:buAutoNum type="arabicParenR"/>
            </a:pPr>
            <a:r>
              <a:rPr lang="fi-FI" sz="2200" i="1" dirty="0">
                <a:solidFill>
                  <a:schemeClr val="tx1"/>
                </a:solidFill>
                <a:latin typeface="Microsoft Sans Serif" pitchFamily="34"/>
                <a:ea typeface="Microsoft Sans Serif" pitchFamily="34"/>
                <a:cs typeface="Microsoft Sans Serif" pitchFamily="34"/>
              </a:rPr>
              <a:t>Ikääntyvien palvelut:  KEVA, Vanhusasiavaltuutettu ,</a:t>
            </a:r>
            <a:br>
              <a:rPr lang="fi-FI" sz="2200" i="1" dirty="0">
                <a:solidFill>
                  <a:schemeClr val="tx1"/>
                </a:solidFill>
                <a:latin typeface="Microsoft Sans Serif" pitchFamily="34"/>
                <a:ea typeface="Microsoft Sans Serif" pitchFamily="34"/>
                <a:cs typeface="Microsoft Sans Serif" pitchFamily="34"/>
              </a:rPr>
            </a:br>
            <a:r>
              <a:rPr lang="fi-FI" sz="2200" i="1" dirty="0">
                <a:solidFill>
                  <a:schemeClr val="tx1"/>
                </a:solidFill>
                <a:latin typeface="Microsoft Sans Serif" pitchFamily="34"/>
                <a:ea typeface="Microsoft Sans Serif" pitchFamily="34"/>
                <a:cs typeface="Microsoft Sans Serif" pitchFamily="34"/>
              </a:rPr>
              <a:t>              THL-iäkkäät, Ruokavirasto-ikääntyneet, Muistiliitto,…</a:t>
            </a:r>
          </a:p>
          <a:p>
            <a:pPr marL="914400" lvl="1" indent="-457200">
              <a:spcBef>
                <a:spcPts val="0"/>
              </a:spcBef>
              <a:buClrTx/>
              <a:buFont typeface="Aptos Display"/>
              <a:buAutoNum type="arabicParenR"/>
            </a:pPr>
            <a:r>
              <a:rPr lang="fi-FI" sz="2200" i="1" dirty="0">
                <a:solidFill>
                  <a:srgbClr val="DCEAF7"/>
                </a:solidFill>
                <a:latin typeface="Microsoft Sans Serif" pitchFamily="34"/>
                <a:ea typeface="Microsoft Sans Serif" pitchFamily="34"/>
                <a:cs typeface="Microsoft Sans Serif" pitchFamily="34"/>
              </a:rPr>
              <a:t>Viihde: </a:t>
            </a:r>
            <a:r>
              <a:rPr lang="fi-FI" sz="2200" i="1" dirty="0" err="1">
                <a:solidFill>
                  <a:srgbClr val="DCEAF7"/>
                </a:solidFill>
                <a:latin typeface="Microsoft Sans Serif" pitchFamily="34"/>
                <a:ea typeface="Microsoft Sans Serif" pitchFamily="34"/>
                <a:cs typeface="Microsoft Sans Serif" pitchFamily="34"/>
              </a:rPr>
              <a:t>KuvaKukko</a:t>
            </a:r>
            <a:r>
              <a:rPr lang="fi-FI" sz="2200" i="1" dirty="0">
                <a:solidFill>
                  <a:srgbClr val="DCEAF7"/>
                </a:solidFill>
                <a:latin typeface="Microsoft Sans Serif" pitchFamily="34"/>
                <a:ea typeface="Microsoft Sans Serif" pitchFamily="34"/>
                <a:cs typeface="Microsoft Sans Serif" pitchFamily="34"/>
              </a:rPr>
              <a:t>, </a:t>
            </a:r>
            <a:r>
              <a:rPr lang="fi-FI" sz="2200" i="1" dirty="0" err="1">
                <a:solidFill>
                  <a:srgbClr val="DCEAF7"/>
                </a:solidFill>
                <a:latin typeface="Microsoft Sans Serif" pitchFamily="34"/>
                <a:ea typeface="Microsoft Sans Serif" pitchFamily="34"/>
                <a:cs typeface="Microsoft Sans Serif" pitchFamily="34"/>
              </a:rPr>
              <a:t>FinnKino</a:t>
            </a:r>
            <a:r>
              <a:rPr lang="fi-FI" sz="2200" i="1" dirty="0">
                <a:solidFill>
                  <a:srgbClr val="DCEAF7"/>
                </a:solidFill>
                <a:latin typeface="Microsoft Sans Serif" pitchFamily="34"/>
                <a:ea typeface="Microsoft Sans Serif" pitchFamily="34"/>
                <a:cs typeface="Microsoft Sans Serif" pitchFamily="34"/>
              </a:rPr>
              <a:t>, Teatteri, Musiikkikeskus,…</a:t>
            </a:r>
          </a:p>
          <a:p>
            <a:pPr marL="914400" lvl="1" indent="-457200">
              <a:spcBef>
                <a:spcPts val="0"/>
              </a:spcBef>
              <a:buClrTx/>
              <a:buFont typeface="Aptos Display"/>
              <a:buAutoNum type="arabicParenR"/>
            </a:pPr>
            <a:r>
              <a:rPr lang="fi-FI" sz="2200" i="1" dirty="0">
                <a:solidFill>
                  <a:schemeClr val="tx1"/>
                </a:solidFill>
                <a:latin typeface="Microsoft Sans Serif" pitchFamily="34"/>
                <a:ea typeface="Microsoft Sans Serif" pitchFamily="34"/>
                <a:cs typeface="Microsoft Sans Serif" pitchFamily="34"/>
              </a:rPr>
              <a:t>Kuntoilu: Sports </a:t>
            </a:r>
            <a:r>
              <a:rPr lang="fi-FI" sz="2200" i="1" dirty="0" err="1">
                <a:solidFill>
                  <a:schemeClr val="tx1"/>
                </a:solidFill>
                <a:latin typeface="Microsoft Sans Serif" pitchFamily="34"/>
                <a:ea typeface="Microsoft Sans Serif" pitchFamily="34"/>
                <a:cs typeface="Microsoft Sans Serif" pitchFamily="34"/>
              </a:rPr>
              <a:t>Tracker</a:t>
            </a:r>
            <a:r>
              <a:rPr lang="fi-FI" sz="2200" i="1" dirty="0">
                <a:solidFill>
                  <a:schemeClr val="tx1"/>
                </a:solidFill>
                <a:latin typeface="Microsoft Sans Serif" pitchFamily="34"/>
                <a:ea typeface="Microsoft Sans Serif" pitchFamily="34"/>
                <a:cs typeface="Microsoft Sans Serif" pitchFamily="34"/>
              </a:rPr>
              <a:t>, Stretching, Ladulle, …</a:t>
            </a:r>
          </a:p>
          <a:p>
            <a:pPr marL="914400" lvl="1" indent="-457200">
              <a:spcBef>
                <a:spcPts val="0"/>
              </a:spcBef>
              <a:buClrTx/>
              <a:buFont typeface="Aptos Display"/>
              <a:buAutoNum type="arabicParenR"/>
            </a:pPr>
            <a:r>
              <a:rPr lang="fi-FI" sz="2200" i="1" dirty="0">
                <a:solidFill>
                  <a:srgbClr val="DCEAF7"/>
                </a:solidFill>
                <a:latin typeface="Microsoft Sans Serif" pitchFamily="34"/>
                <a:ea typeface="Microsoft Sans Serif" pitchFamily="34"/>
                <a:cs typeface="Microsoft Sans Serif" pitchFamily="34"/>
              </a:rPr>
              <a:t>Matkailu: VR-liput, Valopilkku, HSL, Finnair, Matkustusilmoitus</a:t>
            </a:r>
          </a:p>
          <a:p>
            <a:pPr marL="914400" lvl="1" indent="-457200">
              <a:spcBef>
                <a:spcPts val="0"/>
              </a:spcBef>
              <a:buClrTx/>
              <a:buFont typeface="Aptos Display"/>
              <a:buAutoNum type="arabicParenR"/>
            </a:pPr>
            <a:r>
              <a:rPr lang="fi-FI" sz="2200" i="1" dirty="0">
                <a:solidFill>
                  <a:schemeClr val="tx1"/>
                </a:solidFill>
                <a:latin typeface="Microsoft Sans Serif" pitchFamily="34"/>
                <a:ea typeface="Microsoft Sans Serif" pitchFamily="34"/>
                <a:cs typeface="Microsoft Sans Serif" pitchFamily="34"/>
              </a:rPr>
              <a:t>Navigointi taksilla/kävellen kohteeseen: </a:t>
            </a:r>
            <a:r>
              <a:rPr lang="fi-FI" sz="2200" i="1" dirty="0" err="1">
                <a:solidFill>
                  <a:schemeClr val="tx1"/>
                </a:solidFill>
                <a:latin typeface="Microsoft Sans Serif" pitchFamily="34"/>
                <a:ea typeface="Microsoft Sans Serif" pitchFamily="34"/>
                <a:cs typeface="Microsoft Sans Serif" pitchFamily="34"/>
              </a:rPr>
              <a:t>Maps</a:t>
            </a:r>
            <a:r>
              <a:rPr lang="fi-FI" sz="2200" i="1" dirty="0">
                <a:solidFill>
                  <a:schemeClr val="tx1"/>
                </a:solidFill>
                <a:latin typeface="Microsoft Sans Serif" pitchFamily="34"/>
                <a:ea typeface="Microsoft Sans Serif" pitchFamily="34"/>
                <a:cs typeface="Microsoft Sans Serif" pitchFamily="34"/>
              </a:rPr>
              <a:t>, Here,…</a:t>
            </a:r>
          </a:p>
          <a:p>
            <a:pPr marL="914400" lvl="1" indent="-457200">
              <a:spcBef>
                <a:spcPts val="0"/>
              </a:spcBef>
              <a:buClrTx/>
              <a:buFont typeface="Aptos Display"/>
              <a:buAutoNum type="arabicParenR"/>
            </a:pPr>
            <a:r>
              <a:rPr lang="fi-FI" sz="2200" i="1" dirty="0">
                <a:solidFill>
                  <a:srgbClr val="DCEAF7"/>
                </a:solidFill>
                <a:latin typeface="Microsoft Sans Serif" pitchFamily="34"/>
                <a:ea typeface="Microsoft Sans Serif" pitchFamily="34"/>
                <a:cs typeface="Microsoft Sans Serif" pitchFamily="34"/>
              </a:rPr>
              <a:t>Maastossa liikkuminen: Karttaselain, Maastokartat,…</a:t>
            </a:r>
          </a:p>
          <a:p>
            <a:pPr marL="914400" lvl="1" indent="-457200">
              <a:spcBef>
                <a:spcPts val="0"/>
              </a:spcBef>
              <a:buClrTx/>
              <a:buFont typeface="Aptos Display"/>
              <a:buAutoNum type="arabicParenR"/>
            </a:pPr>
            <a:r>
              <a:rPr lang="fi-FI" sz="2200" i="1" dirty="0">
                <a:solidFill>
                  <a:schemeClr val="tx1"/>
                </a:solidFill>
                <a:latin typeface="Microsoft Sans Serif" pitchFamily="34"/>
                <a:ea typeface="Microsoft Sans Serif" pitchFamily="34"/>
                <a:cs typeface="Microsoft Sans Serif" pitchFamily="34"/>
              </a:rPr>
              <a:t>Sääennuste ja sadetutka</a:t>
            </a:r>
          </a:p>
          <a:p>
            <a:pPr marL="0" indent="0">
              <a:buNone/>
            </a:pPr>
            <a:r>
              <a:rPr lang="fi-FI" sz="2400" dirty="0">
                <a:solidFill>
                  <a:srgbClr val="DCEAF7"/>
                </a:solidFill>
                <a:ea typeface="Microsoft Sans Serif" pitchFamily="34"/>
                <a:cs typeface="Microsoft Sans Serif" pitchFamily="34"/>
              </a:rPr>
              <a:t>Digitalisoituva media &gt;  hyvä tabletti + (nopea netti ja TV)</a:t>
            </a:r>
          </a:p>
          <a:p>
            <a:pPr marL="914400" lvl="1" indent="-457200">
              <a:spcBef>
                <a:spcPts val="0"/>
              </a:spcBef>
              <a:buClrTx/>
              <a:buFont typeface="Aptos Display"/>
              <a:buAutoNum type="arabicParenR"/>
            </a:pPr>
            <a:r>
              <a:rPr lang="fi-FI" sz="2200" i="1" dirty="0">
                <a:solidFill>
                  <a:srgbClr val="FFC000"/>
                </a:solidFill>
                <a:latin typeface="Microsoft Sans Serif" pitchFamily="34"/>
                <a:ea typeface="Microsoft Sans Serif" pitchFamily="34"/>
                <a:cs typeface="Microsoft Sans Serif" pitchFamily="34"/>
              </a:rPr>
              <a:t>Kuopion Kirjasto </a:t>
            </a:r>
            <a:r>
              <a:rPr lang="fi-FI" sz="2200" i="1" dirty="0">
                <a:solidFill>
                  <a:srgbClr val="FFC000"/>
                </a:solidFill>
                <a:latin typeface="Microsoft Sans Serif" pitchFamily="34"/>
                <a:ea typeface="Microsoft Sans Serif" pitchFamily="34"/>
                <a:cs typeface="Microsoft Sans Serif" pitchFamily="34"/>
                <a:sym typeface="Wingdings" panose="05000000000000000000" pitchFamily="2" charset="2"/>
              </a:rPr>
              <a:t>/ e-Kirjasto: </a:t>
            </a:r>
            <a:r>
              <a:rPr lang="fi-FI" sz="2200" i="1" dirty="0" err="1">
                <a:solidFill>
                  <a:srgbClr val="FFC000"/>
                </a:solidFill>
                <a:latin typeface="Microsoft Sans Serif" pitchFamily="34"/>
                <a:ea typeface="Microsoft Sans Serif" pitchFamily="34"/>
                <a:cs typeface="Microsoft Sans Serif" pitchFamily="34"/>
              </a:rPr>
              <a:t>eKirjat</a:t>
            </a:r>
            <a:r>
              <a:rPr lang="fi-FI" sz="2200" i="1" dirty="0">
                <a:solidFill>
                  <a:srgbClr val="FFC000"/>
                </a:solidFill>
                <a:latin typeface="Microsoft Sans Serif" pitchFamily="34"/>
                <a:ea typeface="Microsoft Sans Serif" pitchFamily="34"/>
                <a:cs typeface="Microsoft Sans Serif" pitchFamily="34"/>
              </a:rPr>
              <a:t>, </a:t>
            </a:r>
            <a:r>
              <a:rPr lang="fi-FI" sz="2200" i="1" dirty="0" err="1">
                <a:solidFill>
                  <a:srgbClr val="FFC000"/>
                </a:solidFill>
                <a:latin typeface="Microsoft Sans Serif" pitchFamily="34"/>
                <a:ea typeface="Microsoft Sans Serif" pitchFamily="34"/>
                <a:cs typeface="Microsoft Sans Serif" pitchFamily="34"/>
              </a:rPr>
              <a:t>eLehdet</a:t>
            </a:r>
            <a:r>
              <a:rPr lang="fi-FI" sz="2200" i="1" dirty="0">
                <a:solidFill>
                  <a:srgbClr val="FFC000"/>
                </a:solidFill>
                <a:latin typeface="Microsoft Sans Serif" pitchFamily="34"/>
                <a:ea typeface="Microsoft Sans Serif" pitchFamily="34"/>
                <a:cs typeface="Microsoft Sans Serif" pitchFamily="34"/>
              </a:rPr>
              <a:t>, </a:t>
            </a:r>
            <a:r>
              <a:rPr lang="fi-FI" sz="2200" i="1" dirty="0" err="1">
                <a:solidFill>
                  <a:srgbClr val="FFC000"/>
                </a:solidFill>
                <a:latin typeface="Microsoft Sans Serif" pitchFamily="34"/>
                <a:ea typeface="Microsoft Sans Serif" pitchFamily="34"/>
                <a:cs typeface="Microsoft Sans Serif" pitchFamily="34"/>
              </a:rPr>
              <a:t>eElokuvat</a:t>
            </a:r>
            <a:r>
              <a:rPr lang="fi-FI" sz="2200" i="1" dirty="0">
                <a:solidFill>
                  <a:srgbClr val="FFC000"/>
                </a:solidFill>
                <a:latin typeface="Microsoft Sans Serif" pitchFamily="34"/>
                <a:ea typeface="Microsoft Sans Serif" pitchFamily="34"/>
                <a:cs typeface="Microsoft Sans Serif" pitchFamily="34"/>
              </a:rPr>
              <a:t>,…</a:t>
            </a:r>
          </a:p>
          <a:p>
            <a:pPr marL="91440" indent="0">
              <a:spcBef>
                <a:spcPts val="0"/>
              </a:spcBef>
              <a:buClrTx/>
              <a:buNone/>
            </a:pPr>
            <a:endParaRPr lang="fi-FI" sz="2400" i="1" dirty="0">
              <a:solidFill>
                <a:srgbClr val="DCEAF7"/>
              </a:solidFill>
              <a:latin typeface="Microsoft Sans Serif" pitchFamily="34"/>
              <a:ea typeface="Microsoft Sans Serif" pitchFamily="34"/>
              <a:cs typeface="Microsoft Sans Serif" pitchFamily="34"/>
            </a:endParaRPr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93366FBD-4341-D16D-08B8-9D1ECD914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6266"/>
            <a:ext cx="8189710" cy="1050432"/>
          </a:xfrm>
        </p:spPr>
        <p:txBody>
          <a:bodyPr/>
          <a:lstStyle/>
          <a:p>
            <a:pPr algn="ctr"/>
            <a:r>
              <a:rPr lang="fi-FI" dirty="0"/>
              <a:t>Lämmittelyä…</a:t>
            </a:r>
          </a:p>
        </p:txBody>
      </p:sp>
    </p:spTree>
    <p:extLst>
      <p:ext uri="{BB962C8B-B14F-4D97-AF65-F5344CB8AC3E}">
        <p14:creationId xmlns:p14="http://schemas.microsoft.com/office/powerpoint/2010/main" val="72298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7F711-ABE0-4137-F31A-8C71861DEBB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dirty="0" err="1"/>
              <a:t>Liittyminen</a:t>
            </a:r>
            <a:r>
              <a:rPr lang="en-US" dirty="0"/>
              <a:t> </a:t>
            </a:r>
            <a:r>
              <a:rPr lang="en-US" dirty="0" err="1"/>
              <a:t>verkkoon</a:t>
            </a:r>
            <a:r>
              <a:rPr lang="en-US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E096D-79BD-F6BE-5537-F9500D4303CB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err="1"/>
              <a:t>Älykännykkä</a:t>
            </a:r>
            <a:endParaRPr lang="en-US" dirty="0"/>
          </a:p>
          <a:p>
            <a:pPr lvl="1"/>
            <a:r>
              <a:rPr lang="en-US" dirty="0"/>
              <a:t>Oma Internet-</a:t>
            </a:r>
            <a:r>
              <a:rPr lang="en-US" dirty="0" err="1"/>
              <a:t>liityntä</a:t>
            </a:r>
            <a:endParaRPr lang="en-US" dirty="0"/>
          </a:p>
          <a:p>
            <a:pPr lvl="1"/>
            <a:r>
              <a:rPr lang="en-US" dirty="0" err="1"/>
              <a:t>Kuopion</a:t>
            </a:r>
            <a:r>
              <a:rPr lang="en-US" dirty="0"/>
              <a:t> </a:t>
            </a:r>
            <a:r>
              <a:rPr lang="en-US" dirty="0" err="1"/>
              <a:t>Klubin</a:t>
            </a:r>
            <a:r>
              <a:rPr lang="en-US" dirty="0"/>
              <a:t> </a:t>
            </a:r>
            <a:r>
              <a:rPr lang="en-US" dirty="0" err="1"/>
              <a:t>lähiverkko</a:t>
            </a:r>
            <a:r>
              <a:rPr lang="en-US" dirty="0"/>
              <a:t> (</a:t>
            </a:r>
            <a:r>
              <a:rPr lang="en-US" dirty="0" err="1"/>
              <a:t>wifi</a:t>
            </a:r>
            <a:r>
              <a:rPr lang="en-US" dirty="0"/>
              <a:t>)</a:t>
            </a:r>
          </a:p>
          <a:p>
            <a:pPr lvl="0"/>
            <a:r>
              <a:rPr lang="en-US" dirty="0" err="1"/>
              <a:t>Tabletti</a:t>
            </a:r>
            <a:endParaRPr lang="en-US" dirty="0"/>
          </a:p>
          <a:p>
            <a:pPr lvl="1"/>
            <a:r>
              <a:rPr lang="en-US" dirty="0"/>
              <a:t>Oma Internet-</a:t>
            </a:r>
            <a:r>
              <a:rPr lang="en-US" dirty="0" err="1"/>
              <a:t>liityntä</a:t>
            </a:r>
            <a:endParaRPr lang="en-US" dirty="0"/>
          </a:p>
          <a:p>
            <a:pPr lvl="1"/>
            <a:r>
              <a:rPr lang="en-US" dirty="0"/>
              <a:t>Oman </a:t>
            </a:r>
            <a:r>
              <a:rPr lang="en-US" dirty="0" err="1"/>
              <a:t>kännykän</a:t>
            </a:r>
            <a:r>
              <a:rPr lang="en-US" dirty="0"/>
              <a:t> Hotspot (</a:t>
            </a:r>
            <a:r>
              <a:rPr lang="en-US" dirty="0" err="1"/>
              <a:t>wifi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Kuopion</a:t>
            </a:r>
            <a:r>
              <a:rPr lang="en-US" dirty="0"/>
              <a:t> </a:t>
            </a:r>
            <a:r>
              <a:rPr lang="en-US" dirty="0" err="1"/>
              <a:t>Klubin</a:t>
            </a:r>
            <a:r>
              <a:rPr lang="en-US" dirty="0"/>
              <a:t> </a:t>
            </a:r>
            <a:r>
              <a:rPr lang="en-US" dirty="0" err="1"/>
              <a:t>lähiverkko</a:t>
            </a:r>
            <a:r>
              <a:rPr lang="en-US" dirty="0"/>
              <a:t> (</a:t>
            </a:r>
            <a:r>
              <a:rPr lang="en-US" dirty="0" err="1"/>
              <a:t>wifi</a:t>
            </a:r>
            <a:r>
              <a:rPr lang="en-US" dirty="0"/>
              <a:t>)</a:t>
            </a:r>
          </a:p>
          <a:p>
            <a:pPr lvl="0"/>
            <a:r>
              <a:rPr lang="en-US" dirty="0" err="1"/>
              <a:t>Tietokone</a:t>
            </a:r>
            <a:endParaRPr lang="en-US" dirty="0"/>
          </a:p>
          <a:p>
            <a:pPr lvl="1"/>
            <a:r>
              <a:rPr lang="en-US" dirty="0"/>
              <a:t>Oman </a:t>
            </a:r>
            <a:r>
              <a:rPr lang="en-US" dirty="0" err="1"/>
              <a:t>kännykän</a:t>
            </a:r>
            <a:r>
              <a:rPr lang="en-US" dirty="0"/>
              <a:t> Hotspot (</a:t>
            </a:r>
            <a:r>
              <a:rPr lang="en-US" dirty="0" err="1"/>
              <a:t>wifi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Kuopion</a:t>
            </a:r>
            <a:r>
              <a:rPr lang="en-US" dirty="0"/>
              <a:t> </a:t>
            </a:r>
            <a:r>
              <a:rPr lang="en-US" dirty="0" err="1"/>
              <a:t>Klubin</a:t>
            </a:r>
            <a:r>
              <a:rPr lang="en-US" dirty="0"/>
              <a:t> </a:t>
            </a:r>
            <a:r>
              <a:rPr lang="en-US" dirty="0" err="1"/>
              <a:t>lähiverkko</a:t>
            </a:r>
            <a:r>
              <a:rPr lang="en-US" dirty="0"/>
              <a:t> (</a:t>
            </a:r>
            <a:r>
              <a:rPr lang="en-US" dirty="0" err="1"/>
              <a:t>wifi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0771-CF8B-F192-230A-EA98B7B5664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dirty="0" err="1"/>
              <a:t>Sähköpostista</a:t>
            </a:r>
            <a:r>
              <a:rPr lang="en-US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23772-8232-22C5-98D0-8689BD1F50E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524003"/>
            <a:ext cx="8613154" cy="4572000"/>
          </a:xfrm>
        </p:spPr>
        <p:txBody>
          <a:bodyPr/>
          <a:lstStyle/>
          <a:p>
            <a:pPr lvl="0"/>
            <a:r>
              <a:rPr lang="en-US" dirty="0" err="1"/>
              <a:t>Tiedotus</a:t>
            </a:r>
            <a:r>
              <a:rPr lang="en-US" dirty="0"/>
              <a:t> </a:t>
            </a:r>
            <a:r>
              <a:rPr lang="en-US" dirty="0" err="1"/>
              <a:t>sähköpostin</a:t>
            </a:r>
            <a:r>
              <a:rPr lang="en-US" dirty="0"/>
              <a:t> </a:t>
            </a:r>
            <a:r>
              <a:rPr lang="en-US" dirty="0" err="1"/>
              <a:t>kautta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KSS </a:t>
            </a:r>
            <a:r>
              <a:rPr lang="en-US" dirty="0" err="1"/>
              <a:t>ry:n</a:t>
            </a:r>
            <a:r>
              <a:rPr lang="en-US" dirty="0"/>
              <a:t> </a:t>
            </a:r>
            <a:r>
              <a:rPr lang="en-US" dirty="0" err="1"/>
              <a:t>sähköpostit</a:t>
            </a:r>
            <a:endParaRPr lang="en-US" dirty="0"/>
          </a:p>
          <a:p>
            <a:pPr lvl="1"/>
            <a:r>
              <a:rPr lang="en-US" dirty="0" err="1"/>
              <a:t>Senioriliiton</a:t>
            </a:r>
            <a:r>
              <a:rPr lang="en-US" dirty="0"/>
              <a:t> </a:t>
            </a:r>
            <a:r>
              <a:rPr lang="en-US" dirty="0" err="1"/>
              <a:t>sähköpostit</a:t>
            </a:r>
            <a:endParaRPr lang="en-US" dirty="0"/>
          </a:p>
          <a:p>
            <a:r>
              <a:rPr lang="en-US" dirty="0" err="1"/>
              <a:t>Roskaposti</a:t>
            </a:r>
            <a:r>
              <a:rPr lang="en-US" dirty="0"/>
              <a:t> -</a:t>
            </a:r>
            <a:r>
              <a:rPr lang="en-US" dirty="0" err="1"/>
              <a:t>kansion</a:t>
            </a:r>
            <a:r>
              <a:rPr lang="en-US" dirty="0"/>
              <a:t> </a:t>
            </a:r>
            <a:r>
              <a:rPr lang="en-US" dirty="0" err="1"/>
              <a:t>oikea</a:t>
            </a:r>
            <a:r>
              <a:rPr lang="en-US" dirty="0"/>
              <a:t> </a:t>
            </a:r>
            <a:r>
              <a:rPr lang="en-US" dirty="0" err="1"/>
              <a:t>käyttö</a:t>
            </a:r>
            <a:endParaRPr lang="en-US" dirty="0"/>
          </a:p>
          <a:p>
            <a:pPr lvl="1"/>
            <a:r>
              <a:rPr lang="en-US" dirty="0" err="1"/>
              <a:t>Laittoman</a:t>
            </a:r>
            <a:r>
              <a:rPr lang="en-US" dirty="0"/>
              <a:t> ja </a:t>
            </a:r>
            <a:r>
              <a:rPr lang="en-US" dirty="0" err="1"/>
              <a:t>vahingollisen</a:t>
            </a:r>
            <a:r>
              <a:rPr lang="en-US" dirty="0"/>
              <a:t> </a:t>
            </a:r>
            <a:r>
              <a:rPr lang="en-US" dirty="0" err="1"/>
              <a:t>sanoman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siirtää</a:t>
            </a:r>
            <a:r>
              <a:rPr lang="en-US" dirty="0"/>
              <a:t> </a:t>
            </a:r>
            <a:r>
              <a:rPr lang="en-US" dirty="0" err="1"/>
              <a:t>sinne</a:t>
            </a:r>
            <a:br>
              <a:rPr lang="en-US" dirty="0"/>
            </a:br>
            <a:r>
              <a:rPr lang="en-US" dirty="0"/>
              <a:t>ja </a:t>
            </a:r>
            <a:r>
              <a:rPr lang="en-US" dirty="0" err="1"/>
              <a:t>sinne</a:t>
            </a:r>
            <a:r>
              <a:rPr lang="en-US" dirty="0"/>
              <a:t> </a:t>
            </a:r>
            <a:r>
              <a:rPr lang="en-US" dirty="0" err="1"/>
              <a:t>menee</a:t>
            </a:r>
            <a:r>
              <a:rPr lang="en-US" dirty="0"/>
              <a:t> </a:t>
            </a:r>
            <a:r>
              <a:rPr lang="en-US" dirty="0" err="1"/>
              <a:t>siitä</a:t>
            </a:r>
            <a:r>
              <a:rPr lang="en-US" dirty="0"/>
              <a:t> </a:t>
            </a:r>
            <a:r>
              <a:rPr lang="en-US" dirty="0" err="1"/>
              <a:t>lähtien</a:t>
            </a:r>
            <a:r>
              <a:rPr lang="en-US" dirty="0"/>
              <a:t> </a:t>
            </a:r>
            <a:r>
              <a:rPr lang="en-US" dirty="0" err="1"/>
              <a:t>loputkin</a:t>
            </a:r>
            <a:r>
              <a:rPr lang="en-US" dirty="0"/>
              <a:t> </a:t>
            </a:r>
            <a:r>
              <a:rPr lang="en-US" dirty="0" err="1"/>
              <a:t>sanomista</a:t>
            </a:r>
            <a:endParaRPr lang="en-US" dirty="0"/>
          </a:p>
          <a:p>
            <a:pPr lvl="1"/>
            <a:r>
              <a:rPr lang="en-US" dirty="0" err="1"/>
              <a:t>Sanoman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siirtää</a:t>
            </a:r>
            <a:r>
              <a:rPr lang="en-US" dirty="0"/>
              <a:t> </a:t>
            </a:r>
            <a:r>
              <a:rPr lang="en-US" dirty="0" err="1"/>
              <a:t>takaisin</a:t>
            </a:r>
            <a:r>
              <a:rPr lang="en-US" dirty="0"/>
              <a:t> </a:t>
            </a:r>
            <a:r>
              <a:rPr lang="en-US" dirty="0" err="1"/>
              <a:t>Tulevan</a:t>
            </a:r>
            <a:r>
              <a:rPr lang="en-US" dirty="0"/>
              <a:t> </a:t>
            </a:r>
            <a:r>
              <a:rPr lang="en-US" dirty="0" err="1"/>
              <a:t>postin</a:t>
            </a:r>
            <a:r>
              <a:rPr lang="en-US" dirty="0"/>
              <a:t> </a:t>
            </a:r>
            <a:r>
              <a:rPr lang="en-US" dirty="0" err="1"/>
              <a:t>kansioon</a:t>
            </a:r>
            <a:endParaRPr lang="en-US" dirty="0"/>
          </a:p>
          <a:p>
            <a:r>
              <a:rPr lang="en-US" dirty="0" err="1"/>
              <a:t>Yhdistyksen</a:t>
            </a:r>
            <a:r>
              <a:rPr lang="en-US" dirty="0"/>
              <a:t> </a:t>
            </a:r>
            <a:r>
              <a:rPr lang="en-US" dirty="0" err="1"/>
              <a:t>sanomat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poistaa</a:t>
            </a:r>
            <a:r>
              <a:rPr lang="en-US" dirty="0"/>
              <a:t> </a:t>
            </a:r>
            <a:r>
              <a:rPr lang="en-US" dirty="0" err="1"/>
              <a:t>Ro</a:t>
            </a:r>
            <a:r>
              <a:rPr lang="en-US" b="1" dirty="0" err="1"/>
              <a:t>skakoriin</a:t>
            </a:r>
            <a:r>
              <a:rPr lang="en-US" dirty="0"/>
              <a:t> 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C954BA1E-9EB2-0F7C-64E0-6EF3F4DAB54A}"/>
              </a:ext>
            </a:extLst>
          </p:cNvPr>
          <p:cNvGrpSpPr/>
          <p:nvPr/>
        </p:nvGrpSpPr>
        <p:grpSpPr>
          <a:xfrm>
            <a:off x="3831981" y="1463652"/>
            <a:ext cx="5112568" cy="5194242"/>
            <a:chOff x="9468544" y="1412776"/>
            <a:chExt cx="5112568" cy="5194242"/>
          </a:xfrm>
          <a:effectLst>
            <a:outerShdw blurRad="50800" dist="38100" dir="8100000" sx="102000" sy="102000" algn="tr" rotWithShape="0">
              <a:prstClr val="black">
                <a:alpha val="43000"/>
              </a:prstClr>
            </a:outerShdw>
          </a:effectLst>
        </p:grpSpPr>
        <p:grpSp>
          <p:nvGrpSpPr>
            <p:cNvPr id="5" name="Ryhmä 4">
              <a:extLst>
                <a:ext uri="{FF2B5EF4-FFF2-40B4-BE49-F238E27FC236}">
                  <a16:creationId xmlns:a16="http://schemas.microsoft.com/office/drawing/2014/main" id="{A64DE0A7-0C84-6B8E-2D73-B8A522B128DE}"/>
                </a:ext>
              </a:extLst>
            </p:cNvPr>
            <p:cNvGrpSpPr/>
            <p:nvPr/>
          </p:nvGrpSpPr>
          <p:grpSpPr>
            <a:xfrm>
              <a:off x="9468544" y="1412776"/>
              <a:ext cx="5112568" cy="5194242"/>
              <a:chOff x="9217707" y="1333923"/>
              <a:chExt cx="5112568" cy="5194242"/>
            </a:xfrm>
          </p:grpSpPr>
          <p:grpSp>
            <p:nvGrpSpPr>
              <p:cNvPr id="9" name="Ryhmä 8">
                <a:extLst>
                  <a:ext uri="{FF2B5EF4-FFF2-40B4-BE49-F238E27FC236}">
                    <a16:creationId xmlns:a16="http://schemas.microsoft.com/office/drawing/2014/main" id="{A98798DC-6568-C498-A692-3B969E78184F}"/>
                  </a:ext>
                </a:extLst>
              </p:cNvPr>
              <p:cNvGrpSpPr/>
              <p:nvPr/>
            </p:nvGrpSpPr>
            <p:grpSpPr>
              <a:xfrm>
                <a:off x="9217707" y="1333923"/>
                <a:ext cx="5112568" cy="5194242"/>
                <a:chOff x="9649755" y="1333923"/>
                <a:chExt cx="5112568" cy="5194242"/>
              </a:xfrm>
            </p:grpSpPr>
            <p:sp>
              <p:nvSpPr>
                <p:cNvPr id="12" name="Suorakulmio 11">
                  <a:extLst>
                    <a:ext uri="{FF2B5EF4-FFF2-40B4-BE49-F238E27FC236}">
                      <a16:creationId xmlns:a16="http://schemas.microsoft.com/office/drawing/2014/main" id="{19A38A13-D6F8-D5C1-B4F1-2781B55AED19}"/>
                    </a:ext>
                  </a:extLst>
                </p:cNvPr>
                <p:cNvSpPr/>
                <p:nvPr/>
              </p:nvSpPr>
              <p:spPr>
                <a:xfrm>
                  <a:off x="9649755" y="1333923"/>
                  <a:ext cx="5112568" cy="5194242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 dirty="0"/>
                </a:p>
              </p:txBody>
            </p:sp>
            <p:grpSp>
              <p:nvGrpSpPr>
                <p:cNvPr id="13" name="Ryhmä 12">
                  <a:extLst>
                    <a:ext uri="{FF2B5EF4-FFF2-40B4-BE49-F238E27FC236}">
                      <a16:creationId xmlns:a16="http://schemas.microsoft.com/office/drawing/2014/main" id="{307A0604-BA6B-76DA-4A64-AD6221B22DBA}"/>
                    </a:ext>
                  </a:extLst>
                </p:cNvPr>
                <p:cNvGrpSpPr/>
                <p:nvPr/>
              </p:nvGrpSpPr>
              <p:grpSpPr>
                <a:xfrm>
                  <a:off x="10021869" y="2401269"/>
                  <a:ext cx="4600260" cy="4007235"/>
                  <a:chOff x="10021869" y="2401269"/>
                  <a:chExt cx="4600260" cy="4007235"/>
                </a:xfrm>
              </p:grpSpPr>
              <p:pic>
                <p:nvPicPr>
                  <p:cNvPr id="14" name="Kuva 13">
                    <a:extLst>
                      <a:ext uri="{FF2B5EF4-FFF2-40B4-BE49-F238E27FC236}">
                        <a16:creationId xmlns:a16="http://schemas.microsoft.com/office/drawing/2014/main" id="{2484863A-CB96-55EC-0138-295FF892F48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0476656" y="5202023"/>
                    <a:ext cx="4141651" cy="1206481"/>
                  </a:xfrm>
                  <a:prstGeom prst="rect">
                    <a:avLst/>
                  </a:prstGeom>
                  <a:ln>
                    <a:solidFill>
                      <a:srgbClr val="0070C0"/>
                    </a:solidFill>
                  </a:ln>
                </p:spPr>
              </p:pic>
              <p:pic>
                <p:nvPicPr>
                  <p:cNvPr id="15" name="Kuva 14">
                    <a:extLst>
                      <a:ext uri="{FF2B5EF4-FFF2-40B4-BE49-F238E27FC236}">
                        <a16:creationId xmlns:a16="http://schemas.microsoft.com/office/drawing/2014/main" id="{4B4243B1-67BA-17CA-C4AE-BCF881E9278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rcRect l="9601" r="15014" b="4495"/>
                  <a:stretch/>
                </p:blipFill>
                <p:spPr>
                  <a:xfrm>
                    <a:off x="10021869" y="3206323"/>
                    <a:ext cx="2047957" cy="1728000"/>
                  </a:xfrm>
                  <a:prstGeom prst="rect">
                    <a:avLst/>
                  </a:prstGeom>
                  <a:ln>
                    <a:solidFill>
                      <a:srgbClr val="0070C0"/>
                    </a:solidFill>
                  </a:ln>
                </p:spPr>
              </p:pic>
              <p:cxnSp>
                <p:nvCxnSpPr>
                  <p:cNvPr id="16" name="Suora nuoliyhdysviiva 15">
                    <a:extLst>
                      <a:ext uri="{FF2B5EF4-FFF2-40B4-BE49-F238E27FC236}">
                        <a16:creationId xmlns:a16="http://schemas.microsoft.com/office/drawing/2014/main" id="{6392A291-E4A7-1229-9175-8F8B5E022110}"/>
                      </a:ext>
                    </a:extLst>
                  </p:cNvPr>
                  <p:cNvCxnSpPr>
                    <a:cxnSpLocks/>
                    <a:stCxn id="10" idx="0"/>
                    <a:endCxn id="7" idx="2"/>
                  </p:cNvCxnSpPr>
                  <p:nvPr/>
                </p:nvCxnSpPr>
                <p:spPr>
                  <a:xfrm flipH="1" flipV="1">
                    <a:off x="11011696" y="2640449"/>
                    <a:ext cx="6311" cy="340366"/>
                  </a:xfrm>
                  <a:prstGeom prst="straightConnector1">
                    <a:avLst/>
                  </a:prstGeom>
                  <a:ln w="57150">
                    <a:solidFill>
                      <a:srgbClr val="0070C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uora nuoliyhdysviiva 16">
                    <a:extLst>
                      <a:ext uri="{FF2B5EF4-FFF2-40B4-BE49-F238E27FC236}">
                        <a16:creationId xmlns:a16="http://schemas.microsoft.com/office/drawing/2014/main" id="{77F71359-A122-23F4-57D9-06DC10623626}"/>
                      </a:ext>
                    </a:extLst>
                  </p:cNvPr>
                  <p:cNvCxnSpPr>
                    <a:cxnSpLocks/>
                    <a:stCxn id="11" idx="2"/>
                    <a:endCxn id="20" idx="0"/>
                  </p:cNvCxnSpPr>
                  <p:nvPr/>
                </p:nvCxnSpPr>
                <p:spPr>
                  <a:xfrm>
                    <a:off x="13543181" y="2401269"/>
                    <a:ext cx="20101" cy="804862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uora nuoliyhdysviiva 17">
                    <a:extLst>
                      <a:ext uri="{FF2B5EF4-FFF2-40B4-BE49-F238E27FC236}">
                        <a16:creationId xmlns:a16="http://schemas.microsoft.com/office/drawing/2014/main" id="{103A49CD-CC78-43A0-9C47-DCD8056D2264}"/>
                      </a:ext>
                    </a:extLst>
                  </p:cNvPr>
                  <p:cNvCxnSpPr>
                    <a:cxnSpLocks/>
                    <a:stCxn id="20" idx="2"/>
                  </p:cNvCxnSpPr>
                  <p:nvPr/>
                </p:nvCxnSpPr>
                <p:spPr>
                  <a:xfrm flipH="1">
                    <a:off x="12956137" y="4934131"/>
                    <a:ext cx="607145" cy="504248"/>
                  </a:xfrm>
                  <a:prstGeom prst="straightConnector1">
                    <a:avLst/>
                  </a:prstGeom>
                  <a:ln w="5715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uora nuoliyhdysviiva 18">
                    <a:extLst>
                      <a:ext uri="{FF2B5EF4-FFF2-40B4-BE49-F238E27FC236}">
                        <a16:creationId xmlns:a16="http://schemas.microsoft.com/office/drawing/2014/main" id="{F6A3A285-7578-CE23-99E3-6684F3FBBEE2}"/>
                      </a:ext>
                    </a:extLst>
                  </p:cNvPr>
                  <p:cNvCxnSpPr>
                    <a:cxnSpLocks/>
                    <a:stCxn id="20" idx="2"/>
                  </p:cNvCxnSpPr>
                  <p:nvPr/>
                </p:nvCxnSpPr>
                <p:spPr>
                  <a:xfrm>
                    <a:off x="13563282" y="4934131"/>
                    <a:ext cx="40927" cy="1224328"/>
                  </a:xfrm>
                  <a:prstGeom prst="straightConnector1">
                    <a:avLst/>
                  </a:prstGeom>
                  <a:ln w="57150"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20" name="Kuva 19">
                    <a:extLst>
                      <a:ext uri="{FF2B5EF4-FFF2-40B4-BE49-F238E27FC236}">
                        <a16:creationId xmlns:a16="http://schemas.microsoft.com/office/drawing/2014/main" id="{00AB2D30-63A3-83C8-B43F-602D0D044D8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rcRect l="8519" t="1791" r="36112" b="-1791"/>
                  <a:stretch/>
                </p:blipFill>
                <p:spPr>
                  <a:xfrm>
                    <a:off x="12504435" y="3206131"/>
                    <a:ext cx="2117694" cy="1728000"/>
                  </a:xfrm>
                  <a:prstGeom prst="rect">
                    <a:avLst/>
                  </a:prstGeom>
                  <a:ln>
                    <a:solidFill>
                      <a:srgbClr val="0070C0"/>
                    </a:solidFill>
                  </a:ln>
                </p:spPr>
              </p:pic>
            </p:grpSp>
          </p:grpSp>
          <p:sp>
            <p:nvSpPr>
              <p:cNvPr id="10" name="Tekstiruutu 9">
                <a:extLst>
                  <a:ext uri="{FF2B5EF4-FFF2-40B4-BE49-F238E27FC236}">
                    <a16:creationId xmlns:a16="http://schemas.microsoft.com/office/drawing/2014/main" id="{DAE6EBC1-47EA-65F9-62EC-35BEF2EC9D74}"/>
                  </a:ext>
                </a:extLst>
              </p:cNvPr>
              <p:cNvSpPr txBox="1"/>
              <p:nvPr/>
            </p:nvSpPr>
            <p:spPr>
              <a:xfrm>
                <a:off x="10128171" y="2980815"/>
                <a:ext cx="915576" cy="369452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i-FI" dirty="0">
                    <a:solidFill>
                      <a:sysClr val="windowText" lastClr="000000"/>
                    </a:solidFill>
                  </a:rPr>
                  <a:t>KILTA</a:t>
                </a:r>
              </a:p>
            </p:txBody>
          </p:sp>
          <p:sp>
            <p:nvSpPr>
              <p:cNvPr id="11" name="Tekstiruutu 10">
                <a:extLst>
                  <a:ext uri="{FF2B5EF4-FFF2-40B4-BE49-F238E27FC236}">
                    <a16:creationId xmlns:a16="http://schemas.microsoft.com/office/drawing/2014/main" id="{65CCE393-EC92-A6AC-C9A9-4477C438ABA9}"/>
                  </a:ext>
                </a:extLst>
              </p:cNvPr>
              <p:cNvSpPr txBox="1"/>
              <p:nvPr/>
            </p:nvSpPr>
            <p:spPr>
              <a:xfrm>
                <a:off x="12052733" y="1477939"/>
                <a:ext cx="2116800" cy="92333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i-FI" dirty="0" err="1"/>
                  <a:t>dnainternet</a:t>
                </a:r>
                <a:r>
                  <a:rPr lang="fi-FI" dirty="0"/>
                  <a:t>, </a:t>
                </a:r>
                <a:r>
                  <a:rPr lang="fi-FI" dirty="0" err="1"/>
                  <a:t>hotmail</a:t>
                </a:r>
                <a:r>
                  <a:rPr lang="fi-FI" dirty="0"/>
                  <a:t>, </a:t>
                </a:r>
                <a:r>
                  <a:rPr lang="fi-FI" dirty="0" err="1"/>
                  <a:t>kolumbus</a:t>
                </a:r>
                <a:r>
                  <a:rPr lang="fi-FI" dirty="0"/>
                  <a:t>, </a:t>
                </a:r>
                <a:r>
                  <a:rPr lang="fi-FI" dirty="0" err="1"/>
                  <a:t>outlook</a:t>
                </a:r>
                <a:r>
                  <a:rPr lang="fi-FI" dirty="0"/>
                  <a:t>, saunalahti</a:t>
                </a:r>
              </a:p>
            </p:txBody>
          </p:sp>
        </p:grpSp>
        <p:cxnSp>
          <p:nvCxnSpPr>
            <p:cNvPr id="6" name="Suora nuoliyhdysviiva 5">
              <a:extLst>
                <a:ext uri="{FF2B5EF4-FFF2-40B4-BE49-F238E27FC236}">
                  <a16:creationId xmlns:a16="http://schemas.microsoft.com/office/drawing/2014/main" id="{7722DD71-1F26-750B-B984-1D8855DCEA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94584" y="2500804"/>
              <a:ext cx="1651072" cy="596759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kstiruutu 6">
              <a:extLst>
                <a:ext uri="{FF2B5EF4-FFF2-40B4-BE49-F238E27FC236}">
                  <a16:creationId xmlns:a16="http://schemas.microsoft.com/office/drawing/2014/main" id="{695661A9-D4CB-EF33-00BB-660796801C4C}"/>
                </a:ext>
              </a:extLst>
            </p:cNvPr>
            <p:cNvSpPr txBox="1"/>
            <p:nvPr/>
          </p:nvSpPr>
          <p:spPr>
            <a:xfrm>
              <a:off x="9592421" y="1518973"/>
              <a:ext cx="2476127" cy="1200329"/>
            </a:xfrm>
            <a:prstGeom prst="rect">
              <a:avLst/>
            </a:prstGeom>
            <a:solidFill>
              <a:srgbClr val="93A299"/>
            </a:solidFill>
          </p:spPr>
          <p:txBody>
            <a:bodyPr wrap="none" rtlCol="0">
              <a:spAutoFit/>
            </a:bodyPr>
            <a:lstStyle/>
            <a:p>
              <a:r>
                <a:rPr lang="fi-FI" dirty="0" err="1"/>
                <a:t>aol</a:t>
              </a:r>
              <a:r>
                <a:rPr lang="fi-FI" dirty="0"/>
                <a:t>, </a:t>
              </a:r>
              <a:r>
                <a:rPr lang="fi-FI" dirty="0" err="1"/>
                <a:t>bluemail</a:t>
              </a:r>
              <a:r>
                <a:rPr lang="fi-FI" dirty="0"/>
                <a:t>, </a:t>
              </a:r>
              <a:r>
                <a:rPr lang="fi-FI" dirty="0" err="1"/>
                <a:t>elisanet</a:t>
              </a:r>
              <a:r>
                <a:rPr lang="fi-FI" dirty="0"/>
                <a:t>, </a:t>
              </a:r>
              <a:br>
                <a:rPr lang="fi-FI" dirty="0"/>
              </a:br>
              <a:r>
                <a:rPr lang="fi-FI" dirty="0" err="1"/>
                <a:t>fimnet</a:t>
              </a:r>
              <a:r>
                <a:rPr lang="fi-FI" dirty="0"/>
                <a:t>, </a:t>
              </a:r>
              <a:r>
                <a:rPr lang="fi-FI" dirty="0" err="1"/>
                <a:t>gmail</a:t>
              </a:r>
              <a:r>
                <a:rPr lang="fi-FI" dirty="0"/>
                <a:t>, </a:t>
              </a:r>
              <a:r>
                <a:rPr lang="fi-FI" dirty="0" err="1"/>
                <a:t>inet</a:t>
              </a:r>
              <a:r>
                <a:rPr lang="fi-FI" dirty="0"/>
                <a:t>, </a:t>
              </a:r>
              <a:br>
                <a:rPr lang="fi-FI" dirty="0"/>
              </a:br>
              <a:r>
                <a:rPr lang="fi-FI" dirty="0" err="1"/>
                <a:t>icould</a:t>
              </a:r>
              <a:r>
                <a:rPr lang="fi-FI" dirty="0"/>
                <a:t>, </a:t>
              </a:r>
              <a:r>
                <a:rPr lang="fi-FI" dirty="0" err="1"/>
                <a:t>iki</a:t>
              </a:r>
              <a:r>
                <a:rPr lang="fi-FI" dirty="0"/>
                <a:t>, </a:t>
              </a:r>
              <a:r>
                <a:rPr lang="fi-FI" dirty="0" err="1"/>
                <a:t>yahoo</a:t>
              </a:r>
              <a:r>
                <a:rPr lang="fi-FI" dirty="0"/>
                <a:t>, </a:t>
              </a:r>
            </a:p>
            <a:p>
              <a:r>
                <a:rPr lang="fi-FI" dirty="0"/>
                <a:t>luukku, live,…</a:t>
              </a:r>
            </a:p>
          </p:txBody>
        </p:sp>
        <p:cxnSp>
          <p:nvCxnSpPr>
            <p:cNvPr id="8" name="Suora nuoliyhdysviiva 7">
              <a:extLst>
                <a:ext uri="{FF2B5EF4-FFF2-40B4-BE49-F238E27FC236}">
                  <a16:creationId xmlns:a16="http://schemas.microsoft.com/office/drawing/2014/main" id="{8639FD83-EEF0-A5CC-F8AA-7B54265C12AC}"/>
                </a:ext>
              </a:extLst>
            </p:cNvPr>
            <p:cNvCxnSpPr>
              <a:cxnSpLocks/>
            </p:cNvCxnSpPr>
            <p:nvPr/>
          </p:nvCxnSpPr>
          <p:spPr>
            <a:xfrm>
              <a:off x="10908704" y="2713214"/>
              <a:ext cx="1890375" cy="52410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15E39-96F0-23B2-A343-0741CE2E6B6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br>
              <a:rPr lang="en-US" dirty="0"/>
            </a:br>
            <a:r>
              <a:rPr lang="en-US" dirty="0"/>
              <a:t>Internet –</a:t>
            </a:r>
            <a:r>
              <a:rPr lang="en-US" dirty="0" err="1"/>
              <a:t>selaimesta</a:t>
            </a:r>
            <a:r>
              <a:rPr lang="en-US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9E059-A530-F940-AEE5-0DB781D9151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Edge, Chrome, Safari, </a:t>
            </a:r>
            <a:r>
              <a:rPr lang="en-US" dirty="0" err="1"/>
              <a:t>BraVe</a:t>
            </a:r>
            <a:r>
              <a:rPr lang="en-US" dirty="0"/>
              <a:t>, Mozilla, Opera,…  </a:t>
            </a:r>
          </a:p>
          <a:p>
            <a:pPr lvl="0"/>
            <a:r>
              <a:rPr lang="en-US" dirty="0" err="1"/>
              <a:t>Käynnistys</a:t>
            </a:r>
            <a:r>
              <a:rPr lang="en-US" dirty="0"/>
              <a:t> </a:t>
            </a:r>
            <a:r>
              <a:rPr lang="en-US" dirty="0" err="1"/>
              <a:t>suoraan</a:t>
            </a:r>
            <a:r>
              <a:rPr lang="en-US" dirty="0"/>
              <a:t> </a:t>
            </a:r>
            <a:r>
              <a:rPr lang="en-US" dirty="0" err="1"/>
              <a:t>työpöydältä</a:t>
            </a:r>
            <a:r>
              <a:rPr lang="en-US" dirty="0"/>
              <a:t> </a:t>
            </a:r>
            <a:r>
              <a:rPr lang="en-US" dirty="0" err="1"/>
              <a:t>helpottaa</a:t>
            </a:r>
            <a:r>
              <a:rPr lang="en-US" dirty="0"/>
              <a:t>…</a:t>
            </a:r>
          </a:p>
          <a:p>
            <a:pPr lvl="1"/>
            <a:r>
              <a:rPr lang="fi-FI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https://kuopio.senioriyhdistys.fi/</a:t>
            </a:r>
            <a:endParaRPr lang="fi-FI" dirty="0"/>
          </a:p>
          <a:p>
            <a:pPr lvl="1"/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https://savo-karjala.senioripiiri.fi/</a:t>
            </a:r>
            <a:endParaRPr lang="en-US" dirty="0"/>
          </a:p>
          <a:p>
            <a:pPr lvl="1"/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https://www.senioriliitto.fi/</a:t>
            </a:r>
            <a:endParaRPr lang="en-US" dirty="0"/>
          </a:p>
          <a:p>
            <a:pPr lvl="1"/>
            <a:r>
              <a:rPr lang="en-US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https://kilta.senioriliitto.fi/</a:t>
            </a:r>
            <a:endParaRPr lang="en-US" dirty="0"/>
          </a:p>
          <a:p>
            <a:r>
              <a:rPr lang="en-US" dirty="0" err="1"/>
              <a:t>Selaimesta</a:t>
            </a:r>
            <a:r>
              <a:rPr lang="en-US" dirty="0"/>
              <a:t> </a:t>
            </a:r>
            <a:r>
              <a:rPr lang="en-US" dirty="0" err="1"/>
              <a:t>riippuva</a:t>
            </a:r>
            <a:r>
              <a:rPr lang="en-US" dirty="0"/>
              <a:t> </a:t>
            </a:r>
            <a:r>
              <a:rPr lang="en-US" dirty="0" err="1"/>
              <a:t>ominaisuus</a:t>
            </a:r>
            <a:r>
              <a:rPr lang="en-US" dirty="0"/>
              <a:t>… </a:t>
            </a:r>
          </a:p>
          <a:p>
            <a:pPr lvl="1"/>
            <a:r>
              <a:rPr lang="en-US" dirty="0" err="1"/>
              <a:t>Sivuston</a:t>
            </a:r>
            <a:r>
              <a:rPr lang="en-US" dirty="0"/>
              <a:t> </a:t>
            </a:r>
            <a:r>
              <a:rPr lang="en-US" dirty="0" err="1"/>
              <a:t>tallentaminen</a:t>
            </a:r>
            <a:r>
              <a:rPr lang="en-US" dirty="0"/>
              <a:t> </a:t>
            </a:r>
            <a:r>
              <a:rPr lang="en-US" dirty="0" err="1"/>
              <a:t>sovelluksena</a:t>
            </a:r>
            <a:endParaRPr lang="en-US" dirty="0"/>
          </a:p>
          <a:p>
            <a:pPr lvl="1"/>
            <a:r>
              <a:rPr lang="en-US" dirty="0" err="1"/>
              <a:t>Sivuosoitteen</a:t>
            </a:r>
            <a:r>
              <a:rPr lang="en-US" dirty="0"/>
              <a:t> </a:t>
            </a:r>
            <a:r>
              <a:rPr lang="en-US" dirty="0" err="1"/>
              <a:t>tallentaminen</a:t>
            </a:r>
            <a:r>
              <a:rPr lang="en-US" dirty="0"/>
              <a:t> </a:t>
            </a:r>
            <a:r>
              <a:rPr lang="en-US" dirty="0" err="1"/>
              <a:t>käynnistys-kuvakkeena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B232A-2E29-39E1-EB39-F3E9B0C6315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dirty="0" err="1"/>
              <a:t>Senioriappi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B9013-201A-E4D5-3512-4B46DE6A5C6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524003"/>
            <a:ext cx="8686800" cy="4812999"/>
          </a:xfrm>
        </p:spPr>
        <p:txBody>
          <a:bodyPr>
            <a:noAutofit/>
          </a:bodyPr>
          <a:lstStyle/>
          <a:p>
            <a:pPr lvl="0"/>
            <a:r>
              <a:rPr lang="en-US" sz="2400" dirty="0" err="1"/>
              <a:t>Liitä</a:t>
            </a:r>
            <a:r>
              <a:rPr lang="en-US" sz="2400" dirty="0"/>
              <a:t> </a:t>
            </a:r>
            <a:r>
              <a:rPr lang="en-US" sz="2400" dirty="0" err="1"/>
              <a:t>laitteesi</a:t>
            </a:r>
            <a:r>
              <a:rPr lang="en-US" sz="2400" dirty="0"/>
              <a:t> Internet –</a:t>
            </a:r>
            <a:r>
              <a:rPr lang="en-US" sz="2400" dirty="0" err="1"/>
              <a:t>verkkoon</a:t>
            </a:r>
            <a:endParaRPr lang="en-US" sz="2400" dirty="0">
              <a:solidFill>
                <a:srgbClr val="FEFAC9"/>
              </a:solidFill>
            </a:endParaRPr>
          </a:p>
          <a:p>
            <a:pPr lvl="0"/>
            <a:r>
              <a:rPr lang="fi-FI" sz="2400" dirty="0">
                <a:solidFill>
                  <a:srgbClr val="FFCC00"/>
                </a:solidFill>
                <a:ea typeface="Microsoft Sans Serif" pitchFamily="34"/>
                <a:cs typeface="Microsoft Sans Serif" pitchFamily="34"/>
              </a:rPr>
              <a:t>Muista: Käyttäjätunnus  ja Salasana</a:t>
            </a:r>
          </a:p>
          <a:p>
            <a:pPr lvl="1"/>
            <a:r>
              <a:rPr lang="fi-FI" dirty="0">
                <a:solidFill>
                  <a:srgbClr val="FFCC00"/>
                </a:solidFill>
                <a:ea typeface="Microsoft Sans Serif" pitchFamily="34"/>
                <a:cs typeface="Microsoft Sans Serif" pitchFamily="34"/>
              </a:rPr>
              <a:t>17.9.2024 saamasi sähköposti…</a:t>
            </a:r>
          </a:p>
          <a:p>
            <a:pPr lvl="0"/>
            <a:r>
              <a:rPr lang="fi-FI" sz="2400" dirty="0">
                <a:solidFill>
                  <a:srgbClr val="E8E8E8"/>
                </a:solidFill>
                <a:ea typeface="Microsoft Sans Serif" pitchFamily="34"/>
                <a:cs typeface="Microsoft Sans Serif" pitchFamily="34"/>
              </a:rPr>
              <a:t>Käynnistä selain (Edge, Safari, </a:t>
            </a:r>
            <a:r>
              <a:rPr lang="fi-FI" sz="2400" dirty="0" err="1">
                <a:solidFill>
                  <a:srgbClr val="E8E8E8"/>
                </a:solidFill>
                <a:ea typeface="Microsoft Sans Serif" pitchFamily="34"/>
                <a:cs typeface="Microsoft Sans Serif" pitchFamily="34"/>
              </a:rPr>
              <a:t>Chrome,Firefox</a:t>
            </a:r>
            <a:r>
              <a:rPr lang="fi-FI" sz="2400" dirty="0">
                <a:solidFill>
                  <a:srgbClr val="E8E8E8"/>
                </a:solidFill>
                <a:ea typeface="Microsoft Sans Serif" pitchFamily="34"/>
                <a:cs typeface="Microsoft Sans Serif" pitchFamily="34"/>
              </a:rPr>
              <a:t>,…)</a:t>
            </a:r>
          </a:p>
          <a:p>
            <a:pPr lvl="0"/>
            <a:r>
              <a:rPr lang="fi-FI" sz="2400" dirty="0">
                <a:solidFill>
                  <a:srgbClr val="E8E8E8"/>
                </a:solidFill>
                <a:ea typeface="Microsoft Sans Serif" pitchFamily="34"/>
                <a:cs typeface="Microsoft Sans Serif" pitchFamily="34"/>
              </a:rPr>
              <a:t>Avaa sivu </a:t>
            </a:r>
            <a:r>
              <a:rPr lang="fi-FI" sz="2400" b="1" dirty="0">
                <a:solidFill>
                  <a:srgbClr val="E8E8E8"/>
                </a:solidFill>
                <a:ea typeface="Microsoft Sans Serif" pitchFamily="34"/>
                <a:cs typeface="Microsoft Sans Serif" pitchFamily="34"/>
              </a:rPr>
              <a:t>senioriliitto.fi/</a:t>
            </a:r>
            <a:r>
              <a:rPr lang="fi-FI" sz="2400" b="1" dirty="0" err="1">
                <a:solidFill>
                  <a:srgbClr val="E8E8E8"/>
                </a:solidFill>
                <a:ea typeface="Microsoft Sans Serif" pitchFamily="34"/>
                <a:cs typeface="Microsoft Sans Serif" pitchFamily="34"/>
              </a:rPr>
              <a:t>jasenille</a:t>
            </a:r>
            <a:r>
              <a:rPr lang="fi-FI" sz="2400" b="1" dirty="0">
                <a:solidFill>
                  <a:srgbClr val="E8E8E8"/>
                </a:solidFill>
                <a:ea typeface="Microsoft Sans Serif" pitchFamily="34"/>
                <a:cs typeface="Microsoft Sans Serif" pitchFamily="34"/>
              </a:rPr>
              <a:t>/</a:t>
            </a:r>
            <a:r>
              <a:rPr lang="fi-FI" sz="2400" b="1" dirty="0" err="1">
                <a:solidFill>
                  <a:srgbClr val="E8E8E8"/>
                </a:solidFill>
                <a:ea typeface="Microsoft Sans Serif" pitchFamily="34"/>
                <a:cs typeface="Microsoft Sans Serif" pitchFamily="34"/>
              </a:rPr>
              <a:t>senioriap</a:t>
            </a:r>
            <a:endParaRPr lang="fi-FI" sz="2400" b="1" dirty="0">
              <a:solidFill>
                <a:srgbClr val="E8E8E8"/>
              </a:solidFill>
              <a:ea typeface="Microsoft Sans Serif" pitchFamily="34"/>
              <a:cs typeface="Microsoft Sans Serif" pitchFamily="34"/>
            </a:endParaRPr>
          </a:p>
          <a:p>
            <a:pPr lvl="0"/>
            <a:r>
              <a:rPr lang="fi-FI" sz="2400" dirty="0">
                <a:solidFill>
                  <a:srgbClr val="FFCC00"/>
                </a:solidFill>
                <a:ea typeface="Microsoft Sans Serif" pitchFamily="34"/>
                <a:cs typeface="Microsoft Sans Serif" pitchFamily="34"/>
              </a:rPr>
              <a:t>Luo itsellesi Senioriapin salasana</a:t>
            </a:r>
          </a:p>
          <a:p>
            <a:pPr lvl="0"/>
            <a:r>
              <a:rPr lang="fi-FI" sz="2400" dirty="0">
                <a:solidFill>
                  <a:srgbClr val="E8E8E8"/>
                </a:solidFill>
                <a:ea typeface="Microsoft Sans Serif" pitchFamily="34"/>
                <a:cs typeface="Microsoft Sans Serif" pitchFamily="34"/>
              </a:rPr>
              <a:t>Lisää Käynnistyskuvake laitteesi työpöydälle</a:t>
            </a:r>
          </a:p>
          <a:p>
            <a:pPr lvl="0"/>
            <a:r>
              <a:rPr lang="fi-FI" sz="2400" dirty="0">
                <a:solidFill>
                  <a:srgbClr val="FFCC00"/>
                </a:solidFill>
                <a:ea typeface="Microsoft Sans Serif" pitchFamily="34"/>
                <a:cs typeface="Microsoft Sans Serif" pitchFamily="34"/>
              </a:rPr>
              <a:t>Sijoita käynnistyskuvake sopivaan paikkaan laitteesi työpöydällä</a:t>
            </a:r>
          </a:p>
          <a:p>
            <a:pPr lvl="0"/>
            <a:r>
              <a:rPr lang="fi-FI" sz="2400" dirty="0">
                <a:solidFill>
                  <a:srgbClr val="E8E8E8"/>
                </a:solidFill>
                <a:ea typeface="Microsoft Sans Serif" pitchFamily="34"/>
                <a:cs typeface="Microsoft Sans Serif" pitchFamily="34"/>
              </a:rPr>
              <a:t>Kokeile käynnistyskuvaketta, ja salasanan antamista laitteen muistista valmiina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672BE-9A15-A9C0-4238-E7565F43123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dirty="0" err="1"/>
              <a:t>Senioriapin</a:t>
            </a:r>
            <a:r>
              <a:rPr lang="en-US" dirty="0"/>
              <a:t> </a:t>
            </a:r>
            <a:r>
              <a:rPr lang="en-US" dirty="0" err="1"/>
              <a:t>käytöstä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8D743-6310-C4F9-9C55-F451AB27ED9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524003"/>
            <a:ext cx="8585201" cy="4572000"/>
          </a:xfrm>
        </p:spPr>
        <p:txBody>
          <a:bodyPr/>
          <a:lstStyle/>
          <a:p>
            <a:pPr lvl="0"/>
            <a:r>
              <a:rPr lang="en-US"/>
              <a:t>Käynnistä Senioriappi, anna salasana laitteen muistista</a:t>
            </a:r>
          </a:p>
          <a:p>
            <a:pPr lvl="0"/>
            <a:r>
              <a:rPr lang="en-US"/>
              <a:t>Tutustu Valikkoon (</a:t>
            </a:r>
            <a:r>
              <a:rPr lang="en-US">
                <a:latin typeface="Microsoft Sans Serif" pitchFamily="34"/>
                <a:ea typeface="Microsoft Sans Serif" pitchFamily="34"/>
                <a:cs typeface="Microsoft Sans Serif" pitchFamily="34"/>
              </a:rPr>
              <a:t>≡)  </a:t>
            </a:r>
            <a:r>
              <a:rPr lang="en-US"/>
              <a:t>ja sen toimintoihin…</a:t>
            </a:r>
          </a:p>
          <a:p>
            <a:pPr lvl="0"/>
            <a:r>
              <a:rPr lang="en-US"/>
              <a:t>Valitse Valikosta Omat tiedot  ja Henkilötiedot </a:t>
            </a:r>
          </a:p>
          <a:p>
            <a:pPr lvl="1"/>
            <a:r>
              <a:rPr lang="en-US"/>
              <a:t>Tarkista henkilötietosi (Titteli, Laskutustapa, …) </a:t>
            </a:r>
            <a:br>
              <a:rPr lang="en-US"/>
            </a:br>
            <a:r>
              <a:rPr lang="en-US"/>
              <a:t>Tallenna</a:t>
            </a:r>
          </a:p>
          <a:p>
            <a:pPr lvl="1"/>
            <a:r>
              <a:rPr lang="en-US"/>
              <a:t>Tarkista sitten Yhteystiedot, Jäsentiedot, Päivitä</a:t>
            </a:r>
          </a:p>
          <a:p>
            <a:pPr lvl="0"/>
            <a:r>
              <a:rPr lang="en-US"/>
              <a:t>Tutustu Valikosta Tapahtumiin</a:t>
            </a:r>
          </a:p>
          <a:p>
            <a:pPr lvl="1"/>
            <a:r>
              <a:rPr lang="en-US"/>
              <a:t>Liiton/Piirin/Yhdistyksen tapahtumat,  </a:t>
            </a:r>
          </a:p>
          <a:p>
            <a:pPr lvl="1"/>
            <a:r>
              <a:rPr lang="en-US"/>
              <a:t>Omat tulevat ja menneet tapahtumat</a:t>
            </a:r>
          </a:p>
          <a:p>
            <a:pPr lvl="1"/>
            <a:r>
              <a:rPr lang="en-US"/>
              <a:t>Ilmoittautuminen tapahtumaan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51917-FD94-5426-6478-FBEAF2D4B02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B0B80-70F9-EF8D-EFA0-36E17159C92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412440" y="2724789"/>
            <a:ext cx="4274359" cy="3371214"/>
          </a:xfrm>
        </p:spPr>
        <p:txBody>
          <a:bodyPr/>
          <a:lstStyle/>
          <a:p>
            <a:pPr lvl="0"/>
            <a:r>
              <a:rPr lang="en-US" dirty="0"/>
              <a:t>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peri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Maan%20päivä%20-esitys</Template>
  <TotalTime>1047</TotalTime>
  <Words>550</Words>
  <Application>Microsoft Office PowerPoint</Application>
  <PresentationFormat>Näytössä katseltava diaesitys (4:3)</PresentationFormat>
  <Paragraphs>92</Paragraphs>
  <Slides>9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6" baseType="lpstr">
      <vt:lpstr>Aptos Display</vt:lpstr>
      <vt:lpstr>Arial</vt:lpstr>
      <vt:lpstr>Calibri</vt:lpstr>
      <vt:lpstr>Constantia</vt:lpstr>
      <vt:lpstr>Microsoft Sans Serif</vt:lpstr>
      <vt:lpstr>Wingdings 2</vt:lpstr>
      <vt:lpstr>Paperi</vt:lpstr>
      <vt:lpstr>Yhdistyksen tiedotus ja  senioriappi</vt:lpstr>
      <vt:lpstr>Lämmittelyä…</vt:lpstr>
      <vt:lpstr>Lämmittelyä…</vt:lpstr>
      <vt:lpstr>Liittyminen verkkoon…</vt:lpstr>
      <vt:lpstr>Sähköpostista…</vt:lpstr>
      <vt:lpstr> Internet –selaimesta…</vt:lpstr>
      <vt:lpstr>Senioriappi</vt:lpstr>
      <vt:lpstr>Senioriapin käytöstä 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Veikko Brax</dc:creator>
  <cp:lastModifiedBy>Veikko Brax</cp:lastModifiedBy>
  <cp:revision>62</cp:revision>
  <dcterms:created xsi:type="dcterms:W3CDTF">2025-02-15T09:32:17Z</dcterms:created>
  <dcterms:modified xsi:type="dcterms:W3CDTF">2025-02-18T14:38:10Z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0x010100ECF75D26760554489385AC954973E7EB0400F81816502B2BDF4D987F80A85D9BFCAE</vt:lpwstr>
  </property>
  <property fmtid="{D5CDD505-2E9C-101B-9397-08002B2CF9AE}" pid="3" name="ViolationReportStatus">
    <vt:lpwstr>None</vt:lpwstr>
  </property>
  <property fmtid="{D5CDD505-2E9C-101B-9397-08002B2CF9AE}" pid="4" name="Applications">
    <vt:lpwstr>67;#Template 12;#53;#PowerPoint 12;#407;#PowerPoint 14</vt:lpwstr>
  </property>
  <property fmtid="{D5CDD505-2E9C-101B-9397-08002B2CF9AE}" pid="5" name="APTrustLevel">
    <vt:r8>1</vt:r8>
  </property>
  <property fmtid="{D5CDD505-2E9C-101B-9397-08002B2CF9AE}" pid="6" name="Order">
    <vt:r8>2588500</vt:r8>
  </property>
</Properties>
</file>