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6" r:id="rId2"/>
    <p:sldId id="388" r:id="rId3"/>
    <p:sldId id="390" r:id="rId4"/>
    <p:sldId id="393" r:id="rId5"/>
    <p:sldId id="395" r:id="rId6"/>
    <p:sldId id="396" r:id="rId7"/>
    <p:sldId id="389" r:id="rId8"/>
    <p:sldId id="394" r:id="rId9"/>
    <p:sldId id="391" r:id="rId10"/>
    <p:sldId id="399" r:id="rId11"/>
    <p:sldId id="397" r:id="rId12"/>
    <p:sldId id="398" r:id="rId13"/>
    <p:sldId id="392" r:id="rId14"/>
  </p:sldIdLst>
  <p:sldSz cx="12192000" cy="6858000"/>
  <p:notesSz cx="6889750" cy="1002188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Vaalea tyyli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Vaalea tyyli 3 - Korost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31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EFB025-3DE1-3864-92EB-27CC05A04E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58B6A5D-CB0D-D925-A81F-4418F96FAF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E88475-56C6-E782-217D-34333DDA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8017-FE1B-4DD8-955D-A49B024C6C62}" type="datetimeFigureOut">
              <a:rPr lang="fi-FI" smtClean="0"/>
              <a:t>10.5.2026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A1B8DA-402D-BAAD-3EFB-3CD3221F9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AB9BF3-DF66-EEBD-D421-60F371754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9FC-4606-4B12-9C6D-327868629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9836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21502C-3773-90FA-11E4-E40E769BD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3EC4F89-5028-074C-43A9-8100F7B2D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2FAA2A-2616-C8B2-96DC-1ADE0D996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8017-FE1B-4DD8-955D-A49B024C6C62}" type="datetimeFigureOut">
              <a:rPr lang="fi-FI" smtClean="0"/>
              <a:t>10.5.2026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E1AC5A-0CE4-7677-7E50-4C6A2A37C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BBD194-B321-DB74-663C-E3B334EF9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9FC-4606-4B12-9C6D-327868629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1906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7A71306-BB0C-A68D-C1D5-366012C7A3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1D6173C-D144-5DFA-B4FC-59648EA9A5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706E35D-C32D-FE6E-1B8E-0A17083D5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8017-FE1B-4DD8-955D-A49B024C6C62}" type="datetimeFigureOut">
              <a:rPr lang="fi-FI" smtClean="0"/>
              <a:t>10.5.2026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2B51C0-579D-7A23-CB27-9690265C7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D28EA44-C8DA-F7F4-DF64-D2411AB0C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9FC-4606-4B12-9C6D-327868629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96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1B81BF-FCBF-2F88-3BAA-09EFEA4DB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80F608-8768-AD5D-CF1B-9D171118D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14C52B-1358-CA62-9347-9E14FAE0E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8017-FE1B-4DD8-955D-A49B024C6C62}" type="datetimeFigureOut">
              <a:rPr lang="fi-FI" smtClean="0"/>
              <a:t>10.5.2026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56E5EA-7349-C2B4-AD54-1F5B02046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B4C561-D49D-D901-483A-2A647E84F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9FC-4606-4B12-9C6D-327868629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731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FADDD3-AC3B-F53B-1ECE-6DEE02A01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4AAB73F-40D5-BBAC-2A7B-BF35BE30F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DE49F9D-01F0-5499-AFEC-EF39A7035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8017-FE1B-4DD8-955D-A49B024C6C62}" type="datetimeFigureOut">
              <a:rPr lang="fi-FI" smtClean="0"/>
              <a:t>10.5.2026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08AF49-005C-5EB0-5538-2969B6E85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7A4F77-56B8-F02A-16BB-7D6E625C5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9FC-4606-4B12-9C6D-327868629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202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894488-84CE-64EF-75CA-4A1CBF82A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186D2D-18D4-C939-E1F0-D876ACB9E7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0F31A3A-8E5E-C637-46CC-B2F32BA0D0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9C4070-E4CD-99EE-E136-41ED92082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8017-FE1B-4DD8-955D-A49B024C6C62}" type="datetimeFigureOut">
              <a:rPr lang="fi-FI" smtClean="0"/>
              <a:t>10.5.2026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8BF3FC6-5BAA-ED32-A0BC-7C4D76EE5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F1DFDB2-6818-9FD0-3E8A-03DC20073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9FC-4606-4B12-9C6D-327868629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100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6FB270-9B9B-ECE9-3B8A-BE286DEBC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5C007A-B0D2-4F0A-3746-339C319A7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3C27905-9E91-D5B9-BB66-092237EC1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1F82AC1-9AAE-16CC-2D22-D099F0E8EC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49BCD1A-BD3F-CADE-AE18-B93548A09E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28393D3-B351-B14E-EFA7-7CB834793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8017-FE1B-4DD8-955D-A49B024C6C62}" type="datetimeFigureOut">
              <a:rPr lang="fi-FI" smtClean="0"/>
              <a:t>10.5.2026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1AE3FD-E6EE-50F1-77CF-4C216DAA9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C9DEABF-6A20-B7ED-C480-F95780E3C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9FC-4606-4B12-9C6D-327868629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3111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92B1B3-76D6-CB62-01DF-4814AAC77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B7F3692-ED2A-24FD-1A39-912FDF29B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8017-FE1B-4DD8-955D-A49B024C6C62}" type="datetimeFigureOut">
              <a:rPr lang="fi-FI" smtClean="0"/>
              <a:t>10.5.2026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2C128CC-8E78-D3DF-AB67-5ABF94971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89A0F6B-123B-6289-D745-6BECBEE7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9FC-4606-4B12-9C6D-327868629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108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524B16-4A95-FDAF-CBDD-6BC260E9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8017-FE1B-4DD8-955D-A49B024C6C62}" type="datetimeFigureOut">
              <a:rPr lang="fi-FI" smtClean="0"/>
              <a:t>10.5.2026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23DDD22-E170-76CB-245B-20F0BAAE0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700ED5A-1876-4178-0846-B853A1A9F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9FC-4606-4B12-9C6D-327868629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812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A5D2F6-CF64-C4E7-18E7-5C7E1E1EB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5CB876-C443-86DA-9AA8-05F0C69F0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F637F61-5FA3-00C2-C50D-C04D00C77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3ADEA42-6854-78B7-5CFE-5E55D3506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8017-FE1B-4DD8-955D-A49B024C6C62}" type="datetimeFigureOut">
              <a:rPr lang="fi-FI" smtClean="0"/>
              <a:t>10.5.2026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B432DD6-965C-B12D-3A71-02C5D55A5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4D69E4D-9633-63F8-460E-838874B48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9FC-4606-4B12-9C6D-327868629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1652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81C51D-F000-0B00-1EE2-FF835B4AA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205D339-02B5-BCDA-9263-EECD7DF6C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9340573-CE95-1316-260B-39B8022C3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09788BF-BBFC-7D94-87F0-E98531500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28017-FE1B-4DD8-955D-A49B024C6C62}" type="datetimeFigureOut">
              <a:rPr lang="fi-FI" smtClean="0"/>
              <a:t>10.5.2026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3F1C95B-A25C-8AFD-F0E3-507ECDB2E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9FF8AF1-A523-D9D0-0805-B153AA16B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189FC-4606-4B12-9C6D-327868629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869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7F5CD7E-8F44-D784-3658-137AB9261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A5C07D0-BEAE-287C-4576-44363FA22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94601B-0F88-C563-7490-C596A4CCBF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128017-FE1B-4DD8-955D-A49B024C6C62}" type="datetimeFigureOut">
              <a:rPr lang="fi-FI" smtClean="0"/>
              <a:t>10.5.2026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820C65-A97F-F33B-F09A-A5C8C89FE0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B97301E-59C1-8927-431F-33BC027DE0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4189FC-4606-4B12-9C6D-327868629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1921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E45BAE-894E-3FD7-94AD-3F8C35380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E10730EB-9428-5DA8-B321-FCC3AEDBF9D6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0743262D-D539-F48B-42FA-53BF7A946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2F045DAC-67F8-FFFC-68BE-52984F31D2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42E6BD0F-167C-93CE-8F34-E060D2C62FF9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6D581DB6-34FB-4E4A-F6E7-4C48E8C8EB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01C11BF-8FA8-09A7-ADBF-1B850EFC85D8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A114BA20-7360-0FCD-8AA9-B2EE33AEE9F0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DA0B8F80-34E6-822C-67D3-BB71954B8F5A}"/>
              </a:ext>
            </a:extLst>
          </p:cNvPr>
          <p:cNvSpPr txBox="1"/>
          <p:nvPr/>
        </p:nvSpPr>
        <p:spPr>
          <a:xfrm>
            <a:off x="1070945" y="2029588"/>
            <a:ext cx="1043830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Terveiset Hartolasta ja Hämeen senioripiiristä</a:t>
            </a:r>
          </a:p>
          <a:p>
            <a:r>
              <a:rPr lang="fi-FI" sz="2400" dirty="0"/>
              <a:t> </a:t>
            </a:r>
          </a:p>
          <a:p>
            <a:r>
              <a:rPr lang="fi-FI" sz="2400" dirty="0"/>
              <a:t>Olen </a:t>
            </a:r>
            <a:r>
              <a:rPr lang="fi-FI" sz="2400" b="1" dirty="0"/>
              <a:t>Pekka Raitala </a:t>
            </a:r>
            <a:r>
              <a:rPr lang="fi-FI" sz="2400" dirty="0"/>
              <a:t>73 v</a:t>
            </a:r>
          </a:p>
          <a:p>
            <a:r>
              <a:rPr lang="fi-FI" sz="2400" dirty="0"/>
              <a:t>Hartolan senioreiden ja Hämeen piiri puheenjohtaja</a:t>
            </a:r>
          </a:p>
          <a:p>
            <a:r>
              <a:rPr lang="fi-FI" sz="2400" dirty="0"/>
              <a:t>Suurimman osan elämästäni asunut Keravalla</a:t>
            </a:r>
          </a:p>
          <a:p>
            <a:r>
              <a:rPr lang="fi-FI" sz="2400" dirty="0"/>
              <a:t>Nyt 13 vuotta Hartolassa</a:t>
            </a:r>
          </a:p>
          <a:p>
            <a:r>
              <a:rPr lang="fi-FI" sz="2400" dirty="0"/>
              <a:t> </a:t>
            </a:r>
          </a:p>
          <a:p>
            <a:r>
              <a:rPr lang="fi-FI" sz="2400" dirty="0"/>
              <a:t>Mukana vaimoni </a:t>
            </a:r>
            <a:r>
              <a:rPr lang="fi-FI" sz="2400" b="1" dirty="0"/>
              <a:t>Lea Raitala</a:t>
            </a:r>
            <a:r>
              <a:rPr lang="fi-FI" sz="2400" dirty="0"/>
              <a:t>, oltu yhdessä 55 v</a:t>
            </a:r>
          </a:p>
          <a:p>
            <a:r>
              <a:rPr lang="fi-FI" sz="2400" dirty="0"/>
              <a:t>Hartolan senioreiden ja Hämeen piirin sihteeri, tiedottaja, jäsenrekisterivastaava </a:t>
            </a:r>
            <a:r>
              <a:rPr lang="fi-FI" sz="2400" dirty="0" err="1"/>
              <a:t>jne</a:t>
            </a:r>
            <a:r>
              <a:rPr lang="fi-FI" sz="2400" dirty="0"/>
              <a:t>, </a:t>
            </a:r>
            <a:r>
              <a:rPr lang="fi-FI" sz="2400" dirty="0" err="1"/>
              <a:t>jne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621357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A3BDCA-D7AE-A558-BC94-45B15A22A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84BC5783-537E-1874-70DD-0498E407E012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5E2A2E56-A116-A554-478E-561D9C5D9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DD6B5000-5787-18BF-22F4-DC85CDBCD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C3C7205-C0E8-6F80-681A-A7B210C94BF3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8F07F10B-439B-390A-5AA7-0C90BB821BA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4014E4E0-294D-21A0-4C51-AD2AF4CEF00E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54E437D2-2AA5-7601-4D04-089D18997C3E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FA391B89-BE53-2A40-C6A8-9F0C36A8C559}"/>
              </a:ext>
            </a:extLst>
          </p:cNvPr>
          <p:cNvSpPr txBox="1"/>
          <p:nvPr/>
        </p:nvSpPr>
        <p:spPr>
          <a:xfrm>
            <a:off x="1070945" y="1722784"/>
            <a:ext cx="10723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pPr marL="342900" lvl="0" indent="-342900">
              <a:buFontTx/>
              <a:buChar char="-"/>
            </a:pPr>
            <a:endParaRPr lang="fi-FI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CE0D03D-42D2-C0FD-425E-04F7B090695A}"/>
              </a:ext>
            </a:extLst>
          </p:cNvPr>
          <p:cNvSpPr txBox="1"/>
          <p:nvPr/>
        </p:nvSpPr>
        <p:spPr>
          <a:xfrm>
            <a:off x="918739" y="3271363"/>
            <a:ext cx="913215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2800" dirty="0"/>
              <a:t>PIIRIN TULEVIA TAPAHTUMIA</a:t>
            </a:r>
          </a:p>
          <a:p>
            <a:pPr algn="ctr"/>
            <a:endParaRPr lang="fi-FI" sz="2800" dirty="0"/>
          </a:p>
          <a:p>
            <a:pPr algn="ctr"/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530060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6B0A23-81E6-5C6D-F65A-E42367C8F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6A33FB66-1264-B36D-0BE5-9E6F6F4EC121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A5CA4926-F4D8-4A77-E9D9-A40AB422E2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B85BCBE0-8AD1-C479-42DC-8430560874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F4C6F67-9B31-4E54-32F2-103C688C20E3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0DD29C9A-46BF-5002-863D-68EA16AB3C6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EAB0D9F2-8EAE-EDDD-4984-7D50397960A7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AB05316C-EBD7-9E92-5D62-A81278B22B98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61D88B58-23A0-8713-F8E4-964E9808EE99}"/>
              </a:ext>
            </a:extLst>
          </p:cNvPr>
          <p:cNvSpPr txBox="1"/>
          <p:nvPr/>
        </p:nvSpPr>
        <p:spPr>
          <a:xfrm>
            <a:off x="1070945" y="1722784"/>
            <a:ext cx="10723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pPr marL="342900" lvl="0" indent="-342900">
              <a:buFontTx/>
              <a:buChar char="-"/>
            </a:pPr>
            <a:endParaRPr lang="fi-FI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4B5D7E74-DAFD-D244-5ADF-A5CA7FFC5106}"/>
              </a:ext>
            </a:extLst>
          </p:cNvPr>
          <p:cNvSpPr txBox="1"/>
          <p:nvPr/>
        </p:nvSpPr>
        <p:spPr>
          <a:xfrm>
            <a:off x="1235731" y="2116663"/>
            <a:ext cx="9132158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Hämeen senioripiirin </a:t>
            </a:r>
          </a:p>
          <a:p>
            <a:r>
              <a:rPr lang="fi-FI" sz="2400" dirty="0"/>
              <a:t>ULKOILUPÄIVÄ 26.8.2026 </a:t>
            </a:r>
          </a:p>
          <a:p>
            <a:r>
              <a:rPr lang="fi-FI" sz="2400" dirty="0" err="1"/>
              <a:t>Evon</a:t>
            </a:r>
            <a:r>
              <a:rPr lang="fi-FI" sz="2400" dirty="0"/>
              <a:t> Metsäkeskuksessa</a:t>
            </a:r>
          </a:p>
          <a:p>
            <a:endParaRPr lang="fi-FI" sz="2400" dirty="0"/>
          </a:p>
          <a:p>
            <a:r>
              <a:rPr lang="fi-FI" sz="2400" dirty="0"/>
              <a:t>Ulkoilupäivä järjestetään yhteistyössä Lammin seudun senioreiden ja Hämeenlinnan senioreiden kanssa</a:t>
            </a:r>
          </a:p>
          <a:p>
            <a:endParaRPr lang="fi-FI" sz="2400" dirty="0"/>
          </a:p>
          <a:p>
            <a:r>
              <a:rPr lang="fi-FI" sz="2400" dirty="0"/>
              <a:t>Luvassa on mukava ulkoilupäivä kauniissa metsäluonnossa!</a:t>
            </a:r>
          </a:p>
          <a:p>
            <a:endParaRPr lang="fi-FI" sz="2400" dirty="0"/>
          </a:p>
          <a:p>
            <a:r>
              <a:rPr lang="fi-FI" sz="2400" dirty="0"/>
              <a:t>Ohjelma julkaistaan lähipäivinä piirin nettisivuilla ja </a:t>
            </a:r>
            <a:r>
              <a:rPr lang="fi-FI" sz="2400" dirty="0" err="1"/>
              <a:t>SenioriApissa</a:t>
            </a:r>
            <a:r>
              <a:rPr lang="fi-FI" sz="2400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8444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E342B3-F4E3-4458-F02B-FD1F149FC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A9125B96-510B-6F98-35AF-7ED71F3B3CE6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312DA0DC-994C-08F9-4717-76DFB849C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1C36E27E-2290-F9C3-1D45-82E8A7FAC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9882336E-1EC9-8BD3-B726-D482C918B78E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2861FF15-6586-6B76-CB85-438CF1D3A34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C198FF03-6DFD-287F-04F0-A17919E10E3B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75500406-A95E-D89C-39C3-ACEC4753BA22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EFBE2BC3-37CD-D42A-7C81-C8F30E1AB59C}"/>
              </a:ext>
            </a:extLst>
          </p:cNvPr>
          <p:cNvSpPr txBox="1"/>
          <p:nvPr/>
        </p:nvSpPr>
        <p:spPr>
          <a:xfrm>
            <a:off x="1070945" y="1722784"/>
            <a:ext cx="10723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pPr marL="342900" lvl="0" indent="-342900">
              <a:buFontTx/>
              <a:buChar char="-"/>
            </a:pPr>
            <a:endParaRPr lang="fi-FI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C36F608C-9846-FC49-C77F-A2A86FF096B0}"/>
              </a:ext>
            </a:extLst>
          </p:cNvPr>
          <p:cNvSpPr txBox="1"/>
          <p:nvPr/>
        </p:nvSpPr>
        <p:spPr>
          <a:xfrm>
            <a:off x="1235731" y="2116663"/>
            <a:ext cx="9132158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Hämeen senioripiirin </a:t>
            </a:r>
          </a:p>
          <a:p>
            <a:r>
              <a:rPr lang="fi-FI" sz="2400" dirty="0"/>
              <a:t>SENIORIFOORUMI 21.11.2026 </a:t>
            </a:r>
          </a:p>
          <a:p>
            <a:r>
              <a:rPr lang="fi-FI" sz="2400" dirty="0"/>
              <a:t>Holiday Club Vierumäki</a:t>
            </a:r>
          </a:p>
          <a:p>
            <a:endParaRPr lang="fi-FI" sz="2400" dirty="0"/>
          </a:p>
          <a:p>
            <a:r>
              <a:rPr lang="fi-FI" sz="2400" dirty="0"/>
              <a:t>Teemana on vaikuttaminen ja edunvalvonta. Ohjelmaa valmistellaan ja se julkaistaan syyskuussa.</a:t>
            </a:r>
          </a:p>
          <a:p>
            <a:endParaRPr lang="fi-FI" sz="2400" dirty="0"/>
          </a:p>
          <a:p>
            <a:r>
              <a:rPr lang="fi-FI" sz="2400" dirty="0"/>
              <a:t>Luvassa mielenkiintoinen ohjelma, joten kannattaa ilmoittautua ja osallistua yhteisölliseen vaikuttajafoorumiin.</a:t>
            </a:r>
          </a:p>
          <a:p>
            <a:endParaRPr lang="fi-FI" sz="2400" dirty="0"/>
          </a:p>
          <a:p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9313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3122DB-31ED-C5D8-B9F5-758E60BF0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76910733-6B17-9833-39FD-D4583289EDF4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13F98640-7D36-84AD-8C64-B1F7593BA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15AE9892-CC7D-1185-8BAB-5CF355817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7AC4D427-0ED7-85B4-DDCC-221B37182AAD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6CA1C9C7-9172-D9D3-A5E0-AAFC13A5FF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86160891-9B30-B709-F539-6CAECB17454F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C08DD295-F82F-9EA8-8CE5-7F594AE752B3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571F52B8-3A5A-1EA7-45B6-BDB2F221D771}"/>
              </a:ext>
            </a:extLst>
          </p:cNvPr>
          <p:cNvSpPr txBox="1"/>
          <p:nvPr/>
        </p:nvSpPr>
        <p:spPr>
          <a:xfrm>
            <a:off x="1070945" y="1722784"/>
            <a:ext cx="10723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pPr marL="342900" lvl="0" indent="-342900">
              <a:buFontTx/>
              <a:buChar char="-"/>
            </a:pPr>
            <a:endParaRPr lang="fi-FI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36ECC8DA-AA5B-C9C0-F8EA-F4C8667C25AE}"/>
              </a:ext>
            </a:extLst>
          </p:cNvPr>
          <p:cNvSpPr txBox="1"/>
          <p:nvPr/>
        </p:nvSpPr>
        <p:spPr>
          <a:xfrm>
            <a:off x="1235731" y="2116663"/>
            <a:ext cx="9132158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Ollaan aktiivisia, osallistutaan tapahtumiin, tuetaan toisiamme, eikä mökötetä.</a:t>
            </a:r>
          </a:p>
          <a:p>
            <a:r>
              <a:rPr lang="fi-FI" sz="2400" dirty="0"/>
              <a:t> </a:t>
            </a:r>
          </a:p>
          <a:p>
            <a:r>
              <a:rPr lang="fi-FI" sz="2400" dirty="0"/>
              <a:t>Aurinkoista ja aktiivista kesäaikaa meille kaikille.</a:t>
            </a:r>
          </a:p>
          <a:p>
            <a:r>
              <a:rPr lang="fi-FI" sz="2400" dirty="0"/>
              <a:t> </a:t>
            </a:r>
          </a:p>
          <a:p>
            <a:r>
              <a:rPr lang="fi-FI" sz="2400" dirty="0"/>
              <a:t>NÄHDÄÄN TAPAHTUMISSA!</a:t>
            </a:r>
          </a:p>
          <a:p>
            <a:r>
              <a:rPr lang="fi-FI" sz="2400" dirty="0"/>
              <a:t> </a:t>
            </a:r>
          </a:p>
          <a:p>
            <a:endParaRPr lang="fi-FI" dirty="0"/>
          </a:p>
        </p:txBody>
      </p:sp>
      <p:pic>
        <p:nvPicPr>
          <p:cNvPr id="11" name="Kuva 10" descr="Auringonkukka ääriviiva">
            <a:extLst>
              <a:ext uri="{FF2B5EF4-FFF2-40B4-BE49-F238E27FC236}">
                <a16:creationId xmlns:a16="http://schemas.microsoft.com/office/drawing/2014/main" id="{3E552D65-1A1B-FF8F-EC9D-5D6EF784F35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66521" y="2991946"/>
            <a:ext cx="2389747" cy="255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086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290E00-A38A-8D87-83B1-F22665889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B11E02DD-4572-A850-1633-86DE0C26D944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DB6549F7-BAC0-9D86-3967-D81347532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43931390-C62E-0369-974F-BEB3C665A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37EBA12-067C-1A24-B5BC-E28EB853447F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9D9BB42D-0267-7C29-FD52-BD5D6AA6195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30D996BE-39FF-8450-ECB4-A54CC705CA23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66AA7DA1-27EE-1A74-C2E0-F5882471944F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4A18FF41-D93F-5AE5-6117-E64B8701FC47}"/>
              </a:ext>
            </a:extLst>
          </p:cNvPr>
          <p:cNvSpPr txBox="1"/>
          <p:nvPr/>
        </p:nvSpPr>
        <p:spPr>
          <a:xfrm>
            <a:off x="1070945" y="1722784"/>
            <a:ext cx="10723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pPr marL="342900" lvl="0" indent="-342900">
              <a:buFontTx/>
              <a:buChar char="-"/>
            </a:pPr>
            <a:endParaRPr lang="fi-FI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139B5F6-5B79-A3FC-6507-B81A5E00BE2C}"/>
              </a:ext>
            </a:extLst>
          </p:cNvPr>
          <p:cNvSpPr txBox="1"/>
          <p:nvPr/>
        </p:nvSpPr>
        <p:spPr>
          <a:xfrm>
            <a:off x="1235731" y="2116663"/>
            <a:ext cx="9132158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Aiheeni tänään</a:t>
            </a:r>
          </a:p>
          <a:p>
            <a:r>
              <a:rPr lang="fi-FI" sz="2400" dirty="0"/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Edunvalvonnasta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Piirin asioita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Ajatuksia yhteisöllisyydestä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4666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A459F7-E346-C193-AB26-E52984DD5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7AA61247-DB83-B64E-84A6-D35D8FEA950C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33E0A466-2AF6-ABC1-4796-999B83D0D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4C9B2710-F05A-66EF-AF5C-728771F3E1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FA60F77-E209-28A5-350D-98A6C57DFD71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F4406A8E-53AA-70AA-7D6E-68B914B1868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EE8AB1D-53B1-614F-649E-F5D41B3E6E31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D4A782F9-E9DC-BAEC-12E2-C2806BD2E5C5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609EA69F-AB95-9A46-809A-8118F1710C93}"/>
              </a:ext>
            </a:extLst>
          </p:cNvPr>
          <p:cNvSpPr txBox="1"/>
          <p:nvPr/>
        </p:nvSpPr>
        <p:spPr>
          <a:xfrm>
            <a:off x="1070945" y="1722784"/>
            <a:ext cx="10723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pPr marL="342900" lvl="0" indent="-342900">
              <a:buFontTx/>
              <a:buChar char="-"/>
            </a:pPr>
            <a:endParaRPr lang="fi-FI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91CBD238-1617-667E-998B-E39A2A93D69A}"/>
              </a:ext>
            </a:extLst>
          </p:cNvPr>
          <p:cNvSpPr txBox="1"/>
          <p:nvPr/>
        </p:nvSpPr>
        <p:spPr>
          <a:xfrm>
            <a:off x="1235730" y="2116663"/>
            <a:ext cx="962734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Senioriliitto </a:t>
            </a:r>
          </a:p>
          <a:p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Toimii valtakunnallisesti eläkeläisten ja ikäihmisten edunvalvonnan puolesta</a:t>
            </a:r>
          </a:p>
          <a:p>
            <a:r>
              <a:rPr lang="fi-FI" sz="2400" dirty="0"/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Liitolla on laajoja yhteiskunnallisia verkostoja ja viestintäkanavia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400" dirty="0"/>
              <a:t>Patina-lehti, sosiaalinen media, kotisivut ja kontaktit lainsäätäjiin, muihin päättäjiin ja median edustajiin</a:t>
            </a:r>
          </a:p>
          <a:p>
            <a:r>
              <a:rPr lang="fi-FI" sz="2400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8463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B25DC4-592B-8F4E-39DA-174ADD863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A15A8D97-5038-97AC-9A26-62E4D9C08A0D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5F372205-E0E3-6883-FC15-632AF0AF12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2C2E3A50-4F6B-D592-01D7-2F8BD7355D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88459FB-2A57-1E8B-AA8D-F9D3D9E93A06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DBD2B06C-9A12-9666-99ED-40A1D511298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12DC1AD9-DC33-255B-A81A-E1912B84C804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E2F15FBD-C9E1-D003-3F1A-45ED0C7818F6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CA7757EB-96F0-E1B4-9CFD-5B2459A90C84}"/>
              </a:ext>
            </a:extLst>
          </p:cNvPr>
          <p:cNvSpPr txBox="1"/>
          <p:nvPr/>
        </p:nvSpPr>
        <p:spPr>
          <a:xfrm>
            <a:off x="1070945" y="1722784"/>
            <a:ext cx="10723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pPr marL="342900" lvl="0" indent="-342900">
              <a:buFontTx/>
              <a:buChar char="-"/>
            </a:pPr>
            <a:endParaRPr lang="fi-FI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16E18B83-1119-D41C-F112-5339651F94BD}"/>
              </a:ext>
            </a:extLst>
          </p:cNvPr>
          <p:cNvSpPr txBox="1"/>
          <p:nvPr/>
        </p:nvSpPr>
        <p:spPr>
          <a:xfrm>
            <a:off x="1235730" y="1856620"/>
            <a:ext cx="1046859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i-FI" sz="2400" dirty="0"/>
          </a:p>
          <a:p>
            <a:r>
              <a:rPr lang="fi-FI" sz="2400" dirty="0"/>
              <a:t>Senioriliitolla on edustus mm. </a:t>
            </a:r>
          </a:p>
          <a:p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Eläkeläisliittojen etujärjestö EETU ry:n toimielimissä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400" dirty="0" err="1"/>
              <a:t>EETUn</a:t>
            </a:r>
            <a:r>
              <a:rPr lang="fi-FI" sz="2400" dirty="0"/>
              <a:t> tehtävänä on tehostaa eläkeläisjärjestöjen yhteistä edunvalvontaa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Sosiaali- ja terveysministeriön vanhus- ja eläkeasiain neuvottelukunnassa 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/>
              <a:t>KELAn</a:t>
            </a:r>
            <a:r>
              <a:rPr lang="fi-FI" sz="2400" dirty="0"/>
              <a:t> eläkeasiain neuvottelukunnassa </a:t>
            </a:r>
          </a:p>
          <a:p>
            <a:endParaRPr lang="fi-FI" sz="2400" dirty="0"/>
          </a:p>
          <a:p>
            <a:r>
              <a:rPr lang="fi-FI" sz="2400" dirty="0"/>
              <a:t>Senioriliitto on myös Euroopan senioriliitto </a:t>
            </a:r>
            <a:r>
              <a:rPr lang="fi-FI" sz="2400" dirty="0" err="1"/>
              <a:t>ESU:n</a:t>
            </a:r>
            <a:r>
              <a:rPr lang="fi-FI" sz="2400" dirty="0"/>
              <a:t> jäsen (European </a:t>
            </a:r>
            <a:r>
              <a:rPr lang="fi-FI" sz="2400" dirty="0" err="1"/>
              <a:t>Seniors</a:t>
            </a:r>
            <a:r>
              <a:rPr lang="fi-FI" sz="2400" dirty="0"/>
              <a:t> Union)</a:t>
            </a:r>
          </a:p>
        </p:txBody>
      </p:sp>
    </p:spTree>
    <p:extLst>
      <p:ext uri="{BB962C8B-B14F-4D97-AF65-F5344CB8AC3E}">
        <p14:creationId xmlns:p14="http://schemas.microsoft.com/office/powerpoint/2010/main" val="2285353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C268DA-573F-DA24-7C8D-C9027D557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6CE92642-E6DC-2673-BA78-B5177E91EE6A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0651D432-4670-6613-D49C-9433A9B61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43C62100-85A5-221D-DD6F-FCAFA9F09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41E9A229-5BAA-761A-52AA-6590C5C56C7A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F6D5F44A-7714-AB7B-B922-E4A2289FA7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9581CEA6-B725-920C-EFAF-BC6B6DDF5B3D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58F7A069-827F-DC05-6DC3-0D72CF5B3D1D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203F2DED-E568-AA54-5C80-F44132F3A6E6}"/>
              </a:ext>
            </a:extLst>
          </p:cNvPr>
          <p:cNvSpPr txBox="1"/>
          <p:nvPr/>
        </p:nvSpPr>
        <p:spPr>
          <a:xfrm>
            <a:off x="1070945" y="1722784"/>
            <a:ext cx="10723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pPr marL="342900" lvl="0" indent="-342900">
              <a:buFontTx/>
              <a:buChar char="-"/>
            </a:pPr>
            <a:endParaRPr lang="fi-FI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160FF523-D45F-0AFF-888E-1EAA2E78CA28}"/>
              </a:ext>
            </a:extLst>
          </p:cNvPr>
          <p:cNvSpPr txBox="1"/>
          <p:nvPr/>
        </p:nvSpPr>
        <p:spPr>
          <a:xfrm>
            <a:off x="1235731" y="1872854"/>
            <a:ext cx="10444205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Hämeen senioripiirin edunvalvontatoiminta</a:t>
            </a:r>
          </a:p>
          <a:p>
            <a:r>
              <a:rPr lang="fi-FI" sz="2400" dirty="0"/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Hämeen piirin alueella toimii HENE, joka on Hämeen eläkeläisjärjestöjen neuvottelukunta. </a:t>
            </a:r>
            <a:r>
              <a:rPr lang="fi-FI" sz="2400" dirty="0" err="1"/>
              <a:t>HENEn</a:t>
            </a:r>
            <a:r>
              <a:rPr lang="fi-FI" sz="2400" dirty="0"/>
              <a:t> tavoitteena on vaalia ja edistää ikääntyneiden etua ja hyvinvointia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Yhteydenpitoa alueen kansanedustajiin ja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Vaikuttaminen hyvinvointialueiden vanhusneuvostoissa (Kanta-Häme, Päijät-Häme ja Pirkanmaa)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  <a:p>
            <a:r>
              <a:rPr lang="fi-FI" sz="2400" dirty="0"/>
              <a:t>Kuntatasolla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seniorit toimivat aktiivisesti vanhusneuvostoissa. </a:t>
            </a:r>
          </a:p>
          <a:p>
            <a:r>
              <a:rPr lang="fi-FI" sz="2400" dirty="0"/>
              <a:t>Myös seurakunnan ja kuntien päätöksentekoon osallistutaan varsin runsaasti.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6462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E8A779-7C84-21B7-E92C-A6646959F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D64AF102-6CBC-921B-3268-78A637C42449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5457ABF8-5B68-3BCC-7403-A26018AD8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C91E177F-EE41-5121-E7B5-38C20EDB8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F4C260EB-787D-8714-3240-5F56467FE2F8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AFDCC722-7B18-1822-8485-82136C2C37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C5CA21B1-18C3-9E2B-0719-96786BB768C5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773C65F1-6510-F7DE-6D2D-8C0F9BDBF607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3655E335-A7F9-D4CC-037A-B1F055EBE58B}"/>
              </a:ext>
            </a:extLst>
          </p:cNvPr>
          <p:cNvSpPr txBox="1"/>
          <p:nvPr/>
        </p:nvSpPr>
        <p:spPr>
          <a:xfrm>
            <a:off x="1070945" y="1722784"/>
            <a:ext cx="10723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pPr marL="342900" lvl="0" indent="-342900">
              <a:buFontTx/>
              <a:buChar char="-"/>
            </a:pPr>
            <a:endParaRPr lang="fi-FI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FF525A9F-CE8E-082C-DAC0-6D06364CAEFA}"/>
              </a:ext>
            </a:extLst>
          </p:cNvPr>
          <p:cNvSpPr txBox="1"/>
          <p:nvPr/>
        </p:nvSpPr>
        <p:spPr>
          <a:xfrm>
            <a:off x="1235731" y="1920499"/>
            <a:ext cx="9132158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Päijät-Hämeen hyvinvointialueen vanhusneuvoston seniorijäsenet</a:t>
            </a:r>
          </a:p>
          <a:p>
            <a:endParaRPr lang="fi-FI" sz="800" dirty="0"/>
          </a:p>
          <a:p>
            <a:pPr lvl="1"/>
            <a:r>
              <a:rPr lang="fi-FI" sz="2400" dirty="0"/>
              <a:t>varsinaisina jäseninä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400" dirty="0"/>
              <a:t>Hilkka Saarimäki Hartolasta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400" dirty="0"/>
              <a:t>Eija Jokinen Hollolasta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400" dirty="0"/>
              <a:t>Kari </a:t>
            </a:r>
            <a:r>
              <a:rPr lang="fi-FI" sz="2400" dirty="0" err="1"/>
              <a:t>Kempas</a:t>
            </a:r>
            <a:r>
              <a:rPr lang="fi-FI" sz="2400" dirty="0"/>
              <a:t> Lahdesta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400" dirty="0"/>
              <a:t>Markku Viljanen Orimattilasta (varapj.)</a:t>
            </a:r>
          </a:p>
          <a:p>
            <a:pPr lvl="1"/>
            <a:r>
              <a:rPr lang="fi-FI" sz="2400" dirty="0"/>
              <a:t>varajäseninä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400" dirty="0"/>
              <a:t>Kaarina Jokinen Asikkalasta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400" dirty="0"/>
              <a:t>Anneli Kulmala Kärkölästä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400" dirty="0"/>
              <a:t>Marketta Iso-Kuortti Lahdesta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sz="2400" dirty="0"/>
              <a:t>Seija Karevaara Padasjoelta</a:t>
            </a:r>
          </a:p>
        </p:txBody>
      </p:sp>
    </p:spTree>
    <p:extLst>
      <p:ext uri="{BB962C8B-B14F-4D97-AF65-F5344CB8AC3E}">
        <p14:creationId xmlns:p14="http://schemas.microsoft.com/office/powerpoint/2010/main" val="2742523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335BBD-F1C1-B8D9-3293-14ACDB428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0E84076C-C8D9-2ED5-F8D0-4A6003BA3B2C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3DF743CD-FD95-C6A4-60A6-C8477853B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80F0DF0D-D197-5583-592E-457515178E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9B0E0581-96D1-6473-A28E-63A6889AAECC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DD860A87-515F-7278-BA48-D4A1A90ED3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61E02283-A7B5-7927-2A04-4C30662C8D3E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60985B41-235C-EBBA-FF1F-4BD9D4372D83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E8DEEDC2-1665-EFA8-AE62-8F9DF30CCE3B}"/>
              </a:ext>
            </a:extLst>
          </p:cNvPr>
          <p:cNvSpPr txBox="1"/>
          <p:nvPr/>
        </p:nvSpPr>
        <p:spPr>
          <a:xfrm>
            <a:off x="1070945" y="1722784"/>
            <a:ext cx="10723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pPr marL="342900" lvl="0" indent="-342900">
              <a:buFontTx/>
              <a:buChar char="-"/>
            </a:pPr>
            <a:endParaRPr lang="fi-FI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C408369A-9A21-F5BE-C3F9-3BD0045B83EF}"/>
              </a:ext>
            </a:extLst>
          </p:cNvPr>
          <p:cNvSpPr txBox="1"/>
          <p:nvPr/>
        </p:nvSpPr>
        <p:spPr>
          <a:xfrm>
            <a:off x="1235731" y="2116663"/>
            <a:ext cx="9132158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YHTEISÖLLISYYS</a:t>
            </a:r>
          </a:p>
          <a:p>
            <a:r>
              <a:rPr lang="fi-FI" sz="2400" dirty="0"/>
              <a:t> </a:t>
            </a:r>
          </a:p>
          <a:p>
            <a:r>
              <a:rPr lang="fi-FI" sz="2400" dirty="0"/>
              <a:t>Yhteisöllisyys tarkoittaa tunnetta ja kokemusta siitä, että kuuluu johonkin ryhmään tai yhteisöön ja toimii yhdessä muiden kanssa 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1048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A70F6A-E402-0C3B-F0A1-4A8769AB9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2080C4ED-C4F3-3012-1D18-2430C03424A7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CB689527-F324-3D79-88C6-FF034CDC5F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EA7FEEB2-45C3-9AD0-7BA2-C13762A14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24157D2-8EE1-07A3-C934-9FE099A5527A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6828100C-2355-6536-3BA1-4B1647DBBC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F715BC4C-0A73-205B-0437-FBEF61F4A3C1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86C0A70D-47EC-C808-D433-5C9A670B0CAB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4D45134C-8B62-DA99-A7EF-5EA56ABB702F}"/>
              </a:ext>
            </a:extLst>
          </p:cNvPr>
          <p:cNvSpPr txBox="1"/>
          <p:nvPr/>
        </p:nvSpPr>
        <p:spPr>
          <a:xfrm>
            <a:off x="1070945" y="1722784"/>
            <a:ext cx="10723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pPr marL="342900" lvl="0" indent="-342900">
              <a:buFontTx/>
              <a:buChar char="-"/>
            </a:pPr>
            <a:endParaRPr lang="fi-FI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0A28C9F-A07F-4ADC-4266-488D7C08695B}"/>
              </a:ext>
            </a:extLst>
          </p:cNvPr>
          <p:cNvSpPr txBox="1"/>
          <p:nvPr/>
        </p:nvSpPr>
        <p:spPr>
          <a:xfrm>
            <a:off x="1235731" y="1856620"/>
            <a:ext cx="1016378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Yhteisöllisyys:</a:t>
            </a:r>
          </a:p>
          <a:p>
            <a:r>
              <a:rPr lang="fi-FI" sz="2400" dirty="0"/>
              <a:t> </a:t>
            </a:r>
          </a:p>
          <a:p>
            <a:r>
              <a:rPr lang="fi-FI" sz="2400" dirty="0"/>
              <a:t>YHTEENKUULUMISEN TUNNETTA</a:t>
            </a:r>
          </a:p>
          <a:p>
            <a:r>
              <a:rPr lang="fi-FI" sz="2400" dirty="0"/>
              <a:t>kokemus että on hyväksytty ja tärkeä osa ryhmää</a:t>
            </a:r>
          </a:p>
          <a:p>
            <a:endParaRPr lang="fi-FI" sz="2400" dirty="0"/>
          </a:p>
          <a:p>
            <a:r>
              <a:rPr lang="fi-FI" sz="2400" dirty="0"/>
              <a:t>YHTEISIÄ ARVOJA JA TAVOITTEITA</a:t>
            </a:r>
          </a:p>
          <a:p>
            <a:endParaRPr lang="fi-FI" sz="2400" dirty="0"/>
          </a:p>
          <a:p>
            <a:r>
              <a:rPr lang="fi-FI" sz="2400" dirty="0"/>
              <a:t>VUOROVAIKUTUSTA JA YHTEISTYÖTÄ</a:t>
            </a:r>
          </a:p>
          <a:p>
            <a:r>
              <a:rPr lang="fi-FI" sz="2400" dirty="0"/>
              <a:t>ihmiset ovat tekemisissä keskenään, auttavat ja tukevat toisiaan</a:t>
            </a:r>
          </a:p>
          <a:p>
            <a:endParaRPr lang="fi-FI" sz="2400" dirty="0"/>
          </a:p>
          <a:p>
            <a:r>
              <a:rPr lang="fi-FI" sz="2400" dirty="0"/>
              <a:t>LUOTTAMUSTA JA VASTUUTA</a:t>
            </a:r>
          </a:p>
          <a:p>
            <a:r>
              <a:rPr lang="fi-FI" sz="2400" dirty="0"/>
              <a:t>jäsenet luottavat toisiinsa ja kantavat vastuuta yhteisestä hyvinvoinnista</a:t>
            </a:r>
          </a:p>
        </p:txBody>
      </p:sp>
    </p:spTree>
    <p:extLst>
      <p:ext uri="{BB962C8B-B14F-4D97-AF65-F5344CB8AC3E}">
        <p14:creationId xmlns:p14="http://schemas.microsoft.com/office/powerpoint/2010/main" val="3494387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CCCA15-B317-7469-25A5-98E1D90B37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>
            <a:extLst>
              <a:ext uri="{FF2B5EF4-FFF2-40B4-BE49-F238E27FC236}">
                <a16:creationId xmlns:a16="http://schemas.microsoft.com/office/drawing/2014/main" id="{F53E8150-E67A-F59C-3D5E-5591C59D24BE}"/>
              </a:ext>
            </a:extLst>
          </p:cNvPr>
          <p:cNvSpPr/>
          <p:nvPr/>
        </p:nvSpPr>
        <p:spPr>
          <a:xfrm>
            <a:off x="162203" y="230582"/>
            <a:ext cx="12172393" cy="1689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 useBgFill="1">
        <p:nvSpPr>
          <p:cNvPr id="53" name="Rectangle 48">
            <a:extLst>
              <a:ext uri="{FF2B5EF4-FFF2-40B4-BE49-F238E27FC236}">
                <a16:creationId xmlns:a16="http://schemas.microsoft.com/office/drawing/2014/main" id="{84874D04-5639-C129-2838-F10801B17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0">
            <a:extLst>
              <a:ext uri="{FF2B5EF4-FFF2-40B4-BE49-F238E27FC236}">
                <a16:creationId xmlns:a16="http://schemas.microsoft.com/office/drawing/2014/main" id="{229C7D64-8DA4-B1CB-A2B4-F440DD5B85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85DFA6D-C8EC-7B1B-2F63-540E25C32E49}"/>
              </a:ext>
            </a:extLst>
          </p:cNvPr>
          <p:cNvSpPr txBox="1"/>
          <p:nvPr/>
        </p:nvSpPr>
        <p:spPr>
          <a:xfrm>
            <a:off x="3021980" y="3891775"/>
            <a:ext cx="6746488" cy="2396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7155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3D376B72-38CC-FCDE-1270-9536E5BC06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66773614-4D74-495C-96F1-F032128E0041}"/>
              </a:ext>
            </a:extLst>
          </p:cNvPr>
          <p:cNvSpPr txBox="1"/>
          <p:nvPr/>
        </p:nvSpPr>
        <p:spPr>
          <a:xfrm>
            <a:off x="2768897" y="1025496"/>
            <a:ext cx="9025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i-FI" sz="3200" b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Hämeen kansallinen senioripiiri ry</a:t>
            </a:r>
          </a:p>
        </p:txBody>
      </p:sp>
      <p:pic>
        <p:nvPicPr>
          <p:cNvPr id="6" name="Image 1" descr="Kuva, joka sisältää kohteen clipart, symboli, muotoilu&#10;&#10;Kuvaus luotu automaattisesti">
            <a:extLst>
              <a:ext uri="{FF2B5EF4-FFF2-40B4-BE49-F238E27FC236}">
                <a16:creationId xmlns:a16="http://schemas.microsoft.com/office/drawing/2014/main" id="{ACD01406-1CB1-8C6D-9B41-8C50BDFC3E89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5731" y="554774"/>
            <a:ext cx="1083279" cy="1041533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26A0F122-3D61-9951-55BD-6DBC8D2DEA9D}"/>
              </a:ext>
            </a:extLst>
          </p:cNvPr>
          <p:cNvSpPr txBox="1"/>
          <p:nvPr/>
        </p:nvSpPr>
        <p:spPr>
          <a:xfrm>
            <a:off x="1070945" y="1722784"/>
            <a:ext cx="107238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pPr marL="342900" lvl="0" indent="-342900">
              <a:buFontTx/>
              <a:buChar char="-"/>
            </a:pPr>
            <a:endParaRPr lang="fi-FI" sz="24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3B2526A2-7BB5-3C5B-0482-DEC7DC345405}"/>
              </a:ext>
            </a:extLst>
          </p:cNvPr>
          <p:cNvSpPr txBox="1"/>
          <p:nvPr/>
        </p:nvSpPr>
        <p:spPr>
          <a:xfrm>
            <a:off x="1235731" y="2116663"/>
            <a:ext cx="9132158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dirty="0"/>
              <a:t>Ystävyyttä ja yhdessäoloa – seniorit toisiaan auttamassa</a:t>
            </a:r>
          </a:p>
          <a:p>
            <a:r>
              <a:rPr lang="fi-FI" sz="2400" dirty="0"/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Senioritoiminnan tarjoama yhteisöllisyys luo mahdollisuuksia niin uusien ystävien saamiseen kuin toisten auttamiseen</a:t>
            </a:r>
          </a:p>
          <a:p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Omaa osaamistaan voi hyödyntää toisten tukemiseen ja samalla säännöllisesti vaihtaa kuulumisia toisten seniori-ikäisten kanssa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342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25541</TotalTime>
  <Words>459</Words>
  <Application>Microsoft Office PowerPoint</Application>
  <PresentationFormat>Laajakuva</PresentationFormat>
  <Paragraphs>110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Lea Raitala</dc:creator>
  <cp:lastModifiedBy>Lea Raitala</cp:lastModifiedBy>
  <cp:revision>339</cp:revision>
  <cp:lastPrinted>2026-05-10T18:49:40Z</cp:lastPrinted>
  <dcterms:created xsi:type="dcterms:W3CDTF">2024-03-09T16:08:21Z</dcterms:created>
  <dcterms:modified xsi:type="dcterms:W3CDTF">2026-05-10T18:59:12Z</dcterms:modified>
</cp:coreProperties>
</file>