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12192000"/>
  <p:notesSz cx="6858000" cy="12192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4" roundtripDataSignature="AMtx7mgo5znuFd/JxYPaW+3XfQQoa7Rah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" name="Google Shape;2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3931baff786_0_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" name="Google Shape;31;g3931baff786_0_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g3931baff786_0_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3931baff786_0_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" name="Google Shape;42;g3931baff786_0_1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g3931baff786_0_1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" name="Google Shape;5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7" name="Google Shape;77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[[Sources]]</a:t>
            </a:r>
            <a:br>
              <a:rPr lang="en-US"/>
            </a:br>
            <a:r>
              <a:rPr lang="en-US"/>
              <a:t>- User-provided: Jääkäriliike esitelmä 04022026.odt</a:t>
            </a:r>
            <a:br>
              <a:rPr lang="en-US"/>
            </a:br>
            <a:r>
              <a:rPr lang="en-US"/>
              <a:t>- Vaasan Sotaveteraanimuseo (ensiesitys 28.11.1917): https://www.vaasansotaveteraanimuseo.fi/museon-aineistoa-lyhyesti</a:t>
            </a:r>
            <a:br>
              <a:rPr lang="en-US"/>
            </a:br>
            <a:r>
              <a:rPr lang="en-US"/>
              <a:t>- Wikipedia (Jäger March): https://en.wikipedia.org/wiki/J%C3%A4ger_March</a:t>
            </a:r>
            <a:br>
              <a:rPr lang="en-US"/>
            </a:br>
            <a:r>
              <a:rPr lang="en-US"/>
              <a:t>[/Sources]</a:t>
            </a:r>
            <a:endParaRPr/>
          </a:p>
        </p:txBody>
      </p:sp>
      <p:sp>
        <p:nvSpPr>
          <p:cNvPr id="78" name="Google Shape;78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" name="Google Shape;91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b6bc3d0ec2_1_6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g3b6bc3d0ec2_1_6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g3b6bc3d0ec2_1_6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g"/><Relationship Id="rId4" Type="http://schemas.openxmlformats.org/officeDocument/2006/relationships/image" Target="../media/image10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jpg"/><Relationship Id="rId4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jpg"/><Relationship Id="rId4" Type="http://schemas.openxmlformats.org/officeDocument/2006/relationships/image" Target="../media/image4.jpg"/><Relationship Id="rId5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2.jpg"/><Relationship Id="rId4" Type="http://schemas.openxmlformats.org/officeDocument/2006/relationships/image" Target="../media/image6.jpg"/><Relationship Id="rId5" Type="http://schemas.openxmlformats.org/officeDocument/2006/relationships/image" Target="../media/image5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youtu.be/7ApHYxAitas?si=liEZTx4nNMKxjE-Z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1"/>
          <p:cNvSpPr/>
          <p:nvPr/>
        </p:nvSpPr>
        <p:spPr>
          <a:xfrm>
            <a:off x="0" y="0"/>
            <a:ext cx="12191700" cy="6858000"/>
          </a:xfrm>
          <a:prstGeom prst="rect">
            <a:avLst/>
          </a:prstGeom>
          <a:solidFill>
            <a:srgbClr val="0B1F3B"/>
          </a:solidFill>
          <a:ln cap="flat" cmpd="sng" w="12700">
            <a:solidFill>
              <a:srgbClr val="0B1F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1"/>
          <p:cNvSpPr/>
          <p:nvPr/>
        </p:nvSpPr>
        <p:spPr>
          <a:xfrm>
            <a:off x="548640" y="2804570"/>
            <a:ext cx="11094300" cy="73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b="1" i="0" lang="en-US" sz="4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Jääkäriliike – </a:t>
            </a:r>
            <a:r>
              <a:rPr b="1" lang="en-US" sz="4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1914-1918</a:t>
            </a:r>
            <a:endParaRPr b="0" i="0" sz="4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 txBox="1"/>
          <p:nvPr/>
        </p:nvSpPr>
        <p:spPr>
          <a:xfrm>
            <a:off x="4058425" y="3811050"/>
            <a:ext cx="4212000" cy="101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</a:rPr>
              <a:t>Risto Rasku</a:t>
            </a:r>
            <a:endParaRPr sz="18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</a:rPr>
              <a:t>4.2.2026</a:t>
            </a:r>
            <a:endParaRPr sz="18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"/>
          <p:cNvSpPr/>
          <p:nvPr/>
        </p:nvSpPr>
        <p:spPr>
          <a:xfrm>
            <a:off x="0" y="0"/>
            <a:ext cx="12191695" cy="731520"/>
          </a:xfrm>
          <a:prstGeom prst="rect">
            <a:avLst/>
          </a:prstGeom>
          <a:solidFill>
            <a:srgbClr val="0B1F3B"/>
          </a:solidFill>
          <a:ln cap="flat" cmpd="sng" w="12700">
            <a:solidFill>
              <a:srgbClr val="0B1F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2"/>
          <p:cNvSpPr/>
          <p:nvPr/>
        </p:nvSpPr>
        <p:spPr>
          <a:xfrm>
            <a:off x="548640" y="201178"/>
            <a:ext cx="11094300" cy="32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Risto Tapio Rasku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"/>
          <p:cNvSpPr/>
          <p:nvPr/>
        </p:nvSpPr>
        <p:spPr>
          <a:xfrm>
            <a:off x="548652" y="1143000"/>
            <a:ext cx="11094300" cy="5257800"/>
          </a:xfrm>
          <a:prstGeom prst="roundRect">
            <a:avLst>
              <a:gd fmla="val 16667" name="adj"/>
            </a:avLst>
          </a:prstGeom>
          <a:solidFill>
            <a:srgbClr val="F3F5F7"/>
          </a:solidFill>
          <a:ln cap="flat" cmpd="sng" w="12700">
            <a:solidFill>
              <a:srgbClr val="D7DCE2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bl" dir="2700000" dist="19050">
              <a:srgbClr val="000000">
                <a:alpha val="17647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1005852" y="1874525"/>
            <a:ext cx="10020300" cy="42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41300" lvl="0" marL="228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syntynyt 1942, Ylistaro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41300" lvl="0" marL="228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Ylioppilas Tyrvään Yhteislyseo 1962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41300" lvl="0" marL="228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Varusmies Helsingin Laivastoasema 1962-1963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41300" lvl="0" marL="228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Kadetti Merisotakoulu 1963-1966</a:t>
            </a:r>
            <a:endParaRPr sz="1800">
              <a:solidFill>
                <a:srgbClr val="11111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41300" lvl="0" marL="228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Luutnantti maaliskuu 1966</a:t>
            </a:r>
            <a:endParaRPr sz="1800">
              <a:solidFill>
                <a:srgbClr val="11111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41300" lvl="0" marL="228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Sotakorkeakoulu Suomi 1972-1975</a:t>
            </a:r>
            <a:endParaRPr sz="1800">
              <a:solidFill>
                <a:srgbClr val="11111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41300" lvl="0" marL="228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Sotakorkeakoulu Ruotsi 1977-1979</a:t>
            </a:r>
            <a:endParaRPr sz="1800">
              <a:solidFill>
                <a:srgbClr val="11111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41300" lvl="0" marL="228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Merisotakoulun johtaja 1997-2002</a:t>
            </a:r>
            <a:endParaRPr sz="1800">
              <a:solidFill>
                <a:srgbClr val="11111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41300" lvl="0" marL="228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Eläkkeelle 1.11.2002</a:t>
            </a:r>
            <a:endParaRPr sz="1800">
              <a:solidFill>
                <a:srgbClr val="11111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3931baff786_0_1"/>
          <p:cNvSpPr/>
          <p:nvPr/>
        </p:nvSpPr>
        <p:spPr>
          <a:xfrm>
            <a:off x="0" y="0"/>
            <a:ext cx="12191700" cy="68580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g3931baff786_0_1"/>
          <p:cNvSpPr/>
          <p:nvPr/>
        </p:nvSpPr>
        <p:spPr>
          <a:xfrm>
            <a:off x="0" y="0"/>
            <a:ext cx="12191700" cy="1874400"/>
          </a:xfrm>
          <a:prstGeom prst="rect">
            <a:avLst/>
          </a:prstGeom>
          <a:solidFill>
            <a:srgbClr val="0B1F3B"/>
          </a:solidFill>
          <a:ln cap="flat" cmpd="sng" w="12700">
            <a:solidFill>
              <a:srgbClr val="0B1F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g3931baff786_0_1"/>
          <p:cNvSpPr/>
          <p:nvPr/>
        </p:nvSpPr>
        <p:spPr>
          <a:xfrm>
            <a:off x="548650" y="332250"/>
            <a:ext cx="6390900" cy="120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Jääkäri</a:t>
            </a:r>
            <a:r>
              <a:rPr b="1" lang="en-US"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 - Suomen itsenäisyyden pelastajina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g3931baff786_0_1"/>
          <p:cNvSpPr/>
          <p:nvPr/>
        </p:nvSpPr>
        <p:spPr>
          <a:xfrm>
            <a:off x="548650" y="2379775"/>
            <a:ext cx="6503100" cy="4052100"/>
          </a:xfrm>
          <a:prstGeom prst="roundRect">
            <a:avLst>
              <a:gd fmla="val 16667" name="adj"/>
            </a:avLst>
          </a:prstGeom>
          <a:solidFill>
            <a:srgbClr val="F3F5F7"/>
          </a:solidFill>
          <a:ln cap="flat" cmpd="sng" w="12700">
            <a:solidFill>
              <a:srgbClr val="D7DCE2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bl" dir="2700000" dist="19050">
              <a:srgbClr val="000000">
                <a:alpha val="1765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g3931baff786_0_1"/>
          <p:cNvSpPr/>
          <p:nvPr/>
        </p:nvSpPr>
        <p:spPr>
          <a:xfrm>
            <a:off x="929588" y="2778053"/>
            <a:ext cx="5741100" cy="338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Avoin valtakirja 8.1.1918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Virallinen pyyntö Saksan keisarilliselle hallitukselle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Tavoitteena tuoda Saksassa koulutetut suomalaisjoukot Suomeen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Ratkaiseva askel kohti itsenäisen Suomen puolustusta</a:t>
            </a:r>
            <a:endParaRPr b="1" sz="1800">
              <a:solidFill>
                <a:srgbClr val="2B2F3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9" name="Google Shape;39;g3931baff786_0_1" title="Avoin valtakirja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59070" y="93950"/>
            <a:ext cx="4951046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931baff786_0_11"/>
          <p:cNvSpPr/>
          <p:nvPr/>
        </p:nvSpPr>
        <p:spPr>
          <a:xfrm>
            <a:off x="0" y="0"/>
            <a:ext cx="12191700" cy="731400"/>
          </a:xfrm>
          <a:prstGeom prst="rect">
            <a:avLst/>
          </a:prstGeom>
          <a:solidFill>
            <a:srgbClr val="0B1F3B"/>
          </a:solidFill>
          <a:ln cap="flat" cmpd="sng" w="12700">
            <a:solidFill>
              <a:srgbClr val="0B1F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g3931baff786_0_11"/>
          <p:cNvSpPr/>
          <p:nvPr/>
        </p:nvSpPr>
        <p:spPr>
          <a:xfrm>
            <a:off x="548640" y="201178"/>
            <a:ext cx="11094300" cy="32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Jääkäriliikkeen tausta ja synty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g3931baff786_0_11"/>
          <p:cNvSpPr/>
          <p:nvPr/>
        </p:nvSpPr>
        <p:spPr>
          <a:xfrm>
            <a:off x="548650" y="1143000"/>
            <a:ext cx="7502700" cy="4614600"/>
          </a:xfrm>
          <a:prstGeom prst="roundRect">
            <a:avLst>
              <a:gd fmla="val 16667" name="adj"/>
            </a:avLst>
          </a:prstGeom>
          <a:solidFill>
            <a:srgbClr val="F3F5F7"/>
          </a:solidFill>
          <a:ln cap="flat" cmpd="sng" w="12700">
            <a:solidFill>
              <a:srgbClr val="D7DCE2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bl" dir="2700000" dist="19050">
              <a:srgbClr val="000000">
                <a:alpha val="1765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g3931baff786_0_11"/>
          <p:cNvSpPr/>
          <p:nvPr/>
        </p:nvSpPr>
        <p:spPr>
          <a:xfrm>
            <a:off x="789100" y="1294100"/>
            <a:ext cx="6797400" cy="480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1" lang="en-US" sz="1800">
                <a:solidFill>
                  <a:schemeClr val="dk1"/>
                </a:solidFill>
                <a:highlight>
                  <a:srgbClr val="F5F5F5"/>
                </a:highlight>
                <a:latin typeface="Calibri"/>
                <a:ea typeface="Calibri"/>
                <a:cs typeface="Calibri"/>
                <a:sym typeface="Calibri"/>
              </a:rPr>
              <a:t>Panslavismi ja venäläistäminen</a:t>
            </a:r>
            <a:r>
              <a:rPr lang="en-US" sz="1800">
                <a:solidFill>
                  <a:schemeClr val="dk1"/>
                </a:solidFill>
                <a:highlight>
                  <a:srgbClr val="F5F5F5"/>
                </a:highlight>
                <a:latin typeface="Calibri"/>
                <a:ea typeface="Calibri"/>
                <a:cs typeface="Calibri"/>
                <a:sym typeface="Calibri"/>
              </a:rPr>
              <a:t> murensivat Suomen autonomiaa</a:t>
            </a:r>
            <a:endParaRPr sz="1800">
              <a:solidFill>
                <a:schemeClr val="dk1"/>
              </a:solidFill>
              <a:highlight>
                <a:srgbClr val="F5F5F5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1" lang="en-US" sz="1800">
                <a:solidFill>
                  <a:schemeClr val="dk1"/>
                </a:solidFill>
                <a:highlight>
                  <a:srgbClr val="F5F5F5"/>
                </a:highlight>
                <a:latin typeface="Calibri"/>
                <a:ea typeface="Calibri"/>
                <a:cs typeface="Calibri"/>
                <a:sym typeface="Calibri"/>
              </a:rPr>
              <a:t>Passiivinen vastarinta ja 1905 suurlakko</a:t>
            </a:r>
            <a:r>
              <a:rPr lang="en-US" sz="1800">
                <a:solidFill>
                  <a:schemeClr val="dk1"/>
                </a:solidFill>
                <a:highlight>
                  <a:srgbClr val="F5F5F5"/>
                </a:highlight>
                <a:latin typeface="Calibri"/>
                <a:ea typeface="Calibri"/>
                <a:cs typeface="Calibri"/>
                <a:sym typeface="Calibri"/>
              </a:rPr>
              <a:t> eivät tuoneet pysyvää ratkaisua</a:t>
            </a:r>
            <a:endParaRPr sz="1800">
              <a:solidFill>
                <a:schemeClr val="dk1"/>
              </a:solidFill>
              <a:highlight>
                <a:srgbClr val="F5F5F5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1" lang="en-US" sz="1800">
                <a:solidFill>
                  <a:schemeClr val="dk1"/>
                </a:solidFill>
                <a:highlight>
                  <a:srgbClr val="F5F5F5"/>
                </a:highlight>
                <a:latin typeface="Calibri"/>
                <a:ea typeface="Calibri"/>
                <a:cs typeface="Calibri"/>
                <a:sym typeface="Calibri"/>
              </a:rPr>
              <a:t>Aktiivinen vastarinta käynnistyi:</a:t>
            </a:r>
            <a:r>
              <a:rPr lang="en-US" sz="1800">
                <a:solidFill>
                  <a:schemeClr val="dk1"/>
                </a:solidFill>
                <a:highlight>
                  <a:srgbClr val="F5F5F5"/>
                </a:highlight>
                <a:latin typeface="Calibri"/>
                <a:ea typeface="Calibri"/>
                <a:cs typeface="Calibri"/>
                <a:sym typeface="Calibri"/>
              </a:rPr>
              <a:t> aseiden salakuljetus ja järjestöt</a:t>
            </a:r>
            <a:endParaRPr sz="1800">
              <a:solidFill>
                <a:schemeClr val="dk1"/>
              </a:solidFill>
              <a:highlight>
                <a:srgbClr val="F5F5F5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1" lang="en-US" sz="1800">
                <a:solidFill>
                  <a:schemeClr val="dk1"/>
                </a:solidFill>
                <a:highlight>
                  <a:srgbClr val="F5F5F5"/>
                </a:highlight>
                <a:latin typeface="Calibri"/>
                <a:ea typeface="Calibri"/>
                <a:cs typeface="Calibri"/>
                <a:sym typeface="Calibri"/>
              </a:rPr>
              <a:t>P.E. Svinhufvudin</a:t>
            </a:r>
            <a:r>
              <a:rPr lang="en-US" sz="1800">
                <a:solidFill>
                  <a:schemeClr val="dk1"/>
                </a:solidFill>
                <a:highlight>
                  <a:srgbClr val="F5F5F5"/>
                </a:highlight>
                <a:latin typeface="Calibri"/>
                <a:ea typeface="Calibri"/>
                <a:cs typeface="Calibri"/>
                <a:sym typeface="Calibri"/>
              </a:rPr>
              <a:t> karkotus antoi ratkaisevan sysäyksen toiminnalle</a:t>
            </a:r>
            <a:endParaRPr sz="1800">
              <a:solidFill>
                <a:schemeClr val="dk1"/>
              </a:solidFill>
              <a:highlight>
                <a:srgbClr val="F5F5F5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1" lang="en-US" sz="1800">
                <a:solidFill>
                  <a:schemeClr val="dk1"/>
                </a:solidFill>
                <a:highlight>
                  <a:srgbClr val="F5F5F5"/>
                </a:highlight>
                <a:latin typeface="Calibri"/>
                <a:ea typeface="Calibri"/>
                <a:cs typeface="Calibri"/>
                <a:sym typeface="Calibri"/>
              </a:rPr>
              <a:t>Maailmansota 1914:</a:t>
            </a:r>
            <a:r>
              <a:rPr lang="en-US" sz="1800">
                <a:solidFill>
                  <a:schemeClr val="dk1"/>
                </a:solidFill>
                <a:highlight>
                  <a:srgbClr val="F5F5F5"/>
                </a:highlight>
                <a:latin typeface="Calibri"/>
                <a:ea typeface="Calibri"/>
                <a:cs typeface="Calibri"/>
                <a:sym typeface="Calibri"/>
              </a:rPr>
              <a:t> katse Venäjän viholliseen Saksaan</a:t>
            </a:r>
            <a:endParaRPr sz="1800">
              <a:solidFill>
                <a:schemeClr val="dk1"/>
              </a:solidFill>
              <a:highlight>
                <a:srgbClr val="F5F5F5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1" lang="en-US" sz="1800">
                <a:solidFill>
                  <a:schemeClr val="dk1"/>
                </a:solidFill>
                <a:highlight>
                  <a:srgbClr val="F5F5F5"/>
                </a:highlight>
                <a:latin typeface="Calibri"/>
                <a:ea typeface="Calibri"/>
                <a:cs typeface="Calibri"/>
                <a:sym typeface="Calibri"/>
              </a:rPr>
              <a:t>Ostrobotnian kokous 11/1914: </a:t>
            </a:r>
            <a:r>
              <a:rPr lang="en-US" sz="1800">
                <a:solidFill>
                  <a:schemeClr val="dk1"/>
                </a:solidFill>
                <a:highlight>
                  <a:srgbClr val="F5F5F5"/>
                </a:highlight>
                <a:latin typeface="Calibri"/>
                <a:ea typeface="Calibri"/>
                <a:cs typeface="Calibri"/>
                <a:sym typeface="Calibri"/>
              </a:rPr>
              <a:t>nuoret päättävät hankkia sotilaskoulutuksen</a:t>
            </a:r>
            <a:endParaRPr sz="1800">
              <a:solidFill>
                <a:schemeClr val="dk1"/>
              </a:solidFill>
              <a:highlight>
                <a:srgbClr val="F5F5F5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1" lang="en-US" sz="1800">
                <a:solidFill>
                  <a:schemeClr val="dk1"/>
                </a:solidFill>
                <a:highlight>
                  <a:srgbClr val="F5F5F5"/>
                </a:highlight>
                <a:latin typeface="Calibri"/>
                <a:ea typeface="Calibri"/>
                <a:cs typeface="Calibri"/>
                <a:sym typeface="Calibri"/>
              </a:rPr>
              <a:t>Saksa valitaan: </a:t>
            </a:r>
            <a:r>
              <a:rPr lang="en-US" sz="1800">
                <a:solidFill>
                  <a:schemeClr val="dk1"/>
                </a:solidFill>
                <a:highlight>
                  <a:srgbClr val="F5F5F5"/>
                </a:highlight>
                <a:latin typeface="Calibri"/>
                <a:ea typeface="Calibri"/>
                <a:cs typeface="Calibri"/>
                <a:sym typeface="Calibri"/>
              </a:rPr>
              <a:t>päätös kouluttaa 200 suomalaista (1/1915)</a:t>
            </a:r>
            <a:endParaRPr sz="1800">
              <a:solidFill>
                <a:schemeClr val="dk1"/>
              </a:solidFill>
              <a:highlight>
                <a:srgbClr val="F5F5F5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9" name="Google Shape;49;g3931baff786_0_11" title="PE Svinhufvud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48126" y="937200"/>
            <a:ext cx="1646652" cy="2178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0" name="Google Shape;50;g3931baff786_0_11" title="Jääkärikoulutuksen vaikutus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0">
            <a:off x="7746701" y="2587798"/>
            <a:ext cx="3370549" cy="5240501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g3931baff786_0_11"/>
          <p:cNvSpPr/>
          <p:nvPr/>
        </p:nvSpPr>
        <p:spPr>
          <a:xfrm>
            <a:off x="8426648" y="3205413"/>
            <a:ext cx="22896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600"/>
              <a:buFont typeface="Calibri"/>
              <a:buNone/>
            </a:pPr>
            <a:r>
              <a:rPr lang="en-US" sz="18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P.E. Svinhufvud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"/>
          <p:cNvSpPr/>
          <p:nvPr/>
        </p:nvSpPr>
        <p:spPr>
          <a:xfrm>
            <a:off x="0" y="0"/>
            <a:ext cx="12191695" cy="731520"/>
          </a:xfrm>
          <a:prstGeom prst="rect">
            <a:avLst/>
          </a:prstGeom>
          <a:solidFill>
            <a:srgbClr val="0B1F3B"/>
          </a:solidFill>
          <a:ln cap="flat" cmpd="sng" w="12700">
            <a:solidFill>
              <a:srgbClr val="0B1F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3"/>
          <p:cNvSpPr/>
          <p:nvPr/>
        </p:nvSpPr>
        <p:spPr>
          <a:xfrm>
            <a:off x="548640" y="109728"/>
            <a:ext cx="11094415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Tie Saksaan ja koulutuksen laajeneminen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548640" y="475488"/>
            <a:ext cx="11094415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”Irti Venäjästä – Suomi itsenäiseksi”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548650" y="1143000"/>
            <a:ext cx="7893900" cy="5257800"/>
          </a:xfrm>
          <a:prstGeom prst="roundRect">
            <a:avLst>
              <a:gd fmla="val 16667" name="adj"/>
            </a:avLst>
          </a:prstGeom>
          <a:solidFill>
            <a:srgbClr val="F3F5F7"/>
          </a:solidFill>
          <a:ln cap="flat" cmpd="sng" w="12700">
            <a:solidFill>
              <a:srgbClr val="D7DCE2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bl" dir="2700000" dist="19050">
              <a:srgbClr val="000000">
                <a:alpha val="17647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3"/>
          <p:cNvSpPr/>
          <p:nvPr/>
        </p:nvSpPr>
        <p:spPr>
          <a:xfrm>
            <a:off x="894700" y="1417200"/>
            <a:ext cx="7365900" cy="470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Ensimmäinen lähtö 2/1915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Haaparannan ja Tukholman kautta Lockstedtiin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Pfadfinder-vaihe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salailu, majuri Maximilian Bayer johtajana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Nopea havainto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200 miestä ja lyhyt koulutus eivät riitä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Kriisi ja käänne 1915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keisarin päätös jatkaa ja kasvattaa joukko 2000 mieheen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Lockstedtin harjoitusjoukko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pataljoona ja suomalainen päällystö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Valtava värväys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~90 keskusta, salaiset etappireitit, koko kansa mukana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Tuloksena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parituhatpäinen, koulutettu joukko (1915–1916)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3" title="Maximilian_Bayer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82776" y="1371600"/>
            <a:ext cx="2547524" cy="454915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3"/>
          <p:cNvSpPr/>
          <p:nvPr/>
        </p:nvSpPr>
        <p:spPr>
          <a:xfrm>
            <a:off x="9111748" y="6035100"/>
            <a:ext cx="22896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600"/>
              <a:buFont typeface="Calibri"/>
              <a:buNone/>
            </a:pPr>
            <a:r>
              <a:rPr lang="en-US" sz="18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Maximilian Bayer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"/>
          <p:cNvSpPr/>
          <p:nvPr/>
        </p:nvSpPr>
        <p:spPr>
          <a:xfrm>
            <a:off x="0" y="0"/>
            <a:ext cx="12191695" cy="731520"/>
          </a:xfrm>
          <a:prstGeom prst="rect">
            <a:avLst/>
          </a:prstGeom>
          <a:solidFill>
            <a:srgbClr val="0B1F3B"/>
          </a:solidFill>
          <a:ln cap="flat" cmpd="sng" w="12700">
            <a:solidFill>
              <a:srgbClr val="0B1F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4"/>
          <p:cNvSpPr/>
          <p:nvPr/>
        </p:nvSpPr>
        <p:spPr>
          <a:xfrm>
            <a:off x="548640" y="109728"/>
            <a:ext cx="11094415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Rintamakokemus ja koettelemukset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4"/>
          <p:cNvSpPr/>
          <p:nvPr/>
        </p:nvSpPr>
        <p:spPr>
          <a:xfrm>
            <a:off x="548651" y="1143000"/>
            <a:ext cx="7042500" cy="5257800"/>
          </a:xfrm>
          <a:prstGeom prst="roundRect">
            <a:avLst>
              <a:gd fmla="val 16667" name="adj"/>
            </a:avLst>
          </a:prstGeom>
          <a:solidFill>
            <a:srgbClr val="F3F5F7"/>
          </a:solidFill>
          <a:ln cap="flat" cmpd="sng" w="12700">
            <a:solidFill>
              <a:srgbClr val="D7DCE2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bl" dir="2700000" dist="19050">
              <a:srgbClr val="000000">
                <a:alpha val="17647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4"/>
          <p:cNvSpPr/>
          <p:nvPr/>
        </p:nvSpPr>
        <p:spPr>
          <a:xfrm>
            <a:off x="777250" y="1577350"/>
            <a:ext cx="6669600" cy="45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Loppukesä 1916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täysin koulutettu Jääkäripataljoona 27 itärintamalle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Kuurinmaa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ensimmäinen suomalaisjoukko yli sataan vuoteen taistelussa Venäjää vastaan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Tappiot ja kriisi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karkuruus, kaatuneet ja maineen menetys uhkana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Lunastus taistelussa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suurhyökkäyksen torjunta, kiitosta saksalaisilta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Jatkuvat siirrot ja raskaat olot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Kneisi, Libau, ankara talvi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Väsymys ja jännitteet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pitkä rintamapalvelus ja mielialojen kiristyminen</a:t>
            </a:r>
            <a:endParaRPr sz="1800">
              <a:solidFill>
                <a:srgbClr val="11111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3" name="Google Shape;73;p4" title="Jääkärien ti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3618" y="1143000"/>
            <a:ext cx="3829431" cy="5257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4" title="Jääkäritunnus 27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68200" y="4682798"/>
            <a:ext cx="1741125" cy="171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8"/>
          <p:cNvSpPr/>
          <p:nvPr/>
        </p:nvSpPr>
        <p:spPr>
          <a:xfrm>
            <a:off x="0" y="0"/>
            <a:ext cx="12191695" cy="731520"/>
          </a:xfrm>
          <a:prstGeom prst="rect">
            <a:avLst/>
          </a:prstGeom>
          <a:solidFill>
            <a:srgbClr val="0B1F3B"/>
          </a:solidFill>
          <a:ln cap="flat" cmpd="sng" w="12700">
            <a:solidFill>
              <a:srgbClr val="0B1F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8"/>
          <p:cNvSpPr/>
          <p:nvPr/>
        </p:nvSpPr>
        <p:spPr>
          <a:xfrm>
            <a:off x="548640" y="201178"/>
            <a:ext cx="11094300" cy="32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Jääkärien marssi – aatteellinen voima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8"/>
          <p:cNvSpPr/>
          <p:nvPr/>
        </p:nvSpPr>
        <p:spPr>
          <a:xfrm>
            <a:off x="548640" y="1143000"/>
            <a:ext cx="6949440" cy="5257800"/>
          </a:xfrm>
          <a:prstGeom prst="roundRect">
            <a:avLst>
              <a:gd fmla="val 16667" name="adj"/>
            </a:avLst>
          </a:prstGeom>
          <a:solidFill>
            <a:srgbClr val="F3F5F7"/>
          </a:solidFill>
          <a:ln cap="flat" cmpd="sng" w="12700">
            <a:solidFill>
              <a:srgbClr val="D7DCE2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bl" dir="2700000" dist="19050">
              <a:srgbClr val="000000">
                <a:alpha val="17647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8"/>
          <p:cNvSpPr/>
          <p:nvPr/>
        </p:nvSpPr>
        <p:spPr>
          <a:xfrm>
            <a:off x="777225" y="1503350"/>
            <a:ext cx="6492300" cy="44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Pitkittynyt odotus ja kiristyneet mielialat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rintama, vaarallinen värväystyö ja kutsun puuttuminen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Huumori ja henkinen selviytyminen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pitivät joukkoa koossa arjen keskellä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Runokilpailu 8/1917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marssi jääkäripataljoonalle, palkintona 20 Saksan markkaa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Heikki Nurmio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voitti kilpailun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Runo päätyi </a:t>
            </a: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Jean Sibeliukselle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joka sävelsi </a:t>
            </a: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Jääkärien marssin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Ensiesitys 28.11.1917 Liepajassa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pataljoonan illanvietossa</a:t>
            </a:r>
            <a:endParaRPr sz="1800">
              <a:solidFill>
                <a:srgbClr val="11111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4" name="Google Shape;84;p8" title="Heikki Nurmi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99125" y="1282000"/>
            <a:ext cx="1659250" cy="2053527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8" title="Jean Sibelius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899682" y="1282000"/>
            <a:ext cx="1538168" cy="2053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8" title="Jääkärien marssi.jp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999125" y="3914361"/>
            <a:ext cx="3438725" cy="241224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8"/>
          <p:cNvSpPr/>
          <p:nvPr/>
        </p:nvSpPr>
        <p:spPr>
          <a:xfrm>
            <a:off x="7836639" y="3402338"/>
            <a:ext cx="1984200" cy="44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600"/>
              <a:buFont typeface="Calibri"/>
              <a:buNone/>
            </a:pPr>
            <a:r>
              <a:rPr lang="en-US" sz="18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Heikki Nurmio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8"/>
          <p:cNvSpPr/>
          <p:nvPr/>
        </p:nvSpPr>
        <p:spPr>
          <a:xfrm>
            <a:off x="9676651" y="3402325"/>
            <a:ext cx="1984200" cy="44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600"/>
              <a:buFont typeface="Calibri"/>
              <a:buNone/>
            </a:pPr>
            <a:r>
              <a:rPr lang="en-US" sz="18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Jean Sibelius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7"/>
          <p:cNvSpPr/>
          <p:nvPr/>
        </p:nvSpPr>
        <p:spPr>
          <a:xfrm>
            <a:off x="0" y="0"/>
            <a:ext cx="12191695" cy="731520"/>
          </a:xfrm>
          <a:prstGeom prst="rect">
            <a:avLst/>
          </a:prstGeom>
          <a:solidFill>
            <a:srgbClr val="0B1F3B"/>
          </a:solidFill>
          <a:ln cap="flat" cmpd="sng" w="12700">
            <a:solidFill>
              <a:srgbClr val="0B1F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7"/>
          <p:cNvSpPr/>
          <p:nvPr/>
        </p:nvSpPr>
        <p:spPr>
          <a:xfrm>
            <a:off x="548640" y="109728"/>
            <a:ext cx="11094415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Kotiinkutsu, paluu ja perintö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7"/>
          <p:cNvSpPr/>
          <p:nvPr/>
        </p:nvSpPr>
        <p:spPr>
          <a:xfrm>
            <a:off x="548650" y="1143000"/>
            <a:ext cx="8130300" cy="4312500"/>
          </a:xfrm>
          <a:prstGeom prst="roundRect">
            <a:avLst>
              <a:gd fmla="val 16667" name="adj"/>
            </a:avLst>
          </a:prstGeom>
          <a:solidFill>
            <a:srgbClr val="F3F5F7"/>
          </a:solidFill>
          <a:ln cap="flat" cmpd="sng" w="12700">
            <a:solidFill>
              <a:srgbClr val="D7DCE2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bl" dir="2700000" dist="19050">
              <a:srgbClr val="000000">
                <a:alpha val="17647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7"/>
          <p:cNvSpPr/>
          <p:nvPr/>
        </p:nvSpPr>
        <p:spPr>
          <a:xfrm>
            <a:off x="602800" y="1503350"/>
            <a:ext cx="8022000" cy="473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Venäjän vallankumous ja vuosi 1917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toivo kotiinpaluusta ja koulutuksen</a:t>
            </a: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huipentuminen Liepajassa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Suomenkielinen sotilaskoulutus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upseeri- ja esikuntakurssit, 2500-sivuinen käsikirja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Asehankinnat ja salaiset aselähetykset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Suomeen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Suomen itsenäisyys 6.12.1917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ja kutsu jääkäreille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Paluu helmikuussa 1918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Vaskiluoto, Vaasa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Carl Gustaf Emil Mannerheimn sanat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jääkärit tulevan armeijan opettajina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Calibri"/>
              <a:buChar char="•"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Perintö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jääkärit Suomen armeijan johtoasemissa vuosikymmeniä</a:t>
            </a:r>
            <a:endParaRPr sz="1800">
              <a:solidFill>
                <a:srgbClr val="11111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8" name="Google Shape;98;p7" title="Jääkärien kotiinpaluu_Bock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55699" y="1143001"/>
            <a:ext cx="3112800" cy="2272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7" title="väinö valve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168263" y="3591921"/>
            <a:ext cx="1800225" cy="2533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7" title="kaarlo heiskanen.jp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85244" y="3591920"/>
            <a:ext cx="1608239" cy="253365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7"/>
          <p:cNvSpPr/>
          <p:nvPr/>
        </p:nvSpPr>
        <p:spPr>
          <a:xfrm>
            <a:off x="10076289" y="6159588"/>
            <a:ext cx="1984200" cy="44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600"/>
              <a:buFont typeface="Calibri"/>
              <a:buNone/>
            </a:pPr>
            <a:r>
              <a:rPr lang="en-US" sz="18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Väinö Valve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7"/>
          <p:cNvSpPr/>
          <p:nvPr/>
        </p:nvSpPr>
        <p:spPr>
          <a:xfrm>
            <a:off x="8197258" y="6159590"/>
            <a:ext cx="1984200" cy="44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600"/>
              <a:buFont typeface="Calibri"/>
              <a:buNone/>
            </a:pPr>
            <a:r>
              <a:rPr lang="en-US" sz="18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Kaarlo Heiskanen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b6bc3d0ec2_1_67"/>
          <p:cNvSpPr/>
          <p:nvPr/>
        </p:nvSpPr>
        <p:spPr>
          <a:xfrm>
            <a:off x="0" y="0"/>
            <a:ext cx="12191700" cy="68580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3b6bc3d0ec2_1_67"/>
          <p:cNvSpPr/>
          <p:nvPr/>
        </p:nvSpPr>
        <p:spPr>
          <a:xfrm>
            <a:off x="0" y="0"/>
            <a:ext cx="12191700" cy="6858000"/>
          </a:xfrm>
          <a:prstGeom prst="rect">
            <a:avLst/>
          </a:prstGeom>
          <a:solidFill>
            <a:srgbClr val="0B1F3B"/>
          </a:solidFill>
          <a:ln cap="flat" cmpd="sng" w="12700">
            <a:solidFill>
              <a:srgbClr val="0B1F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g3b6bc3d0ec2_1_67"/>
          <p:cNvSpPr/>
          <p:nvPr/>
        </p:nvSpPr>
        <p:spPr>
          <a:xfrm>
            <a:off x="548640" y="2804570"/>
            <a:ext cx="11094300" cy="73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b="1" lang="en-US" sz="4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Kiitos!</a:t>
            </a:r>
            <a:endParaRPr b="0" i="0" sz="4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g3b6bc3d0ec2_1_67"/>
          <p:cNvSpPr/>
          <p:nvPr/>
        </p:nvSpPr>
        <p:spPr>
          <a:xfrm>
            <a:off x="548840" y="3880770"/>
            <a:ext cx="11094300" cy="73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b="1" lang="en-US" sz="47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Jääkärinmarssi</a:t>
            </a:r>
            <a:endParaRPr b="0" i="0" sz="4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2026-01-09T10:35:42Z</dcterms:created>
  <dc:creator>PptxGenJS</dc:creator>
</cp:coreProperties>
</file>