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1" r:id="rId5"/>
  </p:sldMasterIdLst>
  <p:sldIdLst>
    <p:sldId id="256" r:id="rId6"/>
    <p:sldId id="259" r:id="rId7"/>
    <p:sldId id="260" r:id="rId8"/>
    <p:sldId id="261" r:id="rId9"/>
    <p:sldId id="262" r:id="rId10"/>
    <p:sldId id="263" r:id="rId11"/>
    <p:sldId id="264" r:id="rId12"/>
    <p:sldId id="266" r:id="rId13"/>
    <p:sldId id="265" r:id="rId14"/>
    <p:sldId id="273" r:id="rId15"/>
    <p:sldId id="271" r:id="rId16"/>
    <p:sldId id="268" r:id="rId17"/>
    <p:sldId id="270" r:id="rId18"/>
    <p:sldId id="267" r:id="rId19"/>
    <p:sldId id="269" r:id="rId20"/>
    <p:sldId id="272" r:id="rId21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ontturi Katariina" initials="KK" lastIdx="3" clrIdx="0">
    <p:extLst>
      <p:ext uri="{19B8F6BF-5375-455C-9EA6-DF929625EA0E}">
        <p15:presenceInfo xmlns:p15="http://schemas.microsoft.com/office/powerpoint/2012/main" userId="S-1-5-21-2620368956-2643480330-1989597028-574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D5F5"/>
    <a:srgbClr val="FFFFCC"/>
    <a:srgbClr val="FFCDF9"/>
    <a:srgbClr val="CCF8FE"/>
    <a:srgbClr val="CCECFF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 showGuides="1">
      <p:cViewPr varScale="1">
        <p:scale>
          <a:sx n="119" d="100"/>
          <a:sy n="119" d="100"/>
        </p:scale>
        <p:origin x="102" y="3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antalin turkoo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68BA8-15DE-4B52-B906-C2EB48AC9ADC}" type="datetimeFigureOut">
              <a:rPr lang="fi-FI" smtClean="0"/>
              <a:t>23.5.2019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14BD8-33AB-475E-A402-DC39AF9C61A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80318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smtClean="0"/>
              <a:t>Lisää kuva napsauttamalla kuvaketta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68BA8-15DE-4B52-B906-C2EB48AC9ADC}" type="datetimeFigureOut">
              <a:rPr lang="fi-FI" smtClean="0"/>
              <a:t>23.5.2019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14BD8-33AB-475E-A402-DC39AF9C61A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58357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68BA8-15DE-4B52-B906-C2EB48AC9ADC}" type="datetimeFigureOut">
              <a:rPr lang="fi-FI" smtClean="0"/>
              <a:t>23.5.2019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14BD8-33AB-475E-A402-DC39AF9C61A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935325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68BA8-15DE-4B52-B906-C2EB48AC9ADC}" type="datetimeFigureOut">
              <a:rPr lang="fi-FI" smtClean="0"/>
              <a:t>23.5.2019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14BD8-33AB-475E-A402-DC39AF9C61A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691412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3D539-1A74-4622-A15F-69848134180E}" type="datetimeFigureOut">
              <a:rPr lang="fi-FI" smtClean="0"/>
              <a:t>23.5.2019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4CAB2-34DB-4498-9827-680902E852A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531601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3D539-1A74-4622-A15F-69848134180E}" type="datetimeFigureOut">
              <a:rPr lang="fi-FI" smtClean="0"/>
              <a:t>23.5.2019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4CAB2-34DB-4498-9827-680902E852A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548904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3D539-1A74-4622-A15F-69848134180E}" type="datetimeFigureOut">
              <a:rPr lang="fi-FI" smtClean="0"/>
              <a:t>23.5.2019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4CAB2-34DB-4498-9827-680902E852A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695914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3D539-1A74-4622-A15F-69848134180E}" type="datetimeFigureOut">
              <a:rPr lang="fi-FI" smtClean="0"/>
              <a:t>23.5.2019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4CAB2-34DB-4498-9827-680902E852A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061813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3D539-1A74-4622-A15F-69848134180E}" type="datetimeFigureOut">
              <a:rPr lang="fi-FI" smtClean="0"/>
              <a:t>23.5.2019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4CAB2-34DB-4498-9827-680902E852A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435815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3D539-1A74-4622-A15F-69848134180E}" type="datetimeFigureOut">
              <a:rPr lang="fi-FI" smtClean="0"/>
              <a:t>23.5.2019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4CAB2-34DB-4498-9827-680902E852A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016892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3D539-1A74-4622-A15F-69848134180E}" type="datetimeFigureOut">
              <a:rPr lang="fi-FI" smtClean="0"/>
              <a:t>23.5.2019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4CAB2-34DB-4498-9827-680902E852A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73360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68BA8-15DE-4B52-B906-C2EB48AC9ADC}" type="datetimeFigureOut">
              <a:rPr lang="fi-FI" smtClean="0"/>
              <a:t>23.5.2019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14BD8-33AB-475E-A402-DC39AF9C61A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154697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3D539-1A74-4622-A15F-69848134180E}" type="datetimeFigureOut">
              <a:rPr lang="fi-FI" smtClean="0"/>
              <a:t>23.5.2019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4CAB2-34DB-4498-9827-680902E852A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955204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3D539-1A74-4622-A15F-69848134180E}" type="datetimeFigureOut">
              <a:rPr lang="fi-FI" smtClean="0"/>
              <a:t>23.5.2019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4CAB2-34DB-4498-9827-680902E852A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376357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3D539-1A74-4622-A15F-69848134180E}" type="datetimeFigureOut">
              <a:rPr lang="fi-FI" smtClean="0"/>
              <a:t>23.5.2019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4CAB2-34DB-4498-9827-680902E852A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36920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3D539-1A74-4622-A15F-69848134180E}" type="datetimeFigureOut">
              <a:rPr lang="fi-FI" smtClean="0"/>
              <a:t>23.5.2019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4CAB2-34DB-4498-9827-680902E852A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49359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68BA8-15DE-4B52-B906-C2EB48AC9ADC}" type="datetimeFigureOut">
              <a:rPr lang="fi-FI" smtClean="0"/>
              <a:t>23.5.2019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14BD8-33AB-475E-A402-DC39AF9C61A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35931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68BA8-15DE-4B52-B906-C2EB48AC9ADC}" type="datetimeFigureOut">
              <a:rPr lang="fi-FI" smtClean="0"/>
              <a:t>23.5.2019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14BD8-33AB-475E-A402-DC39AF9C61A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1396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68BA8-15DE-4B52-B906-C2EB48AC9ADC}" type="datetimeFigureOut">
              <a:rPr lang="fi-FI" smtClean="0"/>
              <a:t>23.5.2019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14BD8-33AB-475E-A402-DC39AF9C61A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55722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68BA8-15DE-4B52-B906-C2EB48AC9ADC}" type="datetimeFigureOut">
              <a:rPr lang="fi-FI" smtClean="0"/>
              <a:t>23.5.2019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14BD8-33AB-475E-A402-DC39AF9C61A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83025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68BA8-15DE-4B52-B906-C2EB48AC9ADC}" type="datetimeFigureOut">
              <a:rPr lang="fi-FI" smtClean="0"/>
              <a:t>23.5.2019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14BD8-33AB-475E-A402-DC39AF9C61A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65161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68BA8-15DE-4B52-B906-C2EB48AC9ADC}" type="datetimeFigureOut">
              <a:rPr lang="fi-FI" smtClean="0"/>
              <a:t>23.5.2019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14BD8-33AB-475E-A402-DC39AF9C61A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37515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68BA8-15DE-4B52-B906-C2EB48AC9ADC}" type="datetimeFigureOut">
              <a:rPr lang="fi-FI" smtClean="0"/>
              <a:t>23.5.2019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14BD8-33AB-475E-A402-DC39AF9C61A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41952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tif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ti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868BA8-15DE-4B52-B906-C2EB48AC9ADC}" type="datetimeFigureOut">
              <a:rPr lang="fi-FI" smtClean="0"/>
              <a:t>23.5.2019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C14BD8-33AB-475E-A402-DC39AF9C61AB}" type="slidenum">
              <a:rPr lang="fi-FI" smtClean="0"/>
              <a:t>‹#›</a:t>
            </a:fld>
            <a:endParaRPr lang="fi-FI"/>
          </a:p>
        </p:txBody>
      </p:sp>
      <p:grpSp>
        <p:nvGrpSpPr>
          <p:cNvPr id="7" name="Ryhmä 6"/>
          <p:cNvGrpSpPr/>
          <p:nvPr userDrawn="1"/>
        </p:nvGrpSpPr>
        <p:grpSpPr>
          <a:xfrm>
            <a:off x="0" y="6210299"/>
            <a:ext cx="12201732" cy="647701"/>
            <a:chOff x="-9731" y="3105149"/>
            <a:chExt cx="12201732" cy="647701"/>
          </a:xfrm>
        </p:grpSpPr>
        <p:pic>
          <p:nvPicPr>
            <p:cNvPr id="8" name="Kuva 7"/>
            <p:cNvPicPr>
              <a:picLocks noChangeAspect="1"/>
            </p:cNvPicPr>
            <p:nvPr userDrawn="1"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373" b="46293"/>
            <a:stretch/>
          </p:blipFill>
          <p:spPr>
            <a:xfrm>
              <a:off x="-9731" y="3105149"/>
              <a:ext cx="12201732" cy="647701"/>
            </a:xfrm>
            <a:prstGeom prst="rect">
              <a:avLst/>
            </a:prstGeom>
          </p:spPr>
        </p:pic>
        <p:pic>
          <p:nvPicPr>
            <p:cNvPr id="9" name="Kuva 8"/>
            <p:cNvPicPr>
              <a:picLocks noChangeAspect="1"/>
            </p:cNvPicPr>
            <p:nvPr userDrawn="1"/>
          </p:nvPicPr>
          <p:blipFill>
            <a:blip r:embed="rId15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0384" y="3158314"/>
              <a:ext cx="1575436" cy="5654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2453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3D539-1A74-4622-A15F-69848134180E}" type="datetimeFigureOut">
              <a:rPr lang="fi-FI" smtClean="0"/>
              <a:t>23.5.2019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4CAB2-34DB-4498-9827-680902E852A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65775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www.naantali.fi/vanhusneuvosto" TargetMode="Externa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www.asiakasneuvonta.fi/" TargetMode="Externa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8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922421" y="2719137"/>
            <a:ext cx="10250905" cy="1660358"/>
          </a:xfrm>
        </p:spPr>
        <p:txBody>
          <a:bodyPr>
            <a:noAutofit/>
          </a:bodyPr>
          <a:lstStyle/>
          <a:p>
            <a:pPr lvl="0">
              <a:spcBef>
                <a:spcPts val="1000"/>
              </a:spcBef>
            </a:pPr>
            <a:r>
              <a:rPr lang="fi-FI" sz="5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NAANTALIN VANHUSNEUVOSTO</a:t>
            </a:r>
            <a:r>
              <a:rPr lang="fi-FI" sz="54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/>
            </a:r>
            <a:br>
              <a:rPr lang="fi-FI" sz="54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endParaRPr lang="fi-FI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87642" y="4796588"/>
            <a:ext cx="9144000" cy="1299411"/>
          </a:xfrm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6379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3200" b="1" dirty="0">
                <a:solidFill>
                  <a:prstClr val="black"/>
                </a:solidFill>
                <a:latin typeface="Calibri" panose="020F0502020204030204"/>
              </a:rPr>
              <a:t>V. 2018 TOTEUTETUT AKTIVITEETIT </a:t>
            </a:r>
            <a:r>
              <a:rPr lang="fi-FI" sz="2400" b="1" dirty="0" smtClean="0">
                <a:solidFill>
                  <a:prstClr val="black"/>
                </a:solidFill>
                <a:latin typeface="Calibri" panose="020F0502020204030204"/>
              </a:rPr>
              <a:t>2/3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lnSpc>
                <a:spcPct val="150000"/>
              </a:lnSpc>
              <a:buNone/>
            </a:pPr>
            <a:r>
              <a:rPr lang="fi-FI" dirty="0" smtClean="0">
                <a:solidFill>
                  <a:prstClr val="black"/>
                </a:solidFill>
              </a:rPr>
              <a:t>Urheilukentällä:</a:t>
            </a:r>
          </a:p>
          <a:p>
            <a:pPr>
              <a:lnSpc>
                <a:spcPct val="150000"/>
              </a:lnSpc>
            </a:pPr>
            <a:r>
              <a:rPr lang="fi-FI" dirty="0" smtClean="0">
                <a:solidFill>
                  <a:prstClr val="black"/>
                </a:solidFill>
              </a:rPr>
              <a:t>UKK </a:t>
            </a:r>
            <a:r>
              <a:rPr lang="fi-FI" dirty="0">
                <a:solidFill>
                  <a:prstClr val="black"/>
                </a:solidFill>
              </a:rPr>
              <a:t>–</a:t>
            </a:r>
            <a:r>
              <a:rPr lang="fi-FI" dirty="0" smtClean="0">
                <a:solidFill>
                  <a:prstClr val="black"/>
                </a:solidFill>
              </a:rPr>
              <a:t>kuntotesti</a:t>
            </a:r>
            <a:endParaRPr lang="fi-FI" dirty="0">
              <a:solidFill>
                <a:prstClr val="black"/>
              </a:solidFill>
            </a:endParaRPr>
          </a:p>
          <a:p>
            <a:pPr lvl="0">
              <a:lnSpc>
                <a:spcPct val="150000"/>
              </a:lnSpc>
            </a:pPr>
            <a:r>
              <a:rPr lang="fi-FI" dirty="0">
                <a:solidFill>
                  <a:prstClr val="black"/>
                </a:solidFill>
              </a:rPr>
              <a:t>Ikäihmisten </a:t>
            </a:r>
            <a:r>
              <a:rPr lang="fi-FI" dirty="0" smtClean="0">
                <a:solidFill>
                  <a:prstClr val="black"/>
                </a:solidFill>
              </a:rPr>
              <a:t>olympialaiset</a:t>
            </a:r>
            <a:endParaRPr lang="fi-FI" dirty="0">
              <a:solidFill>
                <a:prstClr val="black"/>
              </a:solidFill>
            </a:endParaRPr>
          </a:p>
          <a:p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5650" y="1825626"/>
            <a:ext cx="4966590" cy="330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6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200" b="1" dirty="0" smtClean="0">
                <a:latin typeface="+mn-lt"/>
              </a:rPr>
              <a:t>V. 2018 TOTEUTETUT AKTIVITEETIT </a:t>
            </a:r>
            <a:r>
              <a:rPr lang="fi-FI" sz="2400" b="1" dirty="0" smtClean="0">
                <a:latin typeface="+mn-lt"/>
              </a:rPr>
              <a:t>3/3</a:t>
            </a:r>
            <a:endParaRPr lang="fi-FI" sz="3200" b="1" dirty="0">
              <a:latin typeface="+mn-lt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i-FI" dirty="0" smtClean="0"/>
          </a:p>
          <a:p>
            <a:pPr marL="0" indent="0">
              <a:buNone/>
            </a:pPr>
            <a:r>
              <a:rPr lang="fi-FI" dirty="0" smtClean="0"/>
              <a:t>Joulumyyjäiset </a:t>
            </a:r>
            <a:r>
              <a:rPr lang="fi-FI" dirty="0"/>
              <a:t>kaupungintalolla</a:t>
            </a:r>
          </a:p>
          <a:p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33072"/>
            <a:ext cx="5186948" cy="389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23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200" b="1" dirty="0" smtClean="0">
                <a:latin typeface="+mn-lt"/>
              </a:rPr>
              <a:t>MUUT AKTIVITEETIT </a:t>
            </a:r>
            <a:r>
              <a:rPr lang="fi-FI" sz="2400" b="1" dirty="0" smtClean="0">
                <a:latin typeface="+mn-lt"/>
              </a:rPr>
              <a:t>1/2</a:t>
            </a:r>
            <a:endParaRPr lang="fi-FI" sz="3600" b="1" dirty="0">
              <a:latin typeface="+mn-lt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i-FI" dirty="0" smtClean="0"/>
          </a:p>
          <a:p>
            <a:pPr marL="0" indent="0">
              <a:buNone/>
            </a:pPr>
            <a:endParaRPr lang="fi-FI" dirty="0" smtClean="0"/>
          </a:p>
          <a:p>
            <a:pPr marL="0" indent="0">
              <a:buNone/>
            </a:pPr>
            <a:r>
              <a:rPr lang="fi-FI" dirty="0" smtClean="0"/>
              <a:t>Vanhusneuvosto osallistui SPR:n</a:t>
            </a:r>
          </a:p>
          <a:p>
            <a:pPr marL="0" indent="0">
              <a:buNone/>
            </a:pPr>
            <a:r>
              <a:rPr lang="fi-FI" dirty="0" smtClean="0"/>
              <a:t>nälkäpäiväkeräykseen</a:t>
            </a:r>
          </a:p>
          <a:p>
            <a:pPr marL="0" indent="0">
              <a:buNone/>
            </a:pPr>
            <a:endParaRPr lang="fi-FI" dirty="0" smtClean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538" y="1997243"/>
            <a:ext cx="4436788" cy="2823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18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200" b="1" dirty="0" smtClean="0">
                <a:latin typeface="+mn-lt"/>
              </a:rPr>
              <a:t>MUUT AKTIVITEETIT </a:t>
            </a:r>
            <a:r>
              <a:rPr lang="fi-FI" sz="2400" b="1" dirty="0">
                <a:latin typeface="+mn-lt"/>
              </a:rPr>
              <a:t>2</a:t>
            </a:r>
            <a:r>
              <a:rPr lang="fi-FI" sz="2400" b="1" dirty="0" smtClean="0">
                <a:latin typeface="+mn-lt"/>
              </a:rPr>
              <a:t>/2</a:t>
            </a:r>
            <a:endParaRPr lang="fi-FI" sz="3200" b="1" dirty="0">
              <a:latin typeface="+mn-lt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i-FI" dirty="0" smtClean="0"/>
          </a:p>
          <a:p>
            <a:pPr marL="0" indent="0">
              <a:buNone/>
            </a:pPr>
            <a:r>
              <a:rPr lang="fi-FI" dirty="0" smtClean="0"/>
              <a:t>Tapasi</a:t>
            </a:r>
            <a:r>
              <a:rPr lang="fi-FI" dirty="0"/>
              <a:t>:</a:t>
            </a:r>
          </a:p>
          <a:p>
            <a:pPr>
              <a:lnSpc>
                <a:spcPct val="150000"/>
              </a:lnSpc>
            </a:pPr>
            <a:r>
              <a:rPr lang="fi-FI" dirty="0"/>
              <a:t>Maskun vanhusneuvoston </a:t>
            </a:r>
            <a:r>
              <a:rPr lang="fi-FI" dirty="0" smtClean="0"/>
              <a:t>sekä</a:t>
            </a:r>
          </a:p>
          <a:p>
            <a:pPr>
              <a:lnSpc>
                <a:spcPct val="150000"/>
              </a:lnSpc>
            </a:pPr>
            <a:r>
              <a:rPr lang="fi-FI" dirty="0" smtClean="0"/>
              <a:t>Naantalin </a:t>
            </a:r>
            <a:r>
              <a:rPr lang="fi-FI" dirty="0"/>
              <a:t>nuorisovaltuuston jäseniä</a:t>
            </a:r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446" y="1364938"/>
            <a:ext cx="5023060" cy="282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78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200" b="1" dirty="0" smtClean="0">
                <a:latin typeface="+mn-lt"/>
              </a:rPr>
              <a:t>VANHUSNEUVOSTON</a:t>
            </a:r>
            <a:r>
              <a:rPr lang="fi-FI" sz="3200" b="1" dirty="0" smtClean="0"/>
              <a:t> </a:t>
            </a:r>
            <a:r>
              <a:rPr lang="fi-FI" sz="3200" b="1" dirty="0" smtClean="0">
                <a:latin typeface="+mn-lt"/>
              </a:rPr>
              <a:t>ALOITTEET v. 2018</a:t>
            </a:r>
            <a:endParaRPr lang="fi-FI" sz="3200" b="1" dirty="0">
              <a:latin typeface="+mn-lt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200" y="1892967"/>
            <a:ext cx="10515600" cy="4283995"/>
          </a:xfrm>
        </p:spPr>
        <p:txBody>
          <a:bodyPr/>
          <a:lstStyle/>
          <a:p>
            <a:pPr lvl="0"/>
            <a:endParaRPr lang="fi-FI" dirty="0" smtClean="0"/>
          </a:p>
          <a:p>
            <a:pPr lvl="0"/>
            <a:r>
              <a:rPr lang="fi-FI" dirty="0" smtClean="0"/>
              <a:t>Ikäihmisten palveluhakemisto</a:t>
            </a:r>
          </a:p>
          <a:p>
            <a:pPr lvl="0"/>
            <a:r>
              <a:rPr lang="fi-FI" dirty="0" smtClean="0"/>
              <a:t>Seniorikortti </a:t>
            </a:r>
            <a:r>
              <a:rPr lang="fi-FI" dirty="0"/>
              <a:t>65</a:t>
            </a:r>
            <a:r>
              <a:rPr lang="fi-FI" dirty="0" smtClean="0"/>
              <a:t>+</a:t>
            </a:r>
            <a:endParaRPr lang="fi-FI" dirty="0"/>
          </a:p>
          <a:p>
            <a:pPr lvl="0"/>
            <a:r>
              <a:rPr lang="fi-FI" dirty="0"/>
              <a:t>Postilaatikkojen sijainnit</a:t>
            </a:r>
          </a:p>
          <a:p>
            <a:pPr lvl="0"/>
            <a:r>
              <a:rPr lang="fi-FI" dirty="0"/>
              <a:t>Esteettömyyskartoitus</a:t>
            </a:r>
          </a:p>
          <a:p>
            <a:pPr lvl="0"/>
            <a:r>
              <a:rPr lang="fi-FI" dirty="0"/>
              <a:t>Ikäneuvolatoiminnan laajeneminen – viranhaltijoiden valmistelussa</a:t>
            </a:r>
          </a:p>
          <a:p>
            <a:pPr lvl="0"/>
            <a:r>
              <a:rPr lang="fi-FI" dirty="0"/>
              <a:t>Eläkkeelle jäävien terveystarkastukset – viranhaltijoiden valmistelussa</a:t>
            </a:r>
          </a:p>
          <a:p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90688"/>
            <a:ext cx="4563979" cy="256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24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200" b="1" dirty="0" smtClean="0">
                <a:latin typeface="+mn-lt"/>
              </a:rPr>
              <a:t>VANHUSNEUVOSTON TEKEMIÄ PARANNUSEHDOTUKSIA</a:t>
            </a:r>
            <a:endParaRPr lang="fi-FI" sz="3200" b="1" dirty="0">
              <a:latin typeface="+mn-lt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200" y="1548063"/>
            <a:ext cx="10515600" cy="4628900"/>
          </a:xfrm>
        </p:spPr>
        <p:txBody>
          <a:bodyPr>
            <a:normAutofit/>
          </a:bodyPr>
          <a:lstStyle/>
          <a:p>
            <a:pPr marL="0" indent="0">
              <a:lnSpc>
                <a:spcPct val="60000"/>
              </a:lnSpc>
              <a:buNone/>
            </a:pPr>
            <a:r>
              <a:rPr lang="fi-FI" dirty="0" smtClean="0"/>
              <a:t>Toimii </a:t>
            </a:r>
            <a:r>
              <a:rPr lang="fi-FI" dirty="0"/>
              <a:t>aktiivisesti taustaryhmiensä kautta, </a:t>
            </a:r>
            <a:r>
              <a:rPr lang="fi-FI" dirty="0" smtClean="0"/>
              <a:t>kuullen</a:t>
            </a:r>
          </a:p>
          <a:p>
            <a:pPr marL="0" indent="0">
              <a:lnSpc>
                <a:spcPct val="60000"/>
              </a:lnSpc>
              <a:buNone/>
            </a:pPr>
            <a:r>
              <a:rPr lang="fi-FI" dirty="0" smtClean="0"/>
              <a:t>ikääntyviä </a:t>
            </a:r>
            <a:r>
              <a:rPr lang="fi-FI" dirty="0"/>
              <a:t>ja tuoden muutos- ja </a:t>
            </a:r>
            <a:r>
              <a:rPr lang="fi-FI" dirty="0" smtClean="0"/>
              <a:t>parannusehdotuksia</a:t>
            </a:r>
          </a:p>
          <a:p>
            <a:pPr marL="0" indent="0">
              <a:lnSpc>
                <a:spcPct val="60000"/>
              </a:lnSpc>
              <a:buNone/>
            </a:pPr>
            <a:r>
              <a:rPr lang="fi-FI" dirty="0" smtClean="0"/>
              <a:t>viranhaltioiden käsittelyyn, mm.</a:t>
            </a:r>
            <a:endParaRPr lang="fi-FI" b="1" dirty="0"/>
          </a:p>
          <a:p>
            <a:pPr lvl="0"/>
            <a:endParaRPr lang="fi-FI" dirty="0" smtClean="0"/>
          </a:p>
          <a:p>
            <a:pPr lvl="0"/>
            <a:r>
              <a:rPr lang="fi-FI" dirty="0" smtClean="0"/>
              <a:t>yleiset </a:t>
            </a:r>
            <a:r>
              <a:rPr lang="fi-FI" dirty="0"/>
              <a:t>piha- ja katualueet </a:t>
            </a:r>
          </a:p>
          <a:p>
            <a:pPr lvl="0"/>
            <a:r>
              <a:rPr lang="fi-FI" dirty="0" smtClean="0"/>
              <a:t>Veturin toimintatilat Kesti-Maariassa</a:t>
            </a:r>
          </a:p>
          <a:p>
            <a:pPr lvl="0"/>
            <a:r>
              <a:rPr lang="fi-FI" dirty="0" smtClean="0"/>
              <a:t>palveluautojen </a:t>
            </a:r>
            <a:r>
              <a:rPr lang="fi-FI" dirty="0"/>
              <a:t>aikataulut </a:t>
            </a:r>
          </a:p>
          <a:p>
            <a:pPr lvl="0"/>
            <a:r>
              <a:rPr lang="fi-FI" dirty="0" smtClean="0"/>
              <a:t>palveluista tiedottaminen</a:t>
            </a:r>
          </a:p>
          <a:p>
            <a:pPr lvl="0"/>
            <a:r>
              <a:rPr lang="fi-FI" dirty="0" smtClean="0"/>
              <a:t>saatavilla olevat edut </a:t>
            </a:r>
            <a:r>
              <a:rPr lang="fi-FI" dirty="0"/>
              <a:t>ja </a:t>
            </a:r>
            <a:r>
              <a:rPr lang="fi-FI" dirty="0" smtClean="0"/>
              <a:t>tuet</a:t>
            </a:r>
            <a:endParaRPr lang="fi-FI" dirty="0"/>
          </a:p>
          <a:p>
            <a:endParaRPr lang="fi-FI" dirty="0"/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734" y="1289634"/>
            <a:ext cx="3344539" cy="4549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5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>
              <a:spcBef>
                <a:spcPts val="1000"/>
              </a:spcBef>
            </a:pPr>
            <a:r>
              <a:rPr lang="fi-FI" sz="4800" b="1" dirty="0" smtClean="0">
                <a:latin typeface="Calibri" panose="020F0502020204030204"/>
                <a:ea typeface="+mn-ea"/>
                <a:cs typeface="+mn-cs"/>
              </a:rPr>
              <a:t>				</a:t>
            </a:r>
            <a:r>
              <a:rPr lang="fi-FI" sz="4800" b="1" dirty="0">
                <a:latin typeface="Calibri" panose="020F0502020204030204"/>
                <a:ea typeface="+mn-ea"/>
                <a:cs typeface="+mn-cs"/>
              </a:rPr>
              <a:t/>
            </a:r>
            <a:br>
              <a:rPr lang="fi-FI" sz="4800" b="1" dirty="0">
                <a:latin typeface="Calibri" panose="020F0502020204030204"/>
                <a:ea typeface="+mn-ea"/>
                <a:cs typeface="+mn-cs"/>
              </a:rPr>
            </a:br>
            <a:endParaRPr lang="fi-FI" sz="4800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200" y="2077453"/>
            <a:ext cx="10515600" cy="3986463"/>
          </a:xfrm>
        </p:spPr>
        <p:txBody>
          <a:bodyPr/>
          <a:lstStyle/>
          <a:p>
            <a:pPr marL="0" indent="0">
              <a:buNone/>
            </a:pPr>
            <a:endParaRPr lang="fi-FI" dirty="0" smtClean="0"/>
          </a:p>
          <a:p>
            <a:pPr marL="0" indent="0">
              <a:buNone/>
            </a:pPr>
            <a:endParaRPr lang="fi-FI" dirty="0" smtClean="0"/>
          </a:p>
          <a:p>
            <a:pPr marL="0" indent="0">
              <a:buNone/>
            </a:pPr>
            <a:r>
              <a:rPr lang="fi-FI" dirty="0"/>
              <a:t>	 </a:t>
            </a:r>
            <a:r>
              <a:rPr lang="fi-FI" dirty="0" smtClean="0"/>
              <a:t> 	</a:t>
            </a:r>
            <a:r>
              <a:rPr lang="fi-FI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TERVETULOA MUKAAN!</a:t>
            </a:r>
            <a:endParaRPr lang="fi-FI" sz="4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5523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200" b="1" dirty="0" smtClean="0">
                <a:latin typeface="+mn-lt"/>
              </a:rPr>
              <a:t>TAUSTAA</a:t>
            </a:r>
            <a:endParaRPr lang="fi-FI" sz="3600" b="1" dirty="0">
              <a:latin typeface="+mn-lt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 smtClean="0"/>
              <a:t>Vanhuspalvelulaki voimaan 1.7.2013</a:t>
            </a:r>
          </a:p>
          <a:p>
            <a:endParaRPr lang="fi-FI" dirty="0"/>
          </a:p>
          <a:p>
            <a:r>
              <a:rPr lang="fi-FI" dirty="0" smtClean="0"/>
              <a:t>Vanhusneuvosto Naantaliin 1.1.2014</a:t>
            </a:r>
          </a:p>
          <a:p>
            <a:endParaRPr lang="fi-FI" dirty="0" smtClean="0"/>
          </a:p>
          <a:p>
            <a:r>
              <a:rPr lang="fi-FI" dirty="0"/>
              <a:t>Vanhusneuvoston toimikausi on sama kuin sen nimeämän kaupunginhallituksen toimikausi eli neljä (4) vuotta. </a:t>
            </a:r>
          </a:p>
          <a:p>
            <a:endParaRPr lang="fi-FI" dirty="0"/>
          </a:p>
          <a:p>
            <a:r>
              <a:rPr lang="fi-FI" dirty="0" smtClean="0"/>
              <a:t>Nykyinen toimintakausi 1.6.2017 – 31.5.2021</a:t>
            </a:r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148" y="1314951"/>
            <a:ext cx="3671137" cy="2447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539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200" b="1" dirty="0" smtClean="0">
                <a:latin typeface="+mn-lt"/>
              </a:rPr>
              <a:t>TARKOITUS</a:t>
            </a:r>
            <a:endParaRPr lang="fi-FI" sz="3600" b="1" dirty="0">
              <a:latin typeface="+mn-lt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13610" y="2037347"/>
            <a:ext cx="7664116" cy="3801980"/>
          </a:xfrm>
        </p:spPr>
        <p:txBody>
          <a:bodyPr/>
          <a:lstStyle/>
          <a:p>
            <a:r>
              <a:rPr lang="fi-FI" dirty="0" smtClean="0"/>
              <a:t>Naantalissa asuvien </a:t>
            </a:r>
            <a:r>
              <a:rPr lang="fi-FI" dirty="0"/>
              <a:t>vanhusten ja siellä toimivien </a:t>
            </a:r>
            <a:r>
              <a:rPr lang="fi-FI" dirty="0" smtClean="0"/>
              <a:t>vanhus- </a:t>
            </a:r>
            <a:r>
              <a:rPr lang="fi-FI" dirty="0"/>
              <a:t>ja eläkeläisjärjestöjen sekä vanhustyötä tekevien yhteistoimintaelin. </a:t>
            </a:r>
          </a:p>
          <a:p>
            <a:endParaRPr lang="fi-FI" dirty="0" smtClean="0"/>
          </a:p>
          <a:p>
            <a:r>
              <a:rPr lang="fi-FI" dirty="0"/>
              <a:t>T</a:t>
            </a:r>
            <a:r>
              <a:rPr lang="fi-FI" dirty="0" smtClean="0"/>
              <a:t>austayhteisöt </a:t>
            </a:r>
            <a:r>
              <a:rPr lang="fi-FI" dirty="0"/>
              <a:t>nimeävät edustajansa ja tälle henkilökohtaisen varajäsenen </a:t>
            </a:r>
            <a:r>
              <a:rPr lang="fi-FI" dirty="0" smtClean="0"/>
              <a:t>toimintakaudeksi </a:t>
            </a:r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726" y="319203"/>
            <a:ext cx="3386806" cy="2742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5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8200" y="232612"/>
            <a:ext cx="10515600" cy="569494"/>
          </a:xfrm>
        </p:spPr>
        <p:txBody>
          <a:bodyPr>
            <a:normAutofit/>
          </a:bodyPr>
          <a:lstStyle/>
          <a:p>
            <a:r>
              <a:rPr lang="fi-FI" sz="3200" b="1" dirty="0" smtClean="0">
                <a:latin typeface="+mn-lt"/>
              </a:rPr>
              <a:t>KOKOONPANO</a:t>
            </a:r>
            <a:endParaRPr lang="fi-FI" sz="3600" b="1" dirty="0">
              <a:latin typeface="+mn-lt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200" y="898358"/>
            <a:ext cx="10515600" cy="5278606"/>
          </a:xfrm>
          <a:noFill/>
        </p:spPr>
        <p:txBody>
          <a:bodyPr>
            <a:noAutofit/>
          </a:bodyPr>
          <a:lstStyle/>
          <a:p>
            <a:r>
              <a:rPr lang="fi-FI" sz="1500" b="1" dirty="0"/>
              <a:t>Naantalin Vanhusten Tuki ry </a:t>
            </a:r>
          </a:p>
          <a:p>
            <a:r>
              <a:rPr lang="fi-FI" sz="1500" b="1" dirty="0"/>
              <a:t>Naantalin Eläkeläiset ry </a:t>
            </a:r>
          </a:p>
          <a:p>
            <a:r>
              <a:rPr lang="fi-FI" sz="1500" b="1" dirty="0"/>
              <a:t>Naantalin Seniorit ry </a:t>
            </a:r>
          </a:p>
          <a:p>
            <a:r>
              <a:rPr lang="fi-FI" sz="1500" b="1" dirty="0" err="1"/>
              <a:t>Killin</a:t>
            </a:r>
            <a:r>
              <a:rPr lang="fi-FI" sz="1500" b="1" dirty="0"/>
              <a:t> Kehitysvammaisten Tuki ry </a:t>
            </a:r>
          </a:p>
          <a:p>
            <a:r>
              <a:rPr lang="fi-FI" sz="1500" b="1" dirty="0"/>
              <a:t>Naantalin Seudun Reumayhdistys ry </a:t>
            </a:r>
          </a:p>
          <a:p>
            <a:r>
              <a:rPr lang="fi-FI" sz="1500" b="1" dirty="0"/>
              <a:t>Naantalin Sydänyhdistys </a:t>
            </a:r>
          </a:p>
          <a:p>
            <a:r>
              <a:rPr lang="fi-FI" sz="1500" b="1" dirty="0"/>
              <a:t>Naantalin Karjalaiset ry </a:t>
            </a:r>
          </a:p>
          <a:p>
            <a:r>
              <a:rPr lang="fi-FI" sz="1500" b="1" dirty="0"/>
              <a:t>Eläkeliitto Naantalin Yhdistys ry </a:t>
            </a:r>
          </a:p>
          <a:p>
            <a:r>
              <a:rPr lang="fi-FI" sz="1500" b="1" dirty="0"/>
              <a:t>Eläkeliitto Lemu-Askainen-Velkua ry </a:t>
            </a:r>
          </a:p>
          <a:p>
            <a:r>
              <a:rPr lang="fi-FI" sz="1500" b="1" dirty="0"/>
              <a:t>Eläkeliitto Rymättylän Yhdistys ry </a:t>
            </a:r>
          </a:p>
          <a:p>
            <a:r>
              <a:rPr lang="fi-FI" sz="1500" b="1" dirty="0"/>
              <a:t>SPR Naantalin osasto </a:t>
            </a:r>
          </a:p>
          <a:p>
            <a:r>
              <a:rPr lang="fi-FI" sz="1500" b="1" dirty="0"/>
              <a:t>Naantalin seurakunta </a:t>
            </a:r>
          </a:p>
          <a:p>
            <a:r>
              <a:rPr lang="fi-FI" sz="1500" b="1" dirty="0"/>
              <a:t>Naantalin Aurinkosäätiö</a:t>
            </a:r>
          </a:p>
          <a:p>
            <a:r>
              <a:rPr lang="fi-FI" sz="1500" b="1" dirty="0"/>
              <a:t>Naantalin kunnalliset JHL ry</a:t>
            </a:r>
          </a:p>
          <a:p>
            <a:r>
              <a:rPr lang="fi-FI" sz="1500" b="1" dirty="0"/>
              <a:t>Lounaisrannikon Senioriopettajat ry</a:t>
            </a:r>
          </a:p>
          <a:p>
            <a:r>
              <a:rPr lang="fi-FI" sz="1500" b="1" dirty="0"/>
              <a:t>Naantalin </a:t>
            </a:r>
            <a:r>
              <a:rPr lang="fi-FI" sz="1500" b="1" dirty="0" smtClean="0"/>
              <a:t>kaupunki (nimeää sihteerin) </a:t>
            </a:r>
            <a:endParaRPr lang="fi-FI" sz="1500" b="1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58017" y="871123"/>
            <a:ext cx="5813926" cy="436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43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8200" y="514350"/>
            <a:ext cx="10515600" cy="781050"/>
          </a:xfrm>
        </p:spPr>
        <p:txBody>
          <a:bodyPr>
            <a:normAutofit/>
          </a:bodyPr>
          <a:lstStyle/>
          <a:p>
            <a:r>
              <a:rPr lang="fi-FI" sz="3200" b="1" dirty="0" smtClean="0">
                <a:latin typeface="+mn-lt"/>
              </a:rPr>
              <a:t>KOKOONTUMINEN</a:t>
            </a:r>
            <a:endParaRPr lang="fi-FI" sz="3600" b="1" dirty="0">
              <a:latin typeface="+mn-lt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200" y="1123950"/>
            <a:ext cx="10515600" cy="5053013"/>
          </a:xfrm>
        </p:spPr>
        <p:txBody>
          <a:bodyPr>
            <a:normAutofit/>
          </a:bodyPr>
          <a:lstStyle/>
          <a:p>
            <a:endParaRPr lang="fi-FI" dirty="0" smtClean="0"/>
          </a:p>
          <a:p>
            <a:pPr>
              <a:lnSpc>
                <a:spcPct val="150000"/>
              </a:lnSpc>
            </a:pPr>
            <a:r>
              <a:rPr lang="fi-FI" dirty="0"/>
              <a:t>V</a:t>
            </a:r>
            <a:r>
              <a:rPr lang="fi-FI" dirty="0" smtClean="0"/>
              <a:t>ähintään </a:t>
            </a:r>
            <a:r>
              <a:rPr lang="fi-FI" dirty="0"/>
              <a:t>neljä kertaa </a:t>
            </a:r>
            <a:r>
              <a:rPr lang="fi-FI" dirty="0" smtClean="0"/>
              <a:t>vuodessa. </a:t>
            </a:r>
            <a:r>
              <a:rPr lang="fi-FI" sz="2000" dirty="0" smtClean="0"/>
              <a:t>(6 kertaa v. 2018)</a:t>
            </a:r>
            <a:endParaRPr lang="fi-FI" sz="2000" dirty="0"/>
          </a:p>
          <a:p>
            <a:pPr>
              <a:lnSpc>
                <a:spcPct val="100000"/>
              </a:lnSpc>
            </a:pPr>
            <a:r>
              <a:rPr lang="fi-FI" dirty="0" smtClean="0"/>
              <a:t>Tarvittaessa puheenjohtajan </a:t>
            </a:r>
            <a:r>
              <a:rPr lang="fi-FI" dirty="0"/>
              <a:t>tai hänen estyneenä ollessaan </a:t>
            </a:r>
            <a:r>
              <a:rPr lang="fi-FI" dirty="0" smtClean="0"/>
              <a:t>varapuheenjohtajan </a:t>
            </a:r>
            <a:r>
              <a:rPr lang="fi-FI" dirty="0"/>
              <a:t>kutsusta muinakin </a:t>
            </a:r>
            <a:r>
              <a:rPr lang="fi-FI" dirty="0" smtClean="0"/>
              <a:t>aikoina.</a:t>
            </a:r>
            <a:endParaRPr lang="fi-FI" dirty="0"/>
          </a:p>
          <a:p>
            <a:pPr>
              <a:lnSpc>
                <a:spcPct val="150000"/>
              </a:lnSpc>
            </a:pPr>
            <a:r>
              <a:rPr lang="fi-FI" dirty="0" smtClean="0"/>
              <a:t>Päätösvaltainen </a:t>
            </a:r>
            <a:r>
              <a:rPr lang="fi-FI" dirty="0"/>
              <a:t>kun yli </a:t>
            </a:r>
            <a:r>
              <a:rPr lang="fi-FI" dirty="0" smtClean="0"/>
              <a:t>puolet </a:t>
            </a:r>
            <a:r>
              <a:rPr lang="fi-FI" dirty="0"/>
              <a:t>jäsenistä on </a:t>
            </a:r>
            <a:r>
              <a:rPr lang="fi-FI" dirty="0" smtClean="0"/>
              <a:t>paikalla.</a:t>
            </a:r>
            <a:endParaRPr lang="fi-FI" dirty="0"/>
          </a:p>
          <a:p>
            <a:pPr>
              <a:lnSpc>
                <a:spcPct val="150000"/>
              </a:lnSpc>
            </a:pPr>
            <a:r>
              <a:rPr lang="fi-FI" dirty="0"/>
              <a:t>Jokaisella jäsenellä on yksi ääni. </a:t>
            </a:r>
          </a:p>
          <a:p>
            <a:pPr>
              <a:lnSpc>
                <a:spcPct val="150000"/>
              </a:lnSpc>
            </a:pPr>
            <a:r>
              <a:rPr lang="fi-FI" dirty="0" smtClean="0"/>
              <a:t>Kokoukset virka-aikana eikä niistä </a:t>
            </a:r>
            <a:r>
              <a:rPr lang="fi-FI" dirty="0"/>
              <a:t>makseta </a:t>
            </a:r>
            <a:r>
              <a:rPr lang="fi-FI" dirty="0" smtClean="0"/>
              <a:t>kokouspalkkioita.</a:t>
            </a:r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262" y="236746"/>
            <a:ext cx="3813538" cy="2117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44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45527"/>
          </a:xfrm>
        </p:spPr>
        <p:txBody>
          <a:bodyPr>
            <a:normAutofit/>
          </a:bodyPr>
          <a:lstStyle/>
          <a:p>
            <a:r>
              <a:rPr lang="fi-FI" sz="3200" b="1" dirty="0" smtClean="0">
                <a:latin typeface="+mn-lt"/>
              </a:rPr>
              <a:t>TEHTÄVÄT</a:t>
            </a:r>
            <a:r>
              <a:rPr lang="fi-FI" sz="3600" b="1" dirty="0">
                <a:latin typeface="+mn-lt"/>
              </a:rPr>
              <a:t>	</a:t>
            </a:r>
            <a:r>
              <a:rPr lang="fi-FI" sz="2000" b="1" dirty="0" smtClean="0">
                <a:latin typeface="+mn-lt"/>
              </a:rPr>
              <a:t>1/2</a:t>
            </a:r>
            <a:endParaRPr lang="fi-FI" sz="2000" b="1" dirty="0">
              <a:latin typeface="+mn-lt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200" y="1123951"/>
            <a:ext cx="7062537" cy="5053012"/>
          </a:xfrm>
        </p:spPr>
        <p:txBody>
          <a:bodyPr>
            <a:normAutofit lnSpcReduction="10000"/>
          </a:bodyPr>
          <a:lstStyle/>
          <a:p>
            <a:pPr lvl="0"/>
            <a:r>
              <a:rPr lang="fi-FI" dirty="0"/>
              <a:t>edistää vanhusten </a:t>
            </a:r>
            <a:r>
              <a:rPr lang="fi-FI" dirty="0" smtClean="0"/>
              <a:t>selviytymistä</a:t>
            </a:r>
          </a:p>
          <a:p>
            <a:pPr lvl="0"/>
            <a:r>
              <a:rPr lang="fi-FI" dirty="0" smtClean="0"/>
              <a:t>seuraa </a:t>
            </a:r>
            <a:r>
              <a:rPr lang="fi-FI" dirty="0"/>
              <a:t>vanhusten </a:t>
            </a:r>
            <a:r>
              <a:rPr lang="fi-FI" dirty="0" smtClean="0"/>
              <a:t>näkökulmasta päätöksentekoa </a:t>
            </a:r>
          </a:p>
          <a:p>
            <a:pPr lvl="0"/>
            <a:r>
              <a:rPr lang="fi-FI" dirty="0" smtClean="0"/>
              <a:t>vaikuttaa </a:t>
            </a:r>
            <a:r>
              <a:rPr lang="fi-FI" dirty="0"/>
              <a:t>ympäristön suunnitteluun ja toteutukseen </a:t>
            </a:r>
            <a:r>
              <a:rPr lang="fi-FI" dirty="0" smtClean="0"/>
              <a:t>siten, </a:t>
            </a:r>
            <a:r>
              <a:rPr lang="fi-FI" dirty="0"/>
              <a:t>että julkiset tilat soveltuvat myös vanhusten, vammaisten ja sairaiden tarpeisiin </a:t>
            </a:r>
          </a:p>
          <a:p>
            <a:pPr lvl="0"/>
            <a:r>
              <a:rPr lang="fi-FI" dirty="0" smtClean="0"/>
              <a:t>kutsuu </a:t>
            </a:r>
            <a:r>
              <a:rPr lang="fi-FI" dirty="0"/>
              <a:t>kokouksiinsa </a:t>
            </a:r>
            <a:r>
              <a:rPr lang="fi-FI" dirty="0" smtClean="0"/>
              <a:t>kaupungin edustajia </a:t>
            </a:r>
            <a:r>
              <a:rPr lang="fi-FI" dirty="0"/>
              <a:t>esittelemään ikäihmisiä </a:t>
            </a:r>
            <a:r>
              <a:rPr lang="fi-FI" dirty="0" smtClean="0"/>
              <a:t>koskevia suunnitelmia</a:t>
            </a:r>
          </a:p>
          <a:p>
            <a:r>
              <a:rPr lang="fi-FI" dirty="0" smtClean="0"/>
              <a:t>lisää yhdistysten sekä </a:t>
            </a:r>
            <a:r>
              <a:rPr lang="fi-FI" dirty="0" err="1" smtClean="0"/>
              <a:t>sosiaali</a:t>
            </a:r>
            <a:r>
              <a:rPr lang="fi-FI" dirty="0" smtClean="0"/>
              <a:t>- </a:t>
            </a:r>
            <a:r>
              <a:rPr lang="fi-FI" dirty="0"/>
              <a:t>ja terveystoimen yhteistyötä </a:t>
            </a:r>
          </a:p>
          <a:p>
            <a:r>
              <a:rPr lang="fi-FI" dirty="0"/>
              <a:t>kehittää </a:t>
            </a:r>
            <a:r>
              <a:rPr lang="fi-FI" dirty="0" smtClean="0"/>
              <a:t>vapaaehtoistoimintaa </a:t>
            </a:r>
            <a:endParaRPr lang="fi-FI" dirty="0"/>
          </a:p>
          <a:p>
            <a:pPr lvl="0"/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172" y="906378"/>
            <a:ext cx="3351272" cy="429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34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0117"/>
          </a:xfrm>
        </p:spPr>
        <p:txBody>
          <a:bodyPr>
            <a:normAutofit/>
          </a:bodyPr>
          <a:lstStyle/>
          <a:p>
            <a:r>
              <a:rPr lang="fi-FI" sz="3200" b="1" dirty="0" smtClean="0">
                <a:latin typeface="+mn-lt"/>
              </a:rPr>
              <a:t>TEHTÄVÄT</a:t>
            </a:r>
            <a:r>
              <a:rPr lang="fi-FI" sz="3600" b="1" dirty="0">
                <a:latin typeface="+mn-lt"/>
              </a:rPr>
              <a:t>	</a:t>
            </a:r>
            <a:r>
              <a:rPr lang="fi-FI" sz="2000" b="1" dirty="0" smtClean="0">
                <a:latin typeface="+mn-lt"/>
              </a:rPr>
              <a:t>2/2</a:t>
            </a:r>
            <a:endParaRPr lang="fi-FI" sz="2000" b="1" dirty="0">
              <a:latin typeface="+mn-lt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99360" y="1552909"/>
            <a:ext cx="7290135" cy="4351338"/>
          </a:xfrm>
        </p:spPr>
        <p:txBody>
          <a:bodyPr>
            <a:normAutofit lnSpcReduction="10000"/>
          </a:bodyPr>
          <a:lstStyle/>
          <a:p>
            <a:pPr lvl="0"/>
            <a:r>
              <a:rPr lang="fi-FI" dirty="0"/>
              <a:t>järjestää tilaisuuksia ja tapahtumia vapaaehtoistoimin </a:t>
            </a:r>
          </a:p>
          <a:p>
            <a:pPr lvl="0"/>
            <a:r>
              <a:rPr lang="fi-FI" dirty="0"/>
              <a:t>edistää </a:t>
            </a:r>
            <a:r>
              <a:rPr lang="fi-FI" dirty="0" smtClean="0"/>
              <a:t>vanhusten </a:t>
            </a:r>
            <a:r>
              <a:rPr lang="fi-FI" dirty="0"/>
              <a:t>elämänlaatua ja selviytymistä </a:t>
            </a:r>
            <a:r>
              <a:rPr lang="fi-FI" dirty="0" smtClean="0"/>
              <a:t>mm. kulttuuri-</a:t>
            </a:r>
            <a:r>
              <a:rPr lang="fi-FI" dirty="0"/>
              <a:t>, liikunta- ja </a:t>
            </a:r>
            <a:r>
              <a:rPr lang="fi-FI" dirty="0" smtClean="0"/>
              <a:t>harrastetoiminnan avulla </a:t>
            </a:r>
            <a:endParaRPr lang="fi-FI" dirty="0"/>
          </a:p>
          <a:p>
            <a:pPr lvl="0"/>
            <a:r>
              <a:rPr lang="fi-FI" dirty="0"/>
              <a:t>ottaa </a:t>
            </a:r>
            <a:r>
              <a:rPr lang="fi-FI" dirty="0" smtClean="0"/>
              <a:t>vastuuta </a:t>
            </a:r>
            <a:r>
              <a:rPr lang="fi-FI" dirty="0"/>
              <a:t>vapaaehtoistyön keinoin ikäihmisten syrjäytymisen ehkäisemiseksi </a:t>
            </a:r>
          </a:p>
          <a:p>
            <a:pPr lvl="0"/>
            <a:r>
              <a:rPr lang="fi-FI" dirty="0"/>
              <a:t>tiedotustoiminta </a:t>
            </a:r>
          </a:p>
          <a:p>
            <a:pPr lvl="0"/>
            <a:r>
              <a:rPr lang="fi-FI" dirty="0" smtClean="0"/>
              <a:t>kokouspöytäkirjat </a:t>
            </a:r>
            <a:r>
              <a:rPr lang="fi-FI" dirty="0"/>
              <a:t>sekä toimintakertomus </a:t>
            </a:r>
            <a:r>
              <a:rPr lang="fi-FI" dirty="0" smtClean="0"/>
              <a:t>löytyvät </a:t>
            </a:r>
            <a:r>
              <a:rPr lang="fi-FI" dirty="0" smtClean="0">
                <a:hlinkClick r:id="rId2"/>
              </a:rPr>
              <a:t>www.naantali.fi/vanhusneuvosto</a:t>
            </a:r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280737"/>
            <a:ext cx="4670258" cy="311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07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98454"/>
          </a:xfrm>
        </p:spPr>
        <p:txBody>
          <a:bodyPr>
            <a:normAutofit/>
          </a:bodyPr>
          <a:lstStyle/>
          <a:p>
            <a:r>
              <a:rPr lang="fi-FI" sz="3200" b="1" dirty="0" smtClean="0">
                <a:latin typeface="+mn-lt"/>
              </a:rPr>
              <a:t>VIERAILIJAT KOKOUKSISSA</a:t>
            </a:r>
            <a:r>
              <a:rPr lang="fi-FI" sz="4000" b="1" dirty="0" smtClean="0">
                <a:latin typeface="+mn-lt"/>
              </a:rPr>
              <a:t> </a:t>
            </a:r>
            <a:r>
              <a:rPr lang="fi-FI" sz="3200" b="1" dirty="0" smtClean="0">
                <a:latin typeface="+mn-lt"/>
              </a:rPr>
              <a:t>VUONNA 2018 </a:t>
            </a:r>
            <a:endParaRPr lang="fi-FI" sz="4000" b="1" dirty="0">
              <a:latin typeface="+mn-lt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201" y="1825625"/>
            <a:ext cx="8658726" cy="4351338"/>
          </a:xfrm>
        </p:spPr>
        <p:txBody>
          <a:bodyPr>
            <a:normAutofit lnSpcReduction="10000"/>
          </a:bodyPr>
          <a:lstStyle/>
          <a:p>
            <a:r>
              <a:rPr lang="fi-FI" dirty="0" smtClean="0"/>
              <a:t>Kaupungin suunnitteluinsinööri esitteli esteettömyyskartoitusta.</a:t>
            </a:r>
          </a:p>
          <a:p>
            <a:endParaRPr lang="fi-FI" dirty="0"/>
          </a:p>
          <a:p>
            <a:r>
              <a:rPr lang="fi-FI" dirty="0" smtClean="0"/>
              <a:t>Terveyskeskuksen ylilääkäri kertoi ikäihmisten päihde- ja mielenterveyspalveluista sekä terveyskeskuksen nykytilasta.</a:t>
            </a:r>
          </a:p>
          <a:p>
            <a:endParaRPr lang="fi-FI" dirty="0" smtClean="0"/>
          </a:p>
          <a:p>
            <a:r>
              <a:rPr lang="fi-FI" dirty="0" smtClean="0"/>
              <a:t>Hoito- ja vanhuspalvelujohtaja kertoi kotikuntoutustiimistä ja kotisairaalasta sekä uudesta keskitetystä asiakasneuvonnasta </a:t>
            </a:r>
            <a:r>
              <a:rPr lang="fi-FI" dirty="0" smtClean="0">
                <a:hlinkClick r:id="rId2"/>
              </a:rPr>
              <a:t>www.asiakasneuvonta.fi</a:t>
            </a:r>
            <a:endParaRPr lang="fi-FI" dirty="0" smtClean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294" y="739547"/>
            <a:ext cx="1304334" cy="1508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55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200" b="1" dirty="0" smtClean="0">
                <a:latin typeface="+mn-lt"/>
              </a:rPr>
              <a:t>V. 2018 TOTEUTETUT AKTIVITEETIT </a:t>
            </a:r>
            <a:r>
              <a:rPr lang="fi-FI" sz="2400" b="1" dirty="0" smtClean="0">
                <a:latin typeface="+mn-lt"/>
              </a:rPr>
              <a:t>1/3</a:t>
            </a:r>
            <a:endParaRPr lang="fi-FI" sz="3200" b="1" dirty="0">
              <a:latin typeface="+mn-lt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200" y="1825625"/>
            <a:ext cx="7992979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i-FI" dirty="0" smtClean="0"/>
              <a:t>”Ukkojen ja akkojen” –liikuntatuokio Urheilutalolla</a:t>
            </a:r>
          </a:p>
          <a:p>
            <a:pPr>
              <a:lnSpc>
                <a:spcPct val="110000"/>
              </a:lnSpc>
            </a:pPr>
            <a:endParaRPr lang="fi-FI" dirty="0" smtClean="0"/>
          </a:p>
          <a:p>
            <a:pPr>
              <a:lnSpc>
                <a:spcPct val="110000"/>
              </a:lnSpc>
            </a:pPr>
            <a:r>
              <a:rPr lang="fi-FI" dirty="0" smtClean="0"/>
              <a:t>”Kepein askelin kesään” liikuntatapahtuma Kirkkopuistossa</a:t>
            </a: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336" y="2667001"/>
            <a:ext cx="4284355" cy="321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22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1" id="{1DA9A8A1-0737-4C9F-BF46-6BB0003B8991}" vid="{3561AF00-809B-4678-8AC6-FB31F38D9CEB}"/>
    </a:ext>
  </a:extLst>
</a:theme>
</file>

<file path=ppt/theme/theme2.xml><?xml version="1.0" encoding="utf-8"?>
<a:theme xmlns:a="http://schemas.openxmlformats.org/drawingml/2006/main" name="Mukautettu suunnittelumalli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1" id="{1DA9A8A1-0737-4C9F-BF46-6BB0003B8991}" vid="{06969193-ABF7-468C-954C-6862C68B6F1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70544764616C7449B48BC6073011593B" ma:contentTypeVersion="0" ma:contentTypeDescription="Luo uusi asiakirja." ma:contentTypeScope="" ma:versionID="9ae3a5839627ece1e0f4406aa41f9069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4abf2a10b083844fea3f2ad2ecd5cc1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0D68498-BB5C-459E-8708-D0553B575464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066A57CD-0303-460A-BF2F-10E7B2ED628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8831FE3F-255C-450F-B857-62902F04E69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graaf_turkoosi_121218</Template>
  <TotalTime>519</TotalTime>
  <Words>380</Words>
  <Application>Microsoft Office PowerPoint</Application>
  <PresentationFormat>Laajakuva</PresentationFormat>
  <Paragraphs>100</Paragraphs>
  <Slides>16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Office-teema</vt:lpstr>
      <vt:lpstr>Mukautettu suunnittelumalli</vt:lpstr>
      <vt:lpstr>NAANTALIN VANHUSNEUVOSTO </vt:lpstr>
      <vt:lpstr>TAUSTAA</vt:lpstr>
      <vt:lpstr>TARKOITUS</vt:lpstr>
      <vt:lpstr>KOKOONPANO</vt:lpstr>
      <vt:lpstr>KOKOONTUMINEN</vt:lpstr>
      <vt:lpstr>TEHTÄVÄT 1/2</vt:lpstr>
      <vt:lpstr>TEHTÄVÄT 2/2</vt:lpstr>
      <vt:lpstr>VIERAILIJAT KOKOUKSISSA VUONNA 2018 </vt:lpstr>
      <vt:lpstr>V. 2018 TOTEUTETUT AKTIVITEETIT 1/3</vt:lpstr>
      <vt:lpstr>V. 2018 TOTEUTETUT AKTIVITEETIT 2/3</vt:lpstr>
      <vt:lpstr>V. 2018 TOTEUTETUT AKTIVITEETIT 3/3</vt:lpstr>
      <vt:lpstr>MUUT AKTIVITEETIT 1/2</vt:lpstr>
      <vt:lpstr>MUUT AKTIVITEETIT 2/2</vt:lpstr>
      <vt:lpstr>VANHUSNEUVOSTON ALOITTEET v. 2018</vt:lpstr>
      <vt:lpstr>VANHUSNEUVOSTON TEKEMIÄ PARANNUSEHDOTUKSIA</vt:lpstr>
      <vt:lpstr>     </vt:lpstr>
    </vt:vector>
  </TitlesOfParts>
  <Company>Naantalin kaupunki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Salovaara Pirkko</dc:creator>
  <cp:lastModifiedBy>Kontturi Katariina</cp:lastModifiedBy>
  <cp:revision>122</cp:revision>
  <dcterms:created xsi:type="dcterms:W3CDTF">2018-12-12T09:08:04Z</dcterms:created>
  <dcterms:modified xsi:type="dcterms:W3CDTF">2019-05-23T04:26:06Z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0x01010070544764616C7449B48BC6073011593B</vt:lpwstr>
  </property>
</Properties>
</file>