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4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ijä ja päivämäärä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Tekijä ja päivämäärä</a:t>
            </a:r>
          </a:p>
        </p:txBody>
      </p:sp>
      <p:sp>
        <p:nvSpPr>
          <p:cNvPr id="12" name="Esityksen otsikko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Esityksen otsikko</a:t>
            </a:r>
          </a:p>
        </p:txBody>
      </p:sp>
      <p:sp>
        <p:nvSpPr>
          <p:cNvPr id="13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Esityksen alaotsikko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ä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eipätekstin taso yksi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Väite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ärkeä tosi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Leipätekstin taso yksi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100 %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Tosiasian tiedo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Tosiasian tiedot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ähdevii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Lähdeviite</a:t>
            </a:r>
          </a:p>
        </p:txBody>
      </p:sp>
      <p:sp>
        <p:nvSpPr>
          <p:cNvPr id="116" name="Leipätekstin taso yksi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”Huomattava lainaus”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mmakkoperspektiivin näkymä modernin rakennuksen alumiinilevyjen peittämään fasadiin kirkkaan sinisen taivaan alla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Näkymä sammakkoperspektiivistä moderniin kaarevaan rakennukseen pilvisen taivaan alla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Näkymä sisältä modernista valkoisesta rakennuksesta, jossa on lasipaneeleita, kohti kirkasta puolipilvistä taivasta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äkymä sammakkoperspektiivistä Azadi Toweriin Teheranissa, Iranissa, kirkkaan taivaan alla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merk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eipätekstin taso yksi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Dian luetteloteksti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merki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eipätekstin taso yksi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/>
          <a:lstStyle>
            <a:lvl1pPr defTabSz="2438337"/>
            <a:lvl2pPr defTabSz="2438337"/>
            <a:lvl3pPr defTabSz="2438337"/>
            <a:lvl4pPr defTabSz="2438337"/>
            <a:lvl5pPr defTabSz="2438337"/>
          </a:lstStyle>
          <a:p>
            <a:r>
              <a:t>Dian luetteloteksti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kuva vaihtoehtoine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oderni valkoinen rakennus, jossa on lasipaneeleita, kirkasta sinistä taivasta vasten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>
            <a:lvl1pPr defTabSz="2438337">
              <a:defRPr spc="-170"/>
            </a:lvl1pPr>
          </a:lstStyle>
          <a:p>
            <a:r>
              <a:t>Dian otsikko</a:t>
            </a:r>
          </a:p>
        </p:txBody>
      </p:sp>
      <p:sp>
        <p:nvSpPr>
          <p:cNvPr id="174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Dian alaotsikko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kuv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äkymä sisältä kivirakennelmasta kohti portaikkoa ja kirkasta sinistä taivasta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Esitykse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Esityksen otsikko</a:t>
            </a:r>
          </a:p>
        </p:txBody>
      </p:sp>
      <p:sp>
        <p:nvSpPr>
          <p:cNvPr id="23" name="Tekijä ja päivämäärä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Tekijä ja päivämäärä</a:t>
            </a:r>
          </a:p>
        </p:txBody>
      </p:sp>
      <p:sp>
        <p:nvSpPr>
          <p:cNvPr id="24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Esityksen alaotsikko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kuv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Dian alaotsikko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3" name="Leipätekstin taso yksi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r>
              <a:t>Dian luetteloteksti</a:t>
            </a:r>
          </a:p>
        </p:txBody>
      </p:sp>
      <p:sp>
        <p:nvSpPr>
          <p:cNvPr id="184" name="Osakuva modernista kaarisillasta Qingdaossa, Shandongissa Kiinassa, ja osittain selkeä taivas taustalla"/>
          <p:cNvSpPr>
            <a:spLocks noGrp="1"/>
          </p:cNvSpPr>
          <p:nvPr>
            <p:ph type="pic" idx="22"/>
          </p:nvPr>
        </p:nvSpPr>
        <p:spPr>
          <a:xfrm>
            <a:off x="9271000" y="1263846"/>
            <a:ext cx="16773843" cy="111882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5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Dian otsikko</a:t>
            </a:r>
          </a:p>
        </p:txBody>
      </p:sp>
      <p:sp>
        <p:nvSpPr>
          <p:cNvPr id="18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Dian otsikko</a:t>
            </a:r>
          </a:p>
        </p:txBody>
      </p:sp>
      <p:sp>
        <p:nvSpPr>
          <p:cNvPr id="194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Dian alaotsikko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Dian otsikko</a:t>
            </a:r>
          </a:p>
        </p:txBody>
      </p:sp>
      <p:sp>
        <p:nvSpPr>
          <p:cNvPr id="203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Dian alaotsikko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4" name="Leipätekstin taso yksi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r>
              <a:t>Dian luetteloteksti</a:t>
            </a:r>
          </a:p>
        </p:txBody>
      </p:sp>
      <p:sp>
        <p:nvSpPr>
          <p:cNvPr id="20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kuva vaihtoeht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oderni valkoinen rakennus, jossa on lasipaneeleita, kirkasta sinistä taivasta vasten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Dian otsikko</a:t>
            </a:r>
          </a:p>
        </p:txBody>
      </p:sp>
      <p:sp>
        <p:nvSpPr>
          <p:cNvPr id="34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Dian alaotsikko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n otsikk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Dian otsikko</a:t>
            </a:r>
          </a:p>
        </p:txBody>
      </p:sp>
      <p:sp>
        <p:nvSpPr>
          <p:cNvPr id="43" name="Dian alaotsikk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Dian alaotsikko</a:t>
            </a:r>
          </a:p>
        </p:txBody>
      </p:sp>
      <p:sp>
        <p:nvSpPr>
          <p:cNvPr id="44" name="Leipätekstin taso yksi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Dian luetteloteksti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eipätekstin taso yksi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Dian luetteloteksti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n alaotsikk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Dian alaotsikko</a:t>
            </a:r>
          </a:p>
        </p:txBody>
      </p:sp>
      <p:sp>
        <p:nvSpPr>
          <p:cNvPr id="61" name="Leipätekstin taso yksi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Dian luetteloteksti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Osakuva modernista kaarisillasta Qingdaossa, Shandongissa Kiinassa, ja osittain selkeä taivas taustalla"/>
          <p:cNvSpPr>
            <a:spLocks noGrp="1"/>
          </p:cNvSpPr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Dian otsikko</a:t>
            </a:r>
          </a:p>
        </p:txBody>
      </p:sp>
      <p:sp>
        <p:nvSpPr>
          <p:cNvPr id="6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sion otsikko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Osion otsikko</a:t>
            </a:r>
          </a:p>
        </p:txBody>
      </p:sp>
      <p:sp>
        <p:nvSpPr>
          <p:cNvPr id="7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Dian otsikko</a:t>
            </a:r>
          </a:p>
        </p:txBody>
      </p:sp>
      <p:sp>
        <p:nvSpPr>
          <p:cNvPr id="80" name="Dian alaotsikk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Dian alaotsikko</a:t>
            </a:r>
          </a:p>
        </p:txBody>
      </p:sp>
      <p:sp>
        <p:nvSpPr>
          <p:cNvPr id="8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Agendan otsikko</a:t>
            </a:r>
          </a:p>
        </p:txBody>
      </p:sp>
      <p:sp>
        <p:nvSpPr>
          <p:cNvPr id="89" name="Agendan alaotsikk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Agendan alaotsikko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Agendan aiheet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Dian otsikko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Dian luetteloteksti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Moderni valkoinen rakennus, jossa on lasipaneeleita, kirkasta sinistä taivasta vasten" descr="Moderni valkoinen rakennus, jossa on lasipaneeleita, kirkasta sinistä taivasta vasten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1627" b="11625"/>
          <a:stretch>
            <a:fillRect/>
          </a:stretch>
        </p:blipFill>
        <p:spPr>
          <a:xfrm>
            <a:off x="12192000" y="1269999"/>
            <a:ext cx="10922000" cy="11176003"/>
          </a:xfrm>
          <a:prstGeom prst="rect">
            <a:avLst/>
          </a:prstGeom>
        </p:spPr>
      </p:pic>
      <p:sp>
        <p:nvSpPr>
          <p:cNvPr id="215" name="EETU ry:n Pirkanmaan eläkeläisparlamentti 4.10. Tampere…"/>
          <p:cNvSpPr txBox="1">
            <a:spLocks noGrp="1"/>
          </p:cNvSpPr>
          <p:nvPr>
            <p:ph type="body" sz="quarter" idx="1"/>
          </p:nvPr>
        </p:nvSpPr>
        <p:spPr>
          <a:xfrm>
            <a:off x="1656464" y="8944225"/>
            <a:ext cx="9462283" cy="4510869"/>
          </a:xfrm>
          <a:prstGeom prst="rect">
            <a:avLst/>
          </a:prstGeom>
        </p:spPr>
        <p:txBody>
          <a:bodyPr/>
          <a:lstStyle/>
          <a:p>
            <a:pPr algn="ctr" defTabSz="631505">
              <a:defRPr sz="3900" b="0">
                <a:solidFill>
                  <a:srgbClr val="625B48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endParaRPr/>
          </a:p>
          <a:p>
            <a:pPr algn="ctr" defTabSz="631505">
              <a:defRPr sz="3900" b="0">
                <a:solidFill>
                  <a:srgbClr val="625B48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endParaRPr/>
          </a:p>
          <a:p>
            <a:pPr algn="ctr" defTabSz="631505">
              <a:defRPr sz="3900" b="0">
                <a:solidFill>
                  <a:srgbClr val="0433FF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Kansallinen senioriliitto ry</a:t>
            </a:r>
          </a:p>
          <a:p>
            <a:pPr algn="ctr" defTabSz="631505">
              <a:defRPr sz="3900" b="0">
                <a:solidFill>
                  <a:srgbClr val="0433FF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Pj. Kari Kantalainen</a:t>
            </a:r>
          </a:p>
          <a:p>
            <a:pPr algn="ctr" defTabSz="631505">
              <a:defRPr sz="3900" b="0">
                <a:solidFill>
                  <a:srgbClr val="0433FF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kari.kantalainen@senioriliitto.fi</a:t>
            </a:r>
          </a:p>
        </p:txBody>
      </p:sp>
      <p:sp>
        <p:nvSpPr>
          <p:cNvPr id="216" name="Elämäniloa ja voimaa senioritoiminnasta!"/>
          <p:cNvSpPr txBox="1">
            <a:spLocks noGrp="1"/>
          </p:cNvSpPr>
          <p:nvPr>
            <p:ph type="title"/>
          </p:nvPr>
        </p:nvSpPr>
        <p:spPr>
          <a:xfrm>
            <a:off x="497913" y="2441306"/>
            <a:ext cx="11196174" cy="5147612"/>
          </a:xfrm>
          <a:prstGeom prst="rect">
            <a:avLst/>
          </a:prstGeom>
        </p:spPr>
        <p:txBody>
          <a:bodyPr/>
          <a:lstStyle>
            <a:lvl1pPr algn="ctr" defTabSz="487044">
              <a:lnSpc>
                <a:spcPct val="100000"/>
              </a:lnSpc>
              <a:defRPr sz="9200" b="0" spc="0">
                <a:solidFill>
                  <a:srgbClr val="94219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Elämäniloa ja voimaa senioritoiminnasta!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Kehittämisen kulmakive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1" spc="-200">
                <a:solidFill>
                  <a:srgbClr val="942192"/>
                </a:solidFill>
              </a:defRPr>
            </a:lvl1pPr>
          </a:lstStyle>
          <a:p>
            <a:r>
              <a:t>Kehittämisen kulmakivet:</a:t>
            </a:r>
          </a:p>
        </p:txBody>
      </p:sp>
      <p:sp>
        <p:nvSpPr>
          <p:cNvPr id="241" name="VETOVOIMAN LISÄYS…"/>
          <p:cNvSpPr txBox="1">
            <a:spLocks noGrp="1"/>
          </p:cNvSpPr>
          <p:nvPr>
            <p:ph type="body" idx="1"/>
          </p:nvPr>
        </p:nvSpPr>
        <p:spPr>
          <a:xfrm>
            <a:off x="1206500" y="3347875"/>
            <a:ext cx="21971000" cy="10498326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i="1">
                <a:solidFill>
                  <a:srgbClr val="0433FF"/>
                </a:solidFill>
              </a:defRPr>
            </a:pPr>
            <a:r>
              <a:t>VETOVOIMAN LISÄYS</a:t>
            </a:r>
          </a:p>
          <a:p>
            <a:pPr marL="1219200" lvl="1" indent="-609600" defTabSz="2438337">
              <a:lnSpc>
                <a:spcPct val="90000"/>
              </a:lnSpc>
              <a:spcBef>
                <a:spcPts val="4500"/>
              </a:spcBef>
              <a:defRPr sz="4800" b="0" i="1"/>
            </a:pPr>
            <a:r>
              <a:t>Olemassa olon perusta = </a:t>
            </a:r>
            <a:r>
              <a:rPr b="1">
                <a:solidFill>
                  <a:srgbClr val="AA7942"/>
                </a:solidFill>
              </a:rPr>
              <a:t>JÄSENET </a:t>
            </a:r>
            <a:r>
              <a:t>-&gt; uudet jäsenet turvaavat jatkuvuuden  </a:t>
            </a:r>
          </a:p>
          <a:p>
            <a:pPr marL="1828800" lvl="2" indent="-609600" defTabSz="2438337">
              <a:lnSpc>
                <a:spcPct val="90000"/>
              </a:lnSpc>
              <a:spcBef>
                <a:spcPts val="4500"/>
              </a:spcBef>
              <a:defRPr sz="4800" b="0" i="1"/>
            </a:pPr>
            <a:r>
              <a:t>Avainasemassa</a:t>
            </a:r>
            <a:r>
              <a:rPr b="1"/>
              <a:t> </a:t>
            </a:r>
            <a:r>
              <a:rPr b="1">
                <a:solidFill>
                  <a:srgbClr val="AA7942"/>
                </a:solidFill>
              </a:rPr>
              <a:t>YHDISTYKSET </a:t>
            </a:r>
            <a:r>
              <a:t>-&gt; aktiivinen, monipuolinen ja seniorien erilaiset elämäntilanteet huomiova toiminta herättää kiinnostuksen ja luo edellytykset jäsenmäärän kasvulle</a:t>
            </a:r>
          </a:p>
          <a:p>
            <a:pPr marL="1828800" lvl="2" indent="-609600" defTabSz="2438337">
              <a:lnSpc>
                <a:spcPct val="90000"/>
              </a:lnSpc>
              <a:spcBef>
                <a:spcPts val="4500"/>
              </a:spcBef>
              <a:defRPr sz="4800" b="0" i="1"/>
            </a:pPr>
            <a:r>
              <a:t>Yhdistyksiin lisää </a:t>
            </a:r>
            <a:r>
              <a:rPr b="1">
                <a:solidFill>
                  <a:srgbClr val="AA7942"/>
                </a:solidFill>
              </a:rPr>
              <a:t>AKTIIVITOIMIJOITA</a:t>
            </a:r>
            <a:r>
              <a:rPr b="1"/>
              <a:t> </a:t>
            </a:r>
            <a:r>
              <a:t>-&gt; lisäystä tuettava -&gt; jäsenten taustat tutuiksi ja erityisosaaminen hyötykäyttöön (esim. digi- ja terveysasioiden osaajista voi löytyä mukavasti lisäarvoa toimintaan</a:t>
            </a:r>
          </a:p>
          <a:p>
            <a:pPr marL="1828800" lvl="2" indent="-609600" defTabSz="2438337">
              <a:lnSpc>
                <a:spcPct val="90000"/>
              </a:lnSpc>
              <a:spcBef>
                <a:spcPts val="4500"/>
              </a:spcBef>
              <a:defRPr sz="4800" b="0" i="1"/>
            </a:pPr>
            <a:r>
              <a:t>Rohkeutta hyviksi havaittujen toimintamuotojen käyttöönottoon</a:t>
            </a:r>
          </a:p>
          <a:p>
            <a:pPr marL="1219200" lvl="1" indent="-609600" defTabSz="2438337">
              <a:lnSpc>
                <a:spcPct val="90000"/>
              </a:lnSpc>
              <a:spcBef>
                <a:spcPts val="4500"/>
              </a:spcBef>
              <a:defRPr sz="4800" b="0" i="1"/>
            </a:pPr>
            <a:r>
              <a:t>”Ei pyörää tarvitse keksiä uudelleen, sovelletaan hyviä käytäntöjä”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Kehittämisen kulmakiv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1" spc="-200">
                <a:solidFill>
                  <a:srgbClr val="942192"/>
                </a:solidFill>
              </a:defRPr>
            </a:lvl1pPr>
          </a:lstStyle>
          <a:p>
            <a:r>
              <a:t>Kehittämisen kulmakivet</a:t>
            </a:r>
          </a:p>
        </p:txBody>
      </p:sp>
      <p:sp>
        <p:nvSpPr>
          <p:cNvPr id="244" name="Pitovoiman vahvistaminen…"/>
          <p:cNvSpPr txBox="1">
            <a:spLocks noGrp="1"/>
          </p:cNvSpPr>
          <p:nvPr>
            <p:ph type="body" idx="1"/>
          </p:nvPr>
        </p:nvSpPr>
        <p:spPr>
          <a:xfrm>
            <a:off x="1206500" y="2492039"/>
            <a:ext cx="21971000" cy="1027718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42544" indent="-542544" defTabSz="2170121">
              <a:lnSpc>
                <a:spcPct val="90000"/>
              </a:lnSpc>
              <a:spcBef>
                <a:spcPts val="4000"/>
              </a:spcBef>
              <a:buSzPct val="123000"/>
              <a:buChar char="•"/>
              <a:defRPr sz="4200" i="1">
                <a:solidFill>
                  <a:srgbClr val="AA7942"/>
                </a:solidFill>
              </a:defRPr>
            </a:pPr>
            <a:r>
              <a:t>Pitovoiman vahvistaminen</a:t>
            </a:r>
          </a:p>
          <a:p>
            <a:pPr marL="1085088" lvl="1" indent="-542544" defTabSz="2170121">
              <a:lnSpc>
                <a:spcPct val="90000"/>
              </a:lnSpc>
              <a:spcBef>
                <a:spcPts val="4000"/>
              </a:spcBef>
              <a:defRPr sz="4200" b="0" i="1" u="sng"/>
            </a:pPr>
            <a:r>
              <a:t>Jäsentyytyväisyys</a:t>
            </a:r>
            <a:r>
              <a:rPr u="none"/>
              <a:t> -&gt; syntyy toiminnasta saatujen hyvien kokemusten kautta (matkat, kerhot, opintopiirit, harrastusryhmät, neuvontapalvelut mm. digi-ja terveysasioissa jne) </a:t>
            </a:r>
          </a:p>
          <a:p>
            <a:pPr marL="1085088" lvl="1" indent="-542544" defTabSz="2170121">
              <a:lnSpc>
                <a:spcPct val="90000"/>
              </a:lnSpc>
              <a:spcBef>
                <a:spcPts val="4000"/>
              </a:spcBef>
              <a:defRPr sz="4200" b="0" i="1"/>
            </a:pPr>
            <a:r>
              <a:t>ja </a:t>
            </a:r>
            <a:r>
              <a:rPr u="sng"/>
              <a:t>yhteisöllisyys vahvistuu</a:t>
            </a:r>
            <a:r>
              <a:t>, kun yhdessä  pidämme huolta toinen toisistamme, näin voimme tarjota senioreille aidosti Eloa ja iloa eläkepäiviin…</a:t>
            </a:r>
          </a:p>
          <a:p>
            <a:pPr marL="542544" indent="-542544" defTabSz="2170121">
              <a:lnSpc>
                <a:spcPct val="90000"/>
              </a:lnSpc>
              <a:spcBef>
                <a:spcPts val="4000"/>
              </a:spcBef>
              <a:buSzPct val="123000"/>
              <a:buChar char="•"/>
              <a:defRPr sz="4200" i="1">
                <a:solidFill>
                  <a:srgbClr val="AA7942"/>
                </a:solidFill>
              </a:defRPr>
            </a:pPr>
            <a:r>
              <a:t>Viestinnän osaaminen</a:t>
            </a:r>
          </a:p>
          <a:p>
            <a:pPr marL="1085088" lvl="1" indent="-542544" defTabSz="2170121">
              <a:lnSpc>
                <a:spcPct val="90000"/>
              </a:lnSpc>
              <a:spcBef>
                <a:spcPts val="4000"/>
              </a:spcBef>
              <a:defRPr sz="4200" b="0" i="1"/>
            </a:pPr>
            <a:r>
              <a:t>Avainkysymys -&gt; </a:t>
            </a:r>
            <a:r>
              <a:rPr u="sng"/>
              <a:t>miten hyvin osaamme viestiä </a:t>
            </a:r>
            <a:r>
              <a:t>ulos ja sisäänpäin </a:t>
            </a:r>
            <a:r>
              <a:rPr u="sng"/>
              <a:t>järjestön toiminnasta ja jäsenten palveluista / tarpeista</a:t>
            </a:r>
            <a:r>
              <a:t> eri viestintäkanavien kautta -&gt; liitosta koulutusta ja työkaluja  </a:t>
            </a:r>
          </a:p>
          <a:p>
            <a:pPr marL="542544" indent="-542544" defTabSz="2170121">
              <a:lnSpc>
                <a:spcPct val="90000"/>
              </a:lnSpc>
              <a:spcBef>
                <a:spcPts val="4000"/>
              </a:spcBef>
              <a:buSzPct val="123000"/>
              <a:buChar char="•"/>
              <a:defRPr sz="4200" i="1">
                <a:solidFill>
                  <a:srgbClr val="AA7942"/>
                </a:solidFill>
              </a:defRPr>
            </a:pPr>
            <a:r>
              <a:t>Tunnettuuden lisääminen</a:t>
            </a:r>
          </a:p>
          <a:p>
            <a:pPr marL="1085088" lvl="1" indent="-542544" defTabSz="2170121">
              <a:lnSpc>
                <a:spcPct val="90000"/>
              </a:lnSpc>
              <a:spcBef>
                <a:spcPts val="4000"/>
              </a:spcBef>
              <a:defRPr sz="4200" b="0" i="1" u="sng"/>
            </a:pPr>
            <a:r>
              <a:t>Tunnettuus määrittää miten vaikutusvaltaiseksi järjestö koetaan</a:t>
            </a:r>
            <a:r>
              <a:rPr u="none"/>
              <a:t> ja miten hyvin se onnistuu tavoitteissaan (esim. seniorien edunvalvonta)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Elämänmyönteisyys…"/>
          <p:cNvSpPr txBox="1">
            <a:spLocks noGrp="1"/>
          </p:cNvSpPr>
          <p:nvPr>
            <p:ph type="body" sz="half" idx="1"/>
          </p:nvPr>
        </p:nvSpPr>
        <p:spPr>
          <a:xfrm>
            <a:off x="585666" y="2455433"/>
            <a:ext cx="11803019" cy="10496778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210311">
              <a:spcBef>
                <a:spcPts val="500"/>
              </a:spcBef>
              <a:defRPr sz="420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Elämänmyönteisyys </a:t>
            </a:r>
            <a:endParaRPr b="0"/>
          </a:p>
          <a:p>
            <a:pPr defTabSz="210311">
              <a:spcBef>
                <a:spcPts val="500"/>
              </a:spcBef>
              <a:defRPr sz="4200" b="0">
                <a:latin typeface="Gill Sans"/>
                <a:ea typeface="Gill Sans"/>
                <a:cs typeface="Gill Sans"/>
                <a:sym typeface="Gill Sans"/>
              </a:defRPr>
            </a:pPr>
            <a:r>
              <a:t>Positiivinen asenne, rakentava suhtautuminen, kiinnostus ympäristöön, halu vaikuttaa, uskallus kokeilla.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210311">
              <a:spcBef>
                <a:spcPts val="500"/>
              </a:spcBef>
              <a:defRPr sz="420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Itsensä ja toisten arvostaminen </a:t>
            </a:r>
            <a:endParaRPr b="0"/>
          </a:p>
          <a:p>
            <a:pPr defTabSz="210311">
              <a:spcBef>
                <a:spcPts val="500"/>
              </a:spcBef>
              <a:defRPr sz="4200" b="0">
                <a:latin typeface="Gill Sans"/>
                <a:ea typeface="Gill Sans"/>
                <a:cs typeface="Gill Sans"/>
                <a:sym typeface="Gill Sans"/>
              </a:defRPr>
            </a:pPr>
            <a:r>
              <a:t>Ylpeys itsestä, omanarvontunto, eri-ikäisten huomioiminen, yksilöllisyyden kunnioittaminen. </a:t>
            </a:r>
          </a:p>
          <a:p>
            <a:pPr defTabSz="210311">
              <a:spcBef>
                <a:spcPts val="500"/>
              </a:spcBef>
              <a:defRPr sz="420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Vastuu itsestä ja muista </a:t>
            </a:r>
            <a:endParaRPr b="0"/>
          </a:p>
          <a:p>
            <a:pPr defTabSz="210311">
              <a:spcBef>
                <a:spcPts val="500"/>
              </a:spcBef>
              <a:defRPr sz="4200" b="0">
                <a:latin typeface="Gill Sans"/>
                <a:ea typeface="Gill Sans"/>
                <a:cs typeface="Gill Sans"/>
                <a:sym typeface="Gill Sans"/>
              </a:defRPr>
            </a:pPr>
            <a:r>
              <a:t>Turvallisuus, yhteisöllisyys, välittäminen. </a:t>
            </a:r>
          </a:p>
          <a:p>
            <a:pPr defTabSz="210311">
              <a:spcBef>
                <a:spcPts val="500"/>
              </a:spcBef>
              <a:defRPr sz="420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Suoraselkäisyys </a:t>
            </a:r>
            <a:endParaRPr b="0"/>
          </a:p>
          <a:p>
            <a:pPr defTabSz="210311">
              <a:spcBef>
                <a:spcPts val="500"/>
              </a:spcBef>
              <a:defRPr sz="4200" b="0">
                <a:latin typeface="Gill Sans"/>
                <a:ea typeface="Gill Sans"/>
                <a:cs typeface="Gill Sans"/>
                <a:sym typeface="Gill Sans"/>
              </a:defRPr>
            </a:pPr>
            <a:r>
              <a:t>Rehtiys, rehellisyys, lojaalisuus, rohkeus. </a:t>
            </a:r>
          </a:p>
          <a:p>
            <a:pPr defTabSz="210311">
              <a:spcBef>
                <a:spcPts val="500"/>
              </a:spcBef>
              <a:defRPr sz="420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Perinteiden kunnioittaminen </a:t>
            </a:r>
            <a:endParaRPr b="0"/>
          </a:p>
          <a:p>
            <a:pPr defTabSz="210311">
              <a:spcBef>
                <a:spcPts val="500"/>
              </a:spcBef>
              <a:defRPr sz="4200" b="0">
                <a:latin typeface="Gill Sans"/>
                <a:ea typeface="Gill Sans"/>
                <a:cs typeface="Gill Sans"/>
                <a:sym typeface="Gill Sans"/>
              </a:defRPr>
            </a:pPr>
            <a:r>
              <a:t>Sukupolvien perinnön siirtäminen, suomalaisen identiteetin vaaliminen, talkoohengen rohkaiseminen, henkisten ja hengellisten arvojen kunnioittaminen. </a:t>
            </a:r>
          </a:p>
        </p:txBody>
      </p:sp>
      <p:sp>
        <p:nvSpPr>
          <p:cNvPr id="219" name="Seniorien arvot"/>
          <p:cNvSpPr txBox="1">
            <a:spLocks noGrp="1"/>
          </p:cNvSpPr>
          <p:nvPr>
            <p:ph type="title"/>
          </p:nvPr>
        </p:nvSpPr>
        <p:spPr>
          <a:xfrm>
            <a:off x="675701" y="453000"/>
            <a:ext cx="11182185" cy="1435104"/>
          </a:xfrm>
          <a:prstGeom prst="rect">
            <a:avLst/>
          </a:prstGeom>
        </p:spPr>
        <p:txBody>
          <a:bodyPr/>
          <a:lstStyle/>
          <a:p>
            <a:pPr lvl="6" indent="0" defTabSz="825500">
              <a:lnSpc>
                <a:spcPct val="90000"/>
              </a:lnSpc>
              <a:defRPr sz="9000" b="0" cap="all" spc="0">
                <a:solidFill>
                  <a:srgbClr val="0433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Seniorien arvot</a:t>
            </a:r>
          </a:p>
        </p:txBody>
      </p:sp>
      <p:pic>
        <p:nvPicPr>
          <p:cNvPr id="220" name="IMG_7156.JPG" descr="IMG_7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39" y="-94964"/>
            <a:ext cx="10421109" cy="13905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egatrendejä:…"/>
          <p:cNvSpPr txBox="1">
            <a:spLocks noGrp="1"/>
          </p:cNvSpPr>
          <p:nvPr>
            <p:ph type="body" idx="1"/>
          </p:nvPr>
        </p:nvSpPr>
        <p:spPr>
          <a:xfrm>
            <a:off x="954468" y="1211484"/>
            <a:ext cx="21971001" cy="11293032"/>
          </a:xfrm>
          <a:prstGeom prst="rect">
            <a:avLst/>
          </a:prstGeom>
        </p:spPr>
        <p:txBody>
          <a:bodyPr/>
          <a:lstStyle/>
          <a:p>
            <a:pPr marL="548637" indent="-548637" defTabSz="2194505">
              <a:spcBef>
                <a:spcPts val="4000"/>
              </a:spcBef>
              <a:defRPr sz="4300"/>
            </a:pPr>
            <a:endParaRPr/>
          </a:p>
          <a:p>
            <a:pPr marL="0" indent="0" defTabSz="742950">
              <a:spcBef>
                <a:spcPts val="0"/>
              </a:spcBef>
              <a:buSzTx/>
              <a:buNone/>
              <a:defRPr sz="8100" cap="all">
                <a:solidFill>
                  <a:srgbClr val="0433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Megatrendejä:</a:t>
            </a:r>
            <a:endParaRPr>
              <a:solidFill>
                <a:srgbClr val="606060"/>
              </a:solidFill>
            </a:endParaRPr>
          </a:p>
          <a:p>
            <a:pPr marL="514348" indent="-514348" defTabSz="742950">
              <a:lnSpc>
                <a:spcPct val="100000"/>
              </a:lnSpc>
              <a:spcBef>
                <a:spcPts val="5300"/>
              </a:spcBef>
              <a:buSzPct val="30000"/>
              <a:buBlip>
                <a:blip r:embed="rId2"/>
              </a:buBlip>
              <a:defRPr sz="45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AA7942"/>
                </a:solidFill>
              </a:rPr>
              <a:t>Ikärakenteen muutos jatkuu:</a:t>
            </a:r>
            <a:r>
              <a:t> v. 2030 yli 65-vuotiaiden osuus väestöstä -&gt; 25 % johtuen elinajan kasvusta ja syntyvyyden laskusta</a:t>
            </a:r>
          </a:p>
          <a:p>
            <a:pPr marL="514348" indent="-514348" defTabSz="742950">
              <a:lnSpc>
                <a:spcPct val="100000"/>
              </a:lnSpc>
              <a:spcBef>
                <a:spcPts val="5300"/>
              </a:spcBef>
              <a:buSzPct val="30000"/>
              <a:buBlip>
                <a:blip r:embed="rId2"/>
              </a:buBlip>
              <a:defRPr sz="45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Suomi kaupungistuu</a:t>
            </a:r>
            <a:r>
              <a:t>: väestönkasvu ja maahanmuutto keskittyy suuriin kaupunkikeskuksiin</a:t>
            </a:r>
          </a:p>
          <a:p>
            <a:pPr marL="514348" indent="-514348" defTabSz="742950">
              <a:lnSpc>
                <a:spcPct val="100000"/>
              </a:lnSpc>
              <a:spcBef>
                <a:spcPts val="5300"/>
              </a:spcBef>
              <a:buSzPct val="30000"/>
              <a:buBlip>
                <a:blip r:embed="rId2"/>
              </a:buBlip>
              <a:defRPr sz="45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0433FF"/>
                </a:solidFill>
              </a:rPr>
              <a:t>Teknologian ja lääketieteen</a:t>
            </a:r>
            <a:r>
              <a:t> avulla ikääntymiseen liittyviä sairauksia pystytään ennaltaehkäisemään ja hoitamaan</a:t>
            </a:r>
          </a:p>
          <a:p>
            <a:pPr marL="514348" indent="-514348" defTabSz="742950">
              <a:lnSpc>
                <a:spcPct val="100000"/>
              </a:lnSpc>
              <a:spcBef>
                <a:spcPts val="5300"/>
              </a:spcBef>
              <a:buSzPct val="30000"/>
              <a:buBlip>
                <a:blip r:embed="rId2"/>
              </a:buBlip>
              <a:defRPr sz="45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514348" indent="-514348" defTabSz="742950">
              <a:lnSpc>
                <a:spcPct val="100000"/>
              </a:lnSpc>
              <a:spcBef>
                <a:spcPts val="5300"/>
              </a:spcBef>
              <a:buSzPct val="30000"/>
              <a:buBlip>
                <a:blip r:embed="rId2"/>
              </a:buBlip>
              <a:defRPr sz="45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514348" indent="-514348" defTabSz="742950">
              <a:lnSpc>
                <a:spcPct val="100000"/>
              </a:lnSpc>
              <a:spcBef>
                <a:spcPts val="5300"/>
              </a:spcBef>
              <a:buSzPct val="30000"/>
              <a:buBlip>
                <a:blip r:embed="rId2"/>
              </a:buBlip>
              <a:defRPr sz="45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942192"/>
                </a:solidFill>
              </a:rPr>
              <a:t>Digitalisaatio ja teknologian</a:t>
            </a:r>
            <a:r>
              <a:t> kehitys kiihtyy -&gt; elinikäisen osaamisen kehittäminen yksilötasolla korostuu - haasteena digisyrjäytyminen</a:t>
            </a:r>
          </a:p>
          <a:p>
            <a:pPr marL="514348" indent="-514348" defTabSz="742950">
              <a:lnSpc>
                <a:spcPct val="100000"/>
              </a:lnSpc>
              <a:spcBef>
                <a:spcPts val="5300"/>
              </a:spcBef>
              <a:buSzPct val="30000"/>
              <a:buBlip>
                <a:blip r:embed="rId2"/>
              </a:buBlip>
              <a:defRPr sz="45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AA7942"/>
                </a:solidFill>
              </a:rPr>
              <a:t>Kansalaisyhteiskunnan rooli</a:t>
            </a:r>
            <a:r>
              <a:t> demokratian ylläpitäjänä koetuksella (viestintä muuttuu -&gt; some, hybridivaikuttaminen -&gt; medianlukutaito korostuu, jne)</a:t>
            </a:r>
          </a:p>
          <a:p>
            <a:pPr marL="514348" indent="-514348" defTabSz="742950">
              <a:lnSpc>
                <a:spcPct val="100000"/>
              </a:lnSpc>
              <a:spcBef>
                <a:spcPts val="5300"/>
              </a:spcBef>
              <a:buSzPct val="30000"/>
              <a:buBlip>
                <a:blip r:embed="rId2"/>
              </a:buBlip>
              <a:defRPr sz="45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Ulkoiset muutostekijät</a:t>
            </a:r>
            <a:r>
              <a:t> mm. ilmasto- ja ympäristön muutos, energian riittävyys, väestönkasvu, sodat jne.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enioriliiton jäsenkysely: tärkeimmät edunvalvonnan tavoitteet ovat:…"/>
          <p:cNvSpPr txBox="1"/>
          <p:nvPr/>
        </p:nvSpPr>
        <p:spPr>
          <a:xfrm>
            <a:off x="712510" y="1748281"/>
            <a:ext cx="22958979" cy="10219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7000"/>
              </a:lnSpc>
              <a:spcBef>
                <a:spcPts val="1000"/>
              </a:spcBef>
              <a:buFont typeface="Arial"/>
              <a:defRPr sz="5900" b="1" i="1">
                <a:solidFill>
                  <a:srgbClr val="AA794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Senioriliiton jäsenkysely: tärkeimmät edunvalvonnan tavoitteet ovat:</a:t>
            </a:r>
          </a:p>
          <a:p>
            <a:pPr marL="228600" indent="-228600" algn="l" defTabSz="914400">
              <a:lnSpc>
                <a:spcPct val="107000"/>
              </a:lnSpc>
              <a:spcBef>
                <a:spcPts val="1000"/>
              </a:spcBef>
              <a:buSzPct val="100000"/>
              <a:buFont typeface="Arial"/>
              <a:buChar char="•"/>
              <a:defRPr sz="5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942192"/>
                </a:solidFill>
              </a:rPr>
              <a:t>ikäihmisten arvostuksen lisääminen yhteiskunnassa</a:t>
            </a:r>
            <a:r>
              <a:t> (85 % erittäin tai melko tärkeä)</a:t>
            </a:r>
          </a:p>
          <a:p>
            <a:pPr marL="342900" indent="-342900" algn="l" defTabSz="914400">
              <a:lnSpc>
                <a:spcPct val="107000"/>
              </a:lnSpc>
              <a:spcBef>
                <a:spcPts val="1000"/>
              </a:spcBef>
              <a:buSzPct val="100000"/>
              <a:buFont typeface="Symbol"/>
              <a:buChar char="·"/>
              <a:defRPr sz="5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433FF"/>
                </a:solidFill>
              </a:rPr>
              <a:t>terveyspalveluiden</a:t>
            </a:r>
            <a:r>
              <a:t> (81 %) </a:t>
            </a:r>
            <a:r>
              <a:rPr>
                <a:solidFill>
                  <a:srgbClr val="0433FF"/>
                </a:solidFill>
              </a:rPr>
              <a:t>ja erikoissairaanhoidon saatavuuden turvaaminen</a:t>
            </a:r>
            <a:r>
              <a:t> (80 %)</a:t>
            </a:r>
          </a:p>
          <a:p>
            <a:pPr marL="342900" indent="-342900" algn="l" defTabSz="914400">
              <a:lnSpc>
                <a:spcPct val="107000"/>
              </a:lnSpc>
              <a:spcBef>
                <a:spcPts val="1000"/>
              </a:spcBef>
              <a:buSzPct val="100000"/>
              <a:buFont typeface="Symbol"/>
              <a:buChar char="·"/>
              <a:defRPr sz="5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AA7942"/>
                </a:solidFill>
              </a:rPr>
              <a:t>seniorien harrastusmahdollisuuksien edistäminen</a:t>
            </a:r>
            <a:r>
              <a:t> (79 %)</a:t>
            </a:r>
          </a:p>
          <a:p>
            <a:pPr marL="342900" indent="-342900" algn="l" defTabSz="914400">
              <a:lnSpc>
                <a:spcPct val="107000"/>
              </a:lnSpc>
              <a:spcBef>
                <a:spcPts val="1000"/>
              </a:spcBef>
              <a:buSzPct val="100000"/>
              <a:buFont typeface="Symbol"/>
              <a:buChar char="·"/>
              <a:defRPr sz="5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eläkkeiden verotuksen oikeudenmukaisuuden varmistaminen</a:t>
            </a:r>
            <a:r>
              <a:t> (77 %)</a:t>
            </a:r>
          </a:p>
          <a:p>
            <a:pPr marL="342900" indent="-342900" algn="l" defTabSz="914400">
              <a:lnSpc>
                <a:spcPct val="107000"/>
              </a:lnSpc>
              <a:spcBef>
                <a:spcPts val="1000"/>
              </a:spcBef>
              <a:buSzPct val="100000"/>
              <a:buFont typeface="Symbol"/>
              <a:buChar char="·"/>
              <a:defRPr sz="5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433FF"/>
                </a:solidFill>
              </a:rPr>
              <a:t>vanhuspalveluiden laadun varmistaminen</a:t>
            </a:r>
            <a:r>
              <a:t> (77 %)</a:t>
            </a:r>
          </a:p>
          <a:p>
            <a:pPr marL="228600" indent="-228600" algn="l" defTabSz="914400">
              <a:lnSpc>
                <a:spcPct val="107000"/>
              </a:lnSpc>
              <a:spcBef>
                <a:spcPts val="1000"/>
              </a:spcBef>
              <a:buSzPct val="100000"/>
              <a:buFont typeface="Arial"/>
              <a:buChar char="•"/>
              <a:defRPr sz="5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Hyvinvointipalveluiden laadun sekä mielenterveys- ja päihdepalveluiden parantamiseksi odotetaan aiempaa enemmän toimenpiteitä.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Megatrendejä:…"/>
          <p:cNvSpPr txBox="1">
            <a:spLocks noGrp="1"/>
          </p:cNvSpPr>
          <p:nvPr>
            <p:ph type="body" idx="1"/>
          </p:nvPr>
        </p:nvSpPr>
        <p:spPr>
          <a:xfrm>
            <a:off x="1206500" y="795534"/>
            <a:ext cx="21971000" cy="11708982"/>
          </a:xfrm>
          <a:prstGeom prst="rect">
            <a:avLst/>
          </a:prstGeom>
        </p:spPr>
        <p:txBody>
          <a:bodyPr/>
          <a:lstStyle/>
          <a:p>
            <a:pPr marL="537665" indent="-537665" defTabSz="2150614">
              <a:spcBef>
                <a:spcPts val="3900"/>
              </a:spcBef>
              <a:defRPr sz="4214"/>
            </a:pPr>
            <a:endParaRPr/>
          </a:p>
          <a:p>
            <a:pPr marL="0" indent="0" defTabSz="728091">
              <a:spcBef>
                <a:spcPts val="0"/>
              </a:spcBef>
              <a:buSzTx/>
              <a:buNone/>
              <a:defRPr sz="7938" cap="all">
                <a:solidFill>
                  <a:srgbClr val="0433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5684"/>
              <a:t>Sote-uudistus - ratkaisuja ja huomioita</a:t>
            </a:r>
            <a:r>
              <a:t>:</a:t>
            </a:r>
            <a:endParaRPr sz="4410">
              <a:solidFill>
                <a:srgbClr val="606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504061" indent="-504061" defTabSz="728091">
              <a:lnSpc>
                <a:spcPct val="100000"/>
              </a:lnSpc>
              <a:spcBef>
                <a:spcPts val="5100"/>
              </a:spcBef>
              <a:buSzPct val="30000"/>
              <a:buBlip>
                <a:blip r:embed="rId3"/>
              </a:buBlip>
              <a:defRPr sz="441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Senioriliiton edunvavontakysely: 92 % jäsenistä on huolissaan sotepalveluiden resursseista ja määrärahojen riittävyydestä</a:t>
            </a:r>
          </a:p>
          <a:p>
            <a:pPr marL="504061" indent="-504061" defTabSz="728091">
              <a:lnSpc>
                <a:spcPct val="100000"/>
              </a:lnSpc>
              <a:spcBef>
                <a:spcPts val="5100"/>
              </a:spcBef>
              <a:buSzPct val="30000"/>
              <a:buBlip>
                <a:blip r:embed="rId3"/>
              </a:buBlip>
              <a:defRPr sz="441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Terveyspalvelujen saatavuus ja pitkät jonotusajat koetaan kansalaisten </a:t>
            </a:r>
            <a:r>
              <a:rPr u="sng"/>
              <a:t>yhdenvertaisuuden</a:t>
            </a:r>
            <a:r>
              <a:t> kannalta ongelmana </a:t>
            </a:r>
          </a:p>
          <a:p>
            <a:pPr marL="504061" indent="-504061" defTabSz="728091">
              <a:lnSpc>
                <a:spcPct val="100000"/>
              </a:lnSpc>
              <a:spcBef>
                <a:spcPts val="5100"/>
              </a:spcBef>
              <a:buSzPct val="30000"/>
              <a:buBlip>
                <a:blip r:embed="rId3"/>
              </a:buBlip>
              <a:defRPr sz="441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Työterveyshuolto hoitaa työssäkäyvän väestön terveyspalvelut käytännössä ilman jonoja -&gt; työterveyshuollon ulkopuoliset uudistuksen maksumiehinä?</a:t>
            </a:r>
          </a:p>
          <a:p>
            <a:pPr marL="504061" indent="-504061" defTabSz="728091">
              <a:lnSpc>
                <a:spcPct val="100000"/>
              </a:lnSpc>
              <a:spcBef>
                <a:spcPts val="5100"/>
              </a:spcBef>
              <a:buSzPct val="30000"/>
              <a:buBlip>
                <a:blip r:embed="rId3"/>
              </a:buBlip>
              <a:defRPr sz="441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Senioriliitto: sotepalvelujen tuottavuutta tehostettava, hallintorakennetta tiivistettävä ja monituottajamallia laajennettava -&gt; yritykset, järjestöt ja kolmas sektori mukaan tuottajiksi</a:t>
            </a:r>
          </a:p>
          <a:p>
            <a:pPr marL="504061" indent="-504061" defTabSz="728091">
              <a:lnSpc>
                <a:spcPct val="100000"/>
              </a:lnSpc>
              <a:spcBef>
                <a:spcPts val="5100"/>
              </a:spcBef>
              <a:buSzPct val="30000"/>
              <a:buBlip>
                <a:blip r:embed="rId3"/>
              </a:buBlip>
              <a:defRPr sz="441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Digitaalisten ja mobiilipalvelujen ohella varmistettava palvelujen saatavuus kaikille ikäihmisille - ongelmana mm. digitaidot ja hoivapalvelut</a:t>
            </a:r>
          </a:p>
          <a:p>
            <a:pPr marL="504061" indent="-504061" defTabSz="728091">
              <a:lnSpc>
                <a:spcPct val="100000"/>
              </a:lnSpc>
              <a:spcBef>
                <a:spcPts val="5100"/>
              </a:spcBef>
              <a:buSzPct val="30000"/>
              <a:buBlip>
                <a:blip r:embed="rId3"/>
              </a:buBlip>
              <a:defRPr sz="441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Seniorien kokemusasiantuntijuutta hyödynnettävä hyvinvointialueilla</a:t>
            </a:r>
          </a:p>
          <a:p>
            <a:pPr marL="504061" indent="-504061" defTabSz="728091">
              <a:lnSpc>
                <a:spcPct val="100000"/>
              </a:lnSpc>
              <a:spcBef>
                <a:spcPts val="5100"/>
              </a:spcBef>
              <a:buSzPct val="30000"/>
              <a:buBlip>
                <a:blip r:embed="rId3"/>
              </a:buBlip>
              <a:defRPr sz="441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Yksi keskeinen näkökulma: ikääntyneen itsemääräämisoikeus ja perusoikeudet ei yleensä lakkaa hoivapalveluiden piiriiin siirryttäessä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9401.jpeg" descr="IMG_94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43" y="101976"/>
            <a:ext cx="19033727" cy="13512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ETUn puheenjohtajuus 20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500" b="0" spc="-150"/>
            </a:lvl1pPr>
          </a:lstStyle>
          <a:p>
            <a:r>
              <a:t>EETUn puheenjohtajuus 2024</a:t>
            </a:r>
          </a:p>
        </p:txBody>
      </p:sp>
      <p:sp>
        <p:nvSpPr>
          <p:cNvPr id="231" name="Eläkeuudistuksen lähtökohtana tasapuolisuus ja pitkäjänteisyys"/>
          <p:cNvSpPr txBox="1">
            <a:spLocks noGrp="1"/>
          </p:cNvSpPr>
          <p:nvPr>
            <p:ph type="body" idx="21"/>
          </p:nvPr>
        </p:nvSpPr>
        <p:spPr>
          <a:xfrm>
            <a:off x="1206500" y="2355185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400" b="0" i="1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Eläkeuudistuksen lähtökohtana tasapuolisuus ja pitkäjänteisyys</a:t>
            </a:r>
          </a:p>
        </p:txBody>
      </p:sp>
      <p:sp>
        <p:nvSpPr>
          <p:cNvPr id="232" name="EETUn keskeisiä tavoitteita eläkeuudistuksessa:…"/>
          <p:cNvSpPr txBox="1">
            <a:spLocks noGrp="1"/>
          </p:cNvSpPr>
          <p:nvPr>
            <p:ph type="body" idx="1"/>
          </p:nvPr>
        </p:nvSpPr>
        <p:spPr>
          <a:xfrm>
            <a:off x="1206500" y="3730536"/>
            <a:ext cx="21971000" cy="9502630"/>
          </a:xfrm>
          <a:prstGeom prst="rect">
            <a:avLst/>
          </a:prstGeom>
        </p:spPr>
        <p:txBody>
          <a:bodyPr/>
          <a:lstStyle/>
          <a:p>
            <a:pPr marL="1828800" indent="-18288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latin typeface="Calibri"/>
                <a:ea typeface="Calibri"/>
                <a:cs typeface="Calibri"/>
                <a:sym typeface="Calibri"/>
              </a:defRPr>
            </a:pPr>
            <a:r>
              <a:t>EETUn keskeisiä tavoitteita eläkeuudistuksessa:</a:t>
            </a:r>
          </a:p>
          <a:p>
            <a:pPr marL="1828800" indent="-18288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pPr>
            <a:r>
              <a:t>1. Kannustava ja oikeudenmukainen eläkejärjestelmä kaikille iästä riippumatta</a:t>
            </a:r>
          </a:p>
          <a:p>
            <a:pPr marL="1828800" indent="-18288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pPr>
            <a:r>
              <a:t>- Yksikään ikäluokka ei saa jäädä väliinputoajaksi kehiteltäessä eläkejärjestelmää</a:t>
            </a:r>
          </a:p>
          <a:p>
            <a:pPr marL="1828800" indent="-18288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pPr>
            <a:r>
              <a:t>2. Maksussa olevia ja tulevia eläkkeitä ei saa leikata. </a:t>
            </a:r>
          </a:p>
          <a:p>
            <a:pPr marL="1828800" indent="-18288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pPr>
            <a:r>
              <a:t>- Indeksijarruja emme kannata. </a:t>
            </a:r>
          </a:p>
          <a:p>
            <a:pPr marL="1828800" indent="-18288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pPr>
            <a:r>
              <a:t>- Indeksien on turvattava eläkkeiden ostovoima.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pPr>
            <a:r>
              <a:t>3. Eläkeuudistuksen lähtökohta on kannustaa työntekoon ja yrittäjyyteen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pPr>
            <a:r>
              <a:t>4. Eläkkeellä tehdystä työstä on kartuttava eläkettä aina.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Senioriliitto ehdotti EETUn eläkeuudistusta koskeneeseen paperiin mainintaa osakesijoitusten painoarvon nostamisesta. Muut eivät hyväksyneet tätä!</a:t>
            </a:r>
            <a:r>
              <a:rPr b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Hyvä vanhuus - mitä se on ja mitä siihen tarvitaan…"/>
          <p:cNvSpPr txBox="1">
            <a:spLocks noGrp="1"/>
          </p:cNvSpPr>
          <p:nvPr>
            <p:ph type="title"/>
          </p:nvPr>
        </p:nvSpPr>
        <p:spPr>
          <a:xfrm>
            <a:off x="1206500" y="688664"/>
            <a:ext cx="21971000" cy="2210554"/>
          </a:xfrm>
          <a:prstGeom prst="rect">
            <a:avLst/>
          </a:prstGeom>
          <a:solidFill>
            <a:srgbClr val="00A1FF"/>
          </a:solidFill>
        </p:spPr>
        <p:txBody>
          <a:bodyPr/>
          <a:lstStyle/>
          <a:p>
            <a:pPr algn="ctr" defTabSz="330200">
              <a:lnSpc>
                <a:spcPct val="100000"/>
              </a:lnSpc>
              <a:defRPr sz="7200" b="0" spc="0">
                <a:solidFill>
                  <a:srgbClr val="9421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latin typeface="Gill Sans"/>
                <a:ea typeface="Gill Sans"/>
                <a:cs typeface="Gill Sans"/>
                <a:sym typeface="Gill Sans"/>
              </a:rPr>
              <a:t>Hyvä vanhuus - mitä se on ja mitä siihen tarvitaan</a:t>
            </a:r>
          </a:p>
          <a:p>
            <a:pPr lvl="8" indent="1463040" algn="ctr" defTabSz="330200">
              <a:lnSpc>
                <a:spcPct val="100000"/>
              </a:lnSpc>
              <a:defRPr sz="3160" b="0" spc="0">
                <a:solidFill>
                  <a:srgbClr val="9421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                        </a:t>
            </a:r>
            <a:r>
              <a:rPr sz="3800">
                <a:latin typeface="Gill Sans"/>
                <a:ea typeface="Gill Sans"/>
                <a:cs typeface="Gill Sans"/>
                <a:sym typeface="Gill Sans"/>
              </a:rPr>
              <a:t>prof. Marja Vaarama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Sopiva asunto, yhteisöllistä asumista, monimuotoista, mieluiten kotona, jos kunto ei siihen riitä niin palveluasuntoon…"/>
          <p:cNvSpPr txBox="1">
            <a:spLocks noGrp="1"/>
          </p:cNvSpPr>
          <p:nvPr>
            <p:ph type="body" idx="1"/>
          </p:nvPr>
        </p:nvSpPr>
        <p:spPr>
          <a:xfrm>
            <a:off x="1206500" y="2814083"/>
            <a:ext cx="21971000" cy="10071948"/>
          </a:xfrm>
          <a:prstGeom prst="rect">
            <a:avLst/>
          </a:prstGeom>
        </p:spPr>
        <p:txBody>
          <a:bodyPr/>
          <a:lstStyle/>
          <a:p>
            <a:r>
              <a:t>Sopiva </a:t>
            </a:r>
            <a:r>
              <a:rPr>
                <a:solidFill>
                  <a:srgbClr val="942192"/>
                </a:solidFill>
              </a:rPr>
              <a:t>asunto,</a:t>
            </a:r>
            <a:r>
              <a:t> yhteisöllistä asumista, monimuotoista, mieluiten kotona, jos kunto ei siihen riitä niin palveluasuntoon</a:t>
            </a:r>
          </a:p>
          <a:p>
            <a:r>
              <a:t>Riittävä </a:t>
            </a:r>
            <a:r>
              <a:rPr>
                <a:solidFill>
                  <a:srgbClr val="942192"/>
                </a:solidFill>
              </a:rPr>
              <a:t>eläke,</a:t>
            </a:r>
            <a:r>
              <a:t> jotta kaikesta ei tarvi säästää ja voi harrastaa</a:t>
            </a:r>
          </a:p>
          <a:p>
            <a:pPr>
              <a:defRPr>
                <a:solidFill>
                  <a:srgbClr val="942192"/>
                </a:solidFill>
              </a:defRPr>
            </a:pPr>
            <a:r>
              <a:t>Terveyspalvelut hyvin saatavilla, kuullaan, pääsee hoitoon ja tutkimuksiin</a:t>
            </a:r>
          </a:p>
          <a:p>
            <a:pPr>
              <a:defRPr>
                <a:solidFill>
                  <a:srgbClr val="942192"/>
                </a:solidFill>
              </a:defRPr>
            </a:pPr>
            <a:r>
              <a:t>Hoivapalveluja tarpeen mukaan, tietoisuus, että niitä saa</a:t>
            </a:r>
          </a:p>
          <a:p>
            <a:pPr>
              <a:defRPr>
                <a:solidFill>
                  <a:srgbClr val="942192"/>
                </a:solidFill>
              </a:defRPr>
            </a:pPr>
            <a:r>
              <a:t>Itsemääräämisoikeus</a:t>
            </a:r>
          </a:p>
          <a:p>
            <a:pPr>
              <a:defRPr>
                <a:solidFill>
                  <a:srgbClr val="942192"/>
                </a:solidFill>
              </a:defRPr>
            </a:pPr>
            <a:r>
              <a:t>Perhe ja ystävät tärkeitä, harrastukse, ei jäisi yksin</a:t>
            </a:r>
          </a:p>
          <a:p>
            <a:r>
              <a:t>Lisää </a:t>
            </a:r>
            <a:r>
              <a:rPr>
                <a:solidFill>
                  <a:srgbClr val="942192"/>
                </a:solidFill>
              </a:rPr>
              <a:t>tietoa ja tukea</a:t>
            </a:r>
            <a:r>
              <a:t>, etenkin </a:t>
            </a:r>
            <a:r>
              <a:rPr>
                <a:solidFill>
                  <a:srgbClr val="942192"/>
                </a:solidFill>
              </a:rPr>
              <a:t>DIGI</a:t>
            </a:r>
          </a:p>
          <a:p>
            <a:r>
              <a:t>Hyvä elämä ”kaikenikäisten yhteiskunta”, jossa vanhat nähdään voimavarana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Moderni valkoinen rakennus, jossa on lasipaneeleita, kirkasta sinistä taivasta vasten" descr="Moderni valkoinen rakennus, jossa on lasipaneeleita, kirkasta sinistä taivasta vasten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11198931" y="370565"/>
            <a:ext cx="12611290" cy="12974870"/>
          </a:xfrm>
          <a:prstGeom prst="rect">
            <a:avLst/>
          </a:prstGeom>
          <a:ln w="9525">
            <a:round/>
          </a:ln>
        </p:spPr>
      </p:pic>
      <p:pic>
        <p:nvPicPr>
          <p:cNvPr id="238" name="IMG_1298.JPG" descr="IMG_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46" y="256758"/>
            <a:ext cx="9893947" cy="13202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Mukautettu</PresentationFormat>
  <Paragraphs>80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</vt:lpstr>
      <vt:lpstr>Calibri</vt:lpstr>
      <vt:lpstr>Chalkboard SE Regular</vt:lpstr>
      <vt:lpstr>Gill Sans</vt:lpstr>
      <vt:lpstr>Gill Sans Light</vt:lpstr>
      <vt:lpstr>Helvetica Neue</vt:lpstr>
      <vt:lpstr>Helvetica Neue Medium</vt:lpstr>
      <vt:lpstr>Symbol</vt:lpstr>
      <vt:lpstr>Times Roman</vt:lpstr>
      <vt:lpstr>33_DynamicLight</vt:lpstr>
      <vt:lpstr>Elämäniloa ja voimaa senioritoiminnasta!</vt:lpstr>
      <vt:lpstr>Seniorien arvot</vt:lpstr>
      <vt:lpstr>PowerPoint-esitys</vt:lpstr>
      <vt:lpstr>PowerPoint-esitys</vt:lpstr>
      <vt:lpstr>PowerPoint-esitys</vt:lpstr>
      <vt:lpstr>PowerPoint-esitys</vt:lpstr>
      <vt:lpstr>EETUn puheenjohtajuus 2024</vt:lpstr>
      <vt:lpstr>Hyvä vanhuus - mitä se on ja mitä siihen tarvitaan                                                                                       prof. Marja Vaarama</vt:lpstr>
      <vt:lpstr>PowerPoint-esitys</vt:lpstr>
      <vt:lpstr>Kehittämisen kulmakivet:</vt:lpstr>
      <vt:lpstr>Kehittämisen kulmakivet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Elämäniloa ja voimaa senioritoiminnasta!</dc:title>
  <dc:creator>Pekka Valpola</dc:creator>
  <cp:lastModifiedBy>Omistaja</cp:lastModifiedBy>
  <cp:revision>1</cp:revision>
  <dcterms:modified xsi:type="dcterms:W3CDTF">2024-01-07T07:52:44Z</dcterms:modified>
</cp:coreProperties>
</file>