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2.xml" ContentType="application/vnd.openxmlformats-officedocument.themeOverride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6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3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96" r:id="rId5"/>
    <p:sldId id="295" r:id="rId6"/>
    <p:sldId id="263" r:id="rId7"/>
    <p:sldId id="278" r:id="rId8"/>
    <p:sldId id="230717777" r:id="rId9"/>
    <p:sldId id="298" r:id="rId10"/>
    <p:sldId id="287" r:id="rId11"/>
    <p:sldId id="290" r:id="rId12"/>
    <p:sldId id="230717774" r:id="rId13"/>
    <p:sldId id="230717775" r:id="rId14"/>
    <p:sldId id="230717790" r:id="rId15"/>
    <p:sldId id="230717776" r:id="rId16"/>
    <p:sldId id="299" r:id="rId17"/>
    <p:sldId id="317" r:id="rId18"/>
    <p:sldId id="230717762" r:id="rId19"/>
    <p:sldId id="283" r:id="rId20"/>
    <p:sldId id="230717780" r:id="rId21"/>
    <p:sldId id="230717784" r:id="rId22"/>
    <p:sldId id="230717783" r:id="rId23"/>
    <p:sldId id="230717782" r:id="rId24"/>
    <p:sldId id="230717787" r:id="rId25"/>
    <p:sldId id="230717785" r:id="rId26"/>
    <p:sldId id="230717767" r:id="rId27"/>
    <p:sldId id="230717789" r:id="rId28"/>
    <p:sldId id="230717788" r:id="rId29"/>
    <p:sldId id="230717764" r:id="rId30"/>
    <p:sldId id="230717765" r:id="rId31"/>
    <p:sldId id="230717763" r:id="rId32"/>
    <p:sldId id="230717786" r:id="rId33"/>
    <p:sldId id="230717771" r:id="rId34"/>
    <p:sldId id="230717792" r:id="rId35"/>
    <p:sldId id="230717773" r:id="rId36"/>
    <p:sldId id="230717772" r:id="rId37"/>
    <p:sldId id="297" r:id="rId38"/>
    <p:sldId id="303" r:id="rId39"/>
    <p:sldId id="230717770" r:id="rId40"/>
    <p:sldId id="230717778" r:id="rId41"/>
    <p:sldId id="270" r:id="rId42"/>
    <p:sldId id="230717791" r:id="rId43"/>
    <p:sldId id="230717766" r:id="rId44"/>
    <p:sldId id="230717769" r:id="rId45"/>
    <p:sldId id="230717768" r:id="rId4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CE71F-16EB-441D-BC30-FE1F304E5F91}" v="39" dt="2026-10-16T05:40:59.7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logon\yleiset\energia\yhteiset\tilastot\ENERGIAVUOSI\Tuulivoimakuvat\tuulivoima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gon\yleiset\energia\yhteiset\tilastot\ENERGIAVUOSI\2025\S&#228;hk&#246;vuosi%20kuvat%202025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5.xml"/><Relationship Id="rId4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gon\yleiset\ENERGIA\Yhteiset\tilastot\ENERGIAVUOSI\2025\Liikenn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elinkeinoelama.sharepoint.com/sites/ENEKaikki/Shared%20Documents/Tilastot/S&#228;hk&#246;n%20hintatilastot/S&#228;hk&#246;n%20hintatilastot%202025/S&#228;hk&#246;n%20hintatilastot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elinkeinoelama.sharepoint.com/sites/ENEKaikki/Shared%20Documents/Tilastot/S&#228;hk&#246;n%20hintatilastot/S&#228;hk&#246;n%20hintatilastot%202025/S&#228;hk&#246;n%20hintatilastot%202025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https://elinkeinoelama.sharepoint.com/sites/ENEKaikki/Shared%20Documents/Tilastot/S&#228;hk&#246;n%20hintatilastot/S&#228;hk&#246;n%20hintatilastot%202025/S&#228;hk&#246;n%20hintatilastot%20202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57280128119575E-2"/>
          <c:y val="8.185258092738408E-2"/>
          <c:w val="0.93465910405267139"/>
          <c:h val="0.85154126567512411"/>
        </c:manualLayout>
      </c:layout>
      <c:lineChart>
        <c:grouping val="standard"/>
        <c:varyColors val="0"/>
        <c:ser>
          <c:idx val="0"/>
          <c:order val="0"/>
          <c:tx>
            <c:v>Tilasto</c:v>
          </c:tx>
          <c:spPr>
            <a:ln w="38100" cap="rnd">
              <a:solidFill>
                <a:srgbClr val="590A99"/>
              </a:solidFill>
              <a:round/>
            </a:ln>
            <a:effectLst/>
          </c:spPr>
          <c:marker>
            <c:symbol val="none"/>
          </c:marker>
          <c:cat>
            <c:numRef>
              <c:f>Vsidata!$A$56:$A$101</c:f>
              <c:numCache>
                <c:formatCode>General</c:formatCode>
                <c:ptCount val="46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  <c:pt idx="44">
                  <c:v>2024</c:v>
                </c:pt>
                <c:pt idx="45">
                  <c:v>2025</c:v>
                </c:pt>
              </c:numCache>
            </c:numRef>
          </c:cat>
          <c:val>
            <c:numRef>
              <c:f>Vsidata!$B$56:$B$101</c:f>
              <c:numCache>
                <c:formatCode>0.000</c:formatCode>
                <c:ptCount val="46"/>
                <c:pt idx="0">
                  <c:v>39.920999999999999</c:v>
                </c:pt>
                <c:pt idx="1">
                  <c:v>41.359000000000002</c:v>
                </c:pt>
                <c:pt idx="2">
                  <c:v>41.668999999999997</c:v>
                </c:pt>
                <c:pt idx="3">
                  <c:v>45.125</c:v>
                </c:pt>
                <c:pt idx="4">
                  <c:v>48.441000000000003</c:v>
                </c:pt>
                <c:pt idx="5">
                  <c:v>52.042999999999999</c:v>
                </c:pt>
                <c:pt idx="6">
                  <c:v>52.722999999999999</c:v>
                </c:pt>
                <c:pt idx="7">
                  <c:v>56.442</c:v>
                </c:pt>
                <c:pt idx="8">
                  <c:v>58.652000000000001</c:v>
                </c:pt>
                <c:pt idx="9">
                  <c:v>60.021999999999998</c:v>
                </c:pt>
                <c:pt idx="10">
                  <c:v>62.334000000000003</c:v>
                </c:pt>
                <c:pt idx="11">
                  <c:v>62.286999999999999</c:v>
                </c:pt>
                <c:pt idx="12">
                  <c:v>63.195999999999998</c:v>
                </c:pt>
                <c:pt idx="13">
                  <c:v>65.545000000000002</c:v>
                </c:pt>
                <c:pt idx="14">
                  <c:v>68.257999999999996</c:v>
                </c:pt>
                <c:pt idx="15">
                  <c:v>68.945999999999998</c:v>
                </c:pt>
                <c:pt idx="16">
                  <c:v>70.018000000000001</c:v>
                </c:pt>
                <c:pt idx="17">
                  <c:v>73.602999999999994</c:v>
                </c:pt>
                <c:pt idx="18">
                  <c:v>76.63</c:v>
                </c:pt>
                <c:pt idx="19">
                  <c:v>77.778999999999996</c:v>
                </c:pt>
                <c:pt idx="20">
                  <c:v>79.158000000000001</c:v>
                </c:pt>
                <c:pt idx="21">
                  <c:v>81.188000000000002</c:v>
                </c:pt>
                <c:pt idx="22">
                  <c:v>83.542000000000002</c:v>
                </c:pt>
                <c:pt idx="23">
                  <c:v>85.228999999999999</c:v>
                </c:pt>
                <c:pt idx="24">
                  <c:v>87.025000000000006</c:v>
                </c:pt>
                <c:pt idx="25">
                  <c:v>84.671999999999997</c:v>
                </c:pt>
                <c:pt idx="26">
                  <c:v>90.024000000000001</c:v>
                </c:pt>
                <c:pt idx="27">
                  <c:v>90.373999999999995</c:v>
                </c:pt>
                <c:pt idx="28">
                  <c:v>87.247</c:v>
                </c:pt>
                <c:pt idx="29">
                  <c:v>81.293000000000006</c:v>
                </c:pt>
                <c:pt idx="30">
                  <c:v>87.703999999999994</c:v>
                </c:pt>
                <c:pt idx="31">
                  <c:v>84.241</c:v>
                </c:pt>
                <c:pt idx="32">
                  <c:v>85.131</c:v>
                </c:pt>
                <c:pt idx="33">
                  <c:v>84.043999999999997</c:v>
                </c:pt>
                <c:pt idx="34">
                  <c:v>83.4</c:v>
                </c:pt>
                <c:pt idx="35">
                  <c:v>82.465999999999994</c:v>
                </c:pt>
                <c:pt idx="36">
                  <c:v>85.119</c:v>
                </c:pt>
                <c:pt idx="37">
                  <c:v>85.448999999999998</c:v>
                </c:pt>
                <c:pt idx="38">
                  <c:v>87.451999999999998</c:v>
                </c:pt>
                <c:pt idx="39">
                  <c:v>86.075000000000003</c:v>
                </c:pt>
                <c:pt idx="40">
                  <c:v>81.683999999999997</c:v>
                </c:pt>
                <c:pt idx="41">
                  <c:v>87.075999999999993</c:v>
                </c:pt>
                <c:pt idx="42">
                  <c:v>81.638999999999996</c:v>
                </c:pt>
                <c:pt idx="43">
                  <c:v>80.007000000000005</c:v>
                </c:pt>
                <c:pt idx="44">
                  <c:v>83.052999999999997</c:v>
                </c:pt>
                <c:pt idx="45">
                  <c:v>84.623000000000005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F7-49A0-96A2-620408F87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23467704"/>
        <c:axId val="1"/>
      </c:lineChart>
      <c:catAx>
        <c:axId val="1323467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fi-FI"/>
                  <a:t>TWh</a:t>
                </a:r>
              </a:p>
            </c:rich>
          </c:tx>
          <c:layout>
            <c:manualLayout>
              <c:xMode val="edge"/>
              <c:yMode val="edge"/>
              <c:x val="0"/>
              <c:y val="9.1768570508727991E-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32346770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631611726500292E-2"/>
          <c:y val="8.5952171529159224E-2"/>
          <c:w val="0.9082077494550469"/>
          <c:h val="0.77197806735975349"/>
        </c:manualLayout>
      </c:layout>
      <c:lineChart>
        <c:grouping val="standard"/>
        <c:varyColors val="0"/>
        <c:ser>
          <c:idx val="0"/>
          <c:order val="0"/>
          <c:tx>
            <c:v>Tilasto</c:v>
          </c:tx>
          <c:spPr>
            <a:ln w="38100" cap="rnd">
              <a:solidFill>
                <a:srgbClr val="590A99"/>
              </a:solidFill>
              <a:round/>
            </a:ln>
            <a:effectLst/>
          </c:spPr>
          <c:marker>
            <c:symbol val="none"/>
          </c:marker>
          <c:cat>
            <c:numRef>
              <c:f>Kulhuiput!$A$12:$A$57</c:f>
              <c:numCache>
                <c:formatCode>General</c:formatCode>
                <c:ptCount val="46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  <c:pt idx="44">
                  <c:v>2024</c:v>
                </c:pt>
                <c:pt idx="45">
                  <c:v>2025</c:v>
                </c:pt>
              </c:numCache>
            </c:numRef>
          </c:cat>
          <c:val>
            <c:numRef>
              <c:f>Kulhuiput!$B$12:$B$57</c:f>
              <c:numCache>
                <c:formatCode>General</c:formatCode>
                <c:ptCount val="46"/>
                <c:pt idx="0">
                  <c:v>6600</c:v>
                </c:pt>
                <c:pt idx="1">
                  <c:v>6680</c:v>
                </c:pt>
                <c:pt idx="2">
                  <c:v>7120</c:v>
                </c:pt>
                <c:pt idx="3">
                  <c:v>7150</c:v>
                </c:pt>
                <c:pt idx="4">
                  <c:v>7720</c:v>
                </c:pt>
                <c:pt idx="5">
                  <c:v>8840</c:v>
                </c:pt>
                <c:pt idx="6">
                  <c:v>8870</c:v>
                </c:pt>
                <c:pt idx="7">
                  <c:v>10050</c:v>
                </c:pt>
                <c:pt idx="8">
                  <c:v>9480</c:v>
                </c:pt>
                <c:pt idx="9">
                  <c:v>9930</c:v>
                </c:pt>
                <c:pt idx="10">
                  <c:v>10450</c:v>
                </c:pt>
                <c:pt idx="11">
                  <c:v>10270</c:v>
                </c:pt>
                <c:pt idx="12">
                  <c:v>10400</c:v>
                </c:pt>
                <c:pt idx="13">
                  <c:v>10380</c:v>
                </c:pt>
                <c:pt idx="14">
                  <c:v>11300</c:v>
                </c:pt>
                <c:pt idx="15">
                  <c:v>10860</c:v>
                </c:pt>
                <c:pt idx="16">
                  <c:v>11220</c:v>
                </c:pt>
                <c:pt idx="17">
                  <c:v>11320</c:v>
                </c:pt>
                <c:pt idx="18">
                  <c:v>12190</c:v>
                </c:pt>
                <c:pt idx="19">
                  <c:v>13080</c:v>
                </c:pt>
                <c:pt idx="20">
                  <c:v>12400</c:v>
                </c:pt>
                <c:pt idx="21">
                  <c:v>13310</c:v>
                </c:pt>
                <c:pt idx="22">
                  <c:v>13550</c:v>
                </c:pt>
                <c:pt idx="23">
                  <c:v>14040</c:v>
                </c:pt>
                <c:pt idx="24">
                  <c:v>13570</c:v>
                </c:pt>
                <c:pt idx="25">
                  <c:v>13475</c:v>
                </c:pt>
                <c:pt idx="26">
                  <c:v>14849</c:v>
                </c:pt>
                <c:pt idx="27">
                  <c:v>14921</c:v>
                </c:pt>
                <c:pt idx="28">
                  <c:v>13816</c:v>
                </c:pt>
                <c:pt idx="29">
                  <c:v>13342</c:v>
                </c:pt>
                <c:pt idx="30">
                  <c:v>14624</c:v>
                </c:pt>
                <c:pt idx="31">
                  <c:v>14965</c:v>
                </c:pt>
                <c:pt idx="32">
                  <c:v>14441</c:v>
                </c:pt>
                <c:pt idx="33">
                  <c:v>14170</c:v>
                </c:pt>
                <c:pt idx="34">
                  <c:v>14388</c:v>
                </c:pt>
                <c:pt idx="35">
                  <c:v>13567</c:v>
                </c:pt>
                <c:pt idx="36">
                  <c:v>15149</c:v>
                </c:pt>
                <c:pt idx="37">
                  <c:v>14363</c:v>
                </c:pt>
                <c:pt idx="38" formatCode="0">
                  <c:v>14184</c:v>
                </c:pt>
                <c:pt idx="39" formatCode="0">
                  <c:v>14714</c:v>
                </c:pt>
                <c:pt idx="40" formatCode="0">
                  <c:v>12844</c:v>
                </c:pt>
                <c:pt idx="41" formatCode="0">
                  <c:v>14765</c:v>
                </c:pt>
                <c:pt idx="42" formatCode="0">
                  <c:v>14035</c:v>
                </c:pt>
                <c:pt idx="43">
                  <c:v>13367</c:v>
                </c:pt>
                <c:pt idx="44" formatCode="0">
                  <c:v>15031</c:v>
                </c:pt>
                <c:pt idx="45" formatCode="0">
                  <c:v>13681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7B-4125-8F0A-12005EDC4076}"/>
            </c:ext>
          </c:extLst>
        </c:ser>
        <c:ser>
          <c:idx val="1"/>
          <c:order val="1"/>
          <c:tx>
            <c:v>Vuoden 2025 käyttöhuippu 13 681 MW (4.2.2025)</c:v>
          </c:tx>
          <c:spPr>
            <a:ln w="38100" cap="rnd">
              <a:solidFill>
                <a:srgbClr val="FF692E"/>
              </a:solidFill>
              <a:round/>
            </a:ln>
            <a:effectLst/>
          </c:spPr>
          <c:marker>
            <c:symbol val="none"/>
          </c:marker>
          <c:dPt>
            <c:idx val="38"/>
            <c:bubble3D val="0"/>
            <c:extLst>
              <c:ext xmlns:c16="http://schemas.microsoft.com/office/drawing/2014/chart" uri="{C3380CC4-5D6E-409C-BE32-E72D297353CC}">
                <c16:uniqueId val="{00000001-857B-4125-8F0A-12005EDC4076}"/>
              </c:ext>
            </c:extLst>
          </c:dPt>
          <c:dPt>
            <c:idx val="39"/>
            <c:bubble3D val="0"/>
            <c:extLst>
              <c:ext xmlns:c16="http://schemas.microsoft.com/office/drawing/2014/chart" uri="{C3380CC4-5D6E-409C-BE32-E72D297353CC}">
                <c16:uniqueId val="{00000002-857B-4125-8F0A-12005EDC4076}"/>
              </c:ext>
            </c:extLst>
          </c:dPt>
          <c:dPt>
            <c:idx val="43"/>
            <c:bubble3D val="0"/>
            <c:extLst>
              <c:ext xmlns:c16="http://schemas.microsoft.com/office/drawing/2014/chart" uri="{C3380CC4-5D6E-409C-BE32-E72D297353CC}">
                <c16:uniqueId val="{00000003-857B-4125-8F0A-12005EDC4076}"/>
              </c:ext>
            </c:extLst>
          </c:dPt>
          <c:dPt>
            <c:idx val="44"/>
            <c:bubble3D val="0"/>
            <c:extLst>
              <c:ext xmlns:c16="http://schemas.microsoft.com/office/drawing/2014/chart" uri="{C3380CC4-5D6E-409C-BE32-E72D297353CC}">
                <c16:uniqueId val="{00000004-857B-4125-8F0A-12005EDC4076}"/>
              </c:ext>
            </c:extLst>
          </c:dPt>
          <c:cat>
            <c:numRef>
              <c:f>Kulhuiput!$A$12:$A$57</c:f>
              <c:numCache>
                <c:formatCode>General</c:formatCode>
                <c:ptCount val="46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  <c:pt idx="44">
                  <c:v>2024</c:v>
                </c:pt>
                <c:pt idx="45">
                  <c:v>2025</c:v>
                </c:pt>
              </c:numCache>
            </c:numRef>
          </c:cat>
          <c:val>
            <c:numRef>
              <c:f>Kulhuiput!$C$12:$C$57</c:f>
              <c:numCache>
                <c:formatCode>General</c:formatCode>
                <c:ptCount val="46"/>
                <c:pt idx="44">
                  <c:v>15031</c:v>
                </c:pt>
                <c:pt idx="45">
                  <c:v>13681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57B-4125-8F0A-12005EDC4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23520976"/>
        <c:axId val="1"/>
      </c:lineChart>
      <c:catAx>
        <c:axId val="1323520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fi-FI"/>
                  <a:t>MW</a:t>
                </a:r>
              </a:p>
            </c:rich>
          </c:tx>
          <c:layout>
            <c:manualLayout>
              <c:xMode val="edge"/>
              <c:yMode val="edge"/>
              <c:x val="9.0359587071154619E-3"/>
              <c:y val="1.8679991048086665E-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323520976"/>
        <c:crossesAt val="1"/>
        <c:crossBetween val="midCat"/>
      </c:valAx>
      <c:spPr>
        <a:noFill/>
        <a:ln w="25400">
          <a:noFill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24880958500344427"/>
          <c:y val="0.94896782867875562"/>
          <c:w val="0.57002639325995974"/>
          <c:h val="5.0544108337316818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 i="0" u="none" strike="noStrike" baseline="0">
              <a:solidFill>
                <a:sysClr val="windowText" lastClr="000000"/>
              </a:solidFill>
              <a:latin typeface="Aptos"/>
              <a:ea typeface="Aptos"/>
              <a:cs typeface="Apto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3122056294687303E-2"/>
          <c:y val="7.5048346387837986E-2"/>
          <c:w val="0.90813353405313058"/>
          <c:h val="0.80324468670792371"/>
        </c:manualLayout>
      </c:layout>
      <c:barChart>
        <c:barDir val="col"/>
        <c:grouping val="stacked"/>
        <c:varyColors val="0"/>
        <c:ser>
          <c:idx val="0"/>
          <c:order val="0"/>
          <c:tx>
            <c:v>Erillistuotanto</c:v>
          </c:tx>
          <c:spPr>
            <a:solidFill>
              <a:srgbClr val="590A99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cat>
            <c:numRef>
              <c:f>'Hiili ja CO2'!$A$14:$A$29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'Hiili ja CO2'!$D$14:$D$29</c:f>
              <c:numCache>
                <c:formatCode>0</c:formatCode>
                <c:ptCount val="16"/>
                <c:pt idx="0">
                  <c:v>11333.876357361107</c:v>
                </c:pt>
                <c:pt idx="1">
                  <c:v>7439.2098081478343</c:v>
                </c:pt>
                <c:pt idx="2">
                  <c:v>3774.7314237757682</c:v>
                </c:pt>
                <c:pt idx="3">
                  <c:v>6569.3612863670805</c:v>
                </c:pt>
                <c:pt idx="4">
                  <c:v>4710.8710390847509</c:v>
                </c:pt>
                <c:pt idx="5">
                  <c:v>2674.9376247766613</c:v>
                </c:pt>
                <c:pt idx="6">
                  <c:v>3283.9516725722633</c:v>
                </c:pt>
                <c:pt idx="7">
                  <c:v>2251.5513330921331</c:v>
                </c:pt>
                <c:pt idx="8">
                  <c:v>3229.6018507222848</c:v>
                </c:pt>
                <c:pt idx="9">
                  <c:v>1778.0325020996349</c:v>
                </c:pt>
                <c:pt idx="10">
                  <c:v>1406.1840619622569</c:v>
                </c:pt>
                <c:pt idx="11">
                  <c:v>1725.2488690130281</c:v>
                </c:pt>
                <c:pt idx="12">
                  <c:v>1737.6863518538576</c:v>
                </c:pt>
                <c:pt idx="13">
                  <c:v>1125.7712339228995</c:v>
                </c:pt>
                <c:pt idx="14">
                  <c:v>1163.3395026874691</c:v>
                </c:pt>
                <c:pt idx="15">
                  <c:v>1248.0286556227659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0-47FE-867B-973B9FA8B9C1}"/>
            </c:ext>
          </c:extLst>
        </c:ser>
        <c:ser>
          <c:idx val="1"/>
          <c:order val="1"/>
          <c:tx>
            <c:v>Yhteistuotanto</c:v>
          </c:tx>
          <c:spPr>
            <a:solidFill>
              <a:srgbClr val="9642E8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cat>
            <c:numRef>
              <c:f>'Hiili ja CO2'!$A$14:$A$29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'Hiili ja CO2'!$E$14:$E$29</c:f>
              <c:numCache>
                <c:formatCode>0</c:formatCode>
                <c:ptCount val="16"/>
                <c:pt idx="0">
                  <c:v>6171.7180796119228</c:v>
                </c:pt>
                <c:pt idx="1">
                  <c:v>5377.5920157939436</c:v>
                </c:pt>
                <c:pt idx="2">
                  <c:v>4619.2106541981138</c:v>
                </c:pt>
                <c:pt idx="3">
                  <c:v>4346.5164204307466</c:v>
                </c:pt>
                <c:pt idx="4">
                  <c:v>3989.3512544748601</c:v>
                </c:pt>
                <c:pt idx="5">
                  <c:v>3752.2519797441387</c:v>
                </c:pt>
                <c:pt idx="6">
                  <c:v>4071.0662353718826</c:v>
                </c:pt>
                <c:pt idx="7">
                  <c:v>3925.2972827282911</c:v>
                </c:pt>
                <c:pt idx="8">
                  <c:v>4006.8483429026019</c:v>
                </c:pt>
                <c:pt idx="9">
                  <c:v>3680.474471062073</c:v>
                </c:pt>
                <c:pt idx="10">
                  <c:v>2882.4022804922051</c:v>
                </c:pt>
                <c:pt idx="11">
                  <c:v>2958.2378176352399</c:v>
                </c:pt>
                <c:pt idx="12">
                  <c:v>2366.893995509939</c:v>
                </c:pt>
                <c:pt idx="13">
                  <c:v>1458.6343221499874</c:v>
                </c:pt>
                <c:pt idx="14">
                  <c:v>1098.1474383948753</c:v>
                </c:pt>
                <c:pt idx="15">
                  <c:v>789.68177629198544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40-47FE-867B-973B9FA8B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22865472"/>
        <c:axId val="1"/>
      </c:barChart>
      <c:lineChart>
        <c:grouping val="standard"/>
        <c:varyColors val="0"/>
        <c:ser>
          <c:idx val="2"/>
          <c:order val="2"/>
          <c:tx>
            <c:v>Ominaishiilidioksidipäästöt*</c:v>
          </c:tx>
          <c:spPr>
            <a:ln w="31750">
              <a:solidFill>
                <a:srgbClr val="FF692E"/>
              </a:solidFill>
            </a:ln>
            <a:effectLst/>
          </c:spPr>
          <c:marker>
            <c:symbol val="square"/>
            <c:size val="5"/>
            <c:spPr>
              <a:solidFill>
                <a:srgbClr val="FF692E"/>
              </a:solidFill>
              <a:ln>
                <a:noFill/>
              </a:ln>
            </c:spPr>
          </c:marker>
          <c:dLbls>
            <c:dLbl>
              <c:idx val="1"/>
              <c:layout>
                <c:manualLayout>
                  <c:x val="-1.5434538428657999E-2"/>
                  <c:y val="-2.496101942506818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Aptos"/>
                      <a:ea typeface="Aptos"/>
                      <a:cs typeface="Aptos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40-47FE-867B-973B9FA8B9C1}"/>
                </c:ext>
              </c:extLst>
            </c:dLbl>
            <c:dLbl>
              <c:idx val="2"/>
              <c:layout>
                <c:manualLayout>
                  <c:x val="-1.727221946037099E-2"/>
                  <c:y val="3.38643863777035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Aptos"/>
                      <a:ea typeface="Aptos"/>
                      <a:cs typeface="Aptos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40-47FE-867B-973B9FA8B9C1}"/>
                </c:ext>
              </c:extLst>
            </c:dLbl>
            <c:dLbl>
              <c:idx val="4"/>
              <c:layout>
                <c:manualLayout>
                  <c:x val="-1.9114125729113279E-2"/>
                  <c:y val="-3.551403532185595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Aptos"/>
                      <a:ea typeface="Aptos"/>
                      <a:cs typeface="Aptos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40-47FE-867B-973B9FA8B9C1}"/>
                </c:ext>
              </c:extLst>
            </c:dLbl>
            <c:dLbl>
              <c:idx val="5"/>
              <c:layout>
                <c:manualLayout>
                  <c:x val="-1.4974748846049416E-2"/>
                  <c:y val="2.330435505516550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400" b="0" i="0" u="none" strike="noStrike" baseline="0">
                      <a:solidFill>
                        <a:srgbClr val="000000"/>
                      </a:solidFill>
                      <a:latin typeface="Aptos"/>
                      <a:ea typeface="Aptos"/>
                      <a:cs typeface="Aptos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40-47FE-867B-973B9FA8B9C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Aptos"/>
                    <a:ea typeface="Aptos"/>
                    <a:cs typeface="Aptos"/>
                  </a:defRPr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'Hiili ja CO2'!$A$14:$A$29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'Hiili ja CO2'!$M$14:$M$29</c:f>
              <c:numCache>
                <c:formatCode>0</c:formatCode>
                <c:ptCount val="16"/>
                <c:pt idx="0">
                  <c:v>230.4</c:v>
                </c:pt>
                <c:pt idx="1">
                  <c:v>188.7</c:v>
                </c:pt>
                <c:pt idx="2">
                  <c:v>131</c:v>
                </c:pt>
                <c:pt idx="3">
                  <c:v>166.7</c:v>
                </c:pt>
                <c:pt idx="4">
                  <c:v>140.6</c:v>
                </c:pt>
                <c:pt idx="5">
                  <c:v>104.9</c:v>
                </c:pt>
                <c:pt idx="6">
                  <c:v>114.2</c:v>
                </c:pt>
                <c:pt idx="7">
                  <c:v>100.3</c:v>
                </c:pt>
                <c:pt idx="8">
                  <c:v>113.5</c:v>
                </c:pt>
                <c:pt idx="9">
                  <c:v>87.1</c:v>
                </c:pt>
                <c:pt idx="10">
                  <c:v>67.7</c:v>
                </c:pt>
                <c:pt idx="11">
                  <c:v>75.3</c:v>
                </c:pt>
                <c:pt idx="12">
                  <c:v>65.8</c:v>
                </c:pt>
                <c:pt idx="13">
                  <c:v>38.200000000000003</c:v>
                </c:pt>
                <c:pt idx="14">
                  <c:v>29.5</c:v>
                </c:pt>
                <c:pt idx="15">
                  <c:v>25.8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C40-47FE-867B-973B9FA8B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dateAx>
        <c:axId val="1322865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"/>
        <c:crosses val="autoZero"/>
        <c:auto val="0"/>
        <c:lblOffset val="100"/>
        <c:baseTimeUnit val="days"/>
      </c:dateAx>
      <c:valAx>
        <c:axId val="1"/>
        <c:scaling>
          <c:orientation val="minMax"/>
          <c:max val="3000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fi-FI" sz="1400" b="1" i="0" u="none" strike="noStrike" baseline="0">
                    <a:solidFill>
                      <a:srgbClr val="000000"/>
                    </a:solidFill>
                    <a:latin typeface="Aptos"/>
                  </a:rPr>
                  <a:t>1000 tCO</a:t>
                </a:r>
                <a:r>
                  <a:rPr lang="fi-FI" sz="1400" b="1" i="0" u="none" strike="noStrike" baseline="-25000">
                    <a:solidFill>
                      <a:srgbClr val="000000"/>
                    </a:solidFill>
                    <a:latin typeface="Aptos"/>
                  </a:rPr>
                  <a:t>2</a:t>
                </a:r>
              </a:p>
            </c:rich>
          </c:tx>
          <c:layout>
            <c:manualLayout>
              <c:xMode val="edge"/>
              <c:yMode val="edge"/>
              <c:x val="2.7577783387211035E-3"/>
              <c:y val="3.8910983584679033E-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322865472"/>
        <c:crosses val="autoZero"/>
        <c:crossBetween val="between"/>
        <c:majorUnit val="5000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numFmt formatCode="0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400">
                <a:solidFill>
                  <a:schemeClr val="tx1"/>
                </a:solidFill>
                <a:latin typeface="Aptos" panose="020B0004020202020204" pitchFamily="34" charset="0"/>
              </a:defRPr>
            </a:pPr>
            <a:endParaRPr lang="fi-FI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3412415435458899"/>
          <c:y val="0.9524729083839959"/>
          <c:w val="0.6905151457486296"/>
          <c:h val="4.4811783155893986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Aptos"/>
              <a:ea typeface="Aptos"/>
              <a:cs typeface="Apto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5204089946771918"/>
          <c:y val="9.3119195173672176E-2"/>
          <c:w val="0.49591833463565144"/>
          <c:h val="0.81376160965265565"/>
        </c:manualLayout>
      </c:layout>
      <c:doughnutChart>
        <c:varyColors val="1"/>
        <c:ser>
          <c:idx val="0"/>
          <c:order val="0"/>
          <c:spPr>
            <a:ln w="12700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0000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1BC-43F7-8233-66C25C50CFD3}"/>
              </c:ext>
            </c:extLst>
          </c:dPt>
          <c:dPt>
            <c:idx val="1"/>
            <c:bubble3D val="0"/>
            <c:spPr>
              <a:solidFill>
                <a:srgbClr val="FFFFFF">
                  <a:lumMod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A1BC-43F7-8233-66C25C50CFD3}"/>
              </c:ext>
            </c:extLst>
          </c:dPt>
          <c:dPt>
            <c:idx val="2"/>
            <c:bubble3D val="0"/>
            <c:spPr>
              <a:solidFill>
                <a:srgbClr val="6D6E71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A1BC-43F7-8233-66C25C50CFD3}"/>
              </c:ext>
            </c:extLst>
          </c:dPt>
          <c:dPt>
            <c:idx val="3"/>
            <c:bubble3D val="0"/>
            <c:spPr>
              <a:solidFill>
                <a:srgbClr val="AE6258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A1BC-43F7-8233-66C25C50CFD3}"/>
              </c:ext>
            </c:extLst>
          </c:dPt>
          <c:dPt>
            <c:idx val="4"/>
            <c:bubble3D val="0"/>
            <c:spPr>
              <a:solidFill>
                <a:srgbClr val="A53F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A1BC-43F7-8233-66C25C50CFD3}"/>
              </c:ext>
            </c:extLst>
          </c:dPt>
          <c:dPt>
            <c:idx val="5"/>
            <c:bubble3D val="0"/>
            <c:spPr>
              <a:solidFill>
                <a:srgbClr val="E055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A1BC-43F7-8233-66C25C50CFD3}"/>
              </c:ext>
            </c:extLst>
          </c:dPt>
          <c:dPt>
            <c:idx val="6"/>
            <c:bubble3D val="0"/>
            <c:spPr>
              <a:solidFill>
                <a:srgbClr val="2D65A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A1BC-43F7-8233-66C25C50CFD3}"/>
              </c:ext>
            </c:extLst>
          </c:dPt>
          <c:dPt>
            <c:idx val="7"/>
            <c:bubble3D val="0"/>
            <c:spPr>
              <a:solidFill>
                <a:srgbClr val="06217B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A1BC-43F7-8233-66C25C50CFD3}"/>
              </c:ext>
            </c:extLst>
          </c:dPt>
          <c:dPt>
            <c:idx val="8"/>
            <c:bubble3D val="0"/>
            <c:spPr>
              <a:solidFill>
                <a:srgbClr val="14A182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A1BC-43F7-8233-66C25C50CFD3}"/>
              </c:ext>
            </c:extLst>
          </c:dPt>
          <c:dPt>
            <c:idx val="9"/>
            <c:bubble3D val="0"/>
            <c:spPr>
              <a:solidFill>
                <a:srgbClr val="004F4B"/>
              </a:solidFill>
              <a:ln w="127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A1BC-43F7-8233-66C25C50CFD3}"/>
              </c:ext>
            </c:extLst>
          </c:dPt>
          <c:dPt>
            <c:idx val="10"/>
            <c:bubble3D val="0"/>
            <c:spPr>
              <a:solidFill>
                <a:srgbClr val="9642E8"/>
              </a:solidFill>
              <a:ln w="127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A1BC-43F7-8233-66C25C50CFD3}"/>
              </c:ext>
            </c:extLst>
          </c:dPt>
          <c:dPt>
            <c:idx val="11"/>
            <c:bubble3D val="0"/>
            <c:spPr>
              <a:solidFill>
                <a:srgbClr val="590A99"/>
              </a:solidFill>
              <a:ln w="127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A1BC-43F7-8233-66C25C50CFD3}"/>
              </c:ext>
            </c:extLst>
          </c:dPt>
          <c:dLbls>
            <c:dLbl>
              <c:idx val="0"/>
              <c:layout>
                <c:manualLayout>
                  <c:x val="0.16150033164119706"/>
                  <c:y val="-0.119043385572659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BC-43F7-8233-66C25C50CFD3}"/>
                </c:ext>
              </c:extLst>
            </c:dLbl>
            <c:dLbl>
              <c:idx val="1"/>
              <c:layout>
                <c:manualLayout>
                  <c:x val="0.17800154984797043"/>
                  <c:y val="-7.2347443878270176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10091743119263"/>
                      <c:h val="4.7063990794626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1BC-43F7-8233-66C25C50CFD3}"/>
                </c:ext>
              </c:extLst>
            </c:dLbl>
            <c:dLbl>
              <c:idx val="2"/>
              <c:layout>
                <c:manualLayout>
                  <c:x val="0.16936403695993379"/>
                  <c:y val="-3.0912669641154484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46205170975813"/>
                      <c:h val="4.1213898713256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1BC-43F7-8233-66C25C50CFD3}"/>
                </c:ext>
              </c:extLst>
            </c:dLbl>
            <c:dLbl>
              <c:idx val="3"/>
              <c:layout>
                <c:manualLayout>
                  <c:x val="0.19706579630006632"/>
                  <c:y val="1.4909673656989187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00340178495202"/>
                      <c:h val="4.99890368353120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1BC-43F7-8233-66C25C50CFD3}"/>
                </c:ext>
              </c:extLst>
            </c:dLbl>
            <c:dLbl>
              <c:idx val="4"/>
              <c:layout>
                <c:manualLayout>
                  <c:x val="0.16495544187085037"/>
                  <c:y val="5.0883594222872849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017514595496247"/>
                      <c:h val="4.7063990794626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A1BC-43F7-8233-66C25C50CFD3}"/>
                </c:ext>
              </c:extLst>
            </c:dLbl>
            <c:dLbl>
              <c:idx val="5"/>
              <c:layout>
                <c:manualLayout>
                  <c:x val="0.17347500870147695"/>
                  <c:y val="8.324865286659118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250208507089241"/>
                      <c:h val="4.7063990794626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A1BC-43F7-8233-66C25C50CFD3}"/>
                </c:ext>
              </c:extLst>
            </c:dLbl>
            <c:dLbl>
              <c:idx val="6"/>
              <c:layout>
                <c:manualLayout>
                  <c:x val="0.20475041537239025"/>
                  <c:y val="0.11981172837515765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574645537948292"/>
                      <c:h val="5.31773370196590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A1BC-43F7-8233-66C25C50CFD3}"/>
                </c:ext>
              </c:extLst>
            </c:dLbl>
            <c:dLbl>
              <c:idx val="7"/>
              <c:layout>
                <c:manualLayout>
                  <c:x val="0.18574717776624877"/>
                  <c:y val="0.1447593769605869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1BC-43F7-8233-66C25C50CFD3}"/>
                </c:ext>
              </c:extLst>
            </c:dLbl>
            <c:dLbl>
              <c:idx val="8"/>
              <c:layout>
                <c:manualLayout>
                  <c:x val="0.17836031338451333"/>
                  <c:y val="0.1565440880443465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1BC-43F7-8233-66C25C50CFD3}"/>
                </c:ext>
              </c:extLst>
            </c:dLbl>
            <c:dLbl>
              <c:idx val="9"/>
              <c:layout>
                <c:manualLayout>
                  <c:x val="-0.18288586945814425"/>
                  <c:y val="0.1209594058886011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1BC-43F7-8233-66C25C50CFD3}"/>
                </c:ext>
              </c:extLst>
            </c:dLbl>
            <c:dLbl>
              <c:idx val="10"/>
              <c:layout>
                <c:manualLayout>
                  <c:x val="-0.1683500029552186"/>
                  <c:y val="2.2916238657961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1BC-43F7-8233-66C25C50CFD3}"/>
                </c:ext>
              </c:extLst>
            </c:dLbl>
            <c:dLbl>
              <c:idx val="11"/>
              <c:layout>
                <c:manualLayout>
                  <c:x val="0.24448405167035522"/>
                  <c:y val="-1.09214770238785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1BC-43F7-8233-66C25C50CFD3}"/>
                </c:ext>
              </c:extLst>
            </c:dLbl>
            <c:numFmt formatCode="0.0\ 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ptos" panose="020B00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Vsidata!$AV$4:$BG$4</c:f>
              <c:strCache>
                <c:ptCount val="12"/>
                <c:pt idx="0">
                  <c:v>Öljy</c:v>
                </c:pt>
                <c:pt idx="1">
                  <c:v>Kivihiili</c:v>
                </c:pt>
                <c:pt idx="2">
                  <c:v>Turve</c:v>
                </c:pt>
                <c:pt idx="3">
                  <c:v>Maakaasu</c:v>
                </c:pt>
                <c:pt idx="4">
                  <c:v>Jäte</c:v>
                </c:pt>
                <c:pt idx="5">
                  <c:v>Muut</c:v>
                </c:pt>
                <c:pt idx="6">
                  <c:v>Aurinkovoima</c:v>
                </c:pt>
                <c:pt idx="7">
                  <c:v>Nettotuonti</c:v>
                </c:pt>
                <c:pt idx="8">
                  <c:v>Biomassa</c:v>
                </c:pt>
                <c:pt idx="9">
                  <c:v>Vesivoima</c:v>
                </c:pt>
                <c:pt idx="10">
                  <c:v>Tuulivoima</c:v>
                </c:pt>
                <c:pt idx="11">
                  <c:v>Ydinvoima</c:v>
                </c:pt>
              </c:strCache>
            </c:strRef>
          </c:cat>
          <c:val>
            <c:numRef>
              <c:f>Vsidata!$AV$101:$BG$101</c:f>
              <c:numCache>
                <c:formatCode>General</c:formatCode>
                <c:ptCount val="12"/>
                <c:pt idx="0">
                  <c:v>0.2</c:v>
                </c:pt>
                <c:pt idx="1">
                  <c:v>0.3</c:v>
                </c:pt>
                <c:pt idx="2">
                  <c:v>0.6</c:v>
                </c:pt>
                <c:pt idx="3">
                  <c:v>0.9</c:v>
                </c:pt>
                <c:pt idx="4">
                  <c:v>1</c:v>
                </c:pt>
                <c:pt idx="5">
                  <c:v>1.1000000000000001</c:v>
                </c:pt>
                <c:pt idx="6">
                  <c:v>1.2</c:v>
                </c:pt>
                <c:pt idx="7">
                  <c:v>6.6</c:v>
                </c:pt>
                <c:pt idx="8">
                  <c:v>10.5</c:v>
                </c:pt>
                <c:pt idx="9">
                  <c:v>14.5</c:v>
                </c:pt>
                <c:pt idx="10">
                  <c:v>26.1</c:v>
                </c:pt>
                <c:pt idx="1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1BC-43F7-8233-66C25C50C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60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063392722281692"/>
          <c:y val="8.7269094101725272E-2"/>
          <c:w val="0.49591833463565144"/>
          <c:h val="0.81376160965265565"/>
        </c:manualLayout>
      </c:layout>
      <c:doughnutChart>
        <c:varyColors val="1"/>
        <c:ser>
          <c:idx val="0"/>
          <c:order val="0"/>
          <c:spPr>
            <a:ln w="12700"/>
          </c:spPr>
          <c:dPt>
            <c:idx val="0"/>
            <c:bubble3D val="0"/>
            <c:spPr>
              <a:solidFill>
                <a:srgbClr val="0000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36F-47C0-AEA1-60DDBBDCE052}"/>
              </c:ext>
            </c:extLst>
          </c:dPt>
          <c:dPt>
            <c:idx val="1"/>
            <c:bubble3D val="0"/>
            <c:spPr>
              <a:solidFill>
                <a:srgbClr val="6D6E71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36F-47C0-AEA1-60DDBBDCE052}"/>
              </c:ext>
            </c:extLst>
          </c:dPt>
          <c:dPt>
            <c:idx val="2"/>
            <c:bubble3D val="0"/>
            <c:spPr>
              <a:solidFill>
                <a:srgbClr val="AE6258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E36F-47C0-AEA1-60DDBBDCE052}"/>
              </c:ext>
            </c:extLst>
          </c:dPt>
          <c:dPt>
            <c:idx val="3"/>
            <c:bubble3D val="0"/>
            <c:spPr>
              <a:solidFill>
                <a:srgbClr val="A53F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E36F-47C0-AEA1-60DDBBDCE052}"/>
              </c:ext>
            </c:extLst>
          </c:dPt>
          <c:dPt>
            <c:idx val="4"/>
            <c:bubble3D val="0"/>
            <c:spPr>
              <a:solidFill>
                <a:srgbClr val="E0550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E36F-47C0-AEA1-60DDBBDCE052}"/>
              </c:ext>
            </c:extLst>
          </c:dPt>
          <c:dPt>
            <c:idx val="5"/>
            <c:bubble3D val="0"/>
            <c:spPr>
              <a:solidFill>
                <a:srgbClr val="2D65A0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E36F-47C0-AEA1-60DDBBDCE052}"/>
              </c:ext>
            </c:extLst>
          </c:dPt>
          <c:dPt>
            <c:idx val="6"/>
            <c:bubble3D val="0"/>
            <c:spPr>
              <a:solidFill>
                <a:srgbClr val="06217B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E36F-47C0-AEA1-60DDBBDCE052}"/>
              </c:ext>
            </c:extLst>
          </c:dPt>
          <c:dPt>
            <c:idx val="7"/>
            <c:bubble3D val="0"/>
            <c:spPr>
              <a:solidFill>
                <a:srgbClr val="14A182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36F-47C0-AEA1-60DDBBDCE052}"/>
              </c:ext>
            </c:extLst>
          </c:dPt>
          <c:dPt>
            <c:idx val="8"/>
            <c:bubble3D val="0"/>
            <c:spPr>
              <a:solidFill>
                <a:srgbClr val="004F4B"/>
              </a:solidFill>
              <a:ln w="1270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E36F-47C0-AEA1-60DDBBDCE052}"/>
              </c:ext>
            </c:extLst>
          </c:dPt>
          <c:dPt>
            <c:idx val="9"/>
            <c:bubble3D val="0"/>
            <c:spPr>
              <a:solidFill>
                <a:srgbClr val="9642E8"/>
              </a:solidFill>
              <a:ln w="127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E36F-47C0-AEA1-60DDBBDCE052}"/>
              </c:ext>
            </c:extLst>
          </c:dPt>
          <c:dPt>
            <c:idx val="10"/>
            <c:bubble3D val="0"/>
            <c:spPr>
              <a:solidFill>
                <a:srgbClr val="590A99"/>
              </a:solidFill>
              <a:ln w="127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E36F-47C0-AEA1-60DDBBDCE052}"/>
              </c:ext>
            </c:extLst>
          </c:dPt>
          <c:dLbls>
            <c:dLbl>
              <c:idx val="0"/>
              <c:layout>
                <c:manualLayout>
                  <c:x val="0.16036854859364419"/>
                  <c:y val="-7.5756619586476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6F-47C0-AEA1-60DDBBDCE052}"/>
                </c:ext>
              </c:extLst>
            </c:dLbl>
            <c:dLbl>
              <c:idx val="1"/>
              <c:layout>
                <c:manualLayout>
                  <c:x val="0.17406979569588832"/>
                  <c:y val="-3.0134077661584609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10091743119263"/>
                      <c:h val="5.29140828759973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36F-47C0-AEA1-60DDBBDCE052}"/>
                </c:ext>
              </c:extLst>
            </c:dLbl>
            <c:dLbl>
              <c:idx val="2"/>
              <c:layout>
                <c:manualLayout>
                  <c:x val="0.16543215146480333"/>
                  <c:y val="1.1578115312224481E-3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46205170975813"/>
                      <c:h val="4.12138987132561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36F-47C0-AEA1-60DDBBDCE052}"/>
                </c:ext>
              </c:extLst>
            </c:dLbl>
            <c:dLbl>
              <c:idx val="3"/>
              <c:layout>
                <c:manualLayout>
                  <c:x val="0.1987338530139946"/>
                  <c:y val="2.4063916171404933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00340178495202"/>
                      <c:h val="4.99890368353120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36F-47C0-AEA1-60DDBBDCE052}"/>
                </c:ext>
              </c:extLst>
            </c:dLbl>
            <c:dLbl>
              <c:idx val="4"/>
              <c:layout>
                <c:manualLayout>
                  <c:x val="0.1634657490165688"/>
                  <c:y val="6.1794937228972495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017514595496247"/>
                      <c:h val="4.41389447539414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36F-47C0-AEA1-60DDBBDCE052}"/>
                </c:ext>
              </c:extLst>
            </c:dLbl>
            <c:dLbl>
              <c:idx val="5"/>
              <c:layout>
                <c:manualLayout>
                  <c:x val="0.17085353279964274"/>
                  <c:y val="9.6496117289279218E-2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250208507089241"/>
                      <c:h val="4.41389447539414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36F-47C0-AEA1-60DDBBDCE052}"/>
                </c:ext>
              </c:extLst>
            </c:dLbl>
            <c:dLbl>
              <c:idx val="6"/>
              <c:layout>
                <c:manualLayout>
                  <c:x val="0.20498919703427396"/>
                  <c:y val="0.12310574479042391"/>
                </c:manualLayout>
              </c:layout>
              <c:numFmt formatCode="0.0\ %" sourceLinked="0"/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latin typeface="Aptos" panose="020B0004020202020204" pitchFamily="34" charset="0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574645537948292"/>
                      <c:h val="5.61023830603443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E36F-47C0-AEA1-60DDBBDCE052}"/>
                </c:ext>
              </c:extLst>
            </c:dLbl>
            <c:dLbl>
              <c:idx val="7"/>
              <c:layout>
                <c:manualLayout>
                  <c:x val="0.16072632705732467"/>
                  <c:y val="0.1279673095011944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36F-47C0-AEA1-60DDBBDCE052}"/>
                </c:ext>
              </c:extLst>
            </c:dLbl>
            <c:dLbl>
              <c:idx val="8"/>
              <c:layout>
                <c:manualLayout>
                  <c:x val="-0.1199773627617431"/>
                  <c:y val="0.142592592592592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36F-47C0-AEA1-60DDBBDCE052}"/>
                </c:ext>
              </c:extLst>
            </c:dLbl>
            <c:dLbl>
              <c:idx val="9"/>
              <c:layout>
                <c:manualLayout>
                  <c:x val="-0.14150374656045392"/>
                  <c:y val="0.115634209864452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36F-47C0-AEA1-60DDBBDCE052}"/>
                </c:ext>
              </c:extLst>
            </c:dLbl>
            <c:dLbl>
              <c:idx val="10"/>
              <c:layout>
                <c:manualLayout>
                  <c:x val="0.24013410125235596"/>
                  <c:y val="-2.925046040685317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36F-47C0-AEA1-60DDBBDCE052}"/>
                </c:ext>
              </c:extLst>
            </c:dLbl>
            <c:numFmt formatCode="0.0\ 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ptos" panose="020B0004020202020204" pitchFamily="34" charset="0"/>
                  </a:defRPr>
                </a:pPr>
                <a:endParaRPr lang="fi-FI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Vsidata!$BJ$4:$BT$4</c:f>
              <c:strCache>
                <c:ptCount val="11"/>
                <c:pt idx="0">
                  <c:v>Öljy</c:v>
                </c:pt>
                <c:pt idx="1">
                  <c:v>Kivihiili</c:v>
                </c:pt>
                <c:pt idx="2">
                  <c:v>Turve</c:v>
                </c:pt>
                <c:pt idx="3">
                  <c:v>Maakaasu</c:v>
                </c:pt>
                <c:pt idx="4">
                  <c:v>Jäte</c:v>
                </c:pt>
                <c:pt idx="5">
                  <c:v>Muut</c:v>
                </c:pt>
                <c:pt idx="6">
                  <c:v>Aurinkovoima</c:v>
                </c:pt>
                <c:pt idx="7">
                  <c:v>Biomassa</c:v>
                </c:pt>
                <c:pt idx="8">
                  <c:v>Vesivoima</c:v>
                </c:pt>
                <c:pt idx="9">
                  <c:v>Tuulivoima</c:v>
                </c:pt>
                <c:pt idx="10">
                  <c:v>Ydinvoima</c:v>
                </c:pt>
              </c:strCache>
            </c:strRef>
          </c:cat>
          <c:val>
            <c:numRef>
              <c:f>Vsidata!$BJ$101:$BT$101</c:f>
              <c:numCache>
                <c:formatCode>General</c:formatCode>
                <c:ptCount val="11"/>
                <c:pt idx="0">
                  <c:v>0.2</c:v>
                </c:pt>
                <c:pt idx="1">
                  <c:v>0.3</c:v>
                </c:pt>
                <c:pt idx="2">
                  <c:v>0.7</c:v>
                </c:pt>
                <c:pt idx="3">
                  <c:v>1</c:v>
                </c:pt>
                <c:pt idx="4">
                  <c:v>1</c:v>
                </c:pt>
                <c:pt idx="5">
                  <c:v>1.2</c:v>
                </c:pt>
                <c:pt idx="6">
                  <c:v>1.2</c:v>
                </c:pt>
                <c:pt idx="7">
                  <c:v>11.3</c:v>
                </c:pt>
                <c:pt idx="8">
                  <c:v>15.6</c:v>
                </c:pt>
                <c:pt idx="9">
                  <c:v>27.9</c:v>
                </c:pt>
                <c:pt idx="10">
                  <c:v>39.6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36F-47C0-AEA1-60DDBBDCE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60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0831276820483212E-2"/>
          <c:y val="9.2398179041179168E-2"/>
          <c:w val="0.88881128159155554"/>
          <c:h val="0.78194868689157249"/>
        </c:manualLayout>
      </c:layout>
      <c:areaChart>
        <c:grouping val="stacked"/>
        <c:varyColors val="0"/>
        <c:ser>
          <c:idx val="0"/>
          <c:order val="0"/>
          <c:tx>
            <c:v>Ydinvoima</c:v>
          </c:tx>
          <c:spPr>
            <a:solidFill>
              <a:srgbClr val="590A99"/>
            </a:solidFill>
            <a:ln w="25400">
              <a:noFill/>
            </a:ln>
          </c:spPr>
          <c:cat>
            <c:numRef>
              <c:f>viikkotehot!$E$2:$E$53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viikkotehot!$N$2:$N$53</c:f>
              <c:numCache>
                <c:formatCode>0</c:formatCode>
                <c:ptCount val="52"/>
                <c:pt idx="0">
                  <c:v>3987.5</c:v>
                </c:pt>
                <c:pt idx="1">
                  <c:v>4186.9047619047615</c:v>
                </c:pt>
                <c:pt idx="2">
                  <c:v>3958.9285714285716</c:v>
                </c:pt>
                <c:pt idx="3">
                  <c:v>4042.8571428571427</c:v>
                </c:pt>
                <c:pt idx="4">
                  <c:v>4195.833333333333</c:v>
                </c:pt>
                <c:pt idx="5">
                  <c:v>4177.9761904761908</c:v>
                </c:pt>
                <c:pt idx="6">
                  <c:v>4198.2142857142853</c:v>
                </c:pt>
                <c:pt idx="7">
                  <c:v>4049.4047619047615</c:v>
                </c:pt>
                <c:pt idx="8">
                  <c:v>3566.0714285714284</c:v>
                </c:pt>
                <c:pt idx="9">
                  <c:v>2628.5714285714284</c:v>
                </c:pt>
                <c:pt idx="10">
                  <c:v>2637.5</c:v>
                </c:pt>
                <c:pt idx="11">
                  <c:v>2637.5</c:v>
                </c:pt>
                <c:pt idx="12">
                  <c:v>2637.5</c:v>
                </c:pt>
                <c:pt idx="13">
                  <c:v>2597.6190476190473</c:v>
                </c:pt>
                <c:pt idx="14">
                  <c:v>2624.4047619047615</c:v>
                </c:pt>
                <c:pt idx="15">
                  <c:v>2100.5952380952381</c:v>
                </c:pt>
                <c:pt idx="16">
                  <c:v>1887.5000000000002</c:v>
                </c:pt>
                <c:pt idx="17">
                  <c:v>2680.3571428571427</c:v>
                </c:pt>
                <c:pt idx="18">
                  <c:v>3649.4047619047619</c:v>
                </c:pt>
                <c:pt idx="19">
                  <c:v>2976.1904761904761</c:v>
                </c:pt>
                <c:pt idx="20">
                  <c:v>3149.4047619047619</c:v>
                </c:pt>
                <c:pt idx="21">
                  <c:v>3025.5952380952381</c:v>
                </c:pt>
                <c:pt idx="22">
                  <c:v>3026.7857142857142</c:v>
                </c:pt>
                <c:pt idx="23">
                  <c:v>3244.0476190476193</c:v>
                </c:pt>
                <c:pt idx="24">
                  <c:v>3053.5714285714284</c:v>
                </c:pt>
                <c:pt idx="25">
                  <c:v>3590.4761904761908</c:v>
                </c:pt>
                <c:pt idx="26">
                  <c:v>3929.761904761905</c:v>
                </c:pt>
                <c:pt idx="27">
                  <c:v>4085.1190476190473</c:v>
                </c:pt>
                <c:pt idx="28">
                  <c:v>4080.9523809523807</c:v>
                </c:pt>
                <c:pt idx="29">
                  <c:v>4057.1428571428569</c:v>
                </c:pt>
                <c:pt idx="30">
                  <c:v>3915.4761904761904</c:v>
                </c:pt>
                <c:pt idx="31">
                  <c:v>3906.5476190476188</c:v>
                </c:pt>
                <c:pt idx="32">
                  <c:v>3954.1666666666665</c:v>
                </c:pt>
                <c:pt idx="33">
                  <c:v>3599.4047619047624</c:v>
                </c:pt>
                <c:pt idx="34">
                  <c:v>3630.3571428571427</c:v>
                </c:pt>
                <c:pt idx="35">
                  <c:v>3466.6666666666665</c:v>
                </c:pt>
                <c:pt idx="36">
                  <c:v>3008.3333333333335</c:v>
                </c:pt>
                <c:pt idx="37">
                  <c:v>3179.1666666666665</c:v>
                </c:pt>
                <c:pt idx="38">
                  <c:v>3534.5238095238092</c:v>
                </c:pt>
                <c:pt idx="39">
                  <c:v>3645.8333333333335</c:v>
                </c:pt>
                <c:pt idx="40">
                  <c:v>4033.333333333333</c:v>
                </c:pt>
                <c:pt idx="41">
                  <c:v>4164.2857142857147</c:v>
                </c:pt>
                <c:pt idx="42">
                  <c:v>3985.7142857142858</c:v>
                </c:pt>
                <c:pt idx="43">
                  <c:v>4160.7142857142853</c:v>
                </c:pt>
                <c:pt idx="44">
                  <c:v>4092.261904761905</c:v>
                </c:pt>
                <c:pt idx="45">
                  <c:v>4098.2142857142853</c:v>
                </c:pt>
                <c:pt idx="46">
                  <c:v>4220.2380952380945</c:v>
                </c:pt>
                <c:pt idx="47">
                  <c:v>4008.9285714285711</c:v>
                </c:pt>
                <c:pt idx="48">
                  <c:v>4226.7857142857147</c:v>
                </c:pt>
                <c:pt idx="49">
                  <c:v>4226.1904761904761</c:v>
                </c:pt>
                <c:pt idx="50">
                  <c:v>4148.2142857142853</c:v>
                </c:pt>
                <c:pt idx="51">
                  <c:v>3883.3333333333335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57-44C1-B302-58DFE219C317}"/>
            </c:ext>
          </c:extLst>
        </c:ser>
        <c:ser>
          <c:idx val="1"/>
          <c:order val="1"/>
          <c:tx>
            <c:v>Vesivoima</c:v>
          </c:tx>
          <c:spPr>
            <a:solidFill>
              <a:srgbClr val="9642E8"/>
            </a:solidFill>
            <a:ln w="25400">
              <a:noFill/>
            </a:ln>
          </c:spPr>
          <c:cat>
            <c:numRef>
              <c:f>viikkotehot!$E$2:$E$53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viikkotehot!$K$2:$K$53</c:f>
              <c:numCache>
                <c:formatCode>0</c:formatCode>
                <c:ptCount val="52"/>
                <c:pt idx="0">
                  <c:v>1644.047619047619</c:v>
                </c:pt>
                <c:pt idx="1">
                  <c:v>1763.0952380952381</c:v>
                </c:pt>
                <c:pt idx="2">
                  <c:v>1250.5952380952381</c:v>
                </c:pt>
                <c:pt idx="3">
                  <c:v>1740.4761904761904</c:v>
                </c:pt>
                <c:pt idx="4">
                  <c:v>1647.6190476190477</c:v>
                </c:pt>
                <c:pt idx="5">
                  <c:v>1523.2142857142858</c:v>
                </c:pt>
                <c:pt idx="6">
                  <c:v>1700.0000000000002</c:v>
                </c:pt>
                <c:pt idx="7">
                  <c:v>1354.7619047619048</c:v>
                </c:pt>
                <c:pt idx="8">
                  <c:v>1369.6428571428571</c:v>
                </c:pt>
                <c:pt idx="9">
                  <c:v>1264.2857142857142</c:v>
                </c:pt>
                <c:pt idx="10">
                  <c:v>1690.4761904761904</c:v>
                </c:pt>
                <c:pt idx="11">
                  <c:v>1380.3571428571429</c:v>
                </c:pt>
                <c:pt idx="12">
                  <c:v>1177.3809523809525</c:v>
                </c:pt>
                <c:pt idx="13">
                  <c:v>1445.2380952380952</c:v>
                </c:pt>
                <c:pt idx="14">
                  <c:v>1448.8095238095239</c:v>
                </c:pt>
                <c:pt idx="15">
                  <c:v>1573.2142857142858</c:v>
                </c:pt>
                <c:pt idx="16">
                  <c:v>1851.7857142857144</c:v>
                </c:pt>
                <c:pt idx="17">
                  <c:v>1561.3095238095239</c:v>
                </c:pt>
                <c:pt idx="18">
                  <c:v>1716.0714285714287</c:v>
                </c:pt>
                <c:pt idx="19">
                  <c:v>1459.5238095238094</c:v>
                </c:pt>
                <c:pt idx="20">
                  <c:v>1609.5238095238094</c:v>
                </c:pt>
                <c:pt idx="21">
                  <c:v>1587.5</c:v>
                </c:pt>
                <c:pt idx="22">
                  <c:v>1664.2857142857144</c:v>
                </c:pt>
                <c:pt idx="23">
                  <c:v>1765.4761904761906</c:v>
                </c:pt>
                <c:pt idx="24">
                  <c:v>1544.0476190476188</c:v>
                </c:pt>
                <c:pt idx="25">
                  <c:v>1487.5</c:v>
                </c:pt>
                <c:pt idx="26">
                  <c:v>1338.0952380952383</c:v>
                </c:pt>
                <c:pt idx="27">
                  <c:v>1538.0952380952381</c:v>
                </c:pt>
                <c:pt idx="28">
                  <c:v>1217.8571428571427</c:v>
                </c:pt>
                <c:pt idx="29">
                  <c:v>995.23809523809518</c:v>
                </c:pt>
                <c:pt idx="30">
                  <c:v>827.97619047619037</c:v>
                </c:pt>
                <c:pt idx="31">
                  <c:v>755.95238095238096</c:v>
                </c:pt>
                <c:pt idx="32">
                  <c:v>893.45238095238085</c:v>
                </c:pt>
                <c:pt idx="33">
                  <c:v>1055.952380952381</c:v>
                </c:pt>
                <c:pt idx="34">
                  <c:v>1117.8571428571429</c:v>
                </c:pt>
                <c:pt idx="35">
                  <c:v>838.09523809523807</c:v>
                </c:pt>
                <c:pt idx="36">
                  <c:v>973.21428571428567</c:v>
                </c:pt>
                <c:pt idx="37">
                  <c:v>1123.2142857142858</c:v>
                </c:pt>
                <c:pt idx="38">
                  <c:v>1154.1666666666667</c:v>
                </c:pt>
                <c:pt idx="39">
                  <c:v>1110.7142857142858</c:v>
                </c:pt>
                <c:pt idx="40">
                  <c:v>1014.2857142857142</c:v>
                </c:pt>
                <c:pt idx="41">
                  <c:v>1430.3571428571429</c:v>
                </c:pt>
                <c:pt idx="42">
                  <c:v>1272.0238095238094</c:v>
                </c:pt>
                <c:pt idx="43">
                  <c:v>1669.0476190476188</c:v>
                </c:pt>
                <c:pt idx="44">
                  <c:v>1417.8571428571427</c:v>
                </c:pt>
                <c:pt idx="45">
                  <c:v>1452.9761904761904</c:v>
                </c:pt>
                <c:pt idx="46">
                  <c:v>1669.0476190476188</c:v>
                </c:pt>
                <c:pt idx="47">
                  <c:v>1289.2857142857142</c:v>
                </c:pt>
                <c:pt idx="48">
                  <c:v>1694.6428571428571</c:v>
                </c:pt>
                <c:pt idx="49">
                  <c:v>1777.3809523809525</c:v>
                </c:pt>
                <c:pt idx="50">
                  <c:v>1539.8809523809523</c:v>
                </c:pt>
                <c:pt idx="51">
                  <c:v>1622.6190476190479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57-44C1-B302-58DFE219C317}"/>
            </c:ext>
          </c:extLst>
        </c:ser>
        <c:ser>
          <c:idx val="2"/>
          <c:order val="2"/>
          <c:tx>
            <c:v>Tuulivoima</c:v>
          </c:tx>
          <c:spPr>
            <a:solidFill>
              <a:srgbClr val="004F4B"/>
            </a:solidFill>
            <a:ln w="25400">
              <a:noFill/>
            </a:ln>
          </c:spPr>
          <c:cat>
            <c:numRef>
              <c:f>viikkotehot!$E$2:$E$53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viikkotehot!$L$2:$L$53</c:f>
              <c:numCache>
                <c:formatCode>0</c:formatCode>
                <c:ptCount val="52"/>
                <c:pt idx="0">
                  <c:v>2314.8809523809523</c:v>
                </c:pt>
                <c:pt idx="1">
                  <c:v>2185.1190476190477</c:v>
                </c:pt>
                <c:pt idx="2">
                  <c:v>5394.6428571428569</c:v>
                </c:pt>
                <c:pt idx="3">
                  <c:v>3264.8809523809527</c:v>
                </c:pt>
                <c:pt idx="4">
                  <c:v>2809.5238095238092</c:v>
                </c:pt>
                <c:pt idx="5">
                  <c:v>3480.9523809523807</c:v>
                </c:pt>
                <c:pt idx="6">
                  <c:v>1980.3571428571427</c:v>
                </c:pt>
                <c:pt idx="7">
                  <c:v>3816.666666666667</c:v>
                </c:pt>
                <c:pt idx="8">
                  <c:v>3119.6428571428573</c:v>
                </c:pt>
                <c:pt idx="9">
                  <c:v>3599.9999999999995</c:v>
                </c:pt>
                <c:pt idx="10">
                  <c:v>2163.6904761904761</c:v>
                </c:pt>
                <c:pt idx="11">
                  <c:v>3372.0238095238092</c:v>
                </c:pt>
                <c:pt idx="12">
                  <c:v>4047.0238095238092</c:v>
                </c:pt>
                <c:pt idx="13">
                  <c:v>2454.1666666666665</c:v>
                </c:pt>
                <c:pt idx="14">
                  <c:v>3213.0952380952376</c:v>
                </c:pt>
                <c:pt idx="15">
                  <c:v>2196.4285714285716</c:v>
                </c:pt>
                <c:pt idx="16">
                  <c:v>1838.6904761904761</c:v>
                </c:pt>
                <c:pt idx="17">
                  <c:v>2485.7142857142858</c:v>
                </c:pt>
                <c:pt idx="18">
                  <c:v>1424.4047619047619</c:v>
                </c:pt>
                <c:pt idx="19">
                  <c:v>1923.2142857142858</c:v>
                </c:pt>
                <c:pt idx="20">
                  <c:v>2307.1428571428573</c:v>
                </c:pt>
                <c:pt idx="21">
                  <c:v>2029.7619047619046</c:v>
                </c:pt>
                <c:pt idx="22">
                  <c:v>2506.5476190476193</c:v>
                </c:pt>
                <c:pt idx="23">
                  <c:v>1150</c:v>
                </c:pt>
                <c:pt idx="24">
                  <c:v>1308.3333333333333</c:v>
                </c:pt>
                <c:pt idx="25">
                  <c:v>1619.6428571428573</c:v>
                </c:pt>
                <c:pt idx="26">
                  <c:v>1522.6190476190477</c:v>
                </c:pt>
                <c:pt idx="27">
                  <c:v>1498.8095238095239</c:v>
                </c:pt>
                <c:pt idx="28">
                  <c:v>1043.452380952381</c:v>
                </c:pt>
                <c:pt idx="29">
                  <c:v>816.07142857142856</c:v>
                </c:pt>
                <c:pt idx="30">
                  <c:v>1405.3571428571427</c:v>
                </c:pt>
                <c:pt idx="31">
                  <c:v>2135.7142857142858</c:v>
                </c:pt>
                <c:pt idx="32">
                  <c:v>2037.5</c:v>
                </c:pt>
                <c:pt idx="33">
                  <c:v>1485.1190476190477</c:v>
                </c:pt>
                <c:pt idx="34">
                  <c:v>1405.9523809523807</c:v>
                </c:pt>
                <c:pt idx="35">
                  <c:v>1795.2380952380954</c:v>
                </c:pt>
                <c:pt idx="36">
                  <c:v>2556.5476190476193</c:v>
                </c:pt>
                <c:pt idx="37">
                  <c:v>2421.4285714285716</c:v>
                </c:pt>
                <c:pt idx="38">
                  <c:v>2805.3571428571427</c:v>
                </c:pt>
                <c:pt idx="39">
                  <c:v>3618.4523809523807</c:v>
                </c:pt>
                <c:pt idx="40">
                  <c:v>3600.5952380952381</c:v>
                </c:pt>
                <c:pt idx="41">
                  <c:v>2920.8333333333335</c:v>
                </c:pt>
                <c:pt idx="42">
                  <c:v>3578.5714285714289</c:v>
                </c:pt>
                <c:pt idx="43">
                  <c:v>1682.1428571428573</c:v>
                </c:pt>
                <c:pt idx="44">
                  <c:v>2559.5238095238092</c:v>
                </c:pt>
                <c:pt idx="45">
                  <c:v>3455.9523809523812</c:v>
                </c:pt>
                <c:pt idx="46">
                  <c:v>1882.7380952380952</c:v>
                </c:pt>
                <c:pt idx="47">
                  <c:v>4247.0238095238092</c:v>
                </c:pt>
                <c:pt idx="48">
                  <c:v>3316.666666666667</c:v>
                </c:pt>
                <c:pt idx="49">
                  <c:v>2360.7142857142858</c:v>
                </c:pt>
                <c:pt idx="50">
                  <c:v>3239.8809523809523</c:v>
                </c:pt>
                <c:pt idx="51">
                  <c:v>3694.6428571428573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57-44C1-B302-58DFE219C317}"/>
            </c:ext>
          </c:extLst>
        </c:ser>
        <c:ser>
          <c:idx val="3"/>
          <c:order val="3"/>
          <c:tx>
            <c:v>Aurinkovoima</c:v>
          </c:tx>
          <c:spPr>
            <a:solidFill>
              <a:srgbClr val="E05500"/>
            </a:solidFill>
            <a:ln w="25400">
              <a:noFill/>
            </a:ln>
          </c:spPr>
          <c:cat>
            <c:numRef>
              <c:f>viikkotehot!$E$2:$E$53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viikkotehot!$M$2:$M$53</c:f>
              <c:numCache>
                <c:formatCode>0</c:formatCode>
                <c:ptCount val="52"/>
                <c:pt idx="0">
                  <c:v>4.7619047619047628</c:v>
                </c:pt>
                <c:pt idx="1">
                  <c:v>5.3571428571428568</c:v>
                </c:pt>
                <c:pt idx="2">
                  <c:v>8.9285714285714288</c:v>
                </c:pt>
                <c:pt idx="3">
                  <c:v>7.7380952380952381</c:v>
                </c:pt>
                <c:pt idx="4">
                  <c:v>9.5238095238095255</c:v>
                </c:pt>
                <c:pt idx="5">
                  <c:v>19.047619047619051</c:v>
                </c:pt>
                <c:pt idx="6">
                  <c:v>32.142857142857146</c:v>
                </c:pt>
                <c:pt idx="7">
                  <c:v>36.904761904761905</c:v>
                </c:pt>
                <c:pt idx="8">
                  <c:v>29.761904761904759</c:v>
                </c:pt>
                <c:pt idx="9">
                  <c:v>55.952380952380956</c:v>
                </c:pt>
                <c:pt idx="10">
                  <c:v>80.952380952380963</c:v>
                </c:pt>
                <c:pt idx="11">
                  <c:v>114.28571428571428</c:v>
                </c:pt>
                <c:pt idx="12">
                  <c:v>111.3095238095238</c:v>
                </c:pt>
                <c:pt idx="13">
                  <c:v>125</c:v>
                </c:pt>
                <c:pt idx="14">
                  <c:v>164.28571428571428</c:v>
                </c:pt>
                <c:pt idx="15">
                  <c:v>131.54761904761907</c:v>
                </c:pt>
                <c:pt idx="16">
                  <c:v>165.47619047619048</c:v>
                </c:pt>
                <c:pt idx="17">
                  <c:v>180.95238095238093</c:v>
                </c:pt>
                <c:pt idx="18">
                  <c:v>210.71428571428572</c:v>
                </c:pt>
                <c:pt idx="19">
                  <c:v>235.11904761904762</c:v>
                </c:pt>
                <c:pt idx="20">
                  <c:v>208.33333333333334</c:v>
                </c:pt>
                <c:pt idx="21">
                  <c:v>218.45238095238099</c:v>
                </c:pt>
                <c:pt idx="22">
                  <c:v>231.54761904761904</c:v>
                </c:pt>
                <c:pt idx="23">
                  <c:v>255.95238095238093</c:v>
                </c:pt>
                <c:pt idx="24">
                  <c:v>217.26190476190476</c:v>
                </c:pt>
                <c:pt idx="25">
                  <c:v>177.97619047619045</c:v>
                </c:pt>
                <c:pt idx="26">
                  <c:v>215.47619047619048</c:v>
                </c:pt>
                <c:pt idx="27">
                  <c:v>241.66666666666666</c:v>
                </c:pt>
                <c:pt idx="28">
                  <c:v>298.8095238095238</c:v>
                </c:pt>
                <c:pt idx="29">
                  <c:v>273.21428571428567</c:v>
                </c:pt>
                <c:pt idx="30">
                  <c:v>219.04761904761901</c:v>
                </c:pt>
                <c:pt idx="31">
                  <c:v>211.9047619047619</c:v>
                </c:pt>
                <c:pt idx="32">
                  <c:v>203.57142857142858</c:v>
                </c:pt>
                <c:pt idx="33">
                  <c:v>195.23809523809521</c:v>
                </c:pt>
                <c:pt idx="34">
                  <c:v>141.66666666666666</c:v>
                </c:pt>
                <c:pt idx="35">
                  <c:v>144.04761904761904</c:v>
                </c:pt>
                <c:pt idx="36">
                  <c:v>121.42857142857142</c:v>
                </c:pt>
                <c:pt idx="37">
                  <c:v>82.142857142857139</c:v>
                </c:pt>
                <c:pt idx="38">
                  <c:v>120.83333333333333</c:v>
                </c:pt>
                <c:pt idx="39">
                  <c:v>90.476190476190467</c:v>
                </c:pt>
                <c:pt idx="40">
                  <c:v>55.357142857142861</c:v>
                </c:pt>
                <c:pt idx="41">
                  <c:v>57.738095238095234</c:v>
                </c:pt>
                <c:pt idx="42">
                  <c:v>23.809523809523807</c:v>
                </c:pt>
                <c:pt idx="43">
                  <c:v>19.047619047619051</c:v>
                </c:pt>
                <c:pt idx="44">
                  <c:v>13.690476190476188</c:v>
                </c:pt>
                <c:pt idx="45">
                  <c:v>14.285714285714285</c:v>
                </c:pt>
                <c:pt idx="46">
                  <c:v>11.309523809523808</c:v>
                </c:pt>
                <c:pt idx="47">
                  <c:v>5.9523809523809517</c:v>
                </c:pt>
                <c:pt idx="48">
                  <c:v>2.9761904761904758</c:v>
                </c:pt>
                <c:pt idx="49">
                  <c:v>3.5714285714285712</c:v>
                </c:pt>
                <c:pt idx="50">
                  <c:v>2.3809523809523814</c:v>
                </c:pt>
                <c:pt idx="51">
                  <c:v>5.3571428571428568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57-44C1-B302-58DFE219C317}"/>
            </c:ext>
          </c:extLst>
        </c:ser>
        <c:ser>
          <c:idx val="4"/>
          <c:order val="4"/>
          <c:tx>
            <c:v>Yhteistuotanto</c:v>
          </c:tx>
          <c:spPr>
            <a:solidFill>
              <a:srgbClr val="06217B"/>
            </a:solidFill>
            <a:ln w="25400">
              <a:noFill/>
            </a:ln>
          </c:spPr>
          <c:cat>
            <c:numRef>
              <c:f>viikkotehot!$E$2:$E$53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viikkotehot!$P$2:$P$53</c:f>
              <c:numCache>
                <c:formatCode>0</c:formatCode>
                <c:ptCount val="52"/>
                <c:pt idx="0">
                  <c:v>2242.8571428571427</c:v>
                </c:pt>
                <c:pt idx="1">
                  <c:v>2267.8571428571427</c:v>
                </c:pt>
                <c:pt idx="2">
                  <c:v>1351.7857142857142</c:v>
                </c:pt>
                <c:pt idx="3">
                  <c:v>2043.4523809523805</c:v>
                </c:pt>
                <c:pt idx="4">
                  <c:v>1745.2380952380954</c:v>
                </c:pt>
                <c:pt idx="5">
                  <c:v>1778.5714285714287</c:v>
                </c:pt>
                <c:pt idx="6">
                  <c:v>2568.4523809523807</c:v>
                </c:pt>
                <c:pt idx="7">
                  <c:v>2006.5476190476193</c:v>
                </c:pt>
                <c:pt idx="8">
                  <c:v>1503.5714285714287</c:v>
                </c:pt>
                <c:pt idx="9">
                  <c:v>1408.3333333333335</c:v>
                </c:pt>
                <c:pt idx="10">
                  <c:v>2501.7857142857142</c:v>
                </c:pt>
                <c:pt idx="11">
                  <c:v>1795.8333333333333</c:v>
                </c:pt>
                <c:pt idx="12">
                  <c:v>1329.7619047619046</c:v>
                </c:pt>
                <c:pt idx="13">
                  <c:v>1258.3333333333333</c:v>
                </c:pt>
                <c:pt idx="14">
                  <c:v>1375</c:v>
                </c:pt>
                <c:pt idx="15">
                  <c:v>1153.5714285714287</c:v>
                </c:pt>
                <c:pt idx="16">
                  <c:v>1648.8095238095236</c:v>
                </c:pt>
                <c:pt idx="17">
                  <c:v>1214.2857142857142</c:v>
                </c:pt>
                <c:pt idx="18">
                  <c:v>1067.2619047619048</c:v>
                </c:pt>
                <c:pt idx="19">
                  <c:v>975.59523809523819</c:v>
                </c:pt>
                <c:pt idx="20">
                  <c:v>873.80952380952374</c:v>
                </c:pt>
                <c:pt idx="21">
                  <c:v>791.66666666666663</c:v>
                </c:pt>
                <c:pt idx="22">
                  <c:v>738.09523809523819</c:v>
                </c:pt>
                <c:pt idx="23">
                  <c:v>778.57142857142867</c:v>
                </c:pt>
                <c:pt idx="24">
                  <c:v>699.40476190476181</c:v>
                </c:pt>
                <c:pt idx="25">
                  <c:v>725</c:v>
                </c:pt>
                <c:pt idx="26">
                  <c:v>695.83333333333326</c:v>
                </c:pt>
                <c:pt idx="27">
                  <c:v>767.85714285714289</c:v>
                </c:pt>
                <c:pt idx="28">
                  <c:v>735.71428571428567</c:v>
                </c:pt>
                <c:pt idx="29">
                  <c:v>725.59523809523819</c:v>
                </c:pt>
                <c:pt idx="30">
                  <c:v>707.14285714285711</c:v>
                </c:pt>
                <c:pt idx="31">
                  <c:v>645.2380952380953</c:v>
                </c:pt>
                <c:pt idx="32">
                  <c:v>716.07142857142867</c:v>
                </c:pt>
                <c:pt idx="33">
                  <c:v>722.61904761904759</c:v>
                </c:pt>
                <c:pt idx="34">
                  <c:v>884.52380952380952</c:v>
                </c:pt>
                <c:pt idx="35">
                  <c:v>764.88095238095229</c:v>
                </c:pt>
                <c:pt idx="36">
                  <c:v>707.7380952380953</c:v>
                </c:pt>
                <c:pt idx="37">
                  <c:v>763.69047619047626</c:v>
                </c:pt>
                <c:pt idx="38">
                  <c:v>780.35714285714289</c:v>
                </c:pt>
                <c:pt idx="39">
                  <c:v>864.88095238095241</c:v>
                </c:pt>
                <c:pt idx="40">
                  <c:v>934.52380952380952</c:v>
                </c:pt>
                <c:pt idx="41">
                  <c:v>1300.5952380952381</c:v>
                </c:pt>
                <c:pt idx="42">
                  <c:v>958.92857142857156</c:v>
                </c:pt>
                <c:pt idx="43">
                  <c:v>1254.7619047619048</c:v>
                </c:pt>
                <c:pt idx="44">
                  <c:v>1025</c:v>
                </c:pt>
                <c:pt idx="45">
                  <c:v>1372.0238095238096</c:v>
                </c:pt>
                <c:pt idx="46">
                  <c:v>2228.5714285714284</c:v>
                </c:pt>
                <c:pt idx="47">
                  <c:v>1607.1428571428571</c:v>
                </c:pt>
                <c:pt idx="48">
                  <c:v>1558.9285714285713</c:v>
                </c:pt>
                <c:pt idx="49">
                  <c:v>1751.1904761904761</c:v>
                </c:pt>
                <c:pt idx="50">
                  <c:v>1208.3333333333333</c:v>
                </c:pt>
                <c:pt idx="51">
                  <c:v>1139.2857142857142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57-44C1-B302-58DFE219C317}"/>
            </c:ext>
          </c:extLst>
        </c:ser>
        <c:ser>
          <c:idx val="6"/>
          <c:order val="5"/>
          <c:tx>
            <c:v>Erillistuotanto</c:v>
          </c:tx>
          <c:spPr>
            <a:solidFill>
              <a:srgbClr val="691E28"/>
            </a:solidFill>
            <a:ln w="25400">
              <a:noFill/>
            </a:ln>
          </c:spPr>
          <c:cat>
            <c:numRef>
              <c:f>viikkotehot!$E$2:$E$53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viikkotehot!$S$2:$S$53</c:f>
              <c:numCache>
                <c:formatCode>0</c:formatCode>
                <c:ptCount val="52"/>
                <c:pt idx="0">
                  <c:v>211.9047619047619</c:v>
                </c:pt>
                <c:pt idx="1">
                  <c:v>213.69047619047618</c:v>
                </c:pt>
                <c:pt idx="2">
                  <c:v>164.28571428571428</c:v>
                </c:pt>
                <c:pt idx="3">
                  <c:v>183.92857142857144</c:v>
                </c:pt>
                <c:pt idx="4">
                  <c:v>169.64285714285714</c:v>
                </c:pt>
                <c:pt idx="5">
                  <c:v>160.11904761904762</c:v>
                </c:pt>
                <c:pt idx="6">
                  <c:v>233.33333333333334</c:v>
                </c:pt>
                <c:pt idx="7">
                  <c:v>216.66666666666671</c:v>
                </c:pt>
                <c:pt idx="8">
                  <c:v>175.59523809523807</c:v>
                </c:pt>
                <c:pt idx="9">
                  <c:v>176.1904761904762</c:v>
                </c:pt>
                <c:pt idx="10">
                  <c:v>235.11904761904762</c:v>
                </c:pt>
                <c:pt idx="11">
                  <c:v>202.97619047619048</c:v>
                </c:pt>
                <c:pt idx="12">
                  <c:v>169.04761904761904</c:v>
                </c:pt>
                <c:pt idx="13">
                  <c:v>163.0952380952381</c:v>
                </c:pt>
                <c:pt idx="14">
                  <c:v>155.95238095238099</c:v>
                </c:pt>
                <c:pt idx="15">
                  <c:v>176.78571428571431</c:v>
                </c:pt>
                <c:pt idx="16">
                  <c:v>191.66666666666669</c:v>
                </c:pt>
                <c:pt idx="17">
                  <c:v>148.8095238095238</c:v>
                </c:pt>
                <c:pt idx="18">
                  <c:v>165.47619047619048</c:v>
                </c:pt>
                <c:pt idx="19">
                  <c:v>157.73809523809524</c:v>
                </c:pt>
                <c:pt idx="20">
                  <c:v>148.8095238095238</c:v>
                </c:pt>
                <c:pt idx="21">
                  <c:v>142.85714285714286</c:v>
                </c:pt>
                <c:pt idx="22">
                  <c:v>113.6904761904762</c:v>
                </c:pt>
                <c:pt idx="23">
                  <c:v>151.78571428571428</c:v>
                </c:pt>
                <c:pt idx="24">
                  <c:v>142.85714285714286</c:v>
                </c:pt>
                <c:pt idx="25">
                  <c:v>138.6904761904762</c:v>
                </c:pt>
                <c:pt idx="26">
                  <c:v>135.71428571428572</c:v>
                </c:pt>
                <c:pt idx="27">
                  <c:v>141.66666666666666</c:v>
                </c:pt>
                <c:pt idx="28">
                  <c:v>148.21428571428572</c:v>
                </c:pt>
                <c:pt idx="29">
                  <c:v>148.21428571428572</c:v>
                </c:pt>
                <c:pt idx="30">
                  <c:v>145.23809523809524</c:v>
                </c:pt>
                <c:pt idx="31">
                  <c:v>130.95238095238096</c:v>
                </c:pt>
                <c:pt idx="32">
                  <c:v>145.23809523809524</c:v>
                </c:pt>
                <c:pt idx="33">
                  <c:v>148.21428571428572</c:v>
                </c:pt>
                <c:pt idx="34">
                  <c:v>167.85714285714286</c:v>
                </c:pt>
                <c:pt idx="35">
                  <c:v>161.30952380952382</c:v>
                </c:pt>
                <c:pt idx="36">
                  <c:v>164.88095238095238</c:v>
                </c:pt>
                <c:pt idx="37">
                  <c:v>144.04761904761907</c:v>
                </c:pt>
                <c:pt idx="38">
                  <c:v>142.85714285714286</c:v>
                </c:pt>
                <c:pt idx="39">
                  <c:v>133.92857142857142</c:v>
                </c:pt>
                <c:pt idx="40">
                  <c:v>148.21428571428572</c:v>
                </c:pt>
                <c:pt idx="41">
                  <c:v>174.4047619047619</c:v>
                </c:pt>
                <c:pt idx="42">
                  <c:v>152.38095238095238</c:v>
                </c:pt>
                <c:pt idx="43">
                  <c:v>172.02380952380952</c:v>
                </c:pt>
                <c:pt idx="44">
                  <c:v>154.76190476190476</c:v>
                </c:pt>
                <c:pt idx="45">
                  <c:v>176.78571428571431</c:v>
                </c:pt>
                <c:pt idx="46">
                  <c:v>212.50000000000003</c:v>
                </c:pt>
                <c:pt idx="47">
                  <c:v>198.8095238095238</c:v>
                </c:pt>
                <c:pt idx="48">
                  <c:v>174.4047619047619</c:v>
                </c:pt>
                <c:pt idx="49">
                  <c:v>201.78571428571428</c:v>
                </c:pt>
                <c:pt idx="50">
                  <c:v>152.97619047619048</c:v>
                </c:pt>
                <c:pt idx="51">
                  <c:v>160.11904761904759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57-44C1-B302-58DFE219C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24910536"/>
        <c:axId val="1"/>
      </c:areaChart>
      <c:catAx>
        <c:axId val="1324910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>
                <a:lumMod val="75000"/>
                <a:lumOff val="25000"/>
              </a:schemeClr>
            </a:solidFill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Aptos" panose="020B0004020202020204" pitchFamily="34" charset="0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1"/>
        <c:scaling>
          <c:orientation val="minMax"/>
          <c:max val="13000"/>
          <c:min val="0"/>
        </c:scaling>
        <c:delete val="0"/>
        <c:axPos val="l"/>
        <c:majorGridlines>
          <c:spPr>
            <a:ln w="6350"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Calibri"/>
                    <a:cs typeface="Calibri"/>
                  </a:defRPr>
                </a:pPr>
                <a:r>
                  <a:rPr lang="en-US" sz="1400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MW / vko</a:t>
                </a:r>
              </a:p>
            </c:rich>
          </c:tx>
          <c:layout>
            <c:manualLayout>
              <c:xMode val="edge"/>
              <c:yMode val="edge"/>
              <c:x val="1.0461473800345458E-3"/>
              <c:y val="1.6249502769522587E-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9525">
            <a:solidFill>
              <a:srgbClr val="000000">
                <a:lumMod val="75000"/>
                <a:lumOff val="25000"/>
              </a:srgbClr>
            </a:solidFill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Aptos" panose="020B0004020202020204" pitchFamily="34" charset="0"/>
                <a:ea typeface="Calibri"/>
                <a:cs typeface="Calibri"/>
              </a:defRPr>
            </a:pPr>
            <a:endParaRPr lang="en-US"/>
          </a:p>
        </c:txPr>
        <c:crossAx val="1324910536"/>
        <c:crosses val="autoZero"/>
        <c:crossBetween val="midCat"/>
        <c:majorUnit val="1000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7.0823334419791925E-2"/>
          <c:y val="0.9553124674929182"/>
          <c:w val="0.89633183622303791"/>
          <c:h val="4.468753250708183E-2"/>
        </c:manualLayout>
      </c:layout>
      <c:overlay val="0"/>
      <c:txPr>
        <a:bodyPr/>
        <a:lstStyle/>
        <a:p>
          <a:pPr>
            <a:defRPr sz="1400" b="0" i="0" u="none" strike="noStrike" baseline="0">
              <a:solidFill>
                <a:sysClr val="windowText" lastClr="000000"/>
              </a:solidFill>
              <a:latin typeface="Aptos" panose="020B0004020202020204" pitchFamily="34" charset="0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65726419172137E-2"/>
          <c:y val="7.8323924593224736E-2"/>
          <c:w val="0.95848954364575401"/>
          <c:h val="0.84103892041427786"/>
        </c:manualLayout>
      </c:layout>
      <c:barChart>
        <c:barDir val="col"/>
        <c:grouping val="clustered"/>
        <c:varyColors val="0"/>
        <c:ser>
          <c:idx val="0"/>
          <c:order val="0"/>
          <c:tx>
            <c:v>nettotuonti</c:v>
          </c:tx>
          <c:spPr>
            <a:solidFill>
              <a:srgbClr val="590A99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cat>
            <c:numRef>
              <c:f>Vsidata!$A$86:$A$101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Vsidata!$O$86:$O$101</c:f>
              <c:numCache>
                <c:formatCode>0.000</c:formatCode>
                <c:ptCount val="16"/>
                <c:pt idx="0">
                  <c:v>10.500999999999999</c:v>
                </c:pt>
                <c:pt idx="1">
                  <c:v>13.851000000000001</c:v>
                </c:pt>
                <c:pt idx="2">
                  <c:v>17.443000000000001</c:v>
                </c:pt>
                <c:pt idx="3">
                  <c:v>15.715</c:v>
                </c:pt>
                <c:pt idx="4">
                  <c:v>17.966999999999999</c:v>
                </c:pt>
                <c:pt idx="5">
                  <c:v>16.337</c:v>
                </c:pt>
                <c:pt idx="6" formatCode="0.0">
                  <c:v>18.951000000000001</c:v>
                </c:pt>
                <c:pt idx="7">
                  <c:v>20.425999999999998</c:v>
                </c:pt>
                <c:pt idx="8">
                  <c:v>19.935811380773</c:v>
                </c:pt>
                <c:pt idx="9">
                  <c:v>20.041849459847999</c:v>
                </c:pt>
                <c:pt idx="10">
                  <c:v>15.104596794699001</c:v>
                </c:pt>
                <c:pt idx="11">
                  <c:v>17.768134416940001</c:v>
                </c:pt>
                <c:pt idx="12">
                  <c:v>12.517496719345999</c:v>
                </c:pt>
                <c:pt idx="13">
                  <c:v>1.7242477541100001</c:v>
                </c:pt>
                <c:pt idx="14">
                  <c:v>3.1809985404769998</c:v>
                </c:pt>
                <c:pt idx="15">
                  <c:v>5.5618609362729998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DA-4ABB-8451-ED85CF56F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324414264"/>
        <c:axId val="1"/>
      </c:barChart>
      <c:catAx>
        <c:axId val="1324414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fi-FI"/>
                  <a:t>TWh</a:t>
                </a:r>
              </a:p>
            </c:rich>
          </c:tx>
          <c:layout>
            <c:manualLayout>
              <c:xMode val="edge"/>
              <c:yMode val="edge"/>
              <c:x val="0"/>
              <c:y val="2.1454860041936097E-3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324414264"/>
        <c:crosses val="autoZero"/>
        <c:crossBetween val="between"/>
        <c:majorUnit val="2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0375742505870976E-2"/>
          <c:y val="9.3374977397136433E-2"/>
          <c:w val="0.94096439982353652"/>
          <c:h val="0.831038641003207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590A99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cat>
            <c:numRef>
              <c:f>Vsidata!$A$86:$A$101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Vsidata!$H$86:$H$101</c:f>
              <c:numCache>
                <c:formatCode>General</c:formatCode>
                <c:ptCount val="16"/>
                <c:pt idx="0">
                  <c:v>12.743</c:v>
                </c:pt>
                <c:pt idx="1">
                  <c:v>12.278</c:v>
                </c:pt>
                <c:pt idx="2" formatCode="0.000">
                  <c:v>16.667000000000002</c:v>
                </c:pt>
                <c:pt idx="3">
                  <c:v>12.672000000000001</c:v>
                </c:pt>
                <c:pt idx="4" formatCode="0.000">
                  <c:v>13.24</c:v>
                </c:pt>
                <c:pt idx="5">
                  <c:v>16.584</c:v>
                </c:pt>
                <c:pt idx="6" formatCode="0.000">
                  <c:v>15.634</c:v>
                </c:pt>
                <c:pt idx="7" formatCode="0.000">
                  <c:v>14.61024273048745</c:v>
                </c:pt>
                <c:pt idx="8" formatCode="0.000">
                  <c:v>13.1373644545852</c:v>
                </c:pt>
                <c:pt idx="9" formatCode="0.000">
                  <c:v>12.246453473882999</c:v>
                </c:pt>
                <c:pt idx="10" formatCode="0.000">
                  <c:v>15.6693477975129</c:v>
                </c:pt>
                <c:pt idx="11" formatCode="0.000">
                  <c:v>15.6239284927686</c:v>
                </c:pt>
                <c:pt idx="12" formatCode="0.000">
                  <c:v>13.3372005319635</c:v>
                </c:pt>
                <c:pt idx="13" formatCode="0.000">
                  <c:v>15.026288608010701</c:v>
                </c:pt>
                <c:pt idx="14" formatCode="0.000">
                  <c:v>14.132335166366</c:v>
                </c:pt>
                <c:pt idx="15" formatCode="0.000">
                  <c:v>12.313409316062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6C-47C1-889B-40CFC95B3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326068856"/>
        <c:axId val="1"/>
      </c:barChart>
      <c:lineChart>
        <c:grouping val="standard"/>
        <c:varyColors val="0"/>
        <c:ser>
          <c:idx val="1"/>
          <c:order val="1"/>
          <c:spPr>
            <a:ln w="25400" cap="rnd">
              <a:solidFill>
                <a:srgbClr val="FF692E"/>
              </a:solidFill>
              <a:round/>
            </a:ln>
            <a:effectLst/>
          </c:spPr>
          <c:marker>
            <c:symbol val="none"/>
          </c:marker>
          <c:cat>
            <c:numRef>
              <c:f>Vsidata!$A$84:$A$101</c:f>
              <c:numCache>
                <c:formatCode>General</c:formatCode>
                <c:ptCount val="1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</c:numCache>
            </c:numRef>
          </c:cat>
          <c:val>
            <c:numRef>
              <c:f>Vsidata!$F$86:$F$101</c:f>
              <c:numCache>
                <c:formatCode>General</c:formatCode>
                <c:ptCount val="16"/>
                <c:pt idx="0">
                  <c:v>13.1</c:v>
                </c:pt>
                <c:pt idx="1">
                  <c:v>13.1</c:v>
                </c:pt>
                <c:pt idx="2">
                  <c:v>13.1</c:v>
                </c:pt>
                <c:pt idx="3">
                  <c:v>13.1</c:v>
                </c:pt>
                <c:pt idx="4">
                  <c:v>13.1</c:v>
                </c:pt>
                <c:pt idx="5">
                  <c:v>13.1</c:v>
                </c:pt>
                <c:pt idx="6">
                  <c:v>13.1</c:v>
                </c:pt>
                <c:pt idx="7">
                  <c:v>13.1</c:v>
                </c:pt>
                <c:pt idx="8">
                  <c:v>13.1</c:v>
                </c:pt>
                <c:pt idx="9">
                  <c:v>13.1</c:v>
                </c:pt>
                <c:pt idx="10">
                  <c:v>13.1</c:v>
                </c:pt>
                <c:pt idx="11">
                  <c:v>13.1</c:v>
                </c:pt>
                <c:pt idx="12">
                  <c:v>13.1</c:v>
                </c:pt>
                <c:pt idx="13">
                  <c:v>13.1</c:v>
                </c:pt>
                <c:pt idx="14">
                  <c:v>13.1</c:v>
                </c:pt>
                <c:pt idx="15">
                  <c:v>13.1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6C-47C1-889B-40CFC95B3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6068856"/>
        <c:axId val="1"/>
      </c:lineChart>
      <c:catAx>
        <c:axId val="1326068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fi-FI"/>
                  <a:t>TWh</a:t>
                </a:r>
              </a:p>
            </c:rich>
          </c:tx>
          <c:layout>
            <c:manualLayout>
              <c:xMode val="edge"/>
              <c:yMode val="edge"/>
              <c:x val="0"/>
              <c:y val="1.1452099737532808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3260688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9493706987413986E-2"/>
          <c:y val="8.5024278215223112E-2"/>
          <c:w val="0.91178283423233508"/>
          <c:h val="0.78422723304731634"/>
        </c:manualLayout>
      </c:layout>
      <c:barChart>
        <c:barDir val="col"/>
        <c:grouping val="clustered"/>
        <c:varyColors val="0"/>
        <c:ser>
          <c:idx val="0"/>
          <c:order val="0"/>
          <c:tx>
            <c:v>Asennettu kapasiteetti vuoden lopussa (MW)</c:v>
          </c:tx>
          <c:spPr>
            <a:solidFill>
              <a:srgbClr val="FF692E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4.3451040613708199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 algn="l"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59-4476-A456-62B94D185222}"/>
                </c:ext>
              </c:extLst>
            </c:dLbl>
            <c:dLbl>
              <c:idx val="1"/>
              <c:layout>
                <c:manualLayout>
                  <c:x val="0"/>
                  <c:y val="4.7139141742522754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 algn="l"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59-4476-A456-62B94D185222}"/>
                </c:ext>
              </c:extLst>
            </c:dLbl>
            <c:dLbl>
              <c:idx val="2"/>
              <c:layout>
                <c:manualLayout>
                  <c:x val="-2.6430884971180122E-17"/>
                  <c:y val="4.946092840443253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 algn="l"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59-4476-A456-62B94D185222}"/>
                </c:ext>
              </c:extLst>
            </c:dLbl>
            <c:dLbl>
              <c:idx val="3"/>
              <c:layout>
                <c:manualLayout>
                  <c:x val="2.6430884971180122E-17"/>
                  <c:y val="4.8572026876452498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 algn="l"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59-4476-A456-62B94D185222}"/>
                </c:ext>
              </c:extLst>
            </c:dLbl>
            <c:dLbl>
              <c:idx val="4"/>
              <c:layout>
                <c:manualLayout>
                  <c:x val="0"/>
                  <c:y val="4.6751997766328011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 algn="l"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59-4476-A456-62B94D185222}"/>
                </c:ext>
              </c:extLst>
            </c:dLbl>
            <c:dLbl>
              <c:idx val="5"/>
              <c:layout>
                <c:manualLayout>
                  <c:x val="-5.2861769942360244E-17"/>
                  <c:y val="5.1096757125215664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 algn="l"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759-4476-A456-62B94D185222}"/>
                </c:ext>
              </c:extLst>
            </c:dLbl>
            <c:dLbl>
              <c:idx val="6"/>
              <c:layout>
                <c:manualLayout>
                  <c:x val="1.441701289255515E-3"/>
                  <c:y val="5.8829511013675111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 algn="l"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759-4476-A456-62B94D185222}"/>
                </c:ext>
              </c:extLst>
            </c:dLbl>
            <c:dLbl>
              <c:idx val="7"/>
              <c:layout>
                <c:manualLayout>
                  <c:x val="0"/>
                  <c:y val="6.2273519696730555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 algn="l"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759-4476-A456-62B94D185222}"/>
                </c:ext>
              </c:extLst>
            </c:dLbl>
            <c:dLbl>
              <c:idx val="10"/>
              <c:layout>
                <c:manualLayout>
                  <c:x val="-1.0498309860657868E-3"/>
                  <c:y val="6.6576053001453778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759-4476-A456-62B94D185222}"/>
                </c:ext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 algn="l">
                  <a:defRPr sz="1200" b="0" i="0" u="none" strike="noStrike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Calibri"/>
                    <a:cs typeface="Calibri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vuosi!$A$9:$A$27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vuosi!$C$9:$C$27</c:f>
              <c:numCache>
                <c:formatCode>General</c:formatCode>
                <c:ptCount val="19"/>
                <c:pt idx="0">
                  <c:v>109</c:v>
                </c:pt>
                <c:pt idx="1">
                  <c:v>142</c:v>
                </c:pt>
                <c:pt idx="2">
                  <c:v>146</c:v>
                </c:pt>
                <c:pt idx="3">
                  <c:v>196</c:v>
                </c:pt>
                <c:pt idx="4">
                  <c:v>199</c:v>
                </c:pt>
                <c:pt idx="5">
                  <c:v>259</c:v>
                </c:pt>
                <c:pt idx="6">
                  <c:v>453</c:v>
                </c:pt>
                <c:pt idx="7">
                  <c:v>631</c:v>
                </c:pt>
                <c:pt idx="8">
                  <c:v>1004</c:v>
                </c:pt>
                <c:pt idx="9">
                  <c:v>1532</c:v>
                </c:pt>
                <c:pt idx="10">
                  <c:v>2044</c:v>
                </c:pt>
                <c:pt idx="11" formatCode="0">
                  <c:v>2041</c:v>
                </c:pt>
                <c:pt idx="12" formatCode="0.0">
                  <c:v>2283.5</c:v>
                </c:pt>
                <c:pt idx="13" formatCode="0.0">
                  <c:v>2585.6</c:v>
                </c:pt>
                <c:pt idx="14" formatCode="0.0">
                  <c:v>3256.5</c:v>
                </c:pt>
                <c:pt idx="15" formatCode="0.00">
                  <c:v>5676.71</c:v>
                </c:pt>
                <c:pt idx="16" formatCode="0.00">
                  <c:v>6944.91</c:v>
                </c:pt>
                <c:pt idx="17" formatCode="0.00">
                  <c:v>8410.01</c:v>
                </c:pt>
                <c:pt idx="18" formatCode="0.00">
                  <c:v>9432.81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759-4476-A456-62B94D185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18697800"/>
        <c:axId val="1"/>
      </c:barChart>
      <c:lineChart>
        <c:grouping val="standard"/>
        <c:varyColors val="0"/>
        <c:ser>
          <c:idx val="1"/>
          <c:order val="1"/>
          <c:tx>
            <c:v>Tuotanto (GWh)</c:v>
          </c:tx>
          <c:spPr>
            <a:ln w="25400">
              <a:solidFill>
                <a:srgbClr val="590A99"/>
              </a:solidFill>
            </a:ln>
            <a:effectLst/>
          </c:spPr>
          <c:marker>
            <c:symbol val="square"/>
            <c:size val="5"/>
            <c:spPr>
              <a:solidFill>
                <a:srgbClr val="590A99"/>
              </a:solidFill>
              <a:ln>
                <a:solidFill>
                  <a:srgbClr val="590A99"/>
                </a:solidFill>
              </a:ln>
            </c:spPr>
          </c:marker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0759-4476-A456-62B94D185222}"/>
              </c:ext>
            </c:extLst>
          </c:dPt>
          <c:dLbls>
            <c:dLbl>
              <c:idx val="7"/>
              <c:layout>
                <c:manualLayout>
                  <c:x val="-3.7626015252030562E-2"/>
                  <c:y val="-3.8097112860892388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59-4476-A456-62B94D185222}"/>
                </c:ext>
              </c:extLst>
            </c:dLbl>
            <c:dLbl>
              <c:idx val="8"/>
              <c:layout>
                <c:manualLayout>
                  <c:x val="-4.2333757867043478E-2"/>
                  <c:y val="-3.8176647543274211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59-4476-A456-62B94D185222}"/>
                </c:ext>
              </c:extLst>
            </c:dLbl>
            <c:dLbl>
              <c:idx val="9"/>
              <c:layout>
                <c:manualLayout>
                  <c:x val="-4.3510428964974535E-2"/>
                  <c:y val="-3.6471871078745638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759-4476-A456-62B94D185222}"/>
                </c:ext>
              </c:extLst>
            </c:dLbl>
            <c:dLbl>
              <c:idx val="10"/>
              <c:layout>
                <c:manualLayout>
                  <c:x val="-4.6658857725429062E-2"/>
                  <c:y val="-3.6471871078745638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759-4476-A456-62B94D185222}"/>
                </c:ext>
              </c:extLst>
            </c:dLbl>
            <c:dLbl>
              <c:idx val="11"/>
              <c:layout>
                <c:manualLayout>
                  <c:x val="-5.6501408398330261E-2"/>
                  <c:y val="-3.5393070646962503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59-4476-A456-62B94D185222}"/>
                </c:ext>
              </c:extLst>
            </c:dLbl>
            <c:dLbl>
              <c:idx val="12"/>
              <c:layout>
                <c:manualLayout>
                  <c:x val="-4.3925227850455703E-2"/>
                  <c:y val="-4.0874890638670169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59-4476-A456-62B94D185222}"/>
                </c:ext>
              </c:extLst>
            </c:dLbl>
            <c:dLbl>
              <c:idx val="13"/>
              <c:layout>
                <c:manualLayout>
                  <c:x val="-4.2350383367433402E-2"/>
                  <c:y val="-3.5319335083114613E-2"/>
                </c:manualLayout>
              </c:layout>
              <c:numFmt formatCode="#,##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Calibri"/>
                      <a:cs typeface="Calibri"/>
                    </a:defRPr>
                  </a:pPr>
                  <a:endParaRPr lang="fi-F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759-4476-A456-62B94D185222}"/>
                </c:ext>
              </c:extLst>
            </c:dLbl>
            <c:dLbl>
              <c:idx val="14"/>
              <c:layout>
                <c:manualLayout>
                  <c:x val="1.2031496062991972E-2"/>
                  <c:y val="-2.453630796150481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759-4476-A456-62B94D185222}"/>
                </c:ext>
              </c:extLst>
            </c:dLbl>
            <c:dLbl>
              <c:idx val="15"/>
              <c:layout>
                <c:manualLayout>
                  <c:x val="-5.9168102029767737E-2"/>
                  <c:y val="-3.19998086901220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759-4476-A456-62B94D185222}"/>
                </c:ext>
              </c:extLst>
            </c:dLbl>
            <c:dLbl>
              <c:idx val="16"/>
              <c:layout>
                <c:manualLayout>
                  <c:x val="2.676752020170707E-4"/>
                  <c:y val="4.953776611256926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759-4476-A456-62B94D185222}"/>
                </c:ext>
              </c:extLst>
            </c:dLbl>
            <c:dLbl>
              <c:idx val="17"/>
              <c:layout>
                <c:manualLayout>
                  <c:x val="-6.5437345762085E-2"/>
                  <c:y val="-2.652765677284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759-4476-A456-62B94D185222}"/>
                </c:ext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Calibri"/>
                    <a:cs typeface="Calibri"/>
                  </a:defRPr>
                </a:pPr>
                <a:endParaRPr lang="fi-F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vuosi!$A$9:$A$27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vuosi!$B$9:$B$27</c:f>
              <c:numCache>
                <c:formatCode>General</c:formatCode>
                <c:ptCount val="19"/>
                <c:pt idx="0">
                  <c:v>188</c:v>
                </c:pt>
                <c:pt idx="1">
                  <c:v>261</c:v>
                </c:pt>
                <c:pt idx="2">
                  <c:v>277</c:v>
                </c:pt>
                <c:pt idx="3">
                  <c:v>294</c:v>
                </c:pt>
                <c:pt idx="4">
                  <c:v>481</c:v>
                </c:pt>
                <c:pt idx="5">
                  <c:v>494</c:v>
                </c:pt>
                <c:pt idx="6">
                  <c:v>774</c:v>
                </c:pt>
                <c:pt idx="7">
                  <c:v>1107</c:v>
                </c:pt>
                <c:pt idx="8">
                  <c:v>2327</c:v>
                </c:pt>
                <c:pt idx="9">
                  <c:v>3068</c:v>
                </c:pt>
                <c:pt idx="10">
                  <c:v>4795</c:v>
                </c:pt>
                <c:pt idx="11" formatCode="0">
                  <c:v>5839</c:v>
                </c:pt>
                <c:pt idx="12" formatCode="0">
                  <c:v>6025</c:v>
                </c:pt>
                <c:pt idx="13" formatCode="0">
                  <c:v>7938</c:v>
                </c:pt>
                <c:pt idx="14" formatCode="0">
                  <c:v>8179.5524569999998</c:v>
                </c:pt>
                <c:pt idx="15" formatCode="0">
                  <c:v>11559.611351631</c:v>
                </c:pt>
                <c:pt idx="16" formatCode="0">
                  <c:v>14464.589598549999</c:v>
                </c:pt>
                <c:pt idx="17" formatCode="0">
                  <c:v>20236.785253726222</c:v>
                </c:pt>
                <c:pt idx="18" formatCode="0">
                  <c:v>22070.012136721441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0759-4476-A456-62B94D185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697800"/>
        <c:axId val="1"/>
      </c:lineChart>
      <c:catAx>
        <c:axId val="418697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Aptos" panose="020B0004020202020204" pitchFamily="34" charset="0"/>
                <a:ea typeface="Calibri"/>
                <a:cs typeface="Calibri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ln w="6350">
            <a:solidFill>
              <a:srgbClr val="000000"/>
            </a:solidFill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Aptos" panose="020B0004020202020204" pitchFamily="34" charset="0"/>
                <a:ea typeface="Calibri"/>
                <a:cs typeface="Calibri"/>
              </a:defRPr>
            </a:pPr>
            <a:endParaRPr lang="fi-FI"/>
          </a:p>
        </c:txPr>
        <c:crossAx val="41869780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7731580648372799E-2"/>
          <c:y val="0.94925893274940709"/>
          <c:w val="0.7668084490960817"/>
          <c:h val="4.5893042266556716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 i="0" u="none" strike="noStrike" baseline="0">
              <a:solidFill>
                <a:sysClr val="windowText" lastClr="000000"/>
              </a:solidFill>
              <a:latin typeface="Aptos" panose="020B0004020202020204" pitchFamily="34" charset="0"/>
              <a:ea typeface="Calibri"/>
              <a:cs typeface="Calibri"/>
            </a:defRPr>
          </a:pPr>
          <a:endParaRPr lang="fi-FI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9018670414321647E-2"/>
          <c:y val="8.4777737958253371E-2"/>
          <c:w val="0.93465910405267139"/>
          <c:h val="0.78788418291717843"/>
        </c:manualLayout>
      </c:layout>
      <c:lineChart>
        <c:grouping val="standard"/>
        <c:varyColors val="0"/>
        <c:ser>
          <c:idx val="0"/>
          <c:order val="0"/>
          <c:tx>
            <c:strRef>
              <c:f>Kulutus!$D$1</c:f>
              <c:strCache>
                <c:ptCount val="1"/>
                <c:pt idx="0">
                  <c:v>Teollisuus</c:v>
                </c:pt>
              </c:strCache>
            </c:strRef>
          </c:tx>
          <c:spPr>
            <a:ln w="38100" cap="rnd">
              <a:solidFill>
                <a:srgbClr val="590A99"/>
              </a:solidFill>
              <a:round/>
            </a:ln>
            <a:effectLst/>
          </c:spPr>
          <c:marker>
            <c:symbol val="none"/>
          </c:marker>
          <c:cat>
            <c:numRef>
              <c:f>Kulutus!$A$4:$A$29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Kulutus!$D$4:$D$29</c:f>
              <c:numCache>
                <c:formatCode>General</c:formatCode>
                <c:ptCount val="26"/>
                <c:pt idx="0">
                  <c:v>43.537999999999997</c:v>
                </c:pt>
                <c:pt idx="1">
                  <c:v>43.094000000000001</c:v>
                </c:pt>
                <c:pt idx="2">
                  <c:v>44.341000000000001</c:v>
                </c:pt>
                <c:pt idx="3">
                  <c:v>44.991999999999997</c:v>
                </c:pt>
                <c:pt idx="4">
                  <c:v>46.795000000000002</c:v>
                </c:pt>
                <c:pt idx="5">
                  <c:v>43.68</c:v>
                </c:pt>
                <c:pt idx="6">
                  <c:v>47.83</c:v>
                </c:pt>
                <c:pt idx="7">
                  <c:v>47.677</c:v>
                </c:pt>
                <c:pt idx="8">
                  <c:v>44.259</c:v>
                </c:pt>
                <c:pt idx="9">
                  <c:v>37.304000000000002</c:v>
                </c:pt>
                <c:pt idx="10" formatCode="0.000">
                  <c:v>41.466000000000001</c:v>
                </c:pt>
                <c:pt idx="11">
                  <c:v>40.356999999999999</c:v>
                </c:pt>
                <c:pt idx="12">
                  <c:v>39.320999999999998</c:v>
                </c:pt>
                <c:pt idx="13">
                  <c:v>39.832999999999998</c:v>
                </c:pt>
                <c:pt idx="14" formatCode="0.000">
                  <c:v>39.25</c:v>
                </c:pt>
                <c:pt idx="15" formatCode="0.000">
                  <c:v>39.103000000000002</c:v>
                </c:pt>
                <c:pt idx="16" formatCode="0.000">
                  <c:v>39.701999999999998</c:v>
                </c:pt>
                <c:pt idx="17" formatCode="0.000">
                  <c:v>39.923999999999999</c:v>
                </c:pt>
                <c:pt idx="18" formatCode="0.000">
                  <c:v>40.746000000000002</c:v>
                </c:pt>
                <c:pt idx="19" formatCode="0.000">
                  <c:v>39.795999999999999</c:v>
                </c:pt>
                <c:pt idx="20" formatCode="0.000">
                  <c:v>36.862000000000002</c:v>
                </c:pt>
                <c:pt idx="21" formatCode="0.000">
                  <c:v>38.530999999999999</c:v>
                </c:pt>
                <c:pt idx="22" formatCode="0.000">
                  <c:v>35.597000000000001</c:v>
                </c:pt>
                <c:pt idx="23" formatCode="0.000">
                  <c:v>34.101000000000006</c:v>
                </c:pt>
                <c:pt idx="24" formatCode="0.000">
                  <c:v>34.391999999999996</c:v>
                </c:pt>
                <c:pt idx="25" formatCode="0.000">
                  <c:v>35.293999999999997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17-43AF-AE90-4E1C80CC7EDF}"/>
            </c:ext>
          </c:extLst>
        </c:ser>
        <c:ser>
          <c:idx val="1"/>
          <c:order val="1"/>
          <c:tx>
            <c:v>Muu käyttö</c:v>
          </c:tx>
          <c:spPr>
            <a:ln w="38100">
              <a:solidFill>
                <a:srgbClr val="9641E8"/>
              </a:solidFill>
            </a:ln>
          </c:spPr>
          <c:marker>
            <c:symbol val="none"/>
          </c:marker>
          <c:cat>
            <c:numRef>
              <c:f>Kulutus!$A$4:$A$29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Kulutus!$N$4:$N$29</c:f>
              <c:numCache>
                <c:formatCode>General</c:formatCode>
                <c:ptCount val="26"/>
                <c:pt idx="0">
                  <c:v>32.988</c:v>
                </c:pt>
                <c:pt idx="1">
                  <c:v>35.152000000000001</c:v>
                </c:pt>
                <c:pt idx="2">
                  <c:v>36.26</c:v>
                </c:pt>
                <c:pt idx="3">
                  <c:v>36.79</c:v>
                </c:pt>
                <c:pt idx="4">
                  <c:v>37.271000000000001</c:v>
                </c:pt>
                <c:pt idx="5">
                  <c:v>37.950000000000003</c:v>
                </c:pt>
                <c:pt idx="6">
                  <c:v>39.14</c:v>
                </c:pt>
                <c:pt idx="7">
                  <c:v>39.653999999999996</c:v>
                </c:pt>
                <c:pt idx="8">
                  <c:v>39.653999999999996</c:v>
                </c:pt>
                <c:pt idx="9">
                  <c:v>41.215000000000003</c:v>
                </c:pt>
                <c:pt idx="10" formatCode="0.000">
                  <c:v>43.471999999999994</c:v>
                </c:pt>
                <c:pt idx="11" formatCode="0.000">
                  <c:v>41.185000000000002</c:v>
                </c:pt>
                <c:pt idx="12" formatCode="0.000">
                  <c:v>42.896000000000001</c:v>
                </c:pt>
                <c:pt idx="13" formatCode="0.000">
                  <c:v>41.602999999999994</c:v>
                </c:pt>
                <c:pt idx="14" formatCode="0.000">
                  <c:v>41.378</c:v>
                </c:pt>
                <c:pt idx="15" formatCode="0.000">
                  <c:v>40.92</c:v>
                </c:pt>
                <c:pt idx="16" formatCode="0.000">
                  <c:v>42.831000000000003</c:v>
                </c:pt>
                <c:pt idx="17" formatCode="0.000">
                  <c:v>42.757000000000005</c:v>
                </c:pt>
                <c:pt idx="18" formatCode="0.000">
                  <c:v>43.682000000000002</c:v>
                </c:pt>
                <c:pt idx="19" formatCode="0.000">
                  <c:v>43.218000000000004</c:v>
                </c:pt>
                <c:pt idx="20" formatCode="0.000">
                  <c:v>41.673999999999999</c:v>
                </c:pt>
                <c:pt idx="21" formatCode="0.000">
                  <c:v>45.152999999999999</c:v>
                </c:pt>
                <c:pt idx="22" formatCode="0.000">
                  <c:v>43.224999999999994</c:v>
                </c:pt>
                <c:pt idx="23" formatCode="0.000">
                  <c:v>43.003</c:v>
                </c:pt>
                <c:pt idx="24" formatCode="0.000">
                  <c:v>45.611000000000004</c:v>
                </c:pt>
                <c:pt idx="25" formatCode="0.000">
                  <c:v>46.198961890791502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17-43AF-AE90-4E1C80CC7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9227472"/>
        <c:axId val="1"/>
      </c:lineChart>
      <c:catAx>
        <c:axId val="1319227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Aptos"/>
                    <a:ea typeface="Aptos"/>
                    <a:cs typeface="Aptos"/>
                  </a:defRPr>
                </a:pPr>
                <a:r>
                  <a:rPr lang="fi-FI"/>
                  <a:t>TWh</a:t>
                </a:r>
              </a:p>
            </c:rich>
          </c:tx>
          <c:layout>
            <c:manualLayout>
              <c:xMode val="edge"/>
              <c:yMode val="edge"/>
              <c:x val="0"/>
              <c:y val="9.1768570508727991E-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fi-FI"/>
          </a:p>
        </c:txPr>
        <c:crossAx val="1319227472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1798861159304239"/>
          <c:y val="0.95459303003791196"/>
          <c:w val="0.56393229236175979"/>
          <c:h val="4.5406969962088074E-2"/>
        </c:manualLayout>
      </c:layout>
      <c:overlay val="0"/>
      <c:txPr>
        <a:bodyPr/>
        <a:lstStyle/>
        <a:p>
          <a:pPr>
            <a:defRPr sz="1400" b="0" i="0" u="none" strike="noStrike" baseline="0">
              <a:solidFill>
                <a:sysClr val="windowText" lastClr="000000"/>
              </a:solidFill>
              <a:latin typeface="Aptos"/>
              <a:ea typeface="Aptos"/>
              <a:cs typeface="Apto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8240054959645746E-2"/>
          <c:y val="0.10337596127332332"/>
          <c:w val="0.91674065218349554"/>
          <c:h val="0.799964949906553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'Hiilineutraalien osuus'!$C$100</c:f>
              <c:strCache>
                <c:ptCount val="1"/>
                <c:pt idx="0">
                  <c:v>Sähkökattiloiden tuottama lämpö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'Hiilineutraalien osuus'!$A$102:$A$106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'Hiilineutraalien osuus'!$C$102:$C$106</c:f>
              <c:numCache>
                <c:formatCode>0.0</c:formatCode>
                <c:ptCount val="5"/>
                <c:pt idx="0">
                  <c:v>16.000150000000001</c:v>
                </c:pt>
                <c:pt idx="1">
                  <c:v>57.879899999999999</c:v>
                </c:pt>
                <c:pt idx="2">
                  <c:v>745.63900000000001</c:v>
                </c:pt>
                <c:pt idx="3">
                  <c:v>1543.7549999999999</c:v>
                </c:pt>
                <c:pt idx="4">
                  <c:v>2583.7414252126555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D3-4517-BA9D-944F9C540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27"/>
        <c:axId val="1402016440"/>
        <c:axId val="1402017520"/>
      </c:barChart>
      <c:catAx>
        <c:axId val="1402016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02017520"/>
        <c:crosses val="autoZero"/>
        <c:auto val="1"/>
        <c:lblAlgn val="ctr"/>
        <c:lblOffset val="100"/>
        <c:noMultiLvlLbl val="0"/>
      </c:catAx>
      <c:valAx>
        <c:axId val="140201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b="1" baseline="0">
                    <a:solidFill>
                      <a:sysClr val="windowText" lastClr="000000"/>
                    </a:solidFill>
                  </a:rPr>
                  <a:t>GWh</a:t>
                </a:r>
              </a:p>
            </c:rich>
          </c:tx>
          <c:layout>
            <c:manualLayout>
              <c:xMode val="edge"/>
              <c:yMode val="edge"/>
              <c:x val="1.0923122077715433E-2"/>
              <c:y val="9.718008334656098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02016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7821552287502735E-2"/>
          <c:y val="0.10568975765188884"/>
          <c:w val="0.92717526074346857"/>
          <c:h val="0.7512156622445541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'Hiilineutraalien osuus'!$B$112</c:f>
              <c:strCache>
                <c:ptCount val="1"/>
                <c:pt idx="0">
                  <c:v>Lämmön talteenotto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'Hiilineutraalien osuus'!$A$115:$A$134</c:f>
              <c:numCache>
                <c:formatCode>0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 formatCode="General">
                  <c:v>2019</c:v>
                </c:pt>
                <c:pt idx="14" formatCode="General">
                  <c:v>2020</c:v>
                </c:pt>
                <c:pt idx="15" formatCode="General">
                  <c:v>2021</c:v>
                </c:pt>
                <c:pt idx="16" formatCode="General">
                  <c:v>2022</c:v>
                </c:pt>
                <c:pt idx="17" formatCode="General">
                  <c:v>2023</c:v>
                </c:pt>
                <c:pt idx="18" formatCode="General">
                  <c:v>2024</c:v>
                </c:pt>
                <c:pt idx="19" formatCode="General">
                  <c:v>2025</c:v>
                </c:pt>
              </c:numCache>
            </c:numRef>
          </c:cat>
          <c:val>
            <c:numRef>
              <c:f>'Hiilineutraalien osuus'!$B$115:$B$134</c:f>
              <c:numCache>
                <c:formatCode>#\ ##0.0</c:formatCode>
                <c:ptCount val="20"/>
                <c:pt idx="0">
                  <c:v>706</c:v>
                </c:pt>
                <c:pt idx="1">
                  <c:v>709.8</c:v>
                </c:pt>
                <c:pt idx="2">
                  <c:v>760.9</c:v>
                </c:pt>
                <c:pt idx="3">
                  <c:v>844.8</c:v>
                </c:pt>
                <c:pt idx="4">
                  <c:v>775.3</c:v>
                </c:pt>
                <c:pt idx="5">
                  <c:v>1040.5</c:v>
                </c:pt>
                <c:pt idx="6">
                  <c:v>789.5</c:v>
                </c:pt>
                <c:pt idx="7">
                  <c:v>809</c:v>
                </c:pt>
                <c:pt idx="8">
                  <c:v>805.7</c:v>
                </c:pt>
                <c:pt idx="9">
                  <c:v>1421.4</c:v>
                </c:pt>
                <c:pt idx="10" formatCode="General">
                  <c:v>1847.9999999999998</c:v>
                </c:pt>
                <c:pt idx="11" formatCode="General">
                  <c:v>2057.5500000000002</c:v>
                </c:pt>
                <c:pt idx="12" formatCode="General">
                  <c:v>2122.4</c:v>
                </c:pt>
                <c:pt idx="13" formatCode="General">
                  <c:v>2653</c:v>
                </c:pt>
                <c:pt idx="14" formatCode="General">
                  <c:v>3314.3999999999996</c:v>
                </c:pt>
                <c:pt idx="15" formatCode="General">
                  <c:v>3773.4000000000005</c:v>
                </c:pt>
                <c:pt idx="16" formatCode="General">
                  <c:v>3484.7000000000007</c:v>
                </c:pt>
                <c:pt idx="17" formatCode="General">
                  <c:v>4228.6000000000013</c:v>
                </c:pt>
                <c:pt idx="18" formatCode="General">
                  <c:v>4119.4000000000015</c:v>
                </c:pt>
                <c:pt idx="19" formatCode="General">
                  <c:v>3953.2902148310945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46-48D8-8C63-47FD14E839B0}"/>
            </c:ext>
          </c:extLst>
        </c:ser>
        <c:ser>
          <c:idx val="1"/>
          <c:order val="1"/>
          <c:tx>
            <c:strRef>
              <c:f>'Hiilineutraalien osuus'!$C$112</c:f>
              <c:strCache>
                <c:ptCount val="1"/>
                <c:pt idx="0">
                  <c:v>Lämpöpumppu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'Hiilineutraalien osuus'!$A$115:$A$134</c:f>
              <c:numCache>
                <c:formatCode>0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 formatCode="General">
                  <c:v>2019</c:v>
                </c:pt>
                <c:pt idx="14" formatCode="General">
                  <c:v>2020</c:v>
                </c:pt>
                <c:pt idx="15" formatCode="General">
                  <c:v>2021</c:v>
                </c:pt>
                <c:pt idx="16" formatCode="General">
                  <c:v>2022</c:v>
                </c:pt>
                <c:pt idx="17" formatCode="General">
                  <c:v>2023</c:v>
                </c:pt>
                <c:pt idx="18" formatCode="General">
                  <c:v>2024</c:v>
                </c:pt>
                <c:pt idx="19" formatCode="General">
                  <c:v>2025</c:v>
                </c:pt>
              </c:numCache>
            </c:numRef>
          </c:cat>
          <c:val>
            <c:numRef>
              <c:f>'Hiilineutraalien osuus'!$C$115:$C$134</c:f>
              <c:numCache>
                <c:formatCode>General</c:formatCode>
                <c:ptCount val="20"/>
                <c:pt idx="0">
                  <c:v>24.7</c:v>
                </c:pt>
                <c:pt idx="1">
                  <c:v>67.7</c:v>
                </c:pt>
                <c:pt idx="2">
                  <c:v>225.6</c:v>
                </c:pt>
                <c:pt idx="3">
                  <c:v>332.3</c:v>
                </c:pt>
                <c:pt idx="4">
                  <c:v>347.9</c:v>
                </c:pt>
                <c:pt idx="5">
                  <c:v>169.4</c:v>
                </c:pt>
                <c:pt idx="6">
                  <c:v>494.4</c:v>
                </c:pt>
                <c:pt idx="7">
                  <c:v>473.5</c:v>
                </c:pt>
                <c:pt idx="8">
                  <c:v>600.20000000000005</c:v>
                </c:pt>
                <c:pt idx="9">
                  <c:v>810.4</c:v>
                </c:pt>
                <c:pt idx="10">
                  <c:v>1122.2</c:v>
                </c:pt>
                <c:pt idx="11">
                  <c:v>1245</c:v>
                </c:pt>
                <c:pt idx="12">
                  <c:v>1250.5999999999999</c:v>
                </c:pt>
                <c:pt idx="13">
                  <c:v>1190.0999999999999</c:v>
                </c:pt>
                <c:pt idx="14">
                  <c:v>1216.25</c:v>
                </c:pt>
                <c:pt idx="15">
                  <c:v>1648.7</c:v>
                </c:pt>
                <c:pt idx="16">
                  <c:v>1439.5</c:v>
                </c:pt>
                <c:pt idx="17">
                  <c:v>2019.7999999999997</c:v>
                </c:pt>
                <c:pt idx="18">
                  <c:v>2128.7999999999997</c:v>
                </c:pt>
                <c:pt idx="19">
                  <c:v>2042.9587341196363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46-48D8-8C63-47FD14E839B0}"/>
            </c:ext>
          </c:extLst>
        </c:ser>
        <c:ser>
          <c:idx val="2"/>
          <c:order val="2"/>
          <c:tx>
            <c:strRef>
              <c:f>'Hiilineutraalien osuus'!$E$112</c:f>
              <c:strCache>
                <c:ptCount val="1"/>
                <c:pt idx="0">
                  <c:v>Sähkökattila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'Hiilineutraalien osuus'!$A$115:$A$134</c:f>
              <c:numCache>
                <c:formatCode>0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 formatCode="General">
                  <c:v>2019</c:v>
                </c:pt>
                <c:pt idx="14" formatCode="General">
                  <c:v>2020</c:v>
                </c:pt>
                <c:pt idx="15" formatCode="General">
                  <c:v>2021</c:v>
                </c:pt>
                <c:pt idx="16" formatCode="General">
                  <c:v>2022</c:v>
                </c:pt>
                <c:pt idx="17" formatCode="General">
                  <c:v>2023</c:v>
                </c:pt>
                <c:pt idx="18" formatCode="General">
                  <c:v>2024</c:v>
                </c:pt>
                <c:pt idx="19" formatCode="General">
                  <c:v>2025</c:v>
                </c:pt>
              </c:numCache>
            </c:numRef>
          </c:cat>
          <c:val>
            <c:numRef>
              <c:f>'Hiilineutraalien osuus'!$E$115:$E$134</c:f>
              <c:numCache>
                <c:formatCode>General</c:formatCode>
                <c:ptCount val="20"/>
                <c:pt idx="15" formatCode="#\ ##0.0">
                  <c:v>16.000150000000001</c:v>
                </c:pt>
                <c:pt idx="16" formatCode="#\ ##0.0">
                  <c:v>57.879899999999999</c:v>
                </c:pt>
                <c:pt idx="17" formatCode="#\ ##0.0">
                  <c:v>745.63900000000001</c:v>
                </c:pt>
                <c:pt idx="18" formatCode="#\ ##0.0">
                  <c:v>1543.7549999999999</c:v>
                </c:pt>
                <c:pt idx="19" formatCode="#\ ##0.0">
                  <c:v>2583.7414252126555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46-48D8-8C63-47FD14E83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194015872"/>
        <c:axId val="1194018032"/>
      </c:barChart>
      <c:catAx>
        <c:axId val="119401587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94018032"/>
        <c:crosses val="autoZero"/>
        <c:auto val="1"/>
        <c:lblAlgn val="ctr"/>
        <c:lblOffset val="100"/>
        <c:noMultiLvlLbl val="0"/>
      </c:catAx>
      <c:valAx>
        <c:axId val="1194018032"/>
        <c:scaling>
          <c:orientation val="minMax"/>
          <c:max val="8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9401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80252572681962"/>
          <c:y val="0.9361762308894267"/>
          <c:w val="0.58039494854636087"/>
          <c:h val="6.38237691105732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  <c:userShapes r:id="rId5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579928545964637E-2"/>
          <c:y val="0.11260181915977686"/>
          <c:w val="0.91288681665297533"/>
          <c:h val="0.73545846881745391"/>
        </c:manualLayout>
      </c:layout>
      <c:lineChart>
        <c:grouping val="standard"/>
        <c:varyColors val="0"/>
        <c:ser>
          <c:idx val="0"/>
          <c:order val="0"/>
          <c:tx>
            <c:strRef>
              <c:f>Polttoainekomponentit!$I$55</c:f>
              <c:strCache>
                <c:ptCount val="1"/>
                <c:pt idx="0">
                  <c:v>Sähkö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Polttoainekomponentit!$B$56:$B$94</c:f>
              <c:numCache>
                <c:formatCode>General</c:formatCode>
                <c:ptCount val="3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</c:numCache>
            </c:numRef>
          </c:cat>
          <c:val>
            <c:numRef>
              <c:f>Polttoainekomponentit!$M$56:$M$94</c:f>
              <c:numCache>
                <c:formatCode>0</c:formatCode>
                <c:ptCount val="39"/>
                <c:pt idx="0">
                  <c:v>360.87925733189252</c:v>
                </c:pt>
                <c:pt idx="1">
                  <c:v>582.84310850974441</c:v>
                </c:pt>
                <c:pt idx="2">
                  <c:v>823.41856500891947</c:v>
                </c:pt>
                <c:pt idx="3">
                  <c:v>1094.4094343750962</c:v>
                </c:pt>
                <c:pt idx="4">
                  <c:v>1391.922480650391</c:v>
                </c:pt>
                <c:pt idx="5">
                  <c:v>1716.495654935783</c:v>
                </c:pt>
                <c:pt idx="6">
                  <c:v>2078.55770554016</c:v>
                </c:pt>
                <c:pt idx="7">
                  <c:v>2493.8418047373161</c:v>
                </c:pt>
                <c:pt idx="8">
                  <c:v>2973.6899579893552</c:v>
                </c:pt>
                <c:pt idx="9">
                  <c:v>3470.639499207794</c:v>
                </c:pt>
                <c:pt idx="10">
                  <c:v>3977.1328472640721</c:v>
                </c:pt>
                <c:pt idx="11">
                  <c:v>4487.517453678347</c:v>
                </c:pt>
                <c:pt idx="12">
                  <c:v>4997.0869536954742</c:v>
                </c:pt>
                <c:pt idx="13">
                  <c:v>5498.7893533555334</c:v>
                </c:pt>
                <c:pt idx="14">
                  <c:v>5979.6324607800916</c:v>
                </c:pt>
                <c:pt idx="15">
                  <c:v>6430.0473149386089</c:v>
                </c:pt>
                <c:pt idx="16">
                  <c:v>6854.3828042666555</c:v>
                </c:pt>
                <c:pt idx="17">
                  <c:v>7251.1190811182114</c:v>
                </c:pt>
                <c:pt idx="18">
                  <c:v>7621.607105009617</c:v>
                </c:pt>
                <c:pt idx="19">
                  <c:v>7959.1336811584133</c:v>
                </c:pt>
                <c:pt idx="20">
                  <c:v>8268.1396392975166</c:v>
                </c:pt>
                <c:pt idx="21">
                  <c:v>8560.077842954448</c:v>
                </c:pt>
                <c:pt idx="22">
                  <c:v>8819.3294753394639</c:v>
                </c:pt>
                <c:pt idx="23">
                  <c:v>9050.6775018408807</c:v>
                </c:pt>
                <c:pt idx="24">
                  <c:v>9247.7658596370075</c:v>
                </c:pt>
                <c:pt idx="25">
                  <c:v>9415.1507698567275</c:v>
                </c:pt>
                <c:pt idx="26">
                  <c:v>9554.0497991178781</c:v>
                </c:pt>
                <c:pt idx="27">
                  <c:v>9665.9250361702543</c:v>
                </c:pt>
                <c:pt idx="28">
                  <c:v>9740.9848550110983</c:v>
                </c:pt>
                <c:pt idx="29">
                  <c:v>9876.0450391130944</c:v>
                </c:pt>
                <c:pt idx="30">
                  <c:v>9989.9937468847056</c:v>
                </c:pt>
                <c:pt idx="31">
                  <c:v>10084.092656776744</c:v>
                </c:pt>
                <c:pt idx="32">
                  <c:v>10159.6864795703</c:v>
                </c:pt>
                <c:pt idx="33">
                  <c:v>10218.043784484153</c:v>
                </c:pt>
                <c:pt idx="34">
                  <c:v>10260.419266419827</c:v>
                </c:pt>
                <c:pt idx="35">
                  <c:v>10288.077902970492</c:v>
                </c:pt>
                <c:pt idx="36">
                  <c:v>10302.250831865571</c:v>
                </c:pt>
                <c:pt idx="37">
                  <c:v>10304.141278883422</c:v>
                </c:pt>
                <c:pt idx="38">
                  <c:v>10294.851430482611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F1-4246-B455-CB14B3EFC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1553056"/>
        <c:axId val="541550536"/>
      </c:lineChart>
      <c:catAx>
        <c:axId val="541553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 Display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41550536"/>
        <c:crosses val="autoZero"/>
        <c:auto val="1"/>
        <c:lblAlgn val="ctr"/>
        <c:lblOffset val="100"/>
        <c:noMultiLvlLbl val="0"/>
      </c:catAx>
      <c:valAx>
        <c:axId val="54155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b="1">
                    <a:solidFill>
                      <a:sysClr val="windowText" lastClr="000000"/>
                    </a:solidFill>
                    <a:latin typeface="Aptos Display" panose="020B0004020202020204" pitchFamily="34" charset="0"/>
                  </a:rPr>
                  <a:t>GWh</a:t>
                </a:r>
              </a:p>
            </c:rich>
          </c:tx>
          <c:layout>
            <c:manualLayout>
              <c:xMode val="edge"/>
              <c:yMode val="edge"/>
              <c:x val="4.9211835640218856E-3"/>
              <c:y val="1.332355650499087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 Display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41553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352668152215796E-2"/>
          <c:y val="0.12434473515529398"/>
          <c:w val="0.91616188692503631"/>
          <c:h val="0.69764310549113306"/>
        </c:manualLayout>
      </c:layout>
      <c:lineChart>
        <c:grouping val="standard"/>
        <c:varyColors val="0"/>
        <c:ser>
          <c:idx val="0"/>
          <c:order val="0"/>
          <c:tx>
            <c:strRef>
              <c:f>'Kuukausi, Suomi'!$D$1</c:f>
              <c:strCache>
                <c:ptCount val="1"/>
                <c:pt idx="0">
                  <c:v>Inflaatiokorjattu sähkön hinta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'Kuukausi, Suomi'!$A$86:$A$337</c:f>
              <c:numCache>
                <c:formatCode>mm\/yy</c:formatCode>
                <c:ptCount val="252"/>
                <c:pt idx="0">
                  <c:v>38353</c:v>
                </c:pt>
                <c:pt idx="1">
                  <c:v>38384</c:v>
                </c:pt>
                <c:pt idx="2">
                  <c:v>38412</c:v>
                </c:pt>
                <c:pt idx="3">
                  <c:v>38443</c:v>
                </c:pt>
                <c:pt idx="4">
                  <c:v>38473</c:v>
                </c:pt>
                <c:pt idx="5">
                  <c:v>38504</c:v>
                </c:pt>
                <c:pt idx="6">
                  <c:v>38534</c:v>
                </c:pt>
                <c:pt idx="7">
                  <c:v>38565</c:v>
                </c:pt>
                <c:pt idx="8">
                  <c:v>38596</c:v>
                </c:pt>
                <c:pt idx="9">
                  <c:v>38626</c:v>
                </c:pt>
                <c:pt idx="10">
                  <c:v>38657</c:v>
                </c:pt>
                <c:pt idx="11">
                  <c:v>38687</c:v>
                </c:pt>
                <c:pt idx="12">
                  <c:v>38718</c:v>
                </c:pt>
                <c:pt idx="13">
                  <c:v>38749</c:v>
                </c:pt>
                <c:pt idx="14">
                  <c:v>38777</c:v>
                </c:pt>
                <c:pt idx="15">
                  <c:v>38808</c:v>
                </c:pt>
                <c:pt idx="16">
                  <c:v>38838</c:v>
                </c:pt>
                <c:pt idx="17">
                  <c:v>38869</c:v>
                </c:pt>
                <c:pt idx="18">
                  <c:v>38899</c:v>
                </c:pt>
                <c:pt idx="19">
                  <c:v>38930</c:v>
                </c:pt>
                <c:pt idx="20">
                  <c:v>38961</c:v>
                </c:pt>
                <c:pt idx="21">
                  <c:v>38991</c:v>
                </c:pt>
                <c:pt idx="22">
                  <c:v>39022</c:v>
                </c:pt>
                <c:pt idx="23">
                  <c:v>39052</c:v>
                </c:pt>
                <c:pt idx="24">
                  <c:v>39083</c:v>
                </c:pt>
                <c:pt idx="25">
                  <c:v>39114</c:v>
                </c:pt>
                <c:pt idx="26">
                  <c:v>39142</c:v>
                </c:pt>
                <c:pt idx="27">
                  <c:v>39173</c:v>
                </c:pt>
                <c:pt idx="28">
                  <c:v>39203</c:v>
                </c:pt>
                <c:pt idx="29">
                  <c:v>39234</c:v>
                </c:pt>
                <c:pt idx="30">
                  <c:v>39264</c:v>
                </c:pt>
                <c:pt idx="31">
                  <c:v>39295</c:v>
                </c:pt>
                <c:pt idx="32">
                  <c:v>39326</c:v>
                </c:pt>
                <c:pt idx="33">
                  <c:v>39356</c:v>
                </c:pt>
                <c:pt idx="34">
                  <c:v>39387</c:v>
                </c:pt>
                <c:pt idx="35">
                  <c:v>39417</c:v>
                </c:pt>
                <c:pt idx="36">
                  <c:v>39448</c:v>
                </c:pt>
                <c:pt idx="37">
                  <c:v>39479</c:v>
                </c:pt>
                <c:pt idx="38">
                  <c:v>39508</c:v>
                </c:pt>
                <c:pt idx="39">
                  <c:v>39539</c:v>
                </c:pt>
                <c:pt idx="40">
                  <c:v>39569</c:v>
                </c:pt>
                <c:pt idx="41">
                  <c:v>39600</c:v>
                </c:pt>
                <c:pt idx="42">
                  <c:v>39630</c:v>
                </c:pt>
                <c:pt idx="43">
                  <c:v>39661</c:v>
                </c:pt>
                <c:pt idx="44">
                  <c:v>39692</c:v>
                </c:pt>
                <c:pt idx="45">
                  <c:v>39722</c:v>
                </c:pt>
                <c:pt idx="46">
                  <c:v>39753</c:v>
                </c:pt>
                <c:pt idx="47">
                  <c:v>39783</c:v>
                </c:pt>
                <c:pt idx="48">
                  <c:v>39814</c:v>
                </c:pt>
                <c:pt idx="49">
                  <c:v>39845</c:v>
                </c:pt>
                <c:pt idx="50">
                  <c:v>39873</c:v>
                </c:pt>
                <c:pt idx="51">
                  <c:v>39904</c:v>
                </c:pt>
                <c:pt idx="52">
                  <c:v>39934</c:v>
                </c:pt>
                <c:pt idx="53">
                  <c:v>39965</c:v>
                </c:pt>
                <c:pt idx="54">
                  <c:v>39995</c:v>
                </c:pt>
                <c:pt idx="55">
                  <c:v>40026</c:v>
                </c:pt>
                <c:pt idx="56">
                  <c:v>40057</c:v>
                </c:pt>
                <c:pt idx="57">
                  <c:v>40087</c:v>
                </c:pt>
                <c:pt idx="58">
                  <c:v>40118</c:v>
                </c:pt>
                <c:pt idx="59">
                  <c:v>40148</c:v>
                </c:pt>
                <c:pt idx="60">
                  <c:v>40179</c:v>
                </c:pt>
                <c:pt idx="61">
                  <c:v>40210</c:v>
                </c:pt>
                <c:pt idx="62">
                  <c:v>40238</c:v>
                </c:pt>
                <c:pt idx="63">
                  <c:v>40269</c:v>
                </c:pt>
                <c:pt idx="64">
                  <c:v>40299</c:v>
                </c:pt>
                <c:pt idx="65">
                  <c:v>40330</c:v>
                </c:pt>
                <c:pt idx="66">
                  <c:v>40360</c:v>
                </c:pt>
                <c:pt idx="67">
                  <c:v>40391</c:v>
                </c:pt>
                <c:pt idx="68">
                  <c:v>40422</c:v>
                </c:pt>
                <c:pt idx="69">
                  <c:v>40452</c:v>
                </c:pt>
                <c:pt idx="70">
                  <c:v>40483</c:v>
                </c:pt>
                <c:pt idx="71">
                  <c:v>40513</c:v>
                </c:pt>
                <c:pt idx="72">
                  <c:v>40544</c:v>
                </c:pt>
                <c:pt idx="73">
                  <c:v>40575</c:v>
                </c:pt>
                <c:pt idx="74">
                  <c:v>40603</c:v>
                </c:pt>
                <c:pt idx="75">
                  <c:v>40634</c:v>
                </c:pt>
                <c:pt idx="76">
                  <c:v>40664</c:v>
                </c:pt>
                <c:pt idx="77">
                  <c:v>40695</c:v>
                </c:pt>
                <c:pt idx="78">
                  <c:v>40725</c:v>
                </c:pt>
                <c:pt idx="79">
                  <c:v>40756</c:v>
                </c:pt>
                <c:pt idx="80">
                  <c:v>40787</c:v>
                </c:pt>
                <c:pt idx="81">
                  <c:v>40817</c:v>
                </c:pt>
                <c:pt idx="82">
                  <c:v>40848</c:v>
                </c:pt>
                <c:pt idx="83">
                  <c:v>40878</c:v>
                </c:pt>
                <c:pt idx="84">
                  <c:v>40909</c:v>
                </c:pt>
                <c:pt idx="85">
                  <c:v>40940</c:v>
                </c:pt>
                <c:pt idx="86">
                  <c:v>40969</c:v>
                </c:pt>
                <c:pt idx="87">
                  <c:v>41000</c:v>
                </c:pt>
                <c:pt idx="88">
                  <c:v>41030</c:v>
                </c:pt>
                <c:pt idx="89">
                  <c:v>41061</c:v>
                </c:pt>
                <c:pt idx="90">
                  <c:v>41091</c:v>
                </c:pt>
                <c:pt idx="91">
                  <c:v>41122</c:v>
                </c:pt>
                <c:pt idx="92">
                  <c:v>41153</c:v>
                </c:pt>
                <c:pt idx="93">
                  <c:v>41183</c:v>
                </c:pt>
                <c:pt idx="94">
                  <c:v>41214</c:v>
                </c:pt>
                <c:pt idx="95">
                  <c:v>41244</c:v>
                </c:pt>
                <c:pt idx="96">
                  <c:v>41275</c:v>
                </c:pt>
                <c:pt idx="97">
                  <c:v>41306</c:v>
                </c:pt>
                <c:pt idx="98">
                  <c:v>41334</c:v>
                </c:pt>
                <c:pt idx="99">
                  <c:v>41365</c:v>
                </c:pt>
                <c:pt idx="100">
                  <c:v>41395</c:v>
                </c:pt>
                <c:pt idx="101">
                  <c:v>41426</c:v>
                </c:pt>
                <c:pt idx="102">
                  <c:v>41456</c:v>
                </c:pt>
                <c:pt idx="103">
                  <c:v>41487</c:v>
                </c:pt>
                <c:pt idx="104">
                  <c:v>41518</c:v>
                </c:pt>
                <c:pt idx="105">
                  <c:v>41548</c:v>
                </c:pt>
                <c:pt idx="106">
                  <c:v>41579</c:v>
                </c:pt>
                <c:pt idx="107">
                  <c:v>41609</c:v>
                </c:pt>
                <c:pt idx="108">
                  <c:v>41640</c:v>
                </c:pt>
                <c:pt idx="109">
                  <c:v>41671</c:v>
                </c:pt>
                <c:pt idx="110">
                  <c:v>41699</c:v>
                </c:pt>
                <c:pt idx="111">
                  <c:v>41730</c:v>
                </c:pt>
                <c:pt idx="112">
                  <c:v>41760</c:v>
                </c:pt>
                <c:pt idx="113">
                  <c:v>41791</c:v>
                </c:pt>
                <c:pt idx="114">
                  <c:v>41821</c:v>
                </c:pt>
                <c:pt idx="115">
                  <c:v>41852</c:v>
                </c:pt>
                <c:pt idx="116">
                  <c:v>41883</c:v>
                </c:pt>
                <c:pt idx="117">
                  <c:v>41913</c:v>
                </c:pt>
                <c:pt idx="118">
                  <c:v>41944</c:v>
                </c:pt>
                <c:pt idx="119">
                  <c:v>41974</c:v>
                </c:pt>
                <c:pt idx="120">
                  <c:v>42005</c:v>
                </c:pt>
                <c:pt idx="121">
                  <c:v>42036</c:v>
                </c:pt>
                <c:pt idx="122">
                  <c:v>42064</c:v>
                </c:pt>
                <c:pt idx="123">
                  <c:v>42095</c:v>
                </c:pt>
                <c:pt idx="124">
                  <c:v>42125</c:v>
                </c:pt>
                <c:pt idx="125">
                  <c:v>42156</c:v>
                </c:pt>
                <c:pt idx="126">
                  <c:v>42186</c:v>
                </c:pt>
                <c:pt idx="127">
                  <c:v>42217</c:v>
                </c:pt>
                <c:pt idx="128">
                  <c:v>42248</c:v>
                </c:pt>
                <c:pt idx="129">
                  <c:v>42278</c:v>
                </c:pt>
                <c:pt idx="130">
                  <c:v>42309</c:v>
                </c:pt>
                <c:pt idx="131">
                  <c:v>42339</c:v>
                </c:pt>
                <c:pt idx="132">
                  <c:v>42370</c:v>
                </c:pt>
                <c:pt idx="133">
                  <c:v>42401</c:v>
                </c:pt>
                <c:pt idx="134">
                  <c:v>42430</c:v>
                </c:pt>
                <c:pt idx="135">
                  <c:v>42461</c:v>
                </c:pt>
                <c:pt idx="136">
                  <c:v>42491</c:v>
                </c:pt>
                <c:pt idx="137">
                  <c:v>42522</c:v>
                </c:pt>
                <c:pt idx="138">
                  <c:v>42552</c:v>
                </c:pt>
                <c:pt idx="139">
                  <c:v>42583</c:v>
                </c:pt>
                <c:pt idx="140">
                  <c:v>42614</c:v>
                </c:pt>
                <c:pt idx="141">
                  <c:v>42644</c:v>
                </c:pt>
                <c:pt idx="142">
                  <c:v>42675</c:v>
                </c:pt>
                <c:pt idx="143">
                  <c:v>42705</c:v>
                </c:pt>
                <c:pt idx="144">
                  <c:v>42736</c:v>
                </c:pt>
                <c:pt idx="145">
                  <c:v>42767</c:v>
                </c:pt>
                <c:pt idx="146">
                  <c:v>42795</c:v>
                </c:pt>
                <c:pt idx="147">
                  <c:v>42826</c:v>
                </c:pt>
                <c:pt idx="148">
                  <c:v>42856</c:v>
                </c:pt>
                <c:pt idx="149">
                  <c:v>42887</c:v>
                </c:pt>
                <c:pt idx="150">
                  <c:v>42917</c:v>
                </c:pt>
                <c:pt idx="151">
                  <c:v>42948</c:v>
                </c:pt>
                <c:pt idx="152">
                  <c:v>42979</c:v>
                </c:pt>
                <c:pt idx="153">
                  <c:v>43009</c:v>
                </c:pt>
                <c:pt idx="154">
                  <c:v>43040</c:v>
                </c:pt>
                <c:pt idx="155">
                  <c:v>43070</c:v>
                </c:pt>
                <c:pt idx="156">
                  <c:v>43101</c:v>
                </c:pt>
                <c:pt idx="157">
                  <c:v>43132</c:v>
                </c:pt>
                <c:pt idx="158">
                  <c:v>43160</c:v>
                </c:pt>
                <c:pt idx="159">
                  <c:v>43191</c:v>
                </c:pt>
                <c:pt idx="160">
                  <c:v>43221</c:v>
                </c:pt>
                <c:pt idx="161">
                  <c:v>43252</c:v>
                </c:pt>
                <c:pt idx="162">
                  <c:v>43282</c:v>
                </c:pt>
                <c:pt idx="163">
                  <c:v>43313</c:v>
                </c:pt>
                <c:pt idx="164">
                  <c:v>43344</c:v>
                </c:pt>
                <c:pt idx="165">
                  <c:v>43374</c:v>
                </c:pt>
                <c:pt idx="166">
                  <c:v>43405</c:v>
                </c:pt>
                <c:pt idx="167">
                  <c:v>43435</c:v>
                </c:pt>
                <c:pt idx="168">
                  <c:v>43466</c:v>
                </c:pt>
                <c:pt idx="169">
                  <c:v>43497</c:v>
                </c:pt>
                <c:pt idx="170">
                  <c:v>43525</c:v>
                </c:pt>
                <c:pt idx="171">
                  <c:v>43556</c:v>
                </c:pt>
                <c:pt idx="172">
                  <c:v>43586</c:v>
                </c:pt>
                <c:pt idx="173">
                  <c:v>43617</c:v>
                </c:pt>
                <c:pt idx="174">
                  <c:v>43647</c:v>
                </c:pt>
                <c:pt idx="175">
                  <c:v>43678</c:v>
                </c:pt>
                <c:pt idx="176">
                  <c:v>43709</c:v>
                </c:pt>
                <c:pt idx="177">
                  <c:v>43739</c:v>
                </c:pt>
                <c:pt idx="178">
                  <c:v>43770</c:v>
                </c:pt>
                <c:pt idx="179">
                  <c:v>43800</c:v>
                </c:pt>
                <c:pt idx="180">
                  <c:v>43831</c:v>
                </c:pt>
                <c:pt idx="181">
                  <c:v>43862</c:v>
                </c:pt>
                <c:pt idx="182">
                  <c:v>43891</c:v>
                </c:pt>
                <c:pt idx="183">
                  <c:v>43922</c:v>
                </c:pt>
                <c:pt idx="184">
                  <c:v>43952</c:v>
                </c:pt>
                <c:pt idx="185">
                  <c:v>43983</c:v>
                </c:pt>
                <c:pt idx="186">
                  <c:v>44013</c:v>
                </c:pt>
                <c:pt idx="187">
                  <c:v>44044</c:v>
                </c:pt>
                <c:pt idx="188">
                  <c:v>44075</c:v>
                </c:pt>
                <c:pt idx="189">
                  <c:v>44105</c:v>
                </c:pt>
                <c:pt idx="190">
                  <c:v>44136</c:v>
                </c:pt>
                <c:pt idx="191">
                  <c:v>44166</c:v>
                </c:pt>
                <c:pt idx="192">
                  <c:v>44197</c:v>
                </c:pt>
                <c:pt idx="193">
                  <c:v>44228</c:v>
                </c:pt>
                <c:pt idx="194">
                  <c:v>44256</c:v>
                </c:pt>
                <c:pt idx="195">
                  <c:v>44287</c:v>
                </c:pt>
                <c:pt idx="196">
                  <c:v>44317</c:v>
                </c:pt>
                <c:pt idx="197">
                  <c:v>44348</c:v>
                </c:pt>
                <c:pt idx="198">
                  <c:v>44378</c:v>
                </c:pt>
                <c:pt idx="199">
                  <c:v>44409</c:v>
                </c:pt>
                <c:pt idx="200">
                  <c:v>44440</c:v>
                </c:pt>
                <c:pt idx="201">
                  <c:v>44470</c:v>
                </c:pt>
                <c:pt idx="202">
                  <c:v>44501</c:v>
                </c:pt>
                <c:pt idx="203">
                  <c:v>44531</c:v>
                </c:pt>
                <c:pt idx="204">
                  <c:v>44562</c:v>
                </c:pt>
                <c:pt idx="205">
                  <c:v>44593</c:v>
                </c:pt>
                <c:pt idx="206">
                  <c:v>44621</c:v>
                </c:pt>
                <c:pt idx="207">
                  <c:v>44652</c:v>
                </c:pt>
                <c:pt idx="208">
                  <c:v>44682</c:v>
                </c:pt>
                <c:pt idx="209">
                  <c:v>44713</c:v>
                </c:pt>
                <c:pt idx="210">
                  <c:v>44743</c:v>
                </c:pt>
                <c:pt idx="211">
                  <c:v>44774</c:v>
                </c:pt>
                <c:pt idx="212">
                  <c:v>44805</c:v>
                </c:pt>
                <c:pt idx="213">
                  <c:v>44835</c:v>
                </c:pt>
                <c:pt idx="214">
                  <c:v>44866</c:v>
                </c:pt>
                <c:pt idx="215">
                  <c:v>44896</c:v>
                </c:pt>
                <c:pt idx="216">
                  <c:v>44927</c:v>
                </c:pt>
                <c:pt idx="217">
                  <c:v>44958</c:v>
                </c:pt>
                <c:pt idx="218">
                  <c:v>44986</c:v>
                </c:pt>
                <c:pt idx="219">
                  <c:v>45017</c:v>
                </c:pt>
                <c:pt idx="220">
                  <c:v>45047</c:v>
                </c:pt>
                <c:pt idx="221">
                  <c:v>45078</c:v>
                </c:pt>
                <c:pt idx="222">
                  <c:v>45108</c:v>
                </c:pt>
                <c:pt idx="223">
                  <c:v>45139</c:v>
                </c:pt>
                <c:pt idx="224">
                  <c:v>45170</c:v>
                </c:pt>
                <c:pt idx="225">
                  <c:v>45200</c:v>
                </c:pt>
                <c:pt idx="226">
                  <c:v>45231</c:v>
                </c:pt>
                <c:pt idx="227">
                  <c:v>45261</c:v>
                </c:pt>
                <c:pt idx="228">
                  <c:v>45292</c:v>
                </c:pt>
                <c:pt idx="229">
                  <c:v>45323</c:v>
                </c:pt>
                <c:pt idx="230">
                  <c:v>45352</c:v>
                </c:pt>
                <c:pt idx="231">
                  <c:v>45383</c:v>
                </c:pt>
                <c:pt idx="232">
                  <c:v>45413</c:v>
                </c:pt>
                <c:pt idx="233">
                  <c:v>45444</c:v>
                </c:pt>
                <c:pt idx="234">
                  <c:v>45474</c:v>
                </c:pt>
                <c:pt idx="235">
                  <c:v>45505</c:v>
                </c:pt>
                <c:pt idx="236">
                  <c:v>45536</c:v>
                </c:pt>
                <c:pt idx="237">
                  <c:v>45566</c:v>
                </c:pt>
                <c:pt idx="238">
                  <c:v>45597</c:v>
                </c:pt>
                <c:pt idx="239">
                  <c:v>45627</c:v>
                </c:pt>
                <c:pt idx="240">
                  <c:v>45658</c:v>
                </c:pt>
                <c:pt idx="241">
                  <c:v>45689</c:v>
                </c:pt>
                <c:pt idx="242">
                  <c:v>45717</c:v>
                </c:pt>
                <c:pt idx="243">
                  <c:v>45748</c:v>
                </c:pt>
                <c:pt idx="244">
                  <c:v>45778</c:v>
                </c:pt>
                <c:pt idx="245">
                  <c:v>45809</c:v>
                </c:pt>
                <c:pt idx="246">
                  <c:v>45839</c:v>
                </c:pt>
                <c:pt idx="247">
                  <c:v>45870</c:v>
                </c:pt>
                <c:pt idx="248">
                  <c:v>45901</c:v>
                </c:pt>
                <c:pt idx="249">
                  <c:v>45931</c:v>
                </c:pt>
                <c:pt idx="250">
                  <c:v>45962</c:v>
                </c:pt>
                <c:pt idx="251">
                  <c:v>45992</c:v>
                </c:pt>
              </c:numCache>
            </c:numRef>
          </c:cat>
          <c:val>
            <c:numRef>
              <c:f>'Kuukausi, Suomi'!$D$86:$D$337</c:f>
              <c:numCache>
                <c:formatCode>0.00</c:formatCode>
                <c:ptCount val="252"/>
                <c:pt idx="0">
                  <c:v>34.350647619047621</c:v>
                </c:pt>
                <c:pt idx="1">
                  <c:v>37.666542586750793</c:v>
                </c:pt>
                <c:pt idx="2">
                  <c:v>45.10564424890007</c:v>
                </c:pt>
                <c:pt idx="3">
                  <c:v>45.18267711598746</c:v>
                </c:pt>
                <c:pt idx="4">
                  <c:v>44.929679446888748</c:v>
                </c:pt>
                <c:pt idx="5">
                  <c:v>39.112489028213162</c:v>
                </c:pt>
                <c:pt idx="6">
                  <c:v>43.976536769327467</c:v>
                </c:pt>
                <c:pt idx="7">
                  <c:v>51.2967460815047</c:v>
                </c:pt>
                <c:pt idx="8">
                  <c:v>43.591028678304234</c:v>
                </c:pt>
                <c:pt idx="9">
                  <c:v>49.27971303805365</c:v>
                </c:pt>
                <c:pt idx="10">
                  <c:v>46.820594493116396</c:v>
                </c:pt>
                <c:pt idx="11">
                  <c:v>53.950624999999995</c:v>
                </c:pt>
                <c:pt idx="12">
                  <c:v>63.027567398119125</c:v>
                </c:pt>
                <c:pt idx="13">
                  <c:v>69.322184194150594</c:v>
                </c:pt>
                <c:pt idx="14">
                  <c:v>77.052679900744423</c:v>
                </c:pt>
                <c:pt idx="15">
                  <c:v>70.724009870450331</c:v>
                </c:pt>
                <c:pt idx="16">
                  <c:v>50.555520640788664</c:v>
                </c:pt>
                <c:pt idx="17">
                  <c:v>65.120006157635459</c:v>
                </c:pt>
                <c:pt idx="18">
                  <c:v>70.76766666666667</c:v>
                </c:pt>
                <c:pt idx="19">
                  <c:v>96.476580565805648</c:v>
                </c:pt>
                <c:pt idx="20">
                  <c:v>91.257679558011048</c:v>
                </c:pt>
                <c:pt idx="21">
                  <c:v>72.547299448867122</c:v>
                </c:pt>
                <c:pt idx="22">
                  <c:v>66.292037943696442</c:v>
                </c:pt>
                <c:pt idx="23">
                  <c:v>45.689700305810405</c:v>
                </c:pt>
                <c:pt idx="24">
                  <c:v>39.255012254901956</c:v>
                </c:pt>
                <c:pt idx="25">
                  <c:v>42.738514007308162</c:v>
                </c:pt>
                <c:pt idx="26">
                  <c:v>33.409123867069482</c:v>
                </c:pt>
                <c:pt idx="27">
                  <c:v>31.130048105832831</c:v>
                </c:pt>
                <c:pt idx="28">
                  <c:v>30.928753762793498</c:v>
                </c:pt>
                <c:pt idx="29">
                  <c:v>37.765700541190618</c:v>
                </c:pt>
                <c:pt idx="30">
                  <c:v>31.401450060168475</c:v>
                </c:pt>
                <c:pt idx="31">
                  <c:v>37.686923076923073</c:v>
                </c:pt>
                <c:pt idx="32">
                  <c:v>45.01251944943148</c:v>
                </c:pt>
                <c:pt idx="33">
                  <c:v>51.807346451997617</c:v>
                </c:pt>
                <c:pt idx="34">
                  <c:v>63.310398809523811</c:v>
                </c:pt>
                <c:pt idx="35">
                  <c:v>60.660780691299173</c:v>
                </c:pt>
                <c:pt idx="36">
                  <c:v>63.479622418879053</c:v>
                </c:pt>
                <c:pt idx="37">
                  <c:v>54.441233118027014</c:v>
                </c:pt>
                <c:pt idx="38">
                  <c:v>43.348470040721352</c:v>
                </c:pt>
                <c:pt idx="39">
                  <c:v>59.050249854735618</c:v>
                </c:pt>
                <c:pt idx="40">
                  <c:v>51.744052023121384</c:v>
                </c:pt>
                <c:pt idx="41">
                  <c:v>77.4351728110599</c:v>
                </c:pt>
                <c:pt idx="42">
                  <c:v>79.475380622837378</c:v>
                </c:pt>
                <c:pt idx="43">
                  <c:v>87.387055109070033</c:v>
                </c:pt>
                <c:pt idx="44">
                  <c:v>97.812691428571441</c:v>
                </c:pt>
                <c:pt idx="45">
                  <c:v>80.455171428571433</c:v>
                </c:pt>
                <c:pt idx="46">
                  <c:v>70.284807581849506</c:v>
                </c:pt>
                <c:pt idx="47">
                  <c:v>59.615138248847927</c:v>
                </c:pt>
                <c:pt idx="48">
                  <c:v>55.334665127020784</c:v>
                </c:pt>
                <c:pt idx="49">
                  <c:v>51.60062896710906</c:v>
                </c:pt>
                <c:pt idx="50">
                  <c:v>46.929088811995392</c:v>
                </c:pt>
                <c:pt idx="51">
                  <c:v>46.364002306805077</c:v>
                </c:pt>
                <c:pt idx="52">
                  <c:v>44.651813980358185</c:v>
                </c:pt>
                <c:pt idx="53">
                  <c:v>47.574374639769459</c:v>
                </c:pt>
                <c:pt idx="54">
                  <c:v>45.753323665893276</c:v>
                </c:pt>
                <c:pt idx="55">
                  <c:v>50.289710815500293</c:v>
                </c:pt>
                <c:pt idx="56">
                  <c:v>47.953117782909935</c:v>
                </c:pt>
                <c:pt idx="57">
                  <c:v>47.499500870574579</c:v>
                </c:pt>
                <c:pt idx="58">
                  <c:v>49.621895652173905</c:v>
                </c:pt>
                <c:pt idx="59">
                  <c:v>64.853615295480878</c:v>
                </c:pt>
                <c:pt idx="60">
                  <c:v>88.759248120300754</c:v>
                </c:pt>
                <c:pt idx="61">
                  <c:v>125.99544668587897</c:v>
                </c:pt>
                <c:pt idx="62">
                  <c:v>73.869415137614666</c:v>
                </c:pt>
                <c:pt idx="63">
                  <c:v>58.304991423670671</c:v>
                </c:pt>
                <c:pt idx="64">
                  <c:v>52.709507727532909</c:v>
                </c:pt>
                <c:pt idx="65">
                  <c:v>55.906727584237579</c:v>
                </c:pt>
                <c:pt idx="66">
                  <c:v>65.302571756601608</c:v>
                </c:pt>
                <c:pt idx="67">
                  <c:v>57.638038879359634</c:v>
                </c:pt>
                <c:pt idx="68">
                  <c:v>67.984974388161646</c:v>
                </c:pt>
                <c:pt idx="69">
                  <c:v>67.754869614512458</c:v>
                </c:pt>
                <c:pt idx="70">
                  <c:v>74.727256787330319</c:v>
                </c:pt>
                <c:pt idx="71">
                  <c:v>119.91908835115363</c:v>
                </c:pt>
                <c:pt idx="72">
                  <c:v>90.179674705552443</c:v>
                </c:pt>
                <c:pt idx="73">
                  <c:v>83.982798216276478</c:v>
                </c:pt>
                <c:pt idx="74">
                  <c:v>78.771080931263853</c:v>
                </c:pt>
                <c:pt idx="75">
                  <c:v>68.337404537908142</c:v>
                </c:pt>
                <c:pt idx="76">
                  <c:v>70.222267699115051</c:v>
                </c:pt>
                <c:pt idx="77">
                  <c:v>62.462118036403744</c:v>
                </c:pt>
                <c:pt idx="78">
                  <c:v>54.453871681415933</c:v>
                </c:pt>
                <c:pt idx="79">
                  <c:v>62.958865013774101</c:v>
                </c:pt>
                <c:pt idx="80">
                  <c:v>49.731420735052112</c:v>
                </c:pt>
                <c:pt idx="81">
                  <c:v>47.119704433497532</c:v>
                </c:pt>
                <c:pt idx="82">
                  <c:v>53.611804264625484</c:v>
                </c:pt>
                <c:pt idx="83">
                  <c:v>42.550448577680534</c:v>
                </c:pt>
                <c:pt idx="84">
                  <c:v>49.221228260869566</c:v>
                </c:pt>
                <c:pt idx="85">
                  <c:v>66.597691891891898</c:v>
                </c:pt>
                <c:pt idx="86">
                  <c:v>45.868513731825523</c:v>
                </c:pt>
                <c:pt idx="87">
                  <c:v>45.683220611916262</c:v>
                </c:pt>
                <c:pt idx="88">
                  <c:v>41.728658798283263</c:v>
                </c:pt>
                <c:pt idx="89">
                  <c:v>34.250691689008043</c:v>
                </c:pt>
                <c:pt idx="90">
                  <c:v>17.137082213863515</c:v>
                </c:pt>
                <c:pt idx="91">
                  <c:v>47.760825737265414</c:v>
                </c:pt>
                <c:pt idx="92">
                  <c:v>51.134075854700853</c:v>
                </c:pt>
                <c:pt idx="93">
                  <c:v>47.991365333333334</c:v>
                </c:pt>
                <c:pt idx="94">
                  <c:v>46.123247726056718</c:v>
                </c:pt>
                <c:pt idx="95">
                  <c:v>58.343703901656866</c:v>
                </c:pt>
                <c:pt idx="96">
                  <c:v>51.887417112299467</c:v>
                </c:pt>
                <c:pt idx="97">
                  <c:v>48.904938862307283</c:v>
                </c:pt>
                <c:pt idx="98">
                  <c:v>55.589375330862886</c:v>
                </c:pt>
                <c:pt idx="99">
                  <c:v>54.144836152219874</c:v>
                </c:pt>
                <c:pt idx="100">
                  <c:v>46.055787526427068</c:v>
                </c:pt>
                <c:pt idx="101">
                  <c:v>47.6593283976732</c:v>
                </c:pt>
                <c:pt idx="102">
                  <c:v>45.685346377578007</c:v>
                </c:pt>
                <c:pt idx="103">
                  <c:v>53.715842161016944</c:v>
                </c:pt>
                <c:pt idx="104">
                  <c:v>58.830031678986266</c:v>
                </c:pt>
                <c:pt idx="105">
                  <c:v>56.510991038481812</c:v>
                </c:pt>
                <c:pt idx="106">
                  <c:v>46.857085533262932</c:v>
                </c:pt>
                <c:pt idx="107">
                  <c:v>43.75142030510257</c:v>
                </c:pt>
                <c:pt idx="108">
                  <c:v>49.398205263157898</c:v>
                </c:pt>
                <c:pt idx="109">
                  <c:v>41.834792650918629</c:v>
                </c:pt>
                <c:pt idx="110">
                  <c:v>38.141922472498692</c:v>
                </c:pt>
                <c:pt idx="111">
                  <c:v>38.472536610878663</c:v>
                </c:pt>
                <c:pt idx="112">
                  <c:v>44.80045097011012</c:v>
                </c:pt>
                <c:pt idx="113">
                  <c:v>43.299209009952854</c:v>
                </c:pt>
                <c:pt idx="114">
                  <c:v>45.032894598846362</c:v>
                </c:pt>
                <c:pt idx="115">
                  <c:v>46.904421162912527</c:v>
                </c:pt>
                <c:pt idx="116">
                  <c:v>46.574942708333332</c:v>
                </c:pt>
                <c:pt idx="117">
                  <c:v>44.711774530271398</c:v>
                </c:pt>
                <c:pt idx="118">
                  <c:v>43.184281233664393</c:v>
                </c:pt>
                <c:pt idx="119">
                  <c:v>45.353031413612563</c:v>
                </c:pt>
                <c:pt idx="120">
                  <c:v>41.568476541908268</c:v>
                </c:pt>
                <c:pt idx="121">
                  <c:v>40.698706624605677</c:v>
                </c:pt>
                <c:pt idx="122">
                  <c:v>35.97319706498952</c:v>
                </c:pt>
                <c:pt idx="123">
                  <c:v>36.792437106918243</c:v>
                </c:pt>
                <c:pt idx="124">
                  <c:v>31.649035133717884</c:v>
                </c:pt>
                <c:pt idx="125">
                  <c:v>26.327299423177767</c:v>
                </c:pt>
                <c:pt idx="126">
                  <c:v>33.817460567823339</c:v>
                </c:pt>
                <c:pt idx="127">
                  <c:v>38.091794333683104</c:v>
                </c:pt>
                <c:pt idx="128">
                  <c:v>38.822196016771493</c:v>
                </c:pt>
                <c:pt idx="129">
                  <c:v>40.885489272632135</c:v>
                </c:pt>
                <c:pt idx="130">
                  <c:v>38.809968553459122</c:v>
                </c:pt>
                <c:pt idx="131">
                  <c:v>32.510220356768102</c:v>
                </c:pt>
                <c:pt idx="132">
                  <c:v>46.500205479452049</c:v>
                </c:pt>
                <c:pt idx="133">
                  <c:v>32.035773684210533</c:v>
                </c:pt>
                <c:pt idx="134">
                  <c:v>33.141567907708442</c:v>
                </c:pt>
                <c:pt idx="135">
                  <c:v>33.232749607945635</c:v>
                </c:pt>
                <c:pt idx="136">
                  <c:v>34.238483263598326</c:v>
                </c:pt>
                <c:pt idx="137">
                  <c:v>43.184281233664393</c:v>
                </c:pt>
                <c:pt idx="138">
                  <c:v>37.789231171548117</c:v>
                </c:pt>
                <c:pt idx="139">
                  <c:v>38.269492943021426</c:v>
                </c:pt>
                <c:pt idx="140">
                  <c:v>39.597682672233823</c:v>
                </c:pt>
                <c:pt idx="141">
                  <c:v>45.615010416666664</c:v>
                </c:pt>
                <c:pt idx="142">
                  <c:v>49.817626236335244</c:v>
                </c:pt>
                <c:pt idx="143">
                  <c:v>41.206233766233765</c:v>
                </c:pt>
                <c:pt idx="144">
                  <c:v>40.577622779519331</c:v>
                </c:pt>
                <c:pt idx="145">
                  <c:v>42.547223088923552</c:v>
                </c:pt>
                <c:pt idx="146">
                  <c:v>37.22123764950598</c:v>
                </c:pt>
                <c:pt idx="147">
                  <c:v>37.976257128045617</c:v>
                </c:pt>
                <c:pt idx="148">
                  <c:v>37.151147455867083</c:v>
                </c:pt>
                <c:pt idx="149">
                  <c:v>37.07630705394191</c:v>
                </c:pt>
                <c:pt idx="150">
                  <c:v>41.476904266389177</c:v>
                </c:pt>
                <c:pt idx="151">
                  <c:v>43.92384016606124</c:v>
                </c:pt>
                <c:pt idx="152">
                  <c:v>45.02895390989125</c:v>
                </c:pt>
                <c:pt idx="153">
                  <c:v>40.377452097358884</c:v>
                </c:pt>
                <c:pt idx="154">
                  <c:v>40.574436983471074</c:v>
                </c:pt>
                <c:pt idx="155">
                  <c:v>38.485457364341087</c:v>
                </c:pt>
                <c:pt idx="156">
                  <c:v>44.845847589424572</c:v>
                </c:pt>
                <c:pt idx="157">
                  <c:v>52.278490956072346</c:v>
                </c:pt>
                <c:pt idx="158">
                  <c:v>54.865807117070659</c:v>
                </c:pt>
                <c:pt idx="159">
                  <c:v>48.256136831275718</c:v>
                </c:pt>
                <c:pt idx="160">
                  <c:v>46.31232785200411</c:v>
                </c:pt>
                <c:pt idx="161">
                  <c:v>56.434671794871797</c:v>
                </c:pt>
                <c:pt idx="162">
                  <c:v>64.672484599589325</c:v>
                </c:pt>
                <c:pt idx="163">
                  <c:v>66.342819067145044</c:v>
                </c:pt>
                <c:pt idx="164">
                  <c:v>60.860869565217399</c:v>
                </c:pt>
                <c:pt idx="165">
                  <c:v>55.182591836734687</c:v>
                </c:pt>
                <c:pt idx="166">
                  <c:v>59.610530612244894</c:v>
                </c:pt>
                <c:pt idx="167">
                  <c:v>62.340429009193059</c:v>
                </c:pt>
                <c:pt idx="168">
                  <c:v>66.735764102564104</c:v>
                </c:pt>
                <c:pt idx="169">
                  <c:v>55.687126084737109</c:v>
                </c:pt>
                <c:pt idx="170">
                  <c:v>47.59986231514533</c:v>
                </c:pt>
                <c:pt idx="171">
                  <c:v>49.02612576064908</c:v>
                </c:pt>
                <c:pt idx="172">
                  <c:v>47.205038090401224</c:v>
                </c:pt>
                <c:pt idx="173">
                  <c:v>36.368746192893404</c:v>
                </c:pt>
                <c:pt idx="174">
                  <c:v>54.507903307888029</c:v>
                </c:pt>
                <c:pt idx="175">
                  <c:v>57.668732894069947</c:v>
                </c:pt>
                <c:pt idx="176">
                  <c:v>57.645083628991387</c:v>
                </c:pt>
                <c:pt idx="177">
                  <c:v>54.728045569620249</c:v>
                </c:pt>
                <c:pt idx="178">
                  <c:v>54.050395337050183</c:v>
                </c:pt>
                <c:pt idx="179">
                  <c:v>45.361265182186237</c:v>
                </c:pt>
                <c:pt idx="180">
                  <c:v>32.180944641950234</c:v>
                </c:pt>
                <c:pt idx="181">
                  <c:v>28.843719635627529</c:v>
                </c:pt>
                <c:pt idx="182">
                  <c:v>24.098601115053217</c:v>
                </c:pt>
                <c:pt idx="183">
                  <c:v>23.519867751780264</c:v>
                </c:pt>
                <c:pt idx="184">
                  <c:v>23.104417302798982</c:v>
                </c:pt>
                <c:pt idx="185">
                  <c:v>33.484296597257497</c:v>
                </c:pt>
                <c:pt idx="186">
                  <c:v>23.861300607287451</c:v>
                </c:pt>
                <c:pt idx="187">
                  <c:v>47.851871522508851</c:v>
                </c:pt>
                <c:pt idx="188">
                  <c:v>44.642078907435511</c:v>
                </c:pt>
                <c:pt idx="189">
                  <c:v>36.639535118746835</c:v>
                </c:pt>
                <c:pt idx="190">
                  <c:v>32.593555892766823</c:v>
                </c:pt>
                <c:pt idx="191">
                  <c:v>46.247601010101015</c:v>
                </c:pt>
                <c:pt idx="192">
                  <c:v>60.139033719174641</c:v>
                </c:pt>
                <c:pt idx="193">
                  <c:v>66.842673019057173</c:v>
                </c:pt>
                <c:pt idx="194">
                  <c:v>44.757653826913455</c:v>
                </c:pt>
                <c:pt idx="195">
                  <c:v>42.752283150548351</c:v>
                </c:pt>
                <c:pt idx="196">
                  <c:v>53.348939771030366</c:v>
                </c:pt>
                <c:pt idx="197">
                  <c:v>65.249641434262941</c:v>
                </c:pt>
                <c:pt idx="198">
                  <c:v>91.189617866004966</c:v>
                </c:pt>
                <c:pt idx="199">
                  <c:v>78.767623762376232</c:v>
                </c:pt>
                <c:pt idx="200">
                  <c:v>102.79709279368213</c:v>
                </c:pt>
                <c:pt idx="201">
                  <c:v>74.116472317491429</c:v>
                </c:pt>
                <c:pt idx="202">
                  <c:v>97.75839024390244</c:v>
                </c:pt>
                <c:pt idx="203">
                  <c:v>220.18327964860904</c:v>
                </c:pt>
                <c:pt idx="204">
                  <c:v>120.03588717454195</c:v>
                </c:pt>
                <c:pt idx="205">
                  <c:v>90.722802303262952</c:v>
                </c:pt>
                <c:pt idx="206">
                  <c:v>95.393777777777771</c:v>
                </c:pt>
                <c:pt idx="207">
                  <c:v>87.292258368694007</c:v>
                </c:pt>
                <c:pt idx="208">
                  <c:v>144.01851093531874</c:v>
                </c:pt>
                <c:pt idx="209">
                  <c:v>150.9715011547344</c:v>
                </c:pt>
                <c:pt idx="210">
                  <c:v>197.77867863720076</c:v>
                </c:pt>
                <c:pt idx="211">
                  <c:v>280.74375057524162</c:v>
                </c:pt>
                <c:pt idx="212">
                  <c:v>229.01750684931505</c:v>
                </c:pt>
                <c:pt idx="213">
                  <c:v>119.74167345092718</c:v>
                </c:pt>
                <c:pt idx="214">
                  <c:v>203.64233690795353</c:v>
                </c:pt>
                <c:pt idx="215">
                  <c:v>256.65086762075128</c:v>
                </c:pt>
                <c:pt idx="216">
                  <c:v>81.701680746998676</c:v>
                </c:pt>
                <c:pt idx="217">
                  <c:v>82.42649470899471</c:v>
                </c:pt>
                <c:pt idx="218">
                  <c:v>75.827611744084138</c:v>
                </c:pt>
                <c:pt idx="219">
                  <c:v>61.713914373088684</c:v>
                </c:pt>
                <c:pt idx="220">
                  <c:v>27.038819686411152</c:v>
                </c:pt>
                <c:pt idx="221">
                  <c:v>43.992265217391299</c:v>
                </c:pt>
                <c:pt idx="222">
                  <c:v>33.219013840830449</c:v>
                </c:pt>
                <c:pt idx="223">
                  <c:v>67.540095860566453</c:v>
                </c:pt>
                <c:pt idx="224">
                  <c:v>33.122340977931636</c:v>
                </c:pt>
                <c:pt idx="225">
                  <c:v>37.883572044866263</c:v>
                </c:pt>
                <c:pt idx="226">
                  <c:v>70.373783549783553</c:v>
                </c:pt>
                <c:pt idx="227">
                  <c:v>76.799620034542301</c:v>
                </c:pt>
                <c:pt idx="228">
                  <c:v>106.7231955211025</c:v>
                </c:pt>
                <c:pt idx="229">
                  <c:v>51.535820128479656</c:v>
                </c:pt>
                <c:pt idx="230">
                  <c:v>59.405463121783875</c:v>
                </c:pt>
                <c:pt idx="231">
                  <c:v>48.92</c:v>
                </c:pt>
                <c:pt idx="232">
                  <c:v>35.175231759656661</c:v>
                </c:pt>
                <c:pt idx="233">
                  <c:v>36.136467811158802</c:v>
                </c:pt>
                <c:pt idx="234">
                  <c:v>16.725661670235546</c:v>
                </c:pt>
                <c:pt idx="235">
                  <c:v>12.583938872148085</c:v>
                </c:pt>
                <c:pt idx="236">
                  <c:v>56.092128755364818</c:v>
                </c:pt>
                <c:pt idx="237">
                  <c:v>40.466547161758427</c:v>
                </c:pt>
                <c:pt idx="238">
                  <c:v>45.32057412167952</c:v>
                </c:pt>
                <c:pt idx="239">
                  <c:v>38.79</c:v>
                </c:pt>
                <c:pt idx="240">
                  <c:v>52.707040205303677</c:v>
                </c:pt>
                <c:pt idx="241">
                  <c:v>47.048004264392326</c:v>
                </c:pt>
                <c:pt idx="242">
                  <c:v>47.27682729211088</c:v>
                </c:pt>
                <c:pt idx="243">
                  <c:v>47.52591723549488</c:v>
                </c:pt>
                <c:pt idx="244">
                  <c:v>18.078009397693293</c:v>
                </c:pt>
                <c:pt idx="245">
                  <c:v>18.564085653104922</c:v>
                </c:pt>
                <c:pt idx="246">
                  <c:v>24.087726495726496</c:v>
                </c:pt>
                <c:pt idx="247">
                  <c:v>55.316289631533849</c:v>
                </c:pt>
                <c:pt idx="248">
                  <c:v>41.559675491033303</c:v>
                </c:pt>
                <c:pt idx="249">
                  <c:v>48.835337895637295</c:v>
                </c:pt>
                <c:pt idx="250">
                  <c:v>47.94</c:v>
                </c:pt>
                <c:pt idx="251">
                  <c:v>33.909999999999997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3F-4FA9-B44A-BC919783C56F}"/>
            </c:ext>
          </c:extLst>
        </c:ser>
        <c:ser>
          <c:idx val="1"/>
          <c:order val="1"/>
          <c:tx>
            <c:strRef>
              <c:f>'Kuukausi, Suomi'!$E$1</c:f>
              <c:strCache>
                <c:ptCount val="1"/>
                <c:pt idx="0">
                  <c:v>Keskiarvo 2005-2020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'Kuukausi, Suomi'!$A$86:$A$337</c:f>
              <c:numCache>
                <c:formatCode>mm\/yy</c:formatCode>
                <c:ptCount val="252"/>
                <c:pt idx="0">
                  <c:v>38353</c:v>
                </c:pt>
                <c:pt idx="1">
                  <c:v>38384</c:v>
                </c:pt>
                <c:pt idx="2">
                  <c:v>38412</c:v>
                </c:pt>
                <c:pt idx="3">
                  <c:v>38443</c:v>
                </c:pt>
                <c:pt idx="4">
                  <c:v>38473</c:v>
                </c:pt>
                <c:pt idx="5">
                  <c:v>38504</c:v>
                </c:pt>
                <c:pt idx="6">
                  <c:v>38534</c:v>
                </c:pt>
                <c:pt idx="7">
                  <c:v>38565</c:v>
                </c:pt>
                <c:pt idx="8">
                  <c:v>38596</c:v>
                </c:pt>
                <c:pt idx="9">
                  <c:v>38626</c:v>
                </c:pt>
                <c:pt idx="10">
                  <c:v>38657</c:v>
                </c:pt>
                <c:pt idx="11">
                  <c:v>38687</c:v>
                </c:pt>
                <c:pt idx="12">
                  <c:v>38718</c:v>
                </c:pt>
                <c:pt idx="13">
                  <c:v>38749</c:v>
                </c:pt>
                <c:pt idx="14">
                  <c:v>38777</c:v>
                </c:pt>
                <c:pt idx="15">
                  <c:v>38808</c:v>
                </c:pt>
                <c:pt idx="16">
                  <c:v>38838</c:v>
                </c:pt>
                <c:pt idx="17">
                  <c:v>38869</c:v>
                </c:pt>
                <c:pt idx="18">
                  <c:v>38899</c:v>
                </c:pt>
                <c:pt idx="19">
                  <c:v>38930</c:v>
                </c:pt>
                <c:pt idx="20">
                  <c:v>38961</c:v>
                </c:pt>
                <c:pt idx="21">
                  <c:v>38991</c:v>
                </c:pt>
                <c:pt idx="22">
                  <c:v>39022</c:v>
                </c:pt>
                <c:pt idx="23">
                  <c:v>39052</c:v>
                </c:pt>
                <c:pt idx="24">
                  <c:v>39083</c:v>
                </c:pt>
                <c:pt idx="25">
                  <c:v>39114</c:v>
                </c:pt>
                <c:pt idx="26">
                  <c:v>39142</c:v>
                </c:pt>
                <c:pt idx="27">
                  <c:v>39173</c:v>
                </c:pt>
                <c:pt idx="28">
                  <c:v>39203</c:v>
                </c:pt>
                <c:pt idx="29">
                  <c:v>39234</c:v>
                </c:pt>
                <c:pt idx="30">
                  <c:v>39264</c:v>
                </c:pt>
                <c:pt idx="31">
                  <c:v>39295</c:v>
                </c:pt>
                <c:pt idx="32">
                  <c:v>39326</c:v>
                </c:pt>
                <c:pt idx="33">
                  <c:v>39356</c:v>
                </c:pt>
                <c:pt idx="34">
                  <c:v>39387</c:v>
                </c:pt>
                <c:pt idx="35">
                  <c:v>39417</c:v>
                </c:pt>
                <c:pt idx="36">
                  <c:v>39448</c:v>
                </c:pt>
                <c:pt idx="37">
                  <c:v>39479</c:v>
                </c:pt>
                <c:pt idx="38">
                  <c:v>39508</c:v>
                </c:pt>
                <c:pt idx="39">
                  <c:v>39539</c:v>
                </c:pt>
                <c:pt idx="40">
                  <c:v>39569</c:v>
                </c:pt>
                <c:pt idx="41">
                  <c:v>39600</c:v>
                </c:pt>
                <c:pt idx="42">
                  <c:v>39630</c:v>
                </c:pt>
                <c:pt idx="43">
                  <c:v>39661</c:v>
                </c:pt>
                <c:pt idx="44">
                  <c:v>39692</c:v>
                </c:pt>
                <c:pt idx="45">
                  <c:v>39722</c:v>
                </c:pt>
                <c:pt idx="46">
                  <c:v>39753</c:v>
                </c:pt>
                <c:pt idx="47">
                  <c:v>39783</c:v>
                </c:pt>
                <c:pt idx="48">
                  <c:v>39814</c:v>
                </c:pt>
                <c:pt idx="49">
                  <c:v>39845</c:v>
                </c:pt>
                <c:pt idx="50">
                  <c:v>39873</c:v>
                </c:pt>
                <c:pt idx="51">
                  <c:v>39904</c:v>
                </c:pt>
                <c:pt idx="52">
                  <c:v>39934</c:v>
                </c:pt>
                <c:pt idx="53">
                  <c:v>39965</c:v>
                </c:pt>
                <c:pt idx="54">
                  <c:v>39995</c:v>
                </c:pt>
                <c:pt idx="55">
                  <c:v>40026</c:v>
                </c:pt>
                <c:pt idx="56">
                  <c:v>40057</c:v>
                </c:pt>
                <c:pt idx="57">
                  <c:v>40087</c:v>
                </c:pt>
                <c:pt idx="58">
                  <c:v>40118</c:v>
                </c:pt>
                <c:pt idx="59">
                  <c:v>40148</c:v>
                </c:pt>
                <c:pt idx="60">
                  <c:v>40179</c:v>
                </c:pt>
                <c:pt idx="61">
                  <c:v>40210</c:v>
                </c:pt>
                <c:pt idx="62">
                  <c:v>40238</c:v>
                </c:pt>
                <c:pt idx="63">
                  <c:v>40269</c:v>
                </c:pt>
                <c:pt idx="64">
                  <c:v>40299</c:v>
                </c:pt>
                <c:pt idx="65">
                  <c:v>40330</c:v>
                </c:pt>
                <c:pt idx="66">
                  <c:v>40360</c:v>
                </c:pt>
                <c:pt idx="67">
                  <c:v>40391</c:v>
                </c:pt>
                <c:pt idx="68">
                  <c:v>40422</c:v>
                </c:pt>
                <c:pt idx="69">
                  <c:v>40452</c:v>
                </c:pt>
                <c:pt idx="70">
                  <c:v>40483</c:v>
                </c:pt>
                <c:pt idx="71">
                  <c:v>40513</c:v>
                </c:pt>
                <c:pt idx="72">
                  <c:v>40544</c:v>
                </c:pt>
                <c:pt idx="73">
                  <c:v>40575</c:v>
                </c:pt>
                <c:pt idx="74">
                  <c:v>40603</c:v>
                </c:pt>
                <c:pt idx="75">
                  <c:v>40634</c:v>
                </c:pt>
                <c:pt idx="76">
                  <c:v>40664</c:v>
                </c:pt>
                <c:pt idx="77">
                  <c:v>40695</c:v>
                </c:pt>
                <c:pt idx="78">
                  <c:v>40725</c:v>
                </c:pt>
                <c:pt idx="79">
                  <c:v>40756</c:v>
                </c:pt>
                <c:pt idx="80">
                  <c:v>40787</c:v>
                </c:pt>
                <c:pt idx="81">
                  <c:v>40817</c:v>
                </c:pt>
                <c:pt idx="82">
                  <c:v>40848</c:v>
                </c:pt>
                <c:pt idx="83">
                  <c:v>40878</c:v>
                </c:pt>
                <c:pt idx="84">
                  <c:v>40909</c:v>
                </c:pt>
                <c:pt idx="85">
                  <c:v>40940</c:v>
                </c:pt>
                <c:pt idx="86">
                  <c:v>40969</c:v>
                </c:pt>
                <c:pt idx="87">
                  <c:v>41000</c:v>
                </c:pt>
                <c:pt idx="88">
                  <c:v>41030</c:v>
                </c:pt>
                <c:pt idx="89">
                  <c:v>41061</c:v>
                </c:pt>
                <c:pt idx="90">
                  <c:v>41091</c:v>
                </c:pt>
                <c:pt idx="91">
                  <c:v>41122</c:v>
                </c:pt>
                <c:pt idx="92">
                  <c:v>41153</c:v>
                </c:pt>
                <c:pt idx="93">
                  <c:v>41183</c:v>
                </c:pt>
                <c:pt idx="94">
                  <c:v>41214</c:v>
                </c:pt>
                <c:pt idx="95">
                  <c:v>41244</c:v>
                </c:pt>
                <c:pt idx="96">
                  <c:v>41275</c:v>
                </c:pt>
                <c:pt idx="97">
                  <c:v>41306</c:v>
                </c:pt>
                <c:pt idx="98">
                  <c:v>41334</c:v>
                </c:pt>
                <c:pt idx="99">
                  <c:v>41365</c:v>
                </c:pt>
                <c:pt idx="100">
                  <c:v>41395</c:v>
                </c:pt>
                <c:pt idx="101">
                  <c:v>41426</c:v>
                </c:pt>
                <c:pt idx="102">
                  <c:v>41456</c:v>
                </c:pt>
                <c:pt idx="103">
                  <c:v>41487</c:v>
                </c:pt>
                <c:pt idx="104">
                  <c:v>41518</c:v>
                </c:pt>
                <c:pt idx="105">
                  <c:v>41548</c:v>
                </c:pt>
                <c:pt idx="106">
                  <c:v>41579</c:v>
                </c:pt>
                <c:pt idx="107">
                  <c:v>41609</c:v>
                </c:pt>
                <c:pt idx="108">
                  <c:v>41640</c:v>
                </c:pt>
                <c:pt idx="109">
                  <c:v>41671</c:v>
                </c:pt>
                <c:pt idx="110">
                  <c:v>41699</c:v>
                </c:pt>
                <c:pt idx="111">
                  <c:v>41730</c:v>
                </c:pt>
                <c:pt idx="112">
                  <c:v>41760</c:v>
                </c:pt>
                <c:pt idx="113">
                  <c:v>41791</c:v>
                </c:pt>
                <c:pt idx="114">
                  <c:v>41821</c:v>
                </c:pt>
                <c:pt idx="115">
                  <c:v>41852</c:v>
                </c:pt>
                <c:pt idx="116">
                  <c:v>41883</c:v>
                </c:pt>
                <c:pt idx="117">
                  <c:v>41913</c:v>
                </c:pt>
                <c:pt idx="118">
                  <c:v>41944</c:v>
                </c:pt>
                <c:pt idx="119">
                  <c:v>41974</c:v>
                </c:pt>
                <c:pt idx="120">
                  <c:v>42005</c:v>
                </c:pt>
                <c:pt idx="121">
                  <c:v>42036</c:v>
                </c:pt>
                <c:pt idx="122">
                  <c:v>42064</c:v>
                </c:pt>
                <c:pt idx="123">
                  <c:v>42095</c:v>
                </c:pt>
                <c:pt idx="124">
                  <c:v>42125</c:v>
                </c:pt>
                <c:pt idx="125">
                  <c:v>42156</c:v>
                </c:pt>
                <c:pt idx="126">
                  <c:v>42186</c:v>
                </c:pt>
                <c:pt idx="127">
                  <c:v>42217</c:v>
                </c:pt>
                <c:pt idx="128">
                  <c:v>42248</c:v>
                </c:pt>
                <c:pt idx="129">
                  <c:v>42278</c:v>
                </c:pt>
                <c:pt idx="130">
                  <c:v>42309</c:v>
                </c:pt>
                <c:pt idx="131">
                  <c:v>42339</c:v>
                </c:pt>
                <c:pt idx="132">
                  <c:v>42370</c:v>
                </c:pt>
                <c:pt idx="133">
                  <c:v>42401</c:v>
                </c:pt>
                <c:pt idx="134">
                  <c:v>42430</c:v>
                </c:pt>
                <c:pt idx="135">
                  <c:v>42461</c:v>
                </c:pt>
                <c:pt idx="136">
                  <c:v>42491</c:v>
                </c:pt>
                <c:pt idx="137">
                  <c:v>42522</c:v>
                </c:pt>
                <c:pt idx="138">
                  <c:v>42552</c:v>
                </c:pt>
                <c:pt idx="139">
                  <c:v>42583</c:v>
                </c:pt>
                <c:pt idx="140">
                  <c:v>42614</c:v>
                </c:pt>
                <c:pt idx="141">
                  <c:v>42644</c:v>
                </c:pt>
                <c:pt idx="142">
                  <c:v>42675</c:v>
                </c:pt>
                <c:pt idx="143">
                  <c:v>42705</c:v>
                </c:pt>
                <c:pt idx="144">
                  <c:v>42736</c:v>
                </c:pt>
                <c:pt idx="145">
                  <c:v>42767</c:v>
                </c:pt>
                <c:pt idx="146">
                  <c:v>42795</c:v>
                </c:pt>
                <c:pt idx="147">
                  <c:v>42826</c:v>
                </c:pt>
                <c:pt idx="148">
                  <c:v>42856</c:v>
                </c:pt>
                <c:pt idx="149">
                  <c:v>42887</c:v>
                </c:pt>
                <c:pt idx="150">
                  <c:v>42917</c:v>
                </c:pt>
                <c:pt idx="151">
                  <c:v>42948</c:v>
                </c:pt>
                <c:pt idx="152">
                  <c:v>42979</c:v>
                </c:pt>
                <c:pt idx="153">
                  <c:v>43009</c:v>
                </c:pt>
                <c:pt idx="154">
                  <c:v>43040</c:v>
                </c:pt>
                <c:pt idx="155">
                  <c:v>43070</c:v>
                </c:pt>
                <c:pt idx="156">
                  <c:v>43101</c:v>
                </c:pt>
                <c:pt idx="157">
                  <c:v>43132</c:v>
                </c:pt>
                <c:pt idx="158">
                  <c:v>43160</c:v>
                </c:pt>
                <c:pt idx="159">
                  <c:v>43191</c:v>
                </c:pt>
                <c:pt idx="160">
                  <c:v>43221</c:v>
                </c:pt>
                <c:pt idx="161">
                  <c:v>43252</c:v>
                </c:pt>
                <c:pt idx="162">
                  <c:v>43282</c:v>
                </c:pt>
                <c:pt idx="163">
                  <c:v>43313</c:v>
                </c:pt>
                <c:pt idx="164">
                  <c:v>43344</c:v>
                </c:pt>
                <c:pt idx="165">
                  <c:v>43374</c:v>
                </c:pt>
                <c:pt idx="166">
                  <c:v>43405</c:v>
                </c:pt>
                <c:pt idx="167">
                  <c:v>43435</c:v>
                </c:pt>
                <c:pt idx="168">
                  <c:v>43466</c:v>
                </c:pt>
                <c:pt idx="169">
                  <c:v>43497</c:v>
                </c:pt>
                <c:pt idx="170">
                  <c:v>43525</c:v>
                </c:pt>
                <c:pt idx="171">
                  <c:v>43556</c:v>
                </c:pt>
                <c:pt idx="172">
                  <c:v>43586</c:v>
                </c:pt>
                <c:pt idx="173">
                  <c:v>43617</c:v>
                </c:pt>
                <c:pt idx="174">
                  <c:v>43647</c:v>
                </c:pt>
                <c:pt idx="175">
                  <c:v>43678</c:v>
                </c:pt>
                <c:pt idx="176">
                  <c:v>43709</c:v>
                </c:pt>
                <c:pt idx="177">
                  <c:v>43739</c:v>
                </c:pt>
                <c:pt idx="178">
                  <c:v>43770</c:v>
                </c:pt>
                <c:pt idx="179">
                  <c:v>43800</c:v>
                </c:pt>
                <c:pt idx="180">
                  <c:v>43831</c:v>
                </c:pt>
                <c:pt idx="181">
                  <c:v>43862</c:v>
                </c:pt>
                <c:pt idx="182">
                  <c:v>43891</c:v>
                </c:pt>
                <c:pt idx="183">
                  <c:v>43922</c:v>
                </c:pt>
                <c:pt idx="184">
                  <c:v>43952</c:v>
                </c:pt>
                <c:pt idx="185">
                  <c:v>43983</c:v>
                </c:pt>
                <c:pt idx="186">
                  <c:v>44013</c:v>
                </c:pt>
                <c:pt idx="187">
                  <c:v>44044</c:v>
                </c:pt>
                <c:pt idx="188">
                  <c:v>44075</c:v>
                </c:pt>
                <c:pt idx="189">
                  <c:v>44105</c:v>
                </c:pt>
                <c:pt idx="190">
                  <c:v>44136</c:v>
                </c:pt>
                <c:pt idx="191">
                  <c:v>44166</c:v>
                </c:pt>
                <c:pt idx="192">
                  <c:v>44197</c:v>
                </c:pt>
                <c:pt idx="193">
                  <c:v>44228</c:v>
                </c:pt>
                <c:pt idx="194">
                  <c:v>44256</c:v>
                </c:pt>
                <c:pt idx="195">
                  <c:v>44287</c:v>
                </c:pt>
                <c:pt idx="196">
                  <c:v>44317</c:v>
                </c:pt>
                <c:pt idx="197">
                  <c:v>44348</c:v>
                </c:pt>
                <c:pt idx="198">
                  <c:v>44378</c:v>
                </c:pt>
                <c:pt idx="199">
                  <c:v>44409</c:v>
                </c:pt>
                <c:pt idx="200">
                  <c:v>44440</c:v>
                </c:pt>
                <c:pt idx="201">
                  <c:v>44470</c:v>
                </c:pt>
                <c:pt idx="202">
                  <c:v>44501</c:v>
                </c:pt>
                <c:pt idx="203">
                  <c:v>44531</c:v>
                </c:pt>
                <c:pt idx="204">
                  <c:v>44562</c:v>
                </c:pt>
                <c:pt idx="205">
                  <c:v>44593</c:v>
                </c:pt>
                <c:pt idx="206">
                  <c:v>44621</c:v>
                </c:pt>
                <c:pt idx="207">
                  <c:v>44652</c:v>
                </c:pt>
                <c:pt idx="208">
                  <c:v>44682</c:v>
                </c:pt>
                <c:pt idx="209">
                  <c:v>44713</c:v>
                </c:pt>
                <c:pt idx="210">
                  <c:v>44743</c:v>
                </c:pt>
                <c:pt idx="211">
                  <c:v>44774</c:v>
                </c:pt>
                <c:pt idx="212">
                  <c:v>44805</c:v>
                </c:pt>
                <c:pt idx="213">
                  <c:v>44835</c:v>
                </c:pt>
                <c:pt idx="214">
                  <c:v>44866</c:v>
                </c:pt>
                <c:pt idx="215">
                  <c:v>44896</c:v>
                </c:pt>
                <c:pt idx="216">
                  <c:v>44927</c:v>
                </c:pt>
                <c:pt idx="217">
                  <c:v>44958</c:v>
                </c:pt>
                <c:pt idx="218">
                  <c:v>44986</c:v>
                </c:pt>
                <c:pt idx="219">
                  <c:v>45017</c:v>
                </c:pt>
                <c:pt idx="220">
                  <c:v>45047</c:v>
                </c:pt>
                <c:pt idx="221">
                  <c:v>45078</c:v>
                </c:pt>
                <c:pt idx="222">
                  <c:v>45108</c:v>
                </c:pt>
                <c:pt idx="223">
                  <c:v>45139</c:v>
                </c:pt>
                <c:pt idx="224">
                  <c:v>45170</c:v>
                </c:pt>
                <c:pt idx="225">
                  <c:v>45200</c:v>
                </c:pt>
                <c:pt idx="226">
                  <c:v>45231</c:v>
                </c:pt>
                <c:pt idx="227">
                  <c:v>45261</c:v>
                </c:pt>
                <c:pt idx="228">
                  <c:v>45292</c:v>
                </c:pt>
                <c:pt idx="229">
                  <c:v>45323</c:v>
                </c:pt>
                <c:pt idx="230">
                  <c:v>45352</c:v>
                </c:pt>
                <c:pt idx="231">
                  <c:v>45383</c:v>
                </c:pt>
                <c:pt idx="232">
                  <c:v>45413</c:v>
                </c:pt>
                <c:pt idx="233">
                  <c:v>45444</c:v>
                </c:pt>
                <c:pt idx="234">
                  <c:v>45474</c:v>
                </c:pt>
                <c:pt idx="235">
                  <c:v>45505</c:v>
                </c:pt>
                <c:pt idx="236">
                  <c:v>45536</c:v>
                </c:pt>
                <c:pt idx="237">
                  <c:v>45566</c:v>
                </c:pt>
                <c:pt idx="238">
                  <c:v>45597</c:v>
                </c:pt>
                <c:pt idx="239">
                  <c:v>45627</c:v>
                </c:pt>
                <c:pt idx="240">
                  <c:v>45658</c:v>
                </c:pt>
                <c:pt idx="241">
                  <c:v>45689</c:v>
                </c:pt>
                <c:pt idx="242">
                  <c:v>45717</c:v>
                </c:pt>
                <c:pt idx="243">
                  <c:v>45748</c:v>
                </c:pt>
                <c:pt idx="244">
                  <c:v>45778</c:v>
                </c:pt>
                <c:pt idx="245">
                  <c:v>45809</c:v>
                </c:pt>
                <c:pt idx="246">
                  <c:v>45839</c:v>
                </c:pt>
                <c:pt idx="247">
                  <c:v>45870</c:v>
                </c:pt>
                <c:pt idx="248">
                  <c:v>45901</c:v>
                </c:pt>
                <c:pt idx="249">
                  <c:v>45931</c:v>
                </c:pt>
                <c:pt idx="250">
                  <c:v>45962</c:v>
                </c:pt>
                <c:pt idx="251">
                  <c:v>45992</c:v>
                </c:pt>
              </c:numCache>
            </c:numRef>
          </c:cat>
          <c:val>
            <c:numRef>
              <c:f>'Kuukausi, Suomi'!$E$86:$E$337</c:f>
              <c:numCache>
                <c:formatCode>0.00</c:formatCode>
                <c:ptCount val="252"/>
                <c:pt idx="0">
                  <c:v>50.797907913025369</c:v>
                </c:pt>
                <c:pt idx="1">
                  <c:v>50.797907913025369</c:v>
                </c:pt>
                <c:pt idx="2">
                  <c:v>50.797907913025369</c:v>
                </c:pt>
                <c:pt idx="3">
                  <c:v>50.797907913025369</c:v>
                </c:pt>
                <c:pt idx="4">
                  <c:v>50.797907913025369</c:v>
                </c:pt>
                <c:pt idx="5">
                  <c:v>50.797907913025369</c:v>
                </c:pt>
                <c:pt idx="6">
                  <c:v>50.797907913025369</c:v>
                </c:pt>
                <c:pt idx="7">
                  <c:v>50.797907913025369</c:v>
                </c:pt>
                <c:pt idx="8">
                  <c:v>50.797907913025369</c:v>
                </c:pt>
                <c:pt idx="9">
                  <c:v>50.797907913025369</c:v>
                </c:pt>
                <c:pt idx="10">
                  <c:v>50.797907913025369</c:v>
                </c:pt>
                <c:pt idx="11">
                  <c:v>50.797907913025369</c:v>
                </c:pt>
                <c:pt idx="12">
                  <c:v>50.797907913025369</c:v>
                </c:pt>
                <c:pt idx="13">
                  <c:v>50.797907913025369</c:v>
                </c:pt>
                <c:pt idx="14">
                  <c:v>50.797907913025369</c:v>
                </c:pt>
                <c:pt idx="15">
                  <c:v>50.797907913025369</c:v>
                </c:pt>
                <c:pt idx="16">
                  <c:v>50.797907913025369</c:v>
                </c:pt>
                <c:pt idx="17">
                  <c:v>50.797907913025369</c:v>
                </c:pt>
                <c:pt idx="18">
                  <c:v>50.797907913025369</c:v>
                </c:pt>
                <c:pt idx="19">
                  <c:v>50.797907913025369</c:v>
                </c:pt>
                <c:pt idx="20">
                  <c:v>50.797907913025369</c:v>
                </c:pt>
                <c:pt idx="21">
                  <c:v>50.797907913025369</c:v>
                </c:pt>
                <c:pt idx="22">
                  <c:v>50.797907913025369</c:v>
                </c:pt>
                <c:pt idx="23">
                  <c:v>50.797907913025369</c:v>
                </c:pt>
                <c:pt idx="24">
                  <c:v>50.797907913025369</c:v>
                </c:pt>
                <c:pt idx="25">
                  <c:v>50.797907913025369</c:v>
                </c:pt>
                <c:pt idx="26">
                  <c:v>50.797907913025369</c:v>
                </c:pt>
                <c:pt idx="27">
                  <c:v>50.797907913025369</c:v>
                </c:pt>
                <c:pt idx="28">
                  <c:v>50.797907913025369</c:v>
                </c:pt>
                <c:pt idx="29">
                  <c:v>50.797907913025369</c:v>
                </c:pt>
                <c:pt idx="30">
                  <c:v>50.797907913025369</c:v>
                </c:pt>
                <c:pt idx="31">
                  <c:v>50.797907913025369</c:v>
                </c:pt>
                <c:pt idx="32">
                  <c:v>50.797907913025369</c:v>
                </c:pt>
                <c:pt idx="33">
                  <c:v>50.797907913025369</c:v>
                </c:pt>
                <c:pt idx="34">
                  <c:v>50.797907913025369</c:v>
                </c:pt>
                <c:pt idx="35">
                  <c:v>50.797907913025369</c:v>
                </c:pt>
                <c:pt idx="36">
                  <c:v>50.797907913025369</c:v>
                </c:pt>
                <c:pt idx="37">
                  <c:v>50.797907913025369</c:v>
                </c:pt>
                <c:pt idx="38">
                  <c:v>50.797907913025369</c:v>
                </c:pt>
                <c:pt idx="39">
                  <c:v>50.797907913025369</c:v>
                </c:pt>
                <c:pt idx="40">
                  <c:v>50.797907913025369</c:v>
                </c:pt>
                <c:pt idx="41">
                  <c:v>50.797907913025369</c:v>
                </c:pt>
                <c:pt idx="42">
                  <c:v>50.797907913025369</c:v>
                </c:pt>
                <c:pt idx="43">
                  <c:v>50.797907913025369</c:v>
                </c:pt>
                <c:pt idx="44">
                  <c:v>50.797907913025369</c:v>
                </c:pt>
                <c:pt idx="45">
                  <c:v>50.797907913025369</c:v>
                </c:pt>
                <c:pt idx="46">
                  <c:v>50.797907913025369</c:v>
                </c:pt>
                <c:pt idx="47">
                  <c:v>50.797907913025369</c:v>
                </c:pt>
                <c:pt idx="48">
                  <c:v>50.797907913025369</c:v>
                </c:pt>
                <c:pt idx="49">
                  <c:v>50.797907913025369</c:v>
                </c:pt>
                <c:pt idx="50">
                  <c:v>50.797907913025369</c:v>
                </c:pt>
                <c:pt idx="51">
                  <c:v>50.797907913025369</c:v>
                </c:pt>
                <c:pt idx="52">
                  <c:v>50.797907913025369</c:v>
                </c:pt>
                <c:pt idx="53">
                  <c:v>50.797907913025369</c:v>
                </c:pt>
                <c:pt idx="54">
                  <c:v>50.797907913025369</c:v>
                </c:pt>
                <c:pt idx="55">
                  <c:v>50.797907913025369</c:v>
                </c:pt>
                <c:pt idx="56">
                  <c:v>50.797907913025369</c:v>
                </c:pt>
                <c:pt idx="57">
                  <c:v>50.797907913025369</c:v>
                </c:pt>
                <c:pt idx="58">
                  <c:v>50.797907913025369</c:v>
                </c:pt>
                <c:pt idx="59">
                  <c:v>50.797907913025369</c:v>
                </c:pt>
                <c:pt idx="60">
                  <c:v>50.797907913025369</c:v>
                </c:pt>
                <c:pt idx="61">
                  <c:v>50.797907913025369</c:v>
                </c:pt>
                <c:pt idx="62">
                  <c:v>50.797907913025369</c:v>
                </c:pt>
                <c:pt idx="63">
                  <c:v>50.797907913025369</c:v>
                </c:pt>
                <c:pt idx="64">
                  <c:v>50.797907913025369</c:v>
                </c:pt>
                <c:pt idx="65">
                  <c:v>50.797907913025369</c:v>
                </c:pt>
                <c:pt idx="66">
                  <c:v>50.797907913025369</c:v>
                </c:pt>
                <c:pt idx="67">
                  <c:v>50.797907913025369</c:v>
                </c:pt>
                <c:pt idx="68">
                  <c:v>50.797907913025369</c:v>
                </c:pt>
                <c:pt idx="69">
                  <c:v>50.797907913025369</c:v>
                </c:pt>
                <c:pt idx="70">
                  <c:v>50.797907913025369</c:v>
                </c:pt>
                <c:pt idx="71">
                  <c:v>50.797907913025369</c:v>
                </c:pt>
                <c:pt idx="72">
                  <c:v>50.797907913025369</c:v>
                </c:pt>
                <c:pt idx="73">
                  <c:v>50.797907913025369</c:v>
                </c:pt>
                <c:pt idx="74">
                  <c:v>50.797907913025369</c:v>
                </c:pt>
                <c:pt idx="75">
                  <c:v>50.797907913025369</c:v>
                </c:pt>
                <c:pt idx="76">
                  <c:v>50.797907913025369</c:v>
                </c:pt>
                <c:pt idx="77">
                  <c:v>50.797907913025369</c:v>
                </c:pt>
                <c:pt idx="78">
                  <c:v>50.797907913025369</c:v>
                </c:pt>
                <c:pt idx="79">
                  <c:v>50.797907913025369</c:v>
                </c:pt>
                <c:pt idx="80">
                  <c:v>50.797907913025369</c:v>
                </c:pt>
                <c:pt idx="81">
                  <c:v>50.797907913025369</c:v>
                </c:pt>
                <c:pt idx="82">
                  <c:v>50.797907913025369</c:v>
                </c:pt>
                <c:pt idx="83">
                  <c:v>50.797907913025369</c:v>
                </c:pt>
                <c:pt idx="84">
                  <c:v>50.797907913025369</c:v>
                </c:pt>
                <c:pt idx="85">
                  <c:v>50.797907913025369</c:v>
                </c:pt>
                <c:pt idx="86">
                  <c:v>50.797907913025369</c:v>
                </c:pt>
                <c:pt idx="87">
                  <c:v>50.797907913025369</c:v>
                </c:pt>
                <c:pt idx="88">
                  <c:v>50.797907913025369</c:v>
                </c:pt>
                <c:pt idx="89">
                  <c:v>50.797907913025369</c:v>
                </c:pt>
                <c:pt idx="90">
                  <c:v>50.797907913025369</c:v>
                </c:pt>
                <c:pt idx="91">
                  <c:v>50.797907913025369</c:v>
                </c:pt>
                <c:pt idx="92">
                  <c:v>50.797907913025369</c:v>
                </c:pt>
                <c:pt idx="93">
                  <c:v>50.797907913025369</c:v>
                </c:pt>
                <c:pt idx="94">
                  <c:v>50.797907913025369</c:v>
                </c:pt>
                <c:pt idx="95">
                  <c:v>50.797907913025369</c:v>
                </c:pt>
                <c:pt idx="96">
                  <c:v>50.797907913025369</c:v>
                </c:pt>
                <c:pt idx="97">
                  <c:v>50.797907913025369</c:v>
                </c:pt>
                <c:pt idx="98">
                  <c:v>50.797907913025369</c:v>
                </c:pt>
                <c:pt idx="99">
                  <c:v>50.797907913025369</c:v>
                </c:pt>
                <c:pt idx="100">
                  <c:v>50.797907913025369</c:v>
                </c:pt>
                <c:pt idx="101">
                  <c:v>50.797907913025369</c:v>
                </c:pt>
                <c:pt idx="102">
                  <c:v>50.797907913025369</c:v>
                </c:pt>
                <c:pt idx="103">
                  <c:v>50.797907913025369</c:v>
                </c:pt>
                <c:pt idx="104">
                  <c:v>50.797907913025369</c:v>
                </c:pt>
                <c:pt idx="105">
                  <c:v>50.797907913025369</c:v>
                </c:pt>
                <c:pt idx="106">
                  <c:v>50.797907913025369</c:v>
                </c:pt>
                <c:pt idx="107">
                  <c:v>50.797907913025369</c:v>
                </c:pt>
                <c:pt idx="108">
                  <c:v>50.797907913025369</c:v>
                </c:pt>
                <c:pt idx="109">
                  <c:v>50.797907913025369</c:v>
                </c:pt>
                <c:pt idx="110">
                  <c:v>50.797907913025369</c:v>
                </c:pt>
                <c:pt idx="111">
                  <c:v>50.797907913025369</c:v>
                </c:pt>
                <c:pt idx="112">
                  <c:v>50.797907913025369</c:v>
                </c:pt>
                <c:pt idx="113">
                  <c:v>50.797907913025369</c:v>
                </c:pt>
                <c:pt idx="114">
                  <c:v>50.797907913025369</c:v>
                </c:pt>
                <c:pt idx="115">
                  <c:v>50.797907913025369</c:v>
                </c:pt>
                <c:pt idx="116">
                  <c:v>50.797907913025369</c:v>
                </c:pt>
                <c:pt idx="117">
                  <c:v>50.797907913025369</c:v>
                </c:pt>
                <c:pt idx="118">
                  <c:v>50.797907913025369</c:v>
                </c:pt>
                <c:pt idx="119">
                  <c:v>50.797907913025369</c:v>
                </c:pt>
                <c:pt idx="120">
                  <c:v>50.797907913025369</c:v>
                </c:pt>
                <c:pt idx="121">
                  <c:v>50.797907913025369</c:v>
                </c:pt>
                <c:pt idx="122">
                  <c:v>50.797907913025369</c:v>
                </c:pt>
                <c:pt idx="123">
                  <c:v>50.797907913025369</c:v>
                </c:pt>
                <c:pt idx="124">
                  <c:v>50.797907913025369</c:v>
                </c:pt>
                <c:pt idx="125">
                  <c:v>50.797907913025369</c:v>
                </c:pt>
                <c:pt idx="126">
                  <c:v>50.797907913025369</c:v>
                </c:pt>
                <c:pt idx="127">
                  <c:v>50.797907913025369</c:v>
                </c:pt>
                <c:pt idx="128">
                  <c:v>50.797907913025369</c:v>
                </c:pt>
                <c:pt idx="129">
                  <c:v>50.797907913025369</c:v>
                </c:pt>
                <c:pt idx="130">
                  <c:v>50.797907913025369</c:v>
                </c:pt>
                <c:pt idx="131">
                  <c:v>50.797907913025369</c:v>
                </c:pt>
                <c:pt idx="132">
                  <c:v>50.797907913025369</c:v>
                </c:pt>
                <c:pt idx="133">
                  <c:v>50.797907913025369</c:v>
                </c:pt>
                <c:pt idx="134">
                  <c:v>50.797907913025369</c:v>
                </c:pt>
                <c:pt idx="135">
                  <c:v>50.797907913025369</c:v>
                </c:pt>
                <c:pt idx="136">
                  <c:v>50.797907913025369</c:v>
                </c:pt>
                <c:pt idx="137">
                  <c:v>50.797907913025369</c:v>
                </c:pt>
                <c:pt idx="138">
                  <c:v>50.797907913025369</c:v>
                </c:pt>
                <c:pt idx="139">
                  <c:v>50.797907913025369</c:v>
                </c:pt>
                <c:pt idx="140">
                  <c:v>50.797907913025369</c:v>
                </c:pt>
                <c:pt idx="141">
                  <c:v>50.797907913025369</c:v>
                </c:pt>
                <c:pt idx="142">
                  <c:v>50.797907913025369</c:v>
                </c:pt>
                <c:pt idx="143">
                  <c:v>50.797907913025369</c:v>
                </c:pt>
                <c:pt idx="144">
                  <c:v>50.797907913025369</c:v>
                </c:pt>
                <c:pt idx="145">
                  <c:v>50.797907913025369</c:v>
                </c:pt>
                <c:pt idx="146">
                  <c:v>50.797907913025369</c:v>
                </c:pt>
                <c:pt idx="147">
                  <c:v>50.797907913025369</c:v>
                </c:pt>
                <c:pt idx="148">
                  <c:v>50.797907913025369</c:v>
                </c:pt>
                <c:pt idx="149">
                  <c:v>50.797907913025369</c:v>
                </c:pt>
                <c:pt idx="150">
                  <c:v>50.797907913025369</c:v>
                </c:pt>
                <c:pt idx="151">
                  <c:v>50.797907913025369</c:v>
                </c:pt>
                <c:pt idx="152">
                  <c:v>50.797907913025369</c:v>
                </c:pt>
                <c:pt idx="153">
                  <c:v>50.797907913025369</c:v>
                </c:pt>
                <c:pt idx="154">
                  <c:v>50.797907913025369</c:v>
                </c:pt>
                <c:pt idx="155">
                  <c:v>50.797907913025369</c:v>
                </c:pt>
                <c:pt idx="156">
                  <c:v>50.797907913025369</c:v>
                </c:pt>
                <c:pt idx="157">
                  <c:v>50.797907913025369</c:v>
                </c:pt>
                <c:pt idx="158">
                  <c:v>50.797907913025369</c:v>
                </c:pt>
                <c:pt idx="159">
                  <c:v>50.797907913025369</c:v>
                </c:pt>
                <c:pt idx="160">
                  <c:v>50.797907913025369</c:v>
                </c:pt>
                <c:pt idx="161">
                  <c:v>50.797907913025369</c:v>
                </c:pt>
                <c:pt idx="162">
                  <c:v>50.797907913025369</c:v>
                </c:pt>
                <c:pt idx="163">
                  <c:v>50.797907913025369</c:v>
                </c:pt>
                <c:pt idx="164">
                  <c:v>50.797907913025369</c:v>
                </c:pt>
                <c:pt idx="165">
                  <c:v>50.797907913025369</c:v>
                </c:pt>
                <c:pt idx="166">
                  <c:v>50.797907913025369</c:v>
                </c:pt>
                <c:pt idx="167">
                  <c:v>50.797907913025369</c:v>
                </c:pt>
                <c:pt idx="168">
                  <c:v>50.797907913025369</c:v>
                </c:pt>
                <c:pt idx="169">
                  <c:v>50.797907913025369</c:v>
                </c:pt>
                <c:pt idx="170">
                  <c:v>50.797907913025369</c:v>
                </c:pt>
                <c:pt idx="171">
                  <c:v>50.797907913025369</c:v>
                </c:pt>
                <c:pt idx="172">
                  <c:v>50.797907913025369</c:v>
                </c:pt>
                <c:pt idx="173">
                  <c:v>50.797907913025369</c:v>
                </c:pt>
                <c:pt idx="174">
                  <c:v>50.797907913025369</c:v>
                </c:pt>
                <c:pt idx="175">
                  <c:v>50.797907913025369</c:v>
                </c:pt>
                <c:pt idx="176">
                  <c:v>50.797907913025369</c:v>
                </c:pt>
                <c:pt idx="177">
                  <c:v>50.797907913025369</c:v>
                </c:pt>
                <c:pt idx="178">
                  <c:v>50.797907913025369</c:v>
                </c:pt>
                <c:pt idx="179">
                  <c:v>50.797907913025369</c:v>
                </c:pt>
                <c:pt idx="180">
                  <c:v>50.797907913025369</c:v>
                </c:pt>
                <c:pt idx="181">
                  <c:v>50.797907913025369</c:v>
                </c:pt>
                <c:pt idx="182">
                  <c:v>50.797907913025369</c:v>
                </c:pt>
                <c:pt idx="183">
                  <c:v>50.797907913025369</c:v>
                </c:pt>
                <c:pt idx="184">
                  <c:v>50.797907913025369</c:v>
                </c:pt>
                <c:pt idx="185">
                  <c:v>50.797907913025369</c:v>
                </c:pt>
                <c:pt idx="186">
                  <c:v>50.797907913025369</c:v>
                </c:pt>
                <c:pt idx="187">
                  <c:v>50.797907913025369</c:v>
                </c:pt>
                <c:pt idx="188">
                  <c:v>50.797907913025369</c:v>
                </c:pt>
                <c:pt idx="189">
                  <c:v>50.797907913025369</c:v>
                </c:pt>
                <c:pt idx="190">
                  <c:v>50.797907913025369</c:v>
                </c:pt>
                <c:pt idx="191">
                  <c:v>50.797907913025369</c:v>
                </c:pt>
                <c:pt idx="192">
                  <c:v>50.797907913025369</c:v>
                </c:pt>
                <c:pt idx="193">
                  <c:v>50.797907913025369</c:v>
                </c:pt>
                <c:pt idx="194">
                  <c:v>50.797907913025369</c:v>
                </c:pt>
                <c:pt idx="195">
                  <c:v>50.797907913025369</c:v>
                </c:pt>
                <c:pt idx="196">
                  <c:v>50.797907913025369</c:v>
                </c:pt>
                <c:pt idx="197">
                  <c:v>50.797907913025369</c:v>
                </c:pt>
                <c:pt idx="198">
                  <c:v>50.797907913025369</c:v>
                </c:pt>
                <c:pt idx="199">
                  <c:v>50.797907913025369</c:v>
                </c:pt>
                <c:pt idx="200">
                  <c:v>50.797907913025369</c:v>
                </c:pt>
                <c:pt idx="201">
                  <c:v>50.797907913025369</c:v>
                </c:pt>
                <c:pt idx="202">
                  <c:v>50.797907913025369</c:v>
                </c:pt>
                <c:pt idx="203">
                  <c:v>50.797907913025369</c:v>
                </c:pt>
                <c:pt idx="204">
                  <c:v>50.797907913025369</c:v>
                </c:pt>
                <c:pt idx="205">
                  <c:v>50.797907913025369</c:v>
                </c:pt>
                <c:pt idx="206">
                  <c:v>50.797907913025369</c:v>
                </c:pt>
                <c:pt idx="207">
                  <c:v>50.797907913025369</c:v>
                </c:pt>
                <c:pt idx="208">
                  <c:v>50.797907913025369</c:v>
                </c:pt>
                <c:pt idx="209">
                  <c:v>50.797907913025369</c:v>
                </c:pt>
                <c:pt idx="210">
                  <c:v>50.797907913025369</c:v>
                </c:pt>
                <c:pt idx="211">
                  <c:v>50.797907913025369</c:v>
                </c:pt>
                <c:pt idx="212">
                  <c:v>50.797907913025369</c:v>
                </c:pt>
                <c:pt idx="213">
                  <c:v>50.797907913025369</c:v>
                </c:pt>
                <c:pt idx="214">
                  <c:v>50.797907913025369</c:v>
                </c:pt>
                <c:pt idx="215">
                  <c:v>50.797907913025369</c:v>
                </c:pt>
                <c:pt idx="216">
                  <c:v>50.797907913025369</c:v>
                </c:pt>
                <c:pt idx="217">
                  <c:v>50.797907913025369</c:v>
                </c:pt>
                <c:pt idx="218">
                  <c:v>50.797907913025369</c:v>
                </c:pt>
                <c:pt idx="219">
                  <c:v>50.797907913025369</c:v>
                </c:pt>
                <c:pt idx="220">
                  <c:v>50.797907913025369</c:v>
                </c:pt>
                <c:pt idx="221">
                  <c:v>50.797907913025369</c:v>
                </c:pt>
                <c:pt idx="222">
                  <c:v>50.797907913025369</c:v>
                </c:pt>
                <c:pt idx="223">
                  <c:v>50.797907913025369</c:v>
                </c:pt>
                <c:pt idx="224">
                  <c:v>50.797907913025369</c:v>
                </c:pt>
                <c:pt idx="225">
                  <c:v>50.797907913025369</c:v>
                </c:pt>
                <c:pt idx="226">
                  <c:v>50.797907913025369</c:v>
                </c:pt>
                <c:pt idx="227">
                  <c:v>50.797907913025369</c:v>
                </c:pt>
                <c:pt idx="228">
                  <c:v>50.797907913025369</c:v>
                </c:pt>
                <c:pt idx="229">
                  <c:v>50.797907913025369</c:v>
                </c:pt>
                <c:pt idx="230">
                  <c:v>50.797907913025369</c:v>
                </c:pt>
                <c:pt idx="231">
                  <c:v>50.797907913025369</c:v>
                </c:pt>
                <c:pt idx="232">
                  <c:v>50.797907913025369</c:v>
                </c:pt>
                <c:pt idx="233">
                  <c:v>50.797907913025369</c:v>
                </c:pt>
                <c:pt idx="234">
                  <c:v>50.797907913025369</c:v>
                </c:pt>
                <c:pt idx="235">
                  <c:v>50.797907913025369</c:v>
                </c:pt>
                <c:pt idx="236">
                  <c:v>50.797907913025369</c:v>
                </c:pt>
                <c:pt idx="237">
                  <c:v>50.797907913025369</c:v>
                </c:pt>
                <c:pt idx="238">
                  <c:v>50.797907913025369</c:v>
                </c:pt>
                <c:pt idx="239">
                  <c:v>50.797907913025369</c:v>
                </c:pt>
                <c:pt idx="240">
                  <c:v>50.797907913025369</c:v>
                </c:pt>
                <c:pt idx="241">
                  <c:v>50.797907913025369</c:v>
                </c:pt>
                <c:pt idx="242">
                  <c:v>50.797907913025369</c:v>
                </c:pt>
                <c:pt idx="243">
                  <c:v>50.797907913025369</c:v>
                </c:pt>
                <c:pt idx="244">
                  <c:v>50.797907913025369</c:v>
                </c:pt>
                <c:pt idx="245">
                  <c:v>50.797907913025369</c:v>
                </c:pt>
                <c:pt idx="246">
                  <c:v>50.797907913025369</c:v>
                </c:pt>
                <c:pt idx="247">
                  <c:v>50.797907913025369</c:v>
                </c:pt>
                <c:pt idx="248">
                  <c:v>50.797907913025369</c:v>
                </c:pt>
                <c:pt idx="249">
                  <c:v>50.797907913025369</c:v>
                </c:pt>
                <c:pt idx="250">
                  <c:v>50.797907913025369</c:v>
                </c:pt>
                <c:pt idx="251">
                  <c:v>50.797907913025369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3F-4FA9-B44A-BC919783C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54576"/>
        <c:axId val="584156376"/>
      </c:lineChart>
      <c:dateAx>
        <c:axId val="584154576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84156376"/>
        <c:crosses val="autoZero"/>
        <c:auto val="1"/>
        <c:lblOffset val="100"/>
        <c:baseTimeUnit val="months"/>
        <c:majorUnit val="12"/>
        <c:majorTimeUnit val="months"/>
      </c:dateAx>
      <c:valAx>
        <c:axId val="58415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fi-FI" sz="1200" b="1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EUR/MWh</a:t>
                </a:r>
              </a:p>
            </c:rich>
          </c:tx>
          <c:layout>
            <c:manualLayout>
              <c:xMode val="edge"/>
              <c:yMode val="edge"/>
              <c:x val="7.4492526991809926E-3"/>
              <c:y val="2.842906072554694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8415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954313772927671"/>
          <c:y val="0.13857548087915894"/>
          <c:w val="0.64091357773857816"/>
          <c:h val="6.3528052731700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76447386223772E-2"/>
          <c:y val="0.10016326602139106"/>
          <c:w val="0.93277193112561685"/>
          <c:h val="0.61464831198696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'Vuosi, EU'!$B$1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71D-4511-BB65-49D62CB74486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71D-4511-BB65-49D62CB7448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'Vuosi, EU'!$A$2:$A$28</c:f>
              <c:strCache>
                <c:ptCount val="27"/>
                <c:pt idx="0">
                  <c:v>Suomi</c:v>
                </c:pt>
                <c:pt idx="1">
                  <c:v>Ruotsi*</c:v>
                </c:pt>
                <c:pt idx="2">
                  <c:v>Norja*</c:v>
                </c:pt>
                <c:pt idx="3">
                  <c:v>Ranska</c:v>
                </c:pt>
                <c:pt idx="4">
                  <c:v>Espanja</c:v>
                </c:pt>
                <c:pt idx="5">
                  <c:v>Portugali</c:v>
                </c:pt>
                <c:pt idx="6">
                  <c:v>Viro</c:v>
                </c:pt>
                <c:pt idx="7">
                  <c:v>Tanska*</c:v>
                </c:pt>
                <c:pt idx="8">
                  <c:v>Belgia</c:v>
                </c:pt>
                <c:pt idx="9">
                  <c:v>Liettua</c:v>
                </c:pt>
                <c:pt idx="10">
                  <c:v>Latvia</c:v>
                </c:pt>
                <c:pt idx="11">
                  <c:v>Alankomaat</c:v>
                </c:pt>
                <c:pt idx="12">
                  <c:v>Keskiarvo</c:v>
                </c:pt>
                <c:pt idx="13">
                  <c:v>Saksa &amp; Luxemburg</c:v>
                </c:pt>
                <c:pt idx="14">
                  <c:v>Tsekki</c:v>
                </c:pt>
                <c:pt idx="15">
                  <c:v>Itävalta</c:v>
                </c:pt>
                <c:pt idx="16">
                  <c:v>Sveitsi</c:v>
                </c:pt>
                <c:pt idx="17">
                  <c:v>Slovakia</c:v>
                </c:pt>
                <c:pt idx="18">
                  <c:v>Kreikka</c:v>
                </c:pt>
                <c:pt idx="19">
                  <c:v>Puola</c:v>
                </c:pt>
                <c:pt idx="20">
                  <c:v>Slovenia</c:v>
                </c:pt>
                <c:pt idx="21">
                  <c:v>Kroatia</c:v>
                </c:pt>
                <c:pt idx="22">
                  <c:v>Bulgaria</c:v>
                </c:pt>
                <c:pt idx="23">
                  <c:v>Romania</c:v>
                </c:pt>
                <c:pt idx="24">
                  <c:v>Unkari</c:v>
                </c:pt>
                <c:pt idx="25">
                  <c:v>Italia*</c:v>
                </c:pt>
                <c:pt idx="26">
                  <c:v>Irlanti</c:v>
                </c:pt>
              </c:strCache>
            </c:strRef>
          </c:cat>
          <c:val>
            <c:numRef>
              <c:f>'Vuosi, EU'!$B$2:$B$28</c:f>
              <c:numCache>
                <c:formatCode>General</c:formatCode>
                <c:ptCount val="27"/>
                <c:pt idx="0">
                  <c:v>40.479999999999997</c:v>
                </c:pt>
                <c:pt idx="1">
                  <c:v>46.23</c:v>
                </c:pt>
                <c:pt idx="2">
                  <c:v>58.36</c:v>
                </c:pt>
                <c:pt idx="3">
                  <c:v>61.07</c:v>
                </c:pt>
                <c:pt idx="4">
                  <c:v>65.2</c:v>
                </c:pt>
                <c:pt idx="5">
                  <c:v>66.09</c:v>
                </c:pt>
                <c:pt idx="6">
                  <c:v>80.39</c:v>
                </c:pt>
                <c:pt idx="7">
                  <c:v>82.49</c:v>
                </c:pt>
                <c:pt idx="8">
                  <c:v>82.57</c:v>
                </c:pt>
                <c:pt idx="9">
                  <c:v>85.31</c:v>
                </c:pt>
                <c:pt idx="10">
                  <c:v>85.73</c:v>
                </c:pt>
                <c:pt idx="11">
                  <c:v>86.81</c:v>
                </c:pt>
                <c:pt idx="12">
                  <c:v>88.56</c:v>
                </c:pt>
                <c:pt idx="13">
                  <c:v>89.32</c:v>
                </c:pt>
                <c:pt idx="14">
                  <c:v>96.83</c:v>
                </c:pt>
                <c:pt idx="15">
                  <c:v>98.94</c:v>
                </c:pt>
                <c:pt idx="16">
                  <c:v>101.69</c:v>
                </c:pt>
                <c:pt idx="17">
                  <c:v>102.72</c:v>
                </c:pt>
                <c:pt idx="18">
                  <c:v>103.61</c:v>
                </c:pt>
                <c:pt idx="19">
                  <c:v>104.29</c:v>
                </c:pt>
                <c:pt idx="20">
                  <c:v>104.67</c:v>
                </c:pt>
                <c:pt idx="21">
                  <c:v>105.38</c:v>
                </c:pt>
                <c:pt idx="22">
                  <c:v>106.9</c:v>
                </c:pt>
                <c:pt idx="23">
                  <c:v>108.18</c:v>
                </c:pt>
                <c:pt idx="24">
                  <c:v>108.54</c:v>
                </c:pt>
                <c:pt idx="25">
                  <c:v>114.28</c:v>
                </c:pt>
                <c:pt idx="26">
                  <c:v>116.55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BF-4CDE-B897-78ED0361A4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578952296"/>
        <c:axId val="578951216"/>
      </c:barChart>
      <c:catAx>
        <c:axId val="578952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78951216"/>
        <c:crosses val="autoZero"/>
        <c:auto val="1"/>
        <c:lblAlgn val="ctr"/>
        <c:lblOffset val="100"/>
        <c:noMultiLvlLbl val="0"/>
      </c:catAx>
      <c:valAx>
        <c:axId val="578951216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fi-FI" sz="1200" b="1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EUR/MWh</a:t>
                </a:r>
              </a:p>
            </c:rich>
          </c:tx>
          <c:layout>
            <c:manualLayout>
              <c:xMode val="edge"/>
              <c:yMode val="edge"/>
              <c:x val="4.6412600729456825E-4"/>
              <c:y val="6.540994602191063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78952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753199845015201E-2"/>
          <c:y val="8.8358392450619008E-2"/>
          <c:w val="0.88331313108827281"/>
          <c:h val="0.68373120566203571"/>
        </c:manualLayout>
      </c:layout>
      <c:lineChart>
        <c:grouping val="standard"/>
        <c:varyColors val="0"/>
        <c:ser>
          <c:idx val="0"/>
          <c:order val="0"/>
          <c:tx>
            <c:strRef>
              <c:f>Tuulivoima!$B$1</c:f>
              <c:strCache>
                <c:ptCount val="1"/>
                <c:pt idx="0">
                  <c:v>Sähkön hinta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Tuulivoima!$A$336:$A$366</c:f>
              <c:numCache>
                <c:formatCode>m/d/yyyy</c:formatCode>
                <c:ptCount val="31"/>
                <c:pt idx="0">
                  <c:v>45992</c:v>
                </c:pt>
                <c:pt idx="1">
                  <c:v>45993</c:v>
                </c:pt>
                <c:pt idx="2">
                  <c:v>45994</c:v>
                </c:pt>
                <c:pt idx="3">
                  <c:v>45995</c:v>
                </c:pt>
                <c:pt idx="4">
                  <c:v>45996</c:v>
                </c:pt>
                <c:pt idx="5">
                  <c:v>45997</c:v>
                </c:pt>
                <c:pt idx="6">
                  <c:v>45998</c:v>
                </c:pt>
                <c:pt idx="7">
                  <c:v>45999</c:v>
                </c:pt>
                <c:pt idx="8">
                  <c:v>46000</c:v>
                </c:pt>
                <c:pt idx="9">
                  <c:v>46001</c:v>
                </c:pt>
                <c:pt idx="10">
                  <c:v>46002</c:v>
                </c:pt>
                <c:pt idx="11">
                  <c:v>46003</c:v>
                </c:pt>
                <c:pt idx="12">
                  <c:v>46004</c:v>
                </c:pt>
                <c:pt idx="13">
                  <c:v>46005</c:v>
                </c:pt>
                <c:pt idx="14">
                  <c:v>46006</c:v>
                </c:pt>
                <c:pt idx="15">
                  <c:v>46007</c:v>
                </c:pt>
                <c:pt idx="16">
                  <c:v>46008</c:v>
                </c:pt>
                <c:pt idx="17">
                  <c:v>46009</c:v>
                </c:pt>
                <c:pt idx="18">
                  <c:v>46010</c:v>
                </c:pt>
                <c:pt idx="19">
                  <c:v>46011</c:v>
                </c:pt>
                <c:pt idx="20">
                  <c:v>46012</c:v>
                </c:pt>
                <c:pt idx="21">
                  <c:v>46013</c:v>
                </c:pt>
                <c:pt idx="22">
                  <c:v>46014</c:v>
                </c:pt>
                <c:pt idx="23">
                  <c:v>46015</c:v>
                </c:pt>
                <c:pt idx="24">
                  <c:v>46016</c:v>
                </c:pt>
                <c:pt idx="25">
                  <c:v>46017</c:v>
                </c:pt>
                <c:pt idx="26">
                  <c:v>46018</c:v>
                </c:pt>
                <c:pt idx="27">
                  <c:v>46019</c:v>
                </c:pt>
                <c:pt idx="28">
                  <c:v>46020</c:v>
                </c:pt>
                <c:pt idx="29">
                  <c:v>46021</c:v>
                </c:pt>
                <c:pt idx="30">
                  <c:v>46022</c:v>
                </c:pt>
              </c:numCache>
            </c:numRef>
          </c:cat>
          <c:val>
            <c:numRef>
              <c:f>Tuulivoima!$B$336:$B$366</c:f>
              <c:numCache>
                <c:formatCode>0.00</c:formatCode>
                <c:ptCount val="31"/>
                <c:pt idx="0">
                  <c:v>54.14</c:v>
                </c:pt>
                <c:pt idx="1">
                  <c:v>41.72</c:v>
                </c:pt>
                <c:pt idx="2">
                  <c:v>19.899999999999999</c:v>
                </c:pt>
                <c:pt idx="3">
                  <c:v>98.31</c:v>
                </c:pt>
                <c:pt idx="4">
                  <c:v>118.97</c:v>
                </c:pt>
                <c:pt idx="5">
                  <c:v>27.02</c:v>
                </c:pt>
                <c:pt idx="6">
                  <c:v>23.1</c:v>
                </c:pt>
                <c:pt idx="7">
                  <c:v>45.21</c:v>
                </c:pt>
                <c:pt idx="8">
                  <c:v>72.08</c:v>
                </c:pt>
                <c:pt idx="9">
                  <c:v>41.05</c:v>
                </c:pt>
                <c:pt idx="10">
                  <c:v>46.71</c:v>
                </c:pt>
                <c:pt idx="11">
                  <c:v>85.03</c:v>
                </c:pt>
                <c:pt idx="12">
                  <c:v>65.63</c:v>
                </c:pt>
                <c:pt idx="13">
                  <c:v>27.5</c:v>
                </c:pt>
                <c:pt idx="14">
                  <c:v>18.22</c:v>
                </c:pt>
                <c:pt idx="15">
                  <c:v>32.89</c:v>
                </c:pt>
                <c:pt idx="16">
                  <c:v>25.23</c:v>
                </c:pt>
                <c:pt idx="17">
                  <c:v>7.06</c:v>
                </c:pt>
                <c:pt idx="18" formatCode="General">
                  <c:v>2.67</c:v>
                </c:pt>
                <c:pt idx="19" formatCode="General">
                  <c:v>3.02</c:v>
                </c:pt>
                <c:pt idx="20" formatCode="General">
                  <c:v>7.55</c:v>
                </c:pt>
                <c:pt idx="21" formatCode="General">
                  <c:v>58.21</c:v>
                </c:pt>
                <c:pt idx="22" formatCode="General">
                  <c:v>31.62</c:v>
                </c:pt>
                <c:pt idx="23" formatCode="General">
                  <c:v>19.91</c:v>
                </c:pt>
                <c:pt idx="24" formatCode="General">
                  <c:v>0.73</c:v>
                </c:pt>
                <c:pt idx="25" formatCode="General">
                  <c:v>3.07</c:v>
                </c:pt>
                <c:pt idx="26" formatCode="General">
                  <c:v>1.04</c:v>
                </c:pt>
                <c:pt idx="27" formatCode="General">
                  <c:v>2.7</c:v>
                </c:pt>
                <c:pt idx="28" formatCode="General">
                  <c:v>3.2</c:v>
                </c:pt>
                <c:pt idx="29" formatCode="General">
                  <c:v>33.71</c:v>
                </c:pt>
                <c:pt idx="30" formatCode="General">
                  <c:v>99.17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2E-412B-8888-AB1C181EE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6648768"/>
        <c:axId val="556659928"/>
      </c:lineChart>
      <c:lineChart>
        <c:grouping val="standard"/>
        <c:varyColors val="0"/>
        <c:ser>
          <c:idx val="1"/>
          <c:order val="1"/>
          <c:tx>
            <c:strRef>
              <c:f>Tuulivoima!$C$1</c:f>
              <c:strCache>
                <c:ptCount val="1"/>
                <c:pt idx="0">
                  <c:v>Tuulivoima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Tuulivoima!$A$336:$A$366</c:f>
              <c:numCache>
                <c:formatCode>m/d/yyyy</c:formatCode>
                <c:ptCount val="31"/>
                <c:pt idx="0">
                  <c:v>45992</c:v>
                </c:pt>
                <c:pt idx="1">
                  <c:v>45993</c:v>
                </c:pt>
                <c:pt idx="2">
                  <c:v>45994</c:v>
                </c:pt>
                <c:pt idx="3">
                  <c:v>45995</c:v>
                </c:pt>
                <c:pt idx="4">
                  <c:v>45996</c:v>
                </c:pt>
                <c:pt idx="5">
                  <c:v>45997</c:v>
                </c:pt>
                <c:pt idx="6">
                  <c:v>45998</c:v>
                </c:pt>
                <c:pt idx="7">
                  <c:v>45999</c:v>
                </c:pt>
                <c:pt idx="8">
                  <c:v>46000</c:v>
                </c:pt>
                <c:pt idx="9">
                  <c:v>46001</c:v>
                </c:pt>
                <c:pt idx="10">
                  <c:v>46002</c:v>
                </c:pt>
                <c:pt idx="11">
                  <c:v>46003</c:v>
                </c:pt>
                <c:pt idx="12">
                  <c:v>46004</c:v>
                </c:pt>
                <c:pt idx="13">
                  <c:v>46005</c:v>
                </c:pt>
                <c:pt idx="14">
                  <c:v>46006</c:v>
                </c:pt>
                <c:pt idx="15">
                  <c:v>46007</c:v>
                </c:pt>
                <c:pt idx="16">
                  <c:v>46008</c:v>
                </c:pt>
                <c:pt idx="17">
                  <c:v>46009</c:v>
                </c:pt>
                <c:pt idx="18">
                  <c:v>46010</c:v>
                </c:pt>
                <c:pt idx="19">
                  <c:v>46011</c:v>
                </c:pt>
                <c:pt idx="20">
                  <c:v>46012</c:v>
                </c:pt>
                <c:pt idx="21">
                  <c:v>46013</c:v>
                </c:pt>
                <c:pt idx="22">
                  <c:v>46014</c:v>
                </c:pt>
                <c:pt idx="23">
                  <c:v>46015</c:v>
                </c:pt>
                <c:pt idx="24">
                  <c:v>46016</c:v>
                </c:pt>
                <c:pt idx="25">
                  <c:v>46017</c:v>
                </c:pt>
                <c:pt idx="26">
                  <c:v>46018</c:v>
                </c:pt>
                <c:pt idx="27">
                  <c:v>46019</c:v>
                </c:pt>
                <c:pt idx="28">
                  <c:v>46020</c:v>
                </c:pt>
                <c:pt idx="29">
                  <c:v>46021</c:v>
                </c:pt>
                <c:pt idx="30">
                  <c:v>46022</c:v>
                </c:pt>
              </c:numCache>
            </c:numRef>
          </c:cat>
          <c:val>
            <c:numRef>
              <c:f>Tuulivoima!$C$336:$C$366</c:f>
              <c:numCache>
                <c:formatCode>0.00</c:formatCode>
                <c:ptCount val="31"/>
                <c:pt idx="0">
                  <c:v>3729.9098811787503</c:v>
                </c:pt>
                <c:pt idx="1">
                  <c:v>3891.87830784875</c:v>
                </c:pt>
                <c:pt idx="2">
                  <c:v>5164.7406870100003</c:v>
                </c:pt>
                <c:pt idx="3">
                  <c:v>2443.0088945720836</c:v>
                </c:pt>
                <c:pt idx="4">
                  <c:v>559.96775583625003</c:v>
                </c:pt>
                <c:pt idx="5">
                  <c:v>2715.3087324624998</c:v>
                </c:pt>
                <c:pt idx="6">
                  <c:v>4712.4258308945837</c:v>
                </c:pt>
                <c:pt idx="7">
                  <c:v>2935.9798751641665</c:v>
                </c:pt>
                <c:pt idx="8">
                  <c:v>777.74840578666669</c:v>
                </c:pt>
                <c:pt idx="9">
                  <c:v>1231.7782079737501</c:v>
                </c:pt>
                <c:pt idx="10">
                  <c:v>1282.4887464591668</c:v>
                </c:pt>
                <c:pt idx="11">
                  <c:v>2464.8859413845835</c:v>
                </c:pt>
                <c:pt idx="12">
                  <c:v>2747.5308818379171</c:v>
                </c:pt>
                <c:pt idx="13">
                  <c:v>5084.4401438320829</c:v>
                </c:pt>
                <c:pt idx="14">
                  <c:v>3093.8755480070836</c:v>
                </c:pt>
                <c:pt idx="15">
                  <c:v>1646.8453882587501</c:v>
                </c:pt>
                <c:pt idx="16">
                  <c:v>2700.0328259591665</c:v>
                </c:pt>
                <c:pt idx="17">
                  <c:v>3614.8988229658339</c:v>
                </c:pt>
                <c:pt idx="18" formatCode="General">
                  <c:v>4942.0963483895839</c:v>
                </c:pt>
                <c:pt idx="19" formatCode="General">
                  <c:v>4087.3696988758334</c:v>
                </c:pt>
                <c:pt idx="20" formatCode="General">
                  <c:v>2593.8358735874999</c:v>
                </c:pt>
                <c:pt idx="21" formatCode="General">
                  <c:v>1445.1541830229166</c:v>
                </c:pt>
                <c:pt idx="22" formatCode="General">
                  <c:v>2870.2078643837494</c:v>
                </c:pt>
                <c:pt idx="23" formatCode="General">
                  <c:v>3208.9400717045833</c:v>
                </c:pt>
                <c:pt idx="24" formatCode="General">
                  <c:v>5531.7766086866659</c:v>
                </c:pt>
                <c:pt idx="25" formatCode="General">
                  <c:v>3864.5034568483329</c:v>
                </c:pt>
                <c:pt idx="26" formatCode="General">
                  <c:v>4739.3797887245828</c:v>
                </c:pt>
                <c:pt idx="27" formatCode="General">
                  <c:v>4203.8038092579163</c:v>
                </c:pt>
                <c:pt idx="28" formatCode="General">
                  <c:v>5782.9329876174997</c:v>
                </c:pt>
                <c:pt idx="29" formatCode="General">
                  <c:v>4831.0707690533336</c:v>
                </c:pt>
                <c:pt idx="30" formatCode="General">
                  <c:v>2461.67701092875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2E-412B-8888-AB1C181EE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7994904"/>
        <c:axId val="547279600"/>
      </c:lineChart>
      <c:dateAx>
        <c:axId val="5566487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56659928"/>
        <c:crosses val="autoZero"/>
        <c:auto val="1"/>
        <c:lblOffset val="100"/>
        <c:baseTimeUnit val="days"/>
      </c:dateAx>
      <c:valAx>
        <c:axId val="556659928"/>
        <c:scaling>
          <c:orientation val="minMax"/>
          <c:max val="250"/>
          <c:min val="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fi-FI" sz="1200" b="1">
                    <a:solidFill>
                      <a:schemeClr val="accent1"/>
                    </a:solidFill>
                    <a:latin typeface="Aptos" panose="020B0004020202020204" pitchFamily="34" charset="0"/>
                  </a:rPr>
                  <a:t>EUR/MWh</a:t>
                </a:r>
              </a:p>
            </c:rich>
          </c:tx>
          <c:layout>
            <c:manualLayout>
              <c:xMode val="edge"/>
              <c:yMode val="edge"/>
              <c:x val="2.5467417073282849E-3"/>
              <c:y val="8.557078513333982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56648768"/>
        <c:crosses val="autoZero"/>
        <c:crossBetween val="between"/>
      </c:valAx>
      <c:valAx>
        <c:axId val="547279600"/>
        <c:scaling>
          <c:orientation val="minMax"/>
          <c:max val="6000"/>
        </c:scaling>
        <c:delete val="0"/>
        <c:axPos val="r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fi-FI" sz="1200" b="1">
                    <a:solidFill>
                      <a:schemeClr val="accent2"/>
                    </a:solidFill>
                    <a:latin typeface="Aptos" panose="020B0004020202020204" pitchFamily="34" charset="0"/>
                  </a:rPr>
                  <a:t>MW</a:t>
                </a:r>
              </a:p>
            </c:rich>
          </c:tx>
          <c:layout>
            <c:manualLayout>
              <c:xMode val="edge"/>
              <c:yMode val="edge"/>
              <c:x val="0.96061389740794489"/>
              <c:y val="9.475778490651631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847994904"/>
        <c:crosses val="max"/>
        <c:crossBetween val="between"/>
      </c:valAx>
      <c:dateAx>
        <c:axId val="8479949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54727960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755064916301641"/>
          <c:y val="0.93450171925032122"/>
          <c:w val="0.34489857033091881"/>
          <c:h val="6.54982807496786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0.84811</cdr:x>
      <cdr:y>0.00666</cdr:y>
    </cdr:from>
    <cdr:to>
      <cdr:x>0.99825</cdr:x>
      <cdr:y>0.05763</cdr:y>
    </cdr:to>
    <cdr:sp macro="" textlink="">
      <cdr:nvSpPr>
        <cdr:cNvPr id="3" name="Tekstiruutu 2"/>
        <cdr:cNvSpPr txBox="1"/>
      </cdr:nvSpPr>
      <cdr:spPr>
        <a:xfrm xmlns:a="http://schemas.openxmlformats.org/drawingml/2006/main">
          <a:off x="7313613" y="31150"/>
          <a:ext cx="1294739" cy="238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rtl="0" eaLnBrk="1" fontAlgn="auto" latinLnBrk="0" hangingPunct="1">
            <a:lnSpc>
              <a:spcPts val="12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400" b="1" i="0" baseline="0" dirty="0">
              <a:solidFill>
                <a:schemeClr val="tx1"/>
              </a:solidFill>
              <a:effectLst/>
              <a:latin typeface="Aptos" panose="020B0004020202020204" pitchFamily="34" charset="0"/>
              <a:ea typeface="Verdana" panose="020B0604030504040204" pitchFamily="34" charset="0"/>
              <a:cs typeface="Verdana" panose="020B0604030504040204" pitchFamily="34" charset="0"/>
            </a:rPr>
            <a:t>gCO</a:t>
          </a:r>
          <a:r>
            <a:rPr lang="fi-FI" sz="1400" b="1" i="0" baseline="-25000" dirty="0">
              <a:solidFill>
                <a:schemeClr val="tx1"/>
              </a:solidFill>
              <a:effectLst/>
              <a:latin typeface="Aptos" panose="020B0004020202020204" pitchFamily="34" charset="0"/>
              <a:ea typeface="Verdana" panose="020B0604030504040204" pitchFamily="34" charset="0"/>
              <a:cs typeface="Verdana" panose="020B0604030504040204" pitchFamily="34" charset="0"/>
            </a:rPr>
            <a:t>2</a:t>
          </a:r>
          <a:r>
            <a:rPr lang="fi-FI" sz="1400" b="1" i="0" baseline="0" dirty="0">
              <a:solidFill>
                <a:schemeClr val="tx1"/>
              </a:solidFill>
              <a:effectLst/>
              <a:latin typeface="Aptos" panose="020B0004020202020204" pitchFamily="34" charset="0"/>
              <a:ea typeface="Verdana" panose="020B0604030504040204" pitchFamily="34" charset="0"/>
              <a:cs typeface="Verdana" panose="020B0604030504040204" pitchFamily="34" charset="0"/>
            </a:rPr>
            <a:t>/kWh(e)</a:t>
          </a:r>
          <a:endParaRPr lang="fi-FI" sz="1100" dirty="0">
            <a:solidFill>
              <a:schemeClr val="tx1"/>
            </a:solidFill>
            <a:latin typeface="Aptos" panose="020B00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0.43414</cdr:x>
      <cdr:y>0.45211</cdr:y>
    </cdr:from>
    <cdr:to>
      <cdr:x>0.56586</cdr:x>
      <cdr:y>0.52506</cdr:y>
    </cdr:to>
    <cdr:sp macro="" textlink="">
      <cdr:nvSpPr>
        <cdr:cNvPr id="2" name="Tekstiruutu 1"/>
        <cdr:cNvSpPr txBox="1"/>
      </cdr:nvSpPr>
      <cdr:spPr>
        <a:xfrm xmlns:a="http://schemas.openxmlformats.org/drawingml/2006/main">
          <a:off x="3305379" y="1962996"/>
          <a:ext cx="1002891" cy="3167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r>
            <a:rPr lang="fi-FI" sz="1800" b="1" dirty="0">
              <a:solidFill>
                <a:schemeClr val="tx1"/>
              </a:solidFill>
              <a:latin typeface="Aptos" panose="020B0004020202020204" pitchFamily="34" charset="0"/>
            </a:rPr>
            <a:t>85 TWh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0.3544</cdr:x>
      <cdr:y>0.45614</cdr:y>
    </cdr:from>
    <cdr:to>
      <cdr:x>0.47362</cdr:x>
      <cdr:y>0.52261</cdr:y>
    </cdr:to>
    <cdr:sp macro="" textlink="">
      <cdr:nvSpPr>
        <cdr:cNvPr id="2" name="Tekstiruutu 1"/>
        <cdr:cNvSpPr txBox="1"/>
      </cdr:nvSpPr>
      <cdr:spPr>
        <a:xfrm xmlns:a="http://schemas.openxmlformats.org/drawingml/2006/main">
          <a:off x="2698257" y="1980457"/>
          <a:ext cx="907707" cy="2886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noAutofit/>
        </a:bodyPr>
        <a:lstStyle xmlns:a="http://schemas.openxmlformats.org/drawingml/2006/main"/>
        <a:p xmlns:a="http://schemas.openxmlformats.org/drawingml/2006/main">
          <a:r>
            <a:rPr lang="fi-FI" sz="1800" b="1" dirty="0">
              <a:solidFill>
                <a:schemeClr val="tx1"/>
              </a:solidFill>
              <a:latin typeface="Aptos" panose="020B0004020202020204" pitchFamily="34" charset="0"/>
            </a:rPr>
            <a:t>79 TWh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0.1228</cdr:x>
      <cdr:y>0.23215</cdr:y>
    </cdr:from>
    <cdr:to>
      <cdr:x>0.24414</cdr:x>
      <cdr:y>0.40348</cdr:y>
    </cdr:to>
    <cdr:sp macro="" textlink="">
      <cdr:nvSpPr>
        <cdr:cNvPr id="2" name="Tekstiruutu 1"/>
        <cdr:cNvSpPr txBox="1"/>
      </cdr:nvSpPr>
      <cdr:spPr>
        <a:xfrm xmlns:a="http://schemas.openxmlformats.org/drawingml/2006/main">
          <a:off x="542925" y="952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i-FI"/>
        </a:p>
      </cdr:txBody>
    </cdr:sp>
  </cdr:relSizeAnchor>
  <cdr:relSizeAnchor xmlns:cdr="http://schemas.openxmlformats.org/drawingml/2006/chartDrawing">
    <cdr:from>
      <cdr:x>1.1352E-7</cdr:x>
      <cdr:y>0</cdr:y>
    </cdr:from>
    <cdr:to>
      <cdr:x>0.13282</cdr:x>
      <cdr:y>0.06631</cdr:y>
    </cdr:to>
    <cdr:sp macro="" textlink="">
      <cdr:nvSpPr>
        <cdr:cNvPr id="3" name="Tekstiruutu 2"/>
        <cdr:cNvSpPr txBox="1"/>
      </cdr:nvSpPr>
      <cdr:spPr>
        <a:xfrm xmlns:a="http://schemas.openxmlformats.org/drawingml/2006/main">
          <a:off x="1" y="0"/>
          <a:ext cx="1169987" cy="3078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1400" b="1" dirty="0">
              <a:solidFill>
                <a:sysClr val="windowText" lastClr="000000"/>
              </a:solidFill>
              <a:latin typeface="Aptos" panose="020B0004020202020204" pitchFamily="34" charset="0"/>
              <a:ea typeface="Verdana" panose="020B0604030504040204" pitchFamily="34" charset="0"/>
              <a:cs typeface="Verdana" panose="020B0604030504040204" pitchFamily="34" charset="0"/>
            </a:rPr>
            <a:t>MW ja </a:t>
          </a:r>
          <a:r>
            <a:rPr lang="fi-FI" sz="1400" b="1" dirty="0" err="1">
              <a:solidFill>
                <a:sysClr val="windowText" lastClr="000000"/>
              </a:solidFill>
              <a:latin typeface="Aptos" panose="020B0004020202020204" pitchFamily="34" charset="0"/>
              <a:ea typeface="Verdana" panose="020B0604030504040204" pitchFamily="34" charset="0"/>
              <a:cs typeface="Verdana" panose="020B0604030504040204" pitchFamily="34" charset="0"/>
            </a:rPr>
            <a:t>GWh</a:t>
          </a:r>
          <a:endParaRPr lang="fi-FI" sz="1400" b="1" dirty="0">
            <a:solidFill>
              <a:sysClr val="windowText" lastClr="000000"/>
            </a:solidFill>
            <a:latin typeface="Aptos" panose="020B000402020202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0.06276</cdr:x>
      <cdr:y>0.05123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B8A2171-4566-C148-6CBC-08821FE009A9}"/>
            </a:ext>
          </a:extLst>
        </cdr:cNvPr>
        <cdr:cNvSpPr txBox="1"/>
      </cdr:nvSpPr>
      <cdr:spPr>
        <a:xfrm xmlns:a="http://schemas.openxmlformats.org/drawingml/2006/main">
          <a:off x="0" y="0"/>
          <a:ext cx="584391" cy="3114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fi-FI" sz="1400" b="1" kern="1200" dirty="0"/>
            <a:t>GWh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0.74074</cdr:x>
      <cdr:y>0.93315</cdr:y>
    </cdr:from>
    <cdr:to>
      <cdr:x>0.99994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D00700EF-72EF-634F-3A64-8DBB5F4657E1}"/>
            </a:ext>
          </a:extLst>
        </cdr:cNvPr>
        <cdr:cNvSpPr txBox="1"/>
      </cdr:nvSpPr>
      <cdr:spPr>
        <a:xfrm xmlns:a="http://schemas.openxmlformats.org/drawingml/2006/main">
          <a:off x="7111727" y="3658770"/>
          <a:ext cx="248853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fi-FI" sz="1100" b="0" kern="1200" dirty="0">
              <a:latin typeface="Aptos" panose="020B0004020202020204" pitchFamily="34" charset="0"/>
            </a:rPr>
            <a:t>* = Pääkaupungin hinta-alue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ADFFA-9A3C-457B-882E-9C27478ED5F0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1AC2A-3FFA-460C-8BC9-70E68DAF362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69083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1AC2A-3FFA-460C-8BC9-70E68DAF3626}" type="slidenum">
              <a:rPr lang="en-FI" smtClean="0"/>
              <a:t>22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6892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1AC2A-3FFA-460C-8BC9-70E68DAF3626}" type="slidenum">
              <a:rPr lang="en-FI" smtClean="0"/>
              <a:t>39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57067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E0702-3596-C793-6602-B41E32BA9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76D625-9BCC-029C-3D01-2C25B42BE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7274E-05D3-D632-6A35-26CB4A7C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C7DFD-2E60-81B7-A631-5D2342BB9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19B39-34D2-F273-55E8-DCE83765B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5768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D176D-7450-C2DF-03B5-509FE81E3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25A4F-8C29-CC3F-2E27-E3C7E4AFE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5F9C7-46C0-3540-D4B4-A507A36A7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74B50-267C-1C4A-F89C-94C63B9AE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1AC8E-7E8E-4CFC-0C2C-4A42D26F6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4574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2606B-E79E-28C4-BDEF-448B95BD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EDE7B-AE57-50DD-4FA6-F6F3FB4FD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1765C-CE6B-2C1D-31A6-320617B71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00779-C882-32A5-9CD0-86D2F67F1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C26B8-F729-0DAC-9311-B202229FD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0261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5473D-8938-9CE8-1AE0-39EBBE238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842AC-0A87-52E8-130D-BB36919EE0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B11D9-6E9B-8E42-B6DD-7F6B16FBF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705748-5A8B-7C0F-0140-CC256121D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FB21F-FC03-7442-DC5D-C7CFA01CC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19F76-83F6-15D5-A819-95685DD41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4411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88961-BC70-2137-C58B-DF15565E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004C1-0328-D366-226B-356025B77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1E084-0B04-68A0-C7C1-5CF1A633D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4812A8-5C49-4153-B7CD-9C522C8CF7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74187D-A964-FA4B-1E11-4F54EECDA4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940193-6F1C-2EE7-D4E4-727717ED3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7BF0AA-70EF-C6BB-40DC-9B5D8247D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525166-AD3F-8457-F501-A32CC7A5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9990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750D-5FB9-53E8-8FE1-AECCD49CC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D430DB-09AE-DE9A-DB9E-B981475E9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5884E4-3B92-1F09-45CC-D325E725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A46A7D-61AE-3878-FC1D-B64D1AE6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77703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BC4766-ACC6-20A7-416F-54BC955C4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895557-0BE1-69DF-63FE-73886B9E4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C30B89-56C8-D696-83AE-D84F2C29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570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E65F1-0D0A-6884-1284-05230A587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A6172-49C0-CF4B-E3E4-D36B15E90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A0807-CA18-1C3B-2CED-1ADF22FE1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D7EEAD-DFE7-2D48-4060-A3F945E59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F96F6-21F4-0316-6EF6-DF02E4125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C6A8C-AA5C-7F87-2911-F24CDBD0D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0278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5361-7835-DE02-E506-8458D1813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A7DA5-4ED7-5947-4E37-6245686A9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1B011-E29C-DE49-A761-69E965E7B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5142B2-B498-C93A-8681-7189270BF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2DB61-F822-BE67-8D28-364AE8A4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E6C08-2D9B-227E-2464-495F155D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14868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B5060-DBA3-055A-0BF3-8523355C6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BDB9B1-BAB3-F393-824A-9C1E4C2CA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DB3E1-3827-B5F0-BA1C-2208A7607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B9602-D241-C00F-DA28-205DA22BF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CCA9A-B835-AD6F-F271-38CA1E1A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04114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212BD-8BA7-961B-29DE-85370E79E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47839-CA9D-640D-6447-4C93F543B4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BD935-2A84-4251-BAB1-CC1E3BF6D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DB415-76A7-9B0F-4CFF-9AE7CE2E4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C18DC-1E41-3771-38FB-5C20D45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33469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Kaavio ja teksti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649414"/>
            <a:ext cx="7614000" cy="43414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A859AA3-202C-CDD1-1D3D-C5AEE1C97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7354" y="1649414"/>
            <a:ext cx="3447845" cy="43551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798910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aavio, otsikko, teksti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923810"/>
            <a:ext cx="7614000" cy="4080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A9DD354-2A28-1533-708E-C6DCBC216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7354" y="1649414"/>
            <a:ext cx="3447845" cy="43551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126493F-2403-532F-A0AC-3054DE3F2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9" y="1649414"/>
            <a:ext cx="7613912" cy="274396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err="1"/>
              <a:t>Kaavion</a:t>
            </a:r>
            <a:r>
              <a:rPr lang="en-GB"/>
              <a:t> </a:t>
            </a:r>
            <a:r>
              <a:rPr lang="en-GB" err="1"/>
              <a:t>oma</a:t>
            </a:r>
            <a:r>
              <a:rPr lang="en-GB"/>
              <a:t> </a:t>
            </a:r>
            <a:r>
              <a:rPr lang="en-GB" err="1"/>
              <a:t>otsikko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266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aavio, otsikko, teksti ja lähde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923810"/>
            <a:ext cx="7614000" cy="38572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43F1ED-9D7A-E178-FA2D-B3ED5F8248A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1018"/>
            <a:ext cx="7614000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A9DD354-2A28-1533-708E-C6DCBC216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7354" y="1649414"/>
            <a:ext cx="3447845" cy="43551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126493F-2403-532F-A0AC-3054DE3F2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9" y="1649414"/>
            <a:ext cx="7613912" cy="274396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err="1"/>
              <a:t>Kaavion</a:t>
            </a:r>
            <a:r>
              <a:rPr lang="en-GB"/>
              <a:t> </a:t>
            </a:r>
            <a:r>
              <a:rPr lang="en-GB" err="1"/>
              <a:t>oma</a:t>
            </a:r>
            <a:r>
              <a:rPr lang="en-GB"/>
              <a:t> </a:t>
            </a:r>
            <a:r>
              <a:rPr lang="en-GB" err="1"/>
              <a:t>otsikko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494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avio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2040762"/>
            <a:ext cx="11178733" cy="359278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 noProof="0"/>
              <a:t>21.1.2026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 noProof="0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43F1ED-9D7A-E178-FA2D-B3ED5F8248A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1018"/>
            <a:ext cx="11192276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9B37B3-B1B9-528D-D81A-B6299E9F70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8" y="1649414"/>
            <a:ext cx="11192177" cy="27439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err="1"/>
              <a:t>Kaavion</a:t>
            </a:r>
            <a:r>
              <a:rPr lang="en-GB"/>
              <a:t> </a:t>
            </a:r>
            <a:r>
              <a:rPr lang="en-GB" err="1"/>
              <a:t>oma</a:t>
            </a:r>
            <a:r>
              <a:rPr lang="en-GB"/>
              <a:t> </a:t>
            </a:r>
            <a:r>
              <a:rPr lang="en-GB" err="1"/>
              <a:t>otsikko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64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420F20-232B-7854-D853-A8214C12A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DD4D4-5E31-81D1-40BD-A197604B3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6A70F-B8F0-5B0F-5DFA-E16C21399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B84050-6408-4A13-B514-727CEA0EED69}" type="datetimeFigureOut">
              <a:rPr lang="en-FI" smtClean="0"/>
              <a:t>15/10/2026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AB2B8-B33F-D387-E136-55B74C0BE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B967D-4E8B-FA72-F0CF-40E1313A4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5EC568-6894-47B7-AE61-74232CB501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1161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yle.fi/a/74-20250354" TargetMode="External"/><Relationship Id="rId2" Type="http://schemas.openxmlformats.org/officeDocument/2006/relationships/hyperlink" Target="https://www.hs.fi/haku/?query=Youssef%20El%20Manssour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s.fi/haku/?query=Jori%20Reijula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3BD6F-0D80-BBEA-32F9-DC43E52448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Riittääkö edullinen sähkö Suomessa lähivuosina </a:t>
            </a:r>
            <a:br>
              <a:rPr lang="fi-FI" dirty="0"/>
            </a:br>
            <a:r>
              <a:rPr lang="fi-FI" dirty="0"/>
              <a:t>kasvavan kysynnän oloissa?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5C4358-1490-3B12-7D8C-651D6847E6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Raimo Lovio</a:t>
            </a:r>
          </a:p>
          <a:p>
            <a:r>
              <a:rPr lang="en-US" dirty="0"/>
              <a:t>16.10.2026</a:t>
            </a:r>
          </a:p>
          <a:p>
            <a:r>
              <a:rPr lang="en-US" dirty="0"/>
              <a:t>Naantali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134653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6A7A4-994C-0980-D9FD-B576F1D75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Sisältö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45B6A-FD5C-6E5C-1980-FB5F05E61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Sähkön</a:t>
            </a:r>
            <a:r>
              <a:rPr lang="en-US" dirty="0"/>
              <a:t> </a:t>
            </a:r>
            <a:r>
              <a:rPr lang="en-US" dirty="0" err="1"/>
              <a:t>kulutuksen</a:t>
            </a:r>
            <a:r>
              <a:rPr lang="en-US" dirty="0"/>
              <a:t> ja </a:t>
            </a:r>
            <a:r>
              <a:rPr lang="en-US" dirty="0" err="1"/>
              <a:t>tuotannon</a:t>
            </a:r>
            <a:r>
              <a:rPr lang="en-US" dirty="0"/>
              <a:t> </a:t>
            </a:r>
            <a:r>
              <a:rPr lang="en-US" dirty="0" err="1"/>
              <a:t>kehitys</a:t>
            </a:r>
            <a:r>
              <a:rPr lang="en-US" dirty="0"/>
              <a:t> 2000-luvulla</a:t>
            </a:r>
          </a:p>
          <a:p>
            <a:r>
              <a:rPr lang="en-US" dirty="0" err="1"/>
              <a:t>Miksi</a:t>
            </a:r>
            <a:r>
              <a:rPr lang="en-US" dirty="0"/>
              <a:t> </a:t>
            </a:r>
            <a:r>
              <a:rPr lang="en-US" dirty="0" err="1"/>
              <a:t>sähköistämistä</a:t>
            </a:r>
            <a:r>
              <a:rPr lang="en-US" dirty="0"/>
              <a:t> </a:t>
            </a:r>
            <a:r>
              <a:rPr lang="en-US" dirty="0" err="1"/>
              <a:t>edistetään</a:t>
            </a:r>
            <a:r>
              <a:rPr lang="en-US" dirty="0"/>
              <a:t>?</a:t>
            </a:r>
          </a:p>
          <a:p>
            <a:r>
              <a:rPr lang="en-US" dirty="0" err="1"/>
              <a:t>Mistä</a:t>
            </a:r>
            <a:r>
              <a:rPr lang="en-US" dirty="0"/>
              <a:t> </a:t>
            </a:r>
            <a:r>
              <a:rPr lang="en-US" dirty="0" err="1"/>
              <a:t>sähköä</a:t>
            </a:r>
            <a:r>
              <a:rPr lang="en-US" dirty="0"/>
              <a:t> </a:t>
            </a:r>
            <a:r>
              <a:rPr lang="en-US" dirty="0" err="1"/>
              <a:t>saadaan</a:t>
            </a:r>
            <a:r>
              <a:rPr lang="en-US" dirty="0"/>
              <a:t> </a:t>
            </a:r>
            <a:r>
              <a:rPr lang="en-US" dirty="0" err="1"/>
              <a:t>lisää</a:t>
            </a:r>
            <a:r>
              <a:rPr lang="en-US" dirty="0"/>
              <a:t>?</a:t>
            </a:r>
          </a:p>
          <a:p>
            <a:r>
              <a:rPr lang="en-US" dirty="0" err="1"/>
              <a:t>Mikä</a:t>
            </a:r>
            <a:r>
              <a:rPr lang="en-US" dirty="0"/>
              <a:t> </a:t>
            </a:r>
            <a:r>
              <a:rPr lang="en-US" dirty="0" err="1"/>
              <a:t>kulutus</a:t>
            </a:r>
            <a:r>
              <a:rPr lang="en-US" dirty="0"/>
              <a:t> on </a:t>
            </a:r>
            <a:r>
              <a:rPr lang="en-US" dirty="0" err="1"/>
              <a:t>kasvussa</a:t>
            </a:r>
            <a:r>
              <a:rPr lang="en-US" dirty="0"/>
              <a:t>?</a:t>
            </a:r>
          </a:p>
          <a:p>
            <a:r>
              <a:rPr lang="en-US" dirty="0" err="1"/>
              <a:t>Riittääkö</a:t>
            </a:r>
            <a:r>
              <a:rPr lang="en-US" dirty="0"/>
              <a:t> </a:t>
            </a:r>
            <a:r>
              <a:rPr lang="en-US" dirty="0" err="1"/>
              <a:t>uusi</a:t>
            </a:r>
            <a:r>
              <a:rPr lang="en-US" dirty="0"/>
              <a:t> </a:t>
            </a:r>
            <a:r>
              <a:rPr lang="en-US" dirty="0" err="1"/>
              <a:t>tuotanto</a:t>
            </a:r>
            <a:r>
              <a:rPr lang="en-US" dirty="0"/>
              <a:t>, </a:t>
            </a:r>
            <a:r>
              <a:rPr lang="en-US" dirty="0" err="1"/>
              <a:t>säätövoima</a:t>
            </a:r>
            <a:r>
              <a:rPr lang="en-US" dirty="0"/>
              <a:t> ja </a:t>
            </a:r>
            <a:r>
              <a:rPr lang="en-US" dirty="0" err="1"/>
              <a:t>verkkojen</a:t>
            </a:r>
            <a:r>
              <a:rPr lang="en-US" dirty="0"/>
              <a:t> </a:t>
            </a:r>
            <a:r>
              <a:rPr lang="en-US" dirty="0" err="1"/>
              <a:t>kapasiteetti</a:t>
            </a:r>
            <a:r>
              <a:rPr lang="en-US" dirty="0"/>
              <a:t> </a:t>
            </a:r>
            <a:r>
              <a:rPr lang="en-US" dirty="0" err="1"/>
              <a:t>kattamaan</a:t>
            </a:r>
            <a:r>
              <a:rPr lang="en-US" dirty="0"/>
              <a:t> </a:t>
            </a:r>
            <a:r>
              <a:rPr lang="en-US" dirty="0" err="1"/>
              <a:t>kasvavan</a:t>
            </a:r>
            <a:r>
              <a:rPr lang="en-US" dirty="0"/>
              <a:t> </a:t>
            </a:r>
            <a:r>
              <a:rPr lang="en-US" dirty="0" err="1"/>
              <a:t>kulutuksen</a:t>
            </a:r>
            <a:r>
              <a:rPr lang="en-US" dirty="0"/>
              <a:t> </a:t>
            </a:r>
            <a:r>
              <a:rPr lang="en-US" dirty="0" err="1"/>
              <a:t>lähivuosina</a:t>
            </a:r>
            <a:r>
              <a:rPr lang="en-US" dirty="0"/>
              <a:t>? </a:t>
            </a:r>
          </a:p>
          <a:p>
            <a:r>
              <a:rPr lang="en-US" dirty="0" err="1"/>
              <a:t>Datakeskusbuumi</a:t>
            </a:r>
            <a:endParaRPr lang="en-US" dirty="0"/>
          </a:p>
          <a:p>
            <a:r>
              <a:rPr lang="en-US" dirty="0" err="1"/>
              <a:t>Sähkön</a:t>
            </a:r>
            <a:r>
              <a:rPr lang="en-US" dirty="0"/>
              <a:t> </a:t>
            </a:r>
            <a:r>
              <a:rPr lang="en-US" dirty="0" err="1"/>
              <a:t>hintakehitys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3786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3A5377-5391-3DDF-37E5-05ABDA75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Sähkön kokonaiskäyttö Suomessa 1980 – 2026: </a:t>
            </a:r>
            <a:br>
              <a:rPr lang="fi-FI" dirty="0"/>
            </a:br>
            <a:r>
              <a:rPr lang="fi-FI" dirty="0"/>
              <a:t>ennätys 2007 90,4 </a:t>
            </a:r>
            <a:r>
              <a:rPr lang="fi-FI" dirty="0" err="1"/>
              <a:t>TWh</a:t>
            </a:r>
            <a:r>
              <a:rPr lang="fi-FI" dirty="0"/>
              <a:t>, ennuste vuodelle 2026 jää edelleen hieman alle, mutta sitten nousee uuteen ennätykseen 2027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292505A-1B1F-E691-8FEA-D9B687F0A1B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9FA1391C-3881-27B9-65B8-09D0FBC5367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graphicFrame>
        <p:nvGraphicFramePr>
          <p:cNvPr id="7" name="Kaavion paikkamerkki 6">
            <a:extLst>
              <a:ext uri="{FF2B5EF4-FFF2-40B4-BE49-F238E27FC236}">
                <a16:creationId xmlns:a16="http://schemas.microsoft.com/office/drawing/2014/main" id="{8A8DE10C-F2DC-FDA8-B48E-8A1FB458A9CE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7" y="1649413"/>
          <a:ext cx="8391473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BB296FB-623B-4E2E-7FE2-FE5C6977E4E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18737-7A8E-4549-39AB-B6C152142941}"/>
              </a:ext>
            </a:extLst>
          </p:cNvPr>
          <p:cNvSpPr txBox="1"/>
          <p:nvPr/>
        </p:nvSpPr>
        <p:spPr>
          <a:xfrm>
            <a:off x="9183186" y="1805487"/>
            <a:ext cx="24923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Sähkön</a:t>
            </a:r>
            <a:r>
              <a:rPr lang="en-US" dirty="0"/>
              <a:t> </a:t>
            </a:r>
            <a:r>
              <a:rPr lang="en-US" dirty="0" err="1"/>
              <a:t>käytön</a:t>
            </a:r>
            <a:r>
              <a:rPr lang="en-US" dirty="0"/>
              <a:t> </a:t>
            </a:r>
            <a:r>
              <a:rPr lang="en-US" dirty="0" err="1"/>
              <a:t>kaksinkertaistuminen</a:t>
            </a:r>
            <a:r>
              <a:rPr lang="en-US" dirty="0"/>
              <a:t> 1980-2000 </a:t>
            </a:r>
            <a:r>
              <a:rPr lang="en-US" dirty="0" err="1"/>
              <a:t>kesti</a:t>
            </a:r>
            <a:r>
              <a:rPr lang="en-US" dirty="0"/>
              <a:t> 20 </a:t>
            </a:r>
            <a:r>
              <a:rPr lang="en-US" dirty="0" err="1"/>
              <a:t>vuotta</a:t>
            </a:r>
            <a:r>
              <a:rPr lang="en-US" dirty="0"/>
              <a:t> ja </a:t>
            </a:r>
            <a:r>
              <a:rPr lang="en-US" dirty="0" err="1"/>
              <a:t>silloin</a:t>
            </a:r>
            <a:r>
              <a:rPr lang="en-US" dirty="0"/>
              <a:t> </a:t>
            </a:r>
            <a:r>
              <a:rPr lang="en-US" dirty="0" err="1"/>
              <a:t>käytössä</a:t>
            </a:r>
            <a:r>
              <a:rPr lang="en-US" dirty="0"/>
              <a:t> mm. 4 </a:t>
            </a:r>
            <a:r>
              <a:rPr lang="en-US" dirty="0" err="1"/>
              <a:t>uutta</a:t>
            </a:r>
            <a:r>
              <a:rPr lang="en-US" dirty="0"/>
              <a:t> </a:t>
            </a:r>
            <a:r>
              <a:rPr lang="en-US" dirty="0" err="1"/>
              <a:t>ydinvoimalaa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Nyt</a:t>
            </a:r>
            <a:r>
              <a:rPr lang="en-US" dirty="0"/>
              <a:t> </a:t>
            </a:r>
            <a:r>
              <a:rPr lang="en-US" dirty="0" err="1"/>
              <a:t>puhutaan</a:t>
            </a:r>
            <a:r>
              <a:rPr lang="en-US" dirty="0"/>
              <a:t> </a:t>
            </a:r>
            <a:r>
              <a:rPr lang="en-US" dirty="0" err="1"/>
              <a:t>kaksinkertaistumisesta</a:t>
            </a:r>
            <a:r>
              <a:rPr lang="en-US" dirty="0"/>
              <a:t> 10 </a:t>
            </a:r>
            <a:r>
              <a:rPr lang="en-US" dirty="0" err="1"/>
              <a:t>vuodessa</a:t>
            </a:r>
            <a:r>
              <a:rPr lang="en-US" dirty="0"/>
              <a:t> ja </a:t>
            </a:r>
            <a:r>
              <a:rPr lang="en-US" dirty="0" err="1"/>
              <a:t>absoluuttisesti</a:t>
            </a:r>
            <a:r>
              <a:rPr lang="en-US" dirty="0"/>
              <a:t> </a:t>
            </a:r>
            <a:r>
              <a:rPr lang="en-US" dirty="0" err="1"/>
              <a:t>kaksinkertaisesta</a:t>
            </a:r>
            <a:r>
              <a:rPr lang="en-US" dirty="0"/>
              <a:t> </a:t>
            </a:r>
            <a:r>
              <a:rPr lang="en-US" dirty="0" err="1"/>
              <a:t>noususta</a:t>
            </a:r>
            <a:r>
              <a:rPr lang="en-US" dirty="0"/>
              <a:t>!</a:t>
            </a:r>
          </a:p>
          <a:p>
            <a:endParaRPr lang="en-US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83419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55CE98-240B-E0EF-02A1-BD874E3DE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Sähkön käyttöhuiput</a:t>
            </a:r>
            <a:br>
              <a:rPr lang="fi-FI"/>
            </a:br>
            <a:endParaRPr lang="fi-FI">
              <a:solidFill>
                <a:schemeClr val="accent2"/>
              </a:solidFill>
            </a:endParaRP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117AAA46-F7B1-0FD7-A445-38A6E75750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6626" y="1404754"/>
            <a:ext cx="7613912" cy="274396"/>
          </a:xfrm>
        </p:spPr>
        <p:txBody>
          <a:bodyPr>
            <a:noAutofit/>
          </a:bodyPr>
          <a:lstStyle/>
          <a:p>
            <a:pPr algn="l"/>
            <a:r>
              <a:rPr lang="fi-FI" sz="1600"/>
              <a:t>Suurin sähköteho/tunti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CD427E3-3141-71EF-E117-78B5B7354A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BB19B172-5CFA-59D1-DE7D-BF058DD7AC9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graphicFrame>
        <p:nvGraphicFramePr>
          <p:cNvPr id="7" name="Kaavion paikkamerkki 6">
            <a:extLst>
              <a:ext uri="{FF2B5EF4-FFF2-40B4-BE49-F238E27FC236}">
                <a16:creationId xmlns:a16="http://schemas.microsoft.com/office/drawing/2014/main" id="{54419917-26FB-5312-2268-38D25F94A3E1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7" y="1759974"/>
          <a:ext cx="7762209" cy="4419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2FFB00B-F9AE-1477-7D72-0A4FB94408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7669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7A6A4B-B3B5-98A2-138C-1F07625AD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Sähköntuotannon hiilidioksidipäästöt romahtaneet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091DDA8-A5CC-E2A7-8E5F-68E1E6425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91650" y="1274418"/>
            <a:ext cx="2432306" cy="46771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dirty="0"/>
              <a:t>Sähkön hiilidioksidipäästöt:</a:t>
            </a:r>
          </a:p>
          <a:p>
            <a:r>
              <a:rPr lang="fi-FI" dirty="0"/>
              <a:t>2,0 Mt vuonna 2025</a:t>
            </a:r>
          </a:p>
          <a:p>
            <a:r>
              <a:rPr lang="fi-FI" dirty="0"/>
              <a:t>2,3 Mt vuonna 2024</a:t>
            </a:r>
          </a:p>
          <a:p>
            <a:r>
              <a:rPr lang="fi-FI" dirty="0"/>
              <a:t>6,4 Mt vuonna 2015</a:t>
            </a:r>
          </a:p>
          <a:p>
            <a:r>
              <a:rPr lang="fi-FI" dirty="0"/>
              <a:t>17,5 Mt vuonna 2010</a:t>
            </a:r>
          </a:p>
          <a:p>
            <a:endParaRPr lang="fi-FI" dirty="0">
              <a:solidFill>
                <a:srgbClr val="FF0000"/>
              </a:solidFill>
            </a:endParaRPr>
          </a:p>
          <a:p>
            <a:r>
              <a:rPr lang="fi-FI" dirty="0"/>
              <a:t>Laskua edellisvuoteen 10 %</a:t>
            </a:r>
          </a:p>
          <a:p>
            <a:r>
              <a:rPr lang="fi-FI" dirty="0"/>
              <a:t>Päästöt laskeneet 52 % vuodesta 2020</a:t>
            </a:r>
          </a:p>
          <a:p>
            <a:r>
              <a:rPr lang="fi-FI" dirty="0"/>
              <a:t>Päästöt laskeneet 88 % vuodesta 2010</a:t>
            </a:r>
          </a:p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0C66513-9039-4D2C-808C-AC37CE9C7EA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1BFF31E-DFAB-2FD9-5F30-B9C351BC637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graphicFrame>
        <p:nvGraphicFramePr>
          <p:cNvPr id="16" name="Kaavion paikkamerkki 15">
            <a:extLst>
              <a:ext uri="{FF2B5EF4-FFF2-40B4-BE49-F238E27FC236}">
                <a16:creationId xmlns:a16="http://schemas.microsoft.com/office/drawing/2014/main" id="{172745B0-3014-3739-7690-CBE996F135BB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7" y="1285875"/>
          <a:ext cx="8623443" cy="4677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Sisällön paikkamerkki 5">
            <a:extLst>
              <a:ext uri="{FF2B5EF4-FFF2-40B4-BE49-F238E27FC236}">
                <a16:creationId xmlns:a16="http://schemas.microsoft.com/office/drawing/2014/main" id="{3431C36F-0E27-E5C8-800E-06EFB2BCA6C9}"/>
              </a:ext>
            </a:extLst>
          </p:cNvPr>
          <p:cNvSpPr txBox="1">
            <a:spLocks/>
          </p:cNvSpPr>
          <p:nvPr/>
        </p:nvSpPr>
        <p:spPr>
          <a:xfrm>
            <a:off x="415669" y="6016559"/>
            <a:ext cx="11192276" cy="2098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0060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0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0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0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200">
                <a:latin typeface="Aptos" panose="020B0004020202020204" pitchFamily="34" charset="0"/>
              </a:rPr>
              <a:t>*Lähde: Tilastokeskus (2010-2024), Energiateollisuuden arvio (2025)</a:t>
            </a:r>
          </a:p>
          <a:p>
            <a:endParaRPr lang="fi-FI" sz="1200">
              <a:latin typeface="Aptos" panose="020B0004020202020204" pitchFamily="34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53F87D7-4D08-E927-FB87-433794BC815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24973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7C82CE-C0AA-0A4D-11E2-7D2264048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Sähkön tuotanto energialähteittäin ja nettotuonti 2025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3202A3B-594F-7709-4875-E22D5770848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B856CA4A-E41F-21E4-467E-00BA04971A8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9D4D6FC-5270-2B3D-ECA8-4F3FFC89F041}"/>
              </a:ext>
            </a:extLst>
          </p:cNvPr>
          <p:cNvSpPr txBox="1"/>
          <p:nvPr/>
        </p:nvSpPr>
        <p:spPr>
          <a:xfrm>
            <a:off x="8662219" y="2282541"/>
            <a:ext cx="28415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latin typeface="Aptos Light" panose="020B0004020202020204" pitchFamily="34" charset="0"/>
              </a:rPr>
              <a:t>Jäte: </a:t>
            </a:r>
            <a:r>
              <a:rPr lang="fi-FI" sz="1600">
                <a:latin typeface="Aptos Light" panose="020B0004020202020204" pitchFamily="34" charset="0"/>
              </a:rPr>
              <a:t>yhdyskuntajäte, kierrätyspolttoaineet, purkupuu, kyllästetty puu, muovijätteet, vaaralliset jätteet</a:t>
            </a:r>
          </a:p>
          <a:p>
            <a:br>
              <a:rPr lang="fi-FI" sz="1600">
                <a:latin typeface="Aptos Light" panose="020B0004020202020204" pitchFamily="34" charset="0"/>
              </a:rPr>
            </a:br>
            <a:r>
              <a:rPr lang="fi-FI" sz="1600" b="1">
                <a:latin typeface="Aptos Light" panose="020B0004020202020204" pitchFamily="34" charset="0"/>
              </a:rPr>
              <a:t>Muut: </a:t>
            </a:r>
            <a:r>
              <a:rPr lang="fi-FI" sz="1600">
                <a:latin typeface="Aptos Light" panose="020B0004020202020204" pitchFamily="34" charset="0"/>
              </a:rPr>
              <a:t>masuuni-, koksi- ja CO-kaasut, rikki, vety, höyry, teollisuusprosesseista talteen otettu lämpö, sähkökattiloissa ja lämpöpumpuissa käytetty sähkö, muut polttoaineet</a:t>
            </a:r>
          </a:p>
        </p:txBody>
      </p:sp>
      <p:graphicFrame>
        <p:nvGraphicFramePr>
          <p:cNvPr id="9" name="Kaavion paikkamerkki 8">
            <a:extLst>
              <a:ext uri="{FF2B5EF4-FFF2-40B4-BE49-F238E27FC236}">
                <a16:creationId xmlns:a16="http://schemas.microsoft.com/office/drawing/2014/main" id="{B7B50811-BD6C-0BC7-89D8-CB9F3AEB9BA5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349403" y="1501941"/>
          <a:ext cx="8023071" cy="4489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65A1642-13C9-C0C5-425A-AF58DC2D29E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586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C1C5E3B-3AFC-44AE-AE42-6A083D4BF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255175"/>
            <a:ext cx="11178733" cy="997849"/>
          </a:xfrm>
        </p:spPr>
        <p:txBody>
          <a:bodyPr/>
          <a:lstStyle/>
          <a:p>
            <a:r>
              <a:rPr lang="fi-FI" dirty="0"/>
              <a:t>Hiilidioksidineutraalin sähkön osuus jo 96 prosenttia Suomen sähköntuotannosta</a:t>
            </a:r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9AC3675-E218-6FC5-D874-48DF9BBC1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95345" y="1912158"/>
            <a:ext cx="4496656" cy="4341812"/>
          </a:xfrm>
        </p:spPr>
        <p:txBody>
          <a:bodyPr>
            <a:normAutofit/>
          </a:bodyPr>
          <a:lstStyle/>
          <a:p>
            <a:r>
              <a:rPr lang="fi-FI" sz="2000"/>
              <a:t>Uusiutuvat: 57 % (56 % vuonna 2024) </a:t>
            </a:r>
          </a:p>
          <a:p>
            <a:pPr lvl="1"/>
            <a:r>
              <a:rPr lang="fi-FI"/>
              <a:t>Jätteen bio-osuus on noin 52 % ja fossiilinen osuus 48 %.</a:t>
            </a:r>
          </a:p>
          <a:p>
            <a:r>
              <a:rPr lang="fi-FI" sz="2000"/>
              <a:t>Hiilidioksidineutraalit*: 96 % (95 % vuonna 2024)</a:t>
            </a:r>
          </a:p>
          <a:p>
            <a:pPr marL="0" indent="0">
              <a:buNone/>
            </a:pPr>
            <a:endParaRPr lang="fi-FI" sz="1400"/>
          </a:p>
          <a:p>
            <a:pPr marL="0" indent="0">
              <a:buNone/>
            </a:pPr>
            <a:endParaRPr lang="fi-FI" sz="1400"/>
          </a:p>
          <a:p>
            <a:pPr marL="0" indent="0">
              <a:buNone/>
            </a:pPr>
            <a:r>
              <a:rPr lang="fi-FI" sz="1400"/>
              <a:t>*Hiilidioksidineutraaleiksi energialähteiksi on laskettu energialähteet, joiden hiilidioksidivaikutusta ei raportoida sähköntuotannossa. Biomassan ilmastovaikutus lasketaan maankäyttösektorilla.</a:t>
            </a:r>
          </a:p>
          <a:p>
            <a:endParaRPr lang="fi-FI" sz="2000"/>
          </a:p>
          <a:p>
            <a:pPr marL="0" indent="0">
              <a:buNone/>
            </a:pPr>
            <a:endParaRPr lang="fi-FI" sz="1400"/>
          </a:p>
        </p:txBody>
      </p:sp>
      <p:sp>
        <p:nvSpPr>
          <p:cNvPr id="2" name="Sisällön paikkamerkki 5">
            <a:extLst>
              <a:ext uri="{FF2B5EF4-FFF2-40B4-BE49-F238E27FC236}">
                <a16:creationId xmlns:a16="http://schemas.microsoft.com/office/drawing/2014/main" id="{7223DF1C-E57F-633D-CD27-D8EDE35C4497}"/>
              </a:ext>
            </a:extLst>
          </p:cNvPr>
          <p:cNvSpPr txBox="1">
            <a:spLocks/>
          </p:cNvSpPr>
          <p:nvPr/>
        </p:nvSpPr>
        <p:spPr>
          <a:xfrm>
            <a:off x="427737" y="5829210"/>
            <a:ext cx="11247796" cy="4247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rgbClr val="0060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0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0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0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i-FI" sz="140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526C99A-05C3-8221-6FD9-4883095030C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F94CFA91-072D-5EBF-F3F2-3922C2DCCCC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graphicFrame>
        <p:nvGraphicFramePr>
          <p:cNvPr id="10" name="Kaavion paikkamerkki 9">
            <a:extLst>
              <a:ext uri="{FF2B5EF4-FFF2-40B4-BE49-F238E27FC236}">
                <a16:creationId xmlns:a16="http://schemas.microsoft.com/office/drawing/2014/main" id="{9E068217-0C9F-20E3-B07D-37E0796970DE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27737" y="1590714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F1EC587-2E49-03DC-5516-3D730454354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1782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7D995-88F7-4763-076D-F9C6011DF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Sähköistäminen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FC0E7-60EE-0095-5218-9D5EB3AC9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Siirtyminen</a:t>
            </a:r>
            <a:r>
              <a:rPr lang="en-US" dirty="0"/>
              <a:t> </a:t>
            </a:r>
            <a:r>
              <a:rPr lang="en-US" dirty="0" err="1"/>
              <a:t>ulkomaisesta</a:t>
            </a:r>
            <a:r>
              <a:rPr lang="en-US" dirty="0"/>
              <a:t> </a:t>
            </a:r>
            <a:r>
              <a:rPr lang="en-US" dirty="0" err="1"/>
              <a:t>fossiilienergiasta</a:t>
            </a:r>
            <a:r>
              <a:rPr lang="en-US" dirty="0"/>
              <a:t> </a:t>
            </a:r>
            <a:r>
              <a:rPr lang="en-US" dirty="0" err="1"/>
              <a:t>kotimaiseen</a:t>
            </a:r>
            <a:r>
              <a:rPr lang="en-US" dirty="0"/>
              <a:t> </a:t>
            </a:r>
            <a:r>
              <a:rPr lang="en-US" dirty="0" err="1"/>
              <a:t>sähköntuotantoon</a:t>
            </a:r>
            <a:r>
              <a:rPr lang="en-US" dirty="0"/>
              <a:t> (</a:t>
            </a:r>
            <a:r>
              <a:rPr lang="en-US" dirty="0" err="1"/>
              <a:t>lämmitys</a:t>
            </a:r>
            <a:r>
              <a:rPr lang="en-US" dirty="0"/>
              <a:t>, </a:t>
            </a:r>
            <a:r>
              <a:rPr lang="en-US" dirty="0" err="1"/>
              <a:t>liikenne</a:t>
            </a:r>
            <a:r>
              <a:rPr lang="en-US" dirty="0"/>
              <a:t> ja </a:t>
            </a:r>
            <a:r>
              <a:rPr lang="en-US" dirty="0" err="1"/>
              <a:t>teollisuus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vähentää</a:t>
            </a:r>
            <a:r>
              <a:rPr lang="en-US" dirty="0"/>
              <a:t> </a:t>
            </a:r>
            <a:r>
              <a:rPr lang="en-US" dirty="0" err="1"/>
              <a:t>päästöjä</a:t>
            </a:r>
            <a:endParaRPr lang="en-US" dirty="0"/>
          </a:p>
          <a:p>
            <a:pPr lvl="1"/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omavaraisuutta</a:t>
            </a:r>
            <a:r>
              <a:rPr lang="en-US" dirty="0"/>
              <a:t> ja</a:t>
            </a:r>
          </a:p>
          <a:p>
            <a:pPr lvl="1"/>
            <a:r>
              <a:rPr lang="en-US" dirty="0" err="1"/>
              <a:t>tehostaa</a:t>
            </a:r>
            <a:r>
              <a:rPr lang="en-US" dirty="0"/>
              <a:t> </a:t>
            </a:r>
            <a:r>
              <a:rPr lang="en-US" dirty="0" err="1"/>
              <a:t>energiankäyttöä</a:t>
            </a:r>
            <a:endParaRPr lang="en-US" dirty="0"/>
          </a:p>
          <a:p>
            <a:r>
              <a:rPr lang="en-US" dirty="0"/>
              <a:t>Mutta se </a:t>
            </a:r>
            <a:r>
              <a:rPr lang="en-US" dirty="0" err="1"/>
              <a:t>merkitsee</a:t>
            </a:r>
            <a:r>
              <a:rPr lang="en-US" dirty="0"/>
              <a:t> </a:t>
            </a:r>
            <a:r>
              <a:rPr lang="en-US" dirty="0" err="1"/>
              <a:t>sähkön</a:t>
            </a:r>
            <a:r>
              <a:rPr lang="en-US" dirty="0"/>
              <a:t> </a:t>
            </a:r>
            <a:r>
              <a:rPr lang="en-US" dirty="0" err="1"/>
              <a:t>tuotannon</a:t>
            </a:r>
            <a:r>
              <a:rPr lang="en-US" dirty="0"/>
              <a:t> ja </a:t>
            </a:r>
            <a:r>
              <a:rPr lang="en-US" dirty="0" err="1"/>
              <a:t>sähköverkkojen</a:t>
            </a:r>
            <a:r>
              <a:rPr lang="en-US" dirty="0"/>
              <a:t> </a:t>
            </a:r>
            <a:r>
              <a:rPr lang="en-US" dirty="0" err="1"/>
              <a:t>huomattavaa</a:t>
            </a:r>
            <a:r>
              <a:rPr lang="en-US" dirty="0"/>
              <a:t> </a:t>
            </a:r>
            <a:r>
              <a:rPr lang="en-US" dirty="0" err="1"/>
              <a:t>lisäystä</a:t>
            </a:r>
            <a:r>
              <a:rPr lang="en-US" dirty="0"/>
              <a:t> ja </a:t>
            </a:r>
            <a:r>
              <a:rPr lang="en-US" dirty="0" err="1"/>
              <a:t>kumpikaan</a:t>
            </a:r>
            <a:r>
              <a:rPr lang="en-US" dirty="0"/>
              <a:t> </a:t>
            </a:r>
            <a:r>
              <a:rPr lang="en-US" dirty="0" err="1"/>
              <a:t>niistä</a:t>
            </a:r>
            <a:r>
              <a:rPr lang="en-US" dirty="0"/>
              <a:t> </a:t>
            </a:r>
            <a:r>
              <a:rPr lang="en-US" dirty="0" err="1">
                <a:highlight>
                  <a:srgbClr val="FFFF00"/>
                </a:highlight>
              </a:rPr>
              <a:t>ei</a:t>
            </a:r>
            <a:r>
              <a:rPr lang="en-US" dirty="0">
                <a:highlight>
                  <a:srgbClr val="FFFF00"/>
                </a:highlight>
              </a:rPr>
              <a:t> ole </a:t>
            </a:r>
            <a:r>
              <a:rPr lang="en-US" dirty="0" err="1"/>
              <a:t>kuitenkaan</a:t>
            </a:r>
            <a:r>
              <a:rPr lang="en-US" dirty="0"/>
              <a:t> </a:t>
            </a:r>
            <a:r>
              <a:rPr lang="en-US" dirty="0" err="1"/>
              <a:t>yksinkertaista</a:t>
            </a:r>
            <a:r>
              <a:rPr lang="en-US" dirty="0"/>
              <a:t>, </a:t>
            </a:r>
            <a:r>
              <a:rPr lang="en-US" dirty="0" err="1"/>
              <a:t>nopeaa</a:t>
            </a:r>
            <a:r>
              <a:rPr lang="en-US" dirty="0"/>
              <a:t> ja </a:t>
            </a:r>
            <a:r>
              <a:rPr lang="en-US" dirty="0" err="1"/>
              <a:t>ilmaista</a:t>
            </a:r>
            <a:r>
              <a:rPr lang="en-US" dirty="0"/>
              <a:t> (</a:t>
            </a:r>
            <a:r>
              <a:rPr lang="en-US" dirty="0" err="1"/>
              <a:t>vrt</a:t>
            </a:r>
            <a:r>
              <a:rPr lang="en-US" dirty="0"/>
              <a:t> </a:t>
            </a:r>
            <a:r>
              <a:rPr lang="en-US" dirty="0" err="1"/>
              <a:t>kaksinkertaistamistavoite</a:t>
            </a:r>
            <a:r>
              <a:rPr lang="en-US" dirty="0"/>
              <a:t> </a:t>
            </a:r>
            <a:r>
              <a:rPr lang="en-US" dirty="0" err="1"/>
              <a:t>vuoteen</a:t>
            </a:r>
            <a:r>
              <a:rPr lang="en-US" dirty="0"/>
              <a:t> 2035)</a:t>
            </a:r>
          </a:p>
          <a:p>
            <a:r>
              <a:rPr lang="en-US" dirty="0" err="1"/>
              <a:t>Viime</a:t>
            </a:r>
            <a:r>
              <a:rPr lang="en-US" dirty="0"/>
              <a:t> </a:t>
            </a:r>
            <a:r>
              <a:rPr lang="en-US" dirty="0" err="1"/>
              <a:t>vuosina</a:t>
            </a:r>
            <a:r>
              <a:rPr lang="en-US" dirty="0"/>
              <a:t> </a:t>
            </a:r>
            <a:r>
              <a:rPr lang="en-US" dirty="0" err="1"/>
              <a:t>lisäyksiä</a:t>
            </a:r>
            <a:r>
              <a:rPr lang="en-US" dirty="0"/>
              <a:t> </a:t>
            </a:r>
            <a:r>
              <a:rPr lang="en-US" dirty="0" err="1"/>
              <a:t>kulutuksessa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ollut</a:t>
            </a:r>
            <a:r>
              <a:rPr lang="en-US" dirty="0"/>
              <a:t>, ja </a:t>
            </a:r>
            <a:r>
              <a:rPr lang="en-US" dirty="0" err="1"/>
              <a:t>siksi</a:t>
            </a:r>
            <a:r>
              <a:rPr lang="en-US" dirty="0"/>
              <a:t> </a:t>
            </a:r>
            <a:r>
              <a:rPr lang="en-US" dirty="0" err="1"/>
              <a:t>hinnat</a:t>
            </a:r>
            <a:r>
              <a:rPr lang="en-US" dirty="0"/>
              <a:t> </a:t>
            </a:r>
            <a:r>
              <a:rPr lang="en-US" dirty="0" err="1"/>
              <a:t>alhaalla</a:t>
            </a:r>
            <a:r>
              <a:rPr lang="en-US" dirty="0"/>
              <a:t>, ja </a:t>
            </a:r>
            <a:r>
              <a:rPr lang="en-US" dirty="0" err="1"/>
              <a:t>tuotantoinvestoinnit</a:t>
            </a:r>
            <a:r>
              <a:rPr lang="en-US" dirty="0"/>
              <a:t> </a:t>
            </a:r>
            <a:r>
              <a:rPr lang="en-US" dirty="0" err="1"/>
              <a:t>vähentyneet</a:t>
            </a:r>
            <a:r>
              <a:rPr lang="en-US" dirty="0"/>
              <a:t>. </a:t>
            </a:r>
            <a:r>
              <a:rPr lang="en-US" dirty="0" err="1"/>
              <a:t>Lähivuosina</a:t>
            </a:r>
            <a:r>
              <a:rPr lang="en-US" dirty="0"/>
              <a:t> </a:t>
            </a:r>
            <a:r>
              <a:rPr lang="en-US" dirty="0" err="1"/>
              <a:t>kulutus</a:t>
            </a:r>
            <a:r>
              <a:rPr lang="en-US" dirty="0"/>
              <a:t> </a:t>
            </a:r>
            <a:r>
              <a:rPr lang="en-US" dirty="0" err="1"/>
              <a:t>kasvaa</a:t>
            </a:r>
            <a:r>
              <a:rPr lang="en-US" dirty="0"/>
              <a:t> </a:t>
            </a:r>
            <a:r>
              <a:rPr lang="en-US" dirty="0" err="1"/>
              <a:t>enemmän</a:t>
            </a:r>
            <a:r>
              <a:rPr lang="en-US" dirty="0"/>
              <a:t> ja </a:t>
            </a:r>
            <a:r>
              <a:rPr lang="en-US" dirty="0" err="1">
                <a:highlight>
                  <a:srgbClr val="FFFF00"/>
                </a:highlight>
              </a:rPr>
              <a:t>kysymys</a:t>
            </a:r>
            <a:r>
              <a:rPr lang="en-US" dirty="0">
                <a:highlight>
                  <a:srgbClr val="FFFF00"/>
                </a:highlight>
              </a:rPr>
              <a:t> on </a:t>
            </a:r>
            <a:r>
              <a:rPr lang="en-US" dirty="0" err="1">
                <a:highlight>
                  <a:srgbClr val="FFFF00"/>
                </a:highlight>
              </a:rPr>
              <a:t>pysyykö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nyt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tuotanto</a:t>
            </a:r>
            <a:r>
              <a:rPr lang="en-US" dirty="0">
                <a:highlight>
                  <a:srgbClr val="FFFF00"/>
                </a:highlight>
              </a:rPr>
              <a:t> ja </a:t>
            </a:r>
            <a:r>
              <a:rPr lang="en-US" dirty="0" err="1">
                <a:highlight>
                  <a:srgbClr val="FFFF00"/>
                </a:highlight>
              </a:rPr>
              <a:t>jakelu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mukana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varsinkin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kun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datakeskusboomi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yllätti</a:t>
            </a:r>
            <a:r>
              <a:rPr lang="en-US" dirty="0">
                <a:highlight>
                  <a:srgbClr val="FFFF00"/>
                </a:highlight>
              </a:rPr>
              <a:t> 2025-2026</a:t>
            </a:r>
          </a:p>
          <a:p>
            <a:endParaRPr lang="en-US" dirty="0"/>
          </a:p>
          <a:p>
            <a:endParaRPr lang="en-US" dirty="0"/>
          </a:p>
          <a:p>
            <a:endParaRPr lang="en-FI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1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268A16-D61F-610B-90C6-7E19BEFDB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Sähkön tuotannon aikavaihtelua ratkottu CHP-tuotannolla</a:t>
            </a:r>
            <a:br>
              <a:rPr lang="fi-FI" dirty="0"/>
            </a:br>
            <a:endParaRPr lang="fi-FI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5735EFC7-4D91-4C2C-BA01-5F3505BD7B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6800" y="1171511"/>
            <a:ext cx="7613912" cy="27439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fi-FI"/>
              <a:t>Viikkokeskiteho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F0AC578-D407-4158-C26F-AC91851F3F8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3B3DB27-4E97-208F-7DEB-5960CB82F66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graphicFrame>
        <p:nvGraphicFramePr>
          <p:cNvPr id="8" name="Kaavion paikkamerkki 7">
            <a:extLst>
              <a:ext uri="{FF2B5EF4-FFF2-40B4-BE49-F238E27FC236}">
                <a16:creationId xmlns:a16="http://schemas.microsoft.com/office/drawing/2014/main" id="{C6DBE640-B320-D27F-BB03-6F16464A478D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7" y="1501941"/>
          <a:ext cx="9443526" cy="4643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1FAF210-5CAE-2175-61F8-CF373EE1DC2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9</a:t>
            </a:fld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B4D1DD-0B98-DF1E-8F94-FF47EAEB57F4}"/>
              </a:ext>
            </a:extLst>
          </p:cNvPr>
          <p:cNvSpPr txBox="1"/>
          <p:nvPr/>
        </p:nvSpPr>
        <p:spPr>
          <a:xfrm>
            <a:off x="9767087" y="1570407"/>
            <a:ext cx="2424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CHP-</a:t>
            </a:r>
            <a:r>
              <a:rPr lang="en-US" sz="2400" dirty="0" err="1"/>
              <a:t>laitokset</a:t>
            </a:r>
            <a:r>
              <a:rPr lang="en-US" sz="2400" dirty="0"/>
              <a:t> </a:t>
            </a:r>
            <a:r>
              <a:rPr lang="en-US" sz="2400" dirty="0" err="1"/>
              <a:t>ovat</a:t>
            </a:r>
            <a:r>
              <a:rPr lang="en-US" sz="2400" dirty="0"/>
              <a:t> </a:t>
            </a:r>
            <a:r>
              <a:rPr lang="en-US" sz="2400" dirty="0" err="1"/>
              <a:t>tuoneet</a:t>
            </a:r>
            <a:r>
              <a:rPr lang="en-US" sz="2400" dirty="0"/>
              <a:t> </a:t>
            </a:r>
            <a:r>
              <a:rPr lang="en-US" sz="2400" dirty="0" err="1"/>
              <a:t>talvella</a:t>
            </a:r>
            <a:r>
              <a:rPr lang="en-US" sz="2400" dirty="0"/>
              <a:t> </a:t>
            </a:r>
            <a:r>
              <a:rPr lang="en-US" sz="2400" dirty="0" err="1"/>
              <a:t>lisää</a:t>
            </a:r>
            <a:r>
              <a:rPr lang="en-US" sz="2400" dirty="0"/>
              <a:t> </a:t>
            </a:r>
            <a:r>
              <a:rPr lang="en-US" sz="2400" dirty="0" err="1"/>
              <a:t>sähkön</a:t>
            </a:r>
            <a:r>
              <a:rPr lang="en-US" sz="2400" dirty="0"/>
              <a:t> </a:t>
            </a:r>
            <a:r>
              <a:rPr lang="en-US" sz="2400" dirty="0" err="1"/>
              <a:t>tuotantoa</a:t>
            </a:r>
            <a:r>
              <a:rPr lang="en-US" sz="2400" dirty="0"/>
              <a:t>, </a:t>
            </a:r>
            <a:r>
              <a:rPr lang="en-US" sz="2400" dirty="0" err="1"/>
              <a:t>myös</a:t>
            </a:r>
            <a:r>
              <a:rPr lang="en-US" sz="2400" dirty="0"/>
              <a:t> </a:t>
            </a:r>
            <a:r>
              <a:rPr lang="en-US" sz="2400" dirty="0" err="1"/>
              <a:t>tuuli</a:t>
            </a:r>
            <a:r>
              <a:rPr lang="en-US" sz="2400" dirty="0"/>
              <a:t> on </a:t>
            </a:r>
            <a:r>
              <a:rPr lang="en-US" sz="2400" dirty="0" err="1"/>
              <a:t>yleisesti</a:t>
            </a:r>
            <a:r>
              <a:rPr lang="en-US" sz="2400" dirty="0"/>
              <a:t> </a:t>
            </a:r>
            <a:r>
              <a:rPr lang="en-US" sz="2400" dirty="0" err="1"/>
              <a:t>talvipainotteista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Fossiilinen</a:t>
            </a:r>
            <a:r>
              <a:rPr lang="en-US" sz="2400" dirty="0"/>
              <a:t> CHP-on </a:t>
            </a:r>
            <a:r>
              <a:rPr lang="en-US" sz="2400" dirty="0" err="1"/>
              <a:t>kuitenkin</a:t>
            </a:r>
            <a:r>
              <a:rPr lang="en-US" sz="2400" dirty="0"/>
              <a:t> </a:t>
            </a:r>
            <a:r>
              <a:rPr lang="en-US" sz="2400" dirty="0" err="1"/>
              <a:t>vähentynyt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6825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E3BD94-CA1D-F36C-4062-4DCA687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Sähkön nettotuonti vähenemään päin: Venäjä kokonaan pois,  mutta myös Ruotsissa ja Norjassa sähköylijäämä hupenee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3E6E38B-C132-CA80-CAAC-795CFDB3CF0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0B0761CB-00FA-EB79-E150-4ABA642BB9A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graphicFrame>
        <p:nvGraphicFramePr>
          <p:cNvPr id="8" name="Kaavion paikkamerkki 7">
            <a:extLst>
              <a:ext uri="{FF2B5EF4-FFF2-40B4-BE49-F238E27FC236}">
                <a16:creationId xmlns:a16="http://schemas.microsoft.com/office/drawing/2014/main" id="{9AC2628A-AFE4-5698-AAE3-9092D31A75A4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6CD285C-7A6A-15F0-B816-E2E0D9F3A2FD}"/>
              </a:ext>
            </a:extLst>
          </p:cNvPr>
          <p:cNvSpPr txBox="1"/>
          <p:nvPr/>
        </p:nvSpPr>
        <p:spPr>
          <a:xfrm>
            <a:off x="8610600" y="1851653"/>
            <a:ext cx="29933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UUSIA YHTEYKSIÄ ON RAKENNETTU RUOTSIIN JA UUSIA ON SUUNNITTELUSSA RUOTSIIN JA VIROON, MUTTA EIVÄT OLE EHTIMÄSSÄ ENNEN 2030-LUVUN PUOLIVÄLIÄ</a:t>
            </a:r>
            <a:endParaRPr lang="en-FI" sz="2400" dirty="0"/>
          </a:p>
        </p:txBody>
      </p:sp>
    </p:spTree>
    <p:extLst>
      <p:ext uri="{BB962C8B-B14F-4D97-AF65-F5344CB8AC3E}">
        <p14:creationId xmlns:p14="http://schemas.microsoft.com/office/powerpoint/2010/main" val="3349068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E689FC-B6E5-B019-58DA-72C51912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Vesivoiman tuotanto</a:t>
            </a:r>
            <a:br>
              <a:rPr lang="fi-FI" dirty="0"/>
            </a:br>
            <a:r>
              <a:rPr lang="fi-FI" sz="2800" dirty="0"/>
              <a:t>12,3 </a:t>
            </a:r>
            <a:r>
              <a:rPr lang="fi-FI" sz="2800" dirty="0" err="1"/>
              <a:t>TWh</a:t>
            </a:r>
            <a:r>
              <a:rPr lang="fi-FI" sz="2800" dirty="0"/>
              <a:t> vuonna 2025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DFEFE9D-ECBA-C0EA-B79F-0C5BA6673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27690" y="1141527"/>
            <a:ext cx="3264310" cy="504078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i-FI" sz="4200" dirty="0"/>
              <a:t>Normaali vesivuosi</a:t>
            </a:r>
          </a:p>
          <a:p>
            <a:pPr marL="0" indent="0">
              <a:buNone/>
            </a:pPr>
            <a:r>
              <a:rPr lang="fi-FI" sz="4200" dirty="0"/>
              <a:t>= vesivoiman tuotanto laskennallisesti, kun rakennettujen jokien virtaamat ovat keskimääräisellä tasolla</a:t>
            </a:r>
          </a:p>
          <a:p>
            <a:pPr marL="0" indent="0">
              <a:buNone/>
            </a:pPr>
            <a:r>
              <a:rPr lang="fi-FI" sz="4200" dirty="0"/>
              <a:t>PUMPPUVOIMALOITA KEMIJOKEEN SUUNNITTEILLA MUTTA OVAT KIISTANALAISIA</a:t>
            </a:r>
          </a:p>
          <a:p>
            <a:pPr marL="0" indent="0">
              <a:buNone/>
            </a:pPr>
            <a:r>
              <a:rPr lang="fi-FI" sz="4200" dirty="0">
                <a:highlight>
                  <a:srgbClr val="FFFF00"/>
                </a:highlight>
              </a:rPr>
              <a:t>UUTTA SÄHKÖYLIMÄÄRÄISTÄ SELLUN TUOTANTOA EI OLE SYNTYMÄSSÄ TODENNÄKÖISESTI ENÄÄ LAINKAAN</a:t>
            </a:r>
          </a:p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5048320-664F-C13F-3A30-20D6C1EDDE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43937246-734B-0CA7-D3B3-6EEC352EF99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graphicFrame>
        <p:nvGraphicFramePr>
          <p:cNvPr id="10" name="Kaavion paikkamerkki 9">
            <a:extLst>
              <a:ext uri="{FF2B5EF4-FFF2-40B4-BE49-F238E27FC236}">
                <a16:creationId xmlns:a16="http://schemas.microsoft.com/office/drawing/2014/main" id="{3731BAD3-7F6B-3482-1296-B370E77B2049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7" y="1649413"/>
          <a:ext cx="7998183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Suora nuoliyhdysviiva 8">
            <a:extLst>
              <a:ext uri="{FF2B5EF4-FFF2-40B4-BE49-F238E27FC236}">
                <a16:creationId xmlns:a16="http://schemas.microsoft.com/office/drawing/2014/main" id="{72A2958A-0A2F-928B-6BD0-FB12ACF917AD}"/>
              </a:ext>
            </a:extLst>
          </p:cNvPr>
          <p:cNvCxnSpPr>
            <a:cxnSpLocks/>
          </p:cNvCxnSpPr>
          <p:nvPr/>
        </p:nvCxnSpPr>
        <p:spPr>
          <a:xfrm flipH="1">
            <a:off x="8318090" y="2708042"/>
            <a:ext cx="609600" cy="2955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3CFC216-CF42-7409-899B-7EA8540869E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539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4C08D-0577-C53F-D170-E2B7CDCE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Ydinvoiman</a:t>
            </a:r>
            <a:r>
              <a:rPr lang="en-US" dirty="0"/>
              <a:t> </a:t>
            </a:r>
            <a:r>
              <a:rPr lang="en-US" dirty="0" err="1"/>
              <a:t>lisäysnäkymät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C15A3-B97E-0903-3C28-AA3F3AD54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Ydinvoimaa</a:t>
            </a:r>
            <a:r>
              <a:rPr lang="en-US" dirty="0"/>
              <a:t> </a:t>
            </a:r>
            <a:r>
              <a:rPr lang="en-US" dirty="0" err="1"/>
              <a:t>tulossa</a:t>
            </a:r>
            <a:r>
              <a:rPr lang="en-US" dirty="0"/>
              <a:t> </a:t>
            </a:r>
            <a:r>
              <a:rPr lang="en-US" dirty="0" err="1"/>
              <a:t>lisää</a:t>
            </a:r>
            <a:r>
              <a:rPr lang="en-US" dirty="0"/>
              <a:t>, </a:t>
            </a:r>
            <a:r>
              <a:rPr lang="en-US" dirty="0" err="1"/>
              <a:t>mutta</a:t>
            </a:r>
            <a:r>
              <a:rPr lang="en-US" dirty="0"/>
              <a:t> </a:t>
            </a:r>
            <a:r>
              <a:rPr lang="en-US" dirty="0" err="1"/>
              <a:t>isojen</a:t>
            </a:r>
            <a:r>
              <a:rPr lang="en-US" dirty="0"/>
              <a:t> </a:t>
            </a:r>
            <a:r>
              <a:rPr lang="en-US" dirty="0" err="1"/>
              <a:t>lisäysten</a:t>
            </a:r>
            <a:r>
              <a:rPr lang="en-US" dirty="0"/>
              <a:t> </a:t>
            </a:r>
            <a:r>
              <a:rPr lang="en-US" dirty="0" err="1"/>
              <a:t>aikataulut</a:t>
            </a:r>
            <a:r>
              <a:rPr lang="en-US" dirty="0"/>
              <a:t> </a:t>
            </a:r>
            <a:r>
              <a:rPr lang="en-US" dirty="0" err="1"/>
              <a:t>hitaita</a:t>
            </a:r>
            <a:r>
              <a:rPr lang="en-US" dirty="0"/>
              <a:t> ja </a:t>
            </a:r>
            <a:r>
              <a:rPr lang="en-US" dirty="0" err="1"/>
              <a:t>kustannukset</a:t>
            </a:r>
            <a:r>
              <a:rPr lang="en-US" dirty="0"/>
              <a:t> </a:t>
            </a:r>
            <a:r>
              <a:rPr lang="en-US" dirty="0" err="1"/>
              <a:t>korkeat</a:t>
            </a:r>
            <a:endParaRPr lang="en-US" dirty="0"/>
          </a:p>
          <a:p>
            <a:r>
              <a:rPr lang="en-US" dirty="0" err="1"/>
              <a:t>Perinteisen</a:t>
            </a:r>
            <a:r>
              <a:rPr lang="en-US" dirty="0"/>
              <a:t> </a:t>
            </a:r>
            <a:r>
              <a:rPr lang="en-US" dirty="0" err="1"/>
              <a:t>ydinvoiman</a:t>
            </a:r>
            <a:r>
              <a:rPr lang="en-US" dirty="0"/>
              <a:t> </a:t>
            </a:r>
            <a:r>
              <a:rPr lang="en-US" dirty="0" err="1"/>
              <a:t>lisäykset</a:t>
            </a:r>
            <a:r>
              <a:rPr lang="en-US" dirty="0"/>
              <a:t> (</a:t>
            </a:r>
            <a:r>
              <a:rPr lang="en-US" dirty="0" err="1"/>
              <a:t>tehonkorotukset</a:t>
            </a:r>
            <a:r>
              <a:rPr lang="en-US" dirty="0"/>
              <a:t> ja </a:t>
            </a:r>
            <a:r>
              <a:rPr lang="en-US" dirty="0" err="1"/>
              <a:t>tehokkuuden</a:t>
            </a:r>
            <a:r>
              <a:rPr lang="en-US" dirty="0"/>
              <a:t> </a:t>
            </a:r>
            <a:r>
              <a:rPr lang="en-US" dirty="0" err="1"/>
              <a:t>parantaminen</a:t>
            </a:r>
            <a:r>
              <a:rPr lang="en-US" dirty="0"/>
              <a:t>) jo 2020-luvun </a:t>
            </a:r>
            <a:r>
              <a:rPr lang="en-US" dirty="0" err="1"/>
              <a:t>lopulla</a:t>
            </a:r>
            <a:endParaRPr lang="en-FI" dirty="0"/>
          </a:p>
          <a:p>
            <a:r>
              <a:rPr lang="en-US" dirty="0" err="1"/>
              <a:t>Pienydinvoimalat</a:t>
            </a:r>
            <a:r>
              <a:rPr lang="en-US" dirty="0"/>
              <a:t> </a:t>
            </a:r>
            <a:r>
              <a:rPr lang="en-US" dirty="0" err="1"/>
              <a:t>lämmöntuotantoon</a:t>
            </a:r>
            <a:r>
              <a:rPr lang="en-US" dirty="0"/>
              <a:t> tai </a:t>
            </a:r>
            <a:r>
              <a:rPr lang="en-US" dirty="0" err="1"/>
              <a:t>yhdistettyyn</a:t>
            </a:r>
            <a:r>
              <a:rPr lang="en-US" dirty="0"/>
              <a:t> </a:t>
            </a:r>
            <a:r>
              <a:rPr lang="en-US" dirty="0" err="1"/>
              <a:t>lämmön</a:t>
            </a:r>
            <a:r>
              <a:rPr lang="en-US" dirty="0"/>
              <a:t> ja </a:t>
            </a:r>
            <a:r>
              <a:rPr lang="en-US" dirty="0" err="1"/>
              <a:t>sähkön</a:t>
            </a:r>
            <a:r>
              <a:rPr lang="en-US" dirty="0"/>
              <a:t> </a:t>
            </a:r>
            <a:r>
              <a:rPr lang="en-US" dirty="0" err="1"/>
              <a:t>tuotantoon</a:t>
            </a:r>
            <a:r>
              <a:rPr lang="en-US" dirty="0"/>
              <a:t> </a:t>
            </a:r>
            <a:r>
              <a:rPr lang="en-US" dirty="0" err="1"/>
              <a:t>kaupungeissa</a:t>
            </a:r>
            <a:r>
              <a:rPr lang="en-US" dirty="0"/>
              <a:t> (Helsinki, Kuopio </a:t>
            </a:r>
            <a:r>
              <a:rPr lang="en-US" dirty="0" err="1"/>
              <a:t>ym</a:t>
            </a:r>
            <a:r>
              <a:rPr lang="en-US" dirty="0"/>
              <a:t>.). </a:t>
            </a:r>
            <a:r>
              <a:rPr lang="en-US" dirty="0" err="1"/>
              <a:t>Aikaisintaan</a:t>
            </a:r>
            <a:r>
              <a:rPr lang="en-US" dirty="0"/>
              <a:t> </a:t>
            </a:r>
            <a:r>
              <a:rPr lang="en-US" dirty="0" err="1"/>
              <a:t>käytössä</a:t>
            </a:r>
            <a:r>
              <a:rPr lang="en-US" dirty="0"/>
              <a:t> </a:t>
            </a:r>
            <a:r>
              <a:rPr lang="en-US" dirty="0" err="1"/>
              <a:t>noin</a:t>
            </a:r>
            <a:r>
              <a:rPr lang="en-US" dirty="0"/>
              <a:t> 2030-luvun </a:t>
            </a:r>
            <a:r>
              <a:rPr lang="en-US" dirty="0" err="1"/>
              <a:t>puolivälissä</a:t>
            </a:r>
            <a:endParaRPr lang="en-US" dirty="0"/>
          </a:p>
          <a:p>
            <a:r>
              <a:rPr lang="en-US" dirty="0" err="1"/>
              <a:t>Uusia</a:t>
            </a:r>
            <a:r>
              <a:rPr lang="en-US" dirty="0"/>
              <a:t> </a:t>
            </a:r>
            <a:r>
              <a:rPr lang="en-US" dirty="0" err="1"/>
              <a:t>suuria</a:t>
            </a:r>
            <a:r>
              <a:rPr lang="en-US" dirty="0"/>
              <a:t> </a:t>
            </a:r>
            <a:r>
              <a:rPr lang="en-US" dirty="0" err="1"/>
              <a:t>ydinvoimalaitoksia</a:t>
            </a:r>
            <a:r>
              <a:rPr lang="en-US" dirty="0"/>
              <a:t>? Fortum Loviisa? </a:t>
            </a:r>
            <a:r>
              <a:rPr lang="en-US" dirty="0" err="1"/>
              <a:t>Hanhikiven</a:t>
            </a:r>
            <a:r>
              <a:rPr lang="en-US" dirty="0"/>
              <a:t> </a:t>
            </a:r>
            <a:r>
              <a:rPr lang="en-US" dirty="0" err="1"/>
              <a:t>käyttöönotto</a:t>
            </a:r>
            <a:r>
              <a:rPr lang="en-US" dirty="0"/>
              <a:t> </a:t>
            </a:r>
            <a:r>
              <a:rPr lang="en-US" dirty="0" err="1"/>
              <a:t>joskus</a:t>
            </a:r>
            <a:r>
              <a:rPr lang="en-US" dirty="0"/>
              <a:t>? </a:t>
            </a:r>
            <a:r>
              <a:rPr lang="en-US" dirty="0" err="1"/>
              <a:t>Menevät</a:t>
            </a:r>
            <a:r>
              <a:rPr lang="en-US" dirty="0"/>
              <a:t> </a:t>
            </a:r>
            <a:r>
              <a:rPr lang="en-US" dirty="0" err="1"/>
              <a:t>selvästi</a:t>
            </a:r>
            <a:r>
              <a:rPr lang="en-US" dirty="0"/>
              <a:t> 2035 </a:t>
            </a:r>
            <a:r>
              <a:rPr lang="en-US" dirty="0" err="1"/>
              <a:t>jälkeen</a:t>
            </a:r>
            <a:r>
              <a:rPr lang="en-US" dirty="0"/>
              <a:t>.</a:t>
            </a:r>
          </a:p>
          <a:p>
            <a:r>
              <a:rPr lang="en-US" dirty="0" err="1"/>
              <a:t>Fingridin</a:t>
            </a:r>
            <a:r>
              <a:rPr lang="en-US" dirty="0"/>
              <a:t> </a:t>
            </a:r>
            <a:r>
              <a:rPr lang="en-US" dirty="0" err="1"/>
              <a:t>arvio</a:t>
            </a:r>
            <a:r>
              <a:rPr lang="en-US" dirty="0"/>
              <a:t> </a:t>
            </a:r>
            <a:r>
              <a:rPr lang="en-US" dirty="0" err="1"/>
              <a:t>lisäyksestä</a:t>
            </a:r>
            <a:r>
              <a:rPr lang="en-US" dirty="0"/>
              <a:t> </a:t>
            </a:r>
            <a:r>
              <a:rPr lang="en-US" dirty="0" err="1"/>
              <a:t>vuoteen</a:t>
            </a:r>
            <a:r>
              <a:rPr lang="en-US" dirty="0"/>
              <a:t> 2030 </a:t>
            </a:r>
            <a:r>
              <a:rPr lang="en-US" dirty="0" err="1"/>
              <a:t>mennessä</a:t>
            </a:r>
            <a:r>
              <a:rPr lang="en-US" dirty="0"/>
              <a:t> 5 TWh</a:t>
            </a:r>
          </a:p>
        </p:txBody>
      </p:sp>
    </p:spTree>
    <p:extLst>
      <p:ext uri="{BB962C8B-B14F-4D97-AF65-F5344CB8AC3E}">
        <p14:creationId xmlns:p14="http://schemas.microsoft.com/office/powerpoint/2010/main" val="72991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C51B-5166-CD04-A6E5-62D7344F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Tuulivoimaa</a:t>
            </a:r>
            <a:r>
              <a:rPr lang="en-US" dirty="0"/>
              <a:t> ja </a:t>
            </a:r>
            <a:r>
              <a:rPr lang="en-US" dirty="0" err="1"/>
              <a:t>aurinkovoimaa</a:t>
            </a:r>
            <a:r>
              <a:rPr lang="en-US" dirty="0"/>
              <a:t> </a:t>
            </a:r>
            <a:r>
              <a:rPr lang="en-US" dirty="0" err="1"/>
              <a:t>tulossa</a:t>
            </a:r>
            <a:r>
              <a:rPr lang="en-US" dirty="0"/>
              <a:t> </a:t>
            </a:r>
            <a:r>
              <a:rPr lang="en-US" dirty="0" err="1"/>
              <a:t>mutta</a:t>
            </a:r>
            <a:r>
              <a:rPr lang="en-US" dirty="0"/>
              <a:t>…</a:t>
            </a:r>
            <a:endParaRPr lang="en-FI" dirty="0"/>
          </a:p>
        </p:txBody>
      </p:sp>
      <p:graphicFrame>
        <p:nvGraphicFramePr>
          <p:cNvPr id="4" name="Kaavion paikkamerkki 7">
            <a:extLst>
              <a:ext uri="{FF2B5EF4-FFF2-40B4-BE49-F238E27FC236}">
                <a16:creationId xmlns:a16="http://schemas.microsoft.com/office/drawing/2014/main" id="{6938A11F-9CA8-C862-416E-BCAC3E09A2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8269627"/>
              </p:ext>
            </p:extLst>
          </p:nvPr>
        </p:nvGraphicFramePr>
        <p:xfrm>
          <a:off x="496887" y="1592493"/>
          <a:ext cx="9437688" cy="4551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B209084-ED20-674D-909C-A1F17F0262CF}"/>
              </a:ext>
            </a:extLst>
          </p:cNvPr>
          <p:cNvSpPr txBox="1"/>
          <p:nvPr/>
        </p:nvSpPr>
        <p:spPr>
          <a:xfrm>
            <a:off x="10017940" y="2199554"/>
            <a:ext cx="21740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Tuulivoima</a:t>
            </a:r>
            <a:r>
              <a:rPr lang="en-US" sz="2400" dirty="0"/>
              <a:t> 2026 </a:t>
            </a:r>
            <a:r>
              <a:rPr lang="en-US" sz="2400" dirty="0" err="1"/>
              <a:t>lopussa</a:t>
            </a:r>
            <a:r>
              <a:rPr lang="en-US" sz="2400" dirty="0"/>
              <a:t> on alle 10 000 (</a:t>
            </a:r>
            <a:r>
              <a:rPr lang="en-US" sz="2400" dirty="0" err="1"/>
              <a:t>nyt</a:t>
            </a:r>
            <a:r>
              <a:rPr lang="en-US" sz="2400" dirty="0"/>
              <a:t> </a:t>
            </a:r>
            <a:r>
              <a:rPr lang="en-FI" sz="2400" dirty="0"/>
              <a:t>9553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 err="1"/>
              <a:t>Aurinkovoiman</a:t>
            </a:r>
            <a:r>
              <a:rPr lang="en-US" sz="2400" dirty="0"/>
              <a:t> </a:t>
            </a:r>
            <a:r>
              <a:rPr lang="en-US" sz="2400" dirty="0" err="1"/>
              <a:t>kapasiteetti</a:t>
            </a:r>
            <a:r>
              <a:rPr lang="en-US" sz="2400" dirty="0"/>
              <a:t> on </a:t>
            </a:r>
            <a:r>
              <a:rPr lang="en-US" sz="2400" dirty="0" err="1"/>
              <a:t>hieman</a:t>
            </a:r>
            <a:r>
              <a:rPr lang="en-US" sz="2400" dirty="0"/>
              <a:t> </a:t>
            </a:r>
            <a:r>
              <a:rPr lang="en-US" sz="2400" dirty="0" err="1"/>
              <a:t>yli</a:t>
            </a:r>
            <a:r>
              <a:rPr lang="en-US" sz="2400" dirty="0"/>
              <a:t> 2000 MW</a:t>
            </a:r>
            <a:endParaRPr lang="en-FI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3450DE-EF41-BAC0-6068-68135DB18493}"/>
              </a:ext>
            </a:extLst>
          </p:cNvPr>
          <p:cNvSpPr txBox="1"/>
          <p:nvPr/>
        </p:nvSpPr>
        <p:spPr>
          <a:xfrm>
            <a:off x="3366285" y="1982549"/>
            <a:ext cx="38032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highlight>
                  <a:srgbClr val="FFFF00"/>
                </a:highlight>
              </a:rPr>
              <a:t>Tuulivoimakapasiteetin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lisäys</a:t>
            </a:r>
            <a:r>
              <a:rPr lang="en-US" sz="2400" dirty="0">
                <a:highlight>
                  <a:srgbClr val="FFFF00"/>
                </a:highlight>
              </a:rPr>
              <a:t> 2022-2025: 6176 MW ja </a:t>
            </a:r>
            <a:r>
              <a:rPr lang="en-US" sz="2400" dirty="0" err="1">
                <a:highlight>
                  <a:srgbClr val="FFFF00"/>
                </a:highlight>
              </a:rPr>
              <a:t>tuotannon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lisäys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lähes</a:t>
            </a:r>
            <a:r>
              <a:rPr lang="en-US" sz="2400" dirty="0">
                <a:highlight>
                  <a:srgbClr val="FFFF00"/>
                </a:highlight>
              </a:rPr>
              <a:t> 14 TWh! </a:t>
            </a:r>
            <a:endParaRPr lang="en-FI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02555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1D7393-A236-A217-911E-CB64372A6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6336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04F607-8610-3B92-342A-FCBA700F9C7B}"/>
              </a:ext>
            </a:extLst>
          </p:cNvPr>
          <p:cNvSpPr txBox="1"/>
          <p:nvPr/>
        </p:nvSpPr>
        <p:spPr>
          <a:xfrm>
            <a:off x="10063369" y="663547"/>
            <a:ext cx="21286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Myös</a:t>
            </a:r>
            <a:r>
              <a:rPr lang="en-US" sz="2400" dirty="0"/>
              <a:t> 2027 </a:t>
            </a:r>
            <a:r>
              <a:rPr lang="en-US" sz="2400" dirty="0" err="1"/>
              <a:t>jäämässä</a:t>
            </a:r>
            <a:r>
              <a:rPr lang="en-US" sz="2400" dirty="0"/>
              <a:t> </a:t>
            </a:r>
            <a:r>
              <a:rPr lang="en-US" sz="2400" dirty="0" err="1"/>
              <a:t>vaisuksi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Valmiiksi</a:t>
            </a:r>
            <a:r>
              <a:rPr lang="en-US" sz="2400" dirty="0"/>
              <a:t> </a:t>
            </a:r>
            <a:r>
              <a:rPr lang="en-US" sz="2400" dirty="0" err="1"/>
              <a:t>luvitettua</a:t>
            </a:r>
            <a:r>
              <a:rPr lang="en-US" sz="2400" dirty="0"/>
              <a:t> on </a:t>
            </a:r>
            <a:r>
              <a:rPr lang="en-US" sz="2400" dirty="0" err="1"/>
              <a:t>paljon</a:t>
            </a:r>
            <a:r>
              <a:rPr lang="en-US" sz="2400" dirty="0"/>
              <a:t>: </a:t>
            </a:r>
            <a:r>
              <a:rPr lang="en-US" sz="2400" dirty="0" err="1"/>
              <a:t>ainakin</a:t>
            </a:r>
            <a:r>
              <a:rPr lang="en-US" sz="2400" dirty="0"/>
              <a:t> </a:t>
            </a:r>
            <a:r>
              <a:rPr lang="en-US" sz="2400" dirty="0" err="1"/>
              <a:t>yli</a:t>
            </a:r>
            <a:r>
              <a:rPr lang="en-US" sz="2400" dirty="0"/>
              <a:t> 3000 MW, </a:t>
            </a:r>
            <a:r>
              <a:rPr lang="en-US" sz="2400" dirty="0" err="1"/>
              <a:t>mutta</a:t>
            </a:r>
            <a:r>
              <a:rPr lang="en-US" sz="2400" dirty="0"/>
              <a:t> </a:t>
            </a:r>
            <a:r>
              <a:rPr lang="en-US" sz="2400" dirty="0" err="1"/>
              <a:t>odottavat</a:t>
            </a:r>
            <a:r>
              <a:rPr lang="en-US" sz="2400" dirty="0"/>
              <a:t> </a:t>
            </a:r>
            <a:r>
              <a:rPr lang="en-US" sz="2400" dirty="0" err="1"/>
              <a:t>kysynnän</a:t>
            </a:r>
            <a:r>
              <a:rPr lang="en-US" sz="2400" dirty="0"/>
              <a:t> </a:t>
            </a:r>
            <a:r>
              <a:rPr lang="en-US" sz="2400" dirty="0" err="1"/>
              <a:t>kasvua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Vauhtiin</a:t>
            </a:r>
            <a:r>
              <a:rPr lang="en-US" sz="2400" dirty="0"/>
              <a:t> </a:t>
            </a:r>
            <a:r>
              <a:rPr lang="en-US" sz="2400" dirty="0" err="1"/>
              <a:t>uudelleen</a:t>
            </a:r>
            <a:r>
              <a:rPr lang="en-US" sz="2400" dirty="0"/>
              <a:t> 2028-2031.</a:t>
            </a:r>
            <a:endParaRPr lang="en-FI" sz="2400" dirty="0"/>
          </a:p>
        </p:txBody>
      </p:sp>
    </p:spTree>
    <p:extLst>
      <p:ext uri="{BB962C8B-B14F-4D97-AF65-F5344CB8AC3E}">
        <p14:creationId xmlns:p14="http://schemas.microsoft.com/office/powerpoint/2010/main" val="1035844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411F01-C27A-DB46-1B95-D83B8F330E1F}"/>
              </a:ext>
            </a:extLst>
          </p:cNvPr>
          <p:cNvSpPr txBox="1"/>
          <p:nvPr/>
        </p:nvSpPr>
        <p:spPr>
          <a:xfrm>
            <a:off x="6262090" y="639271"/>
            <a:ext cx="5929910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2000" dirty="0">
                <a:solidFill>
                  <a:srgbClr val="000000"/>
                </a:solidFill>
                <a:latin typeface="Arial" panose="020B0604020202020204" pitchFamily="34" charset="0"/>
              </a:rPr>
              <a:t>Lähivuosien ennustettu tuotannon kasvu edellyttää merkittävästi uusia investointipäätöksiä, sillä nykyiset päätökset eivät riitä vuoden 2030 skenaarioissa esitettyyn tasoon</a:t>
            </a:r>
          </a:p>
          <a:p>
            <a:pPr algn="l"/>
            <a:endParaRPr lang="en-FI" sz="1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Tuuli- ja aurinkovoima, ja erityisesti maatuulivoima, kattavat valtaosan tuotannon kasvusta</a:t>
            </a: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. EDELLYTTÄVÄT UUTTA KIIHDYTYSTÄ. INVESTOINTIEDELLYTYKSIÄ HEIKENNETTY UUSILLA MÄÄRÄYKSILLÄ. HINNAT? AURINKOVOIMA + 3 </a:t>
            </a:r>
            <a:r>
              <a:rPr lang="fi-FI" dirty="0" err="1">
                <a:solidFill>
                  <a:srgbClr val="000000"/>
                </a:solidFill>
                <a:latin typeface="Arial" panose="020B0604020202020204" pitchFamily="34" charset="0"/>
              </a:rPr>
              <a:t>TWh</a:t>
            </a: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?</a:t>
            </a:r>
          </a:p>
          <a:p>
            <a:r>
              <a:rPr lang="fi-FI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ONKO 21 </a:t>
            </a:r>
            <a:r>
              <a:rPr lang="fi-FI" dirty="0" err="1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TWh:n</a:t>
            </a:r>
            <a:r>
              <a:rPr lang="fi-FI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 LISÄYS REALISTINEN (2028-2031?) </a:t>
            </a:r>
            <a:endParaRPr lang="fi-FI" sz="1800" b="0" i="0" u="none" strike="noStrike" baseline="0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endParaRPr lang="fi-FI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YDINVOIMAN</a:t>
            </a: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 LISÄYS TULEE ENNUSTEESSA TEHONKOROTUKSISTA  ja TEHOKKUUDEN PARANEMISESTA </a:t>
            </a:r>
            <a:r>
              <a:rPr lang="fi-FI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+  5 </a:t>
            </a:r>
            <a:r>
              <a:rPr lang="fi-FI" dirty="0" err="1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TWh</a:t>
            </a:r>
            <a:endParaRPr lang="fi-FI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endParaRPr lang="fi-FI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OLETETAAN ETTÄ </a:t>
            </a:r>
            <a:r>
              <a:rPr lang="fi-FI" dirty="0" err="1">
                <a:solidFill>
                  <a:srgbClr val="000000"/>
                </a:solidFill>
                <a:latin typeface="Arial" panose="020B0604020202020204" pitchFamily="34" charset="0"/>
              </a:rPr>
              <a:t>CHP:n</a:t>
            </a:r>
            <a:r>
              <a:rPr lang="fi-FI" dirty="0">
                <a:solidFill>
                  <a:srgbClr val="000000"/>
                </a:solidFill>
                <a:latin typeface="Arial" panose="020B0604020202020204" pitchFamily="34" charset="0"/>
              </a:rPr>
              <a:t> VÄHENEMINEN PYSÄHTYY KOSKA KAPASITEETTIA TARVITAAN SÄÄTÖVOIMANA</a:t>
            </a:r>
          </a:p>
          <a:p>
            <a:endParaRPr lang="fi-FI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Ruotsin ja Norjan sähköylijäämän supistuminen kasvattaa Suomen oman sähköntuotannon merkitystä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20DC2-64AB-EA6A-BB67-B1A381C9C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68"/>
            <a:ext cx="6262090" cy="67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94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A5437B-4BD7-0214-D76C-72189C296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Teollisuuden ja muun sähkönkäytön kehitys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6D833B9-A92D-F193-EB30-9782CA21C28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4E7AB609-4E55-CB40-A637-5ECA9CA1C40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graphicFrame>
        <p:nvGraphicFramePr>
          <p:cNvPr id="7" name="Kaavion paikkamerkki 6">
            <a:extLst>
              <a:ext uri="{FF2B5EF4-FFF2-40B4-BE49-F238E27FC236}">
                <a16:creationId xmlns:a16="http://schemas.microsoft.com/office/drawing/2014/main" id="{6A6D464D-36DD-1676-D496-0C6757F714B0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7" y="1649413"/>
          <a:ext cx="8008937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63C3B2E-31EE-9057-9C02-18658220F28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16</a:t>
            </a:fld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4409F-73A2-EEC0-B853-A7F9C9FDF165}"/>
              </a:ext>
            </a:extLst>
          </p:cNvPr>
          <p:cNvSpPr txBox="1"/>
          <p:nvPr/>
        </p:nvSpPr>
        <p:spPr>
          <a:xfrm>
            <a:off x="8771767" y="1755971"/>
            <a:ext cx="28241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Lisääntynyt</a:t>
            </a:r>
            <a:r>
              <a:rPr lang="en-US" sz="2400" dirty="0"/>
              <a:t>: </a:t>
            </a:r>
            <a:r>
              <a:rPr lang="en-US" sz="2400" dirty="0" err="1"/>
              <a:t>palvelut</a:t>
            </a:r>
            <a:r>
              <a:rPr lang="en-US" sz="2400" dirty="0"/>
              <a:t>, </a:t>
            </a:r>
            <a:r>
              <a:rPr lang="en-US" sz="2400" dirty="0" err="1"/>
              <a:t>sähköinen</a:t>
            </a:r>
            <a:r>
              <a:rPr lang="en-US" sz="2400" dirty="0"/>
              <a:t> </a:t>
            </a:r>
            <a:r>
              <a:rPr lang="en-US" sz="2400" dirty="0" err="1"/>
              <a:t>lämmitys</a:t>
            </a:r>
            <a:r>
              <a:rPr lang="en-US" sz="2400" dirty="0"/>
              <a:t>, </a:t>
            </a:r>
            <a:r>
              <a:rPr lang="en-US" sz="2400" dirty="0" err="1"/>
              <a:t>liikenne</a:t>
            </a:r>
            <a:r>
              <a:rPr lang="en-US" sz="2400" dirty="0"/>
              <a:t> ja </a:t>
            </a:r>
            <a:r>
              <a:rPr lang="en-US" sz="2400" dirty="0" err="1"/>
              <a:t>datakeskukset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Vähentynyt</a:t>
            </a:r>
            <a:r>
              <a:rPr lang="en-US" sz="2400" dirty="0"/>
              <a:t> </a:t>
            </a:r>
            <a:r>
              <a:rPr lang="en-US" sz="2400" dirty="0" err="1"/>
              <a:t>perinteinen</a:t>
            </a:r>
            <a:r>
              <a:rPr lang="en-US" sz="2400" dirty="0"/>
              <a:t> </a:t>
            </a:r>
            <a:r>
              <a:rPr lang="en-US" sz="2400" dirty="0" err="1"/>
              <a:t>paperiteollisuus</a:t>
            </a:r>
            <a:r>
              <a:rPr lang="en-US" sz="2400" dirty="0"/>
              <a:t>: </a:t>
            </a:r>
            <a:r>
              <a:rPr lang="en-US" sz="2400" dirty="0" err="1"/>
              <a:t>yli</a:t>
            </a:r>
            <a:r>
              <a:rPr lang="en-US" sz="2400" dirty="0"/>
              <a:t> 10 TWh </a:t>
            </a:r>
            <a:r>
              <a:rPr lang="en-US" sz="2400" dirty="0" err="1"/>
              <a:t>vuoden</a:t>
            </a:r>
            <a:r>
              <a:rPr lang="en-US" sz="2400" dirty="0"/>
              <a:t> 2006 </a:t>
            </a:r>
            <a:r>
              <a:rPr lang="en-US" sz="2400" dirty="0" err="1"/>
              <a:t>jälkeen</a:t>
            </a:r>
            <a:endParaRPr lang="en-FI" sz="2400" dirty="0"/>
          </a:p>
        </p:txBody>
      </p:sp>
    </p:spTree>
    <p:extLst>
      <p:ext uri="{BB962C8B-B14F-4D97-AF65-F5344CB8AC3E}">
        <p14:creationId xmlns:p14="http://schemas.microsoft.com/office/powerpoint/2010/main" val="2613124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94AD5E-79DD-347C-EDC7-679A08DBB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Kaukolämmön tuotanto sähköistyy</a:t>
            </a:r>
            <a:br>
              <a:rPr lang="fi-FI"/>
            </a:br>
            <a:r>
              <a:rPr lang="fi-FI" sz="2700">
                <a:latin typeface="+mn-lt"/>
              </a:rPr>
              <a:t>Sähkökattiloiden käyttö kasvanut huomattavasti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C25A3F-727D-694C-E9AD-ABC8F64019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i-FI" dirty="0"/>
              <a:t>Sähkökattiloilla tuotettiin lämpöä 2 580 </a:t>
            </a:r>
            <a:r>
              <a:rPr lang="fi-FI" dirty="0" err="1"/>
              <a:t>GWh</a:t>
            </a:r>
            <a:r>
              <a:rPr lang="fi-FI" dirty="0"/>
              <a:t> vuonna 2025</a:t>
            </a:r>
          </a:p>
          <a:p>
            <a:r>
              <a:rPr lang="fi-FI" dirty="0"/>
              <a:t>Sähkökattiloilla korvataan polttoaineiden tuotantoa kun sähkön hinta on edullista</a:t>
            </a:r>
          </a:p>
          <a:p>
            <a:r>
              <a:rPr lang="fi-FI" dirty="0"/>
              <a:t>Sähkökattiloiden rinnalla on yleensä lämpövarasto.</a:t>
            </a:r>
          </a:p>
          <a:p>
            <a:r>
              <a:rPr lang="fi-FI" dirty="0"/>
              <a:t>Sähkökattilat voivat osallistua myös säätösähkömarkkinoille.</a:t>
            </a:r>
          </a:p>
          <a:p>
            <a:r>
              <a:rPr lang="fi-FI" b="1" dirty="0">
                <a:solidFill>
                  <a:srgbClr val="FF0000"/>
                </a:solidFill>
              </a:rPr>
              <a:t>2025 sähkön käyttö 3 </a:t>
            </a:r>
            <a:r>
              <a:rPr lang="fi-FI" b="1" dirty="0" err="1">
                <a:solidFill>
                  <a:srgbClr val="FF0000"/>
                </a:solidFill>
              </a:rPr>
              <a:t>TWh</a:t>
            </a:r>
            <a:r>
              <a:rPr lang="fi-FI" b="1" dirty="0">
                <a:solidFill>
                  <a:srgbClr val="FF0000"/>
                </a:solidFill>
              </a:rPr>
              <a:t> ja vuonna 2030 mennessä ehkä jo 7-9 </a:t>
            </a:r>
            <a:r>
              <a:rPr lang="fi-FI" b="1" dirty="0" err="1">
                <a:solidFill>
                  <a:srgbClr val="FF0000"/>
                </a:solidFill>
              </a:rPr>
              <a:t>TWh</a:t>
            </a:r>
            <a:endParaRPr lang="fi-FI" b="1" dirty="0">
              <a:solidFill>
                <a:srgbClr val="FF0000"/>
              </a:solidFill>
            </a:endParaRPr>
          </a:p>
          <a:p>
            <a:endParaRPr lang="fi-FI" sz="2000" dirty="0"/>
          </a:p>
          <a:p>
            <a:pPr marL="0" indent="0">
              <a:buNone/>
            </a:pPr>
            <a:endParaRPr lang="fi-FI" sz="2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F5F3A2B-95BB-4CF6-779B-C070F9F6F17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/>
              <a:t>Sähkökattiloiden tuottama lämpö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3ECD4A1-C42C-09C6-F63D-3CB6C003BEC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 noProof="0"/>
              <a:t>2025 ennakkotilastot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F2074D6-E649-6BCA-E36B-BF3C327A99A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 noProof="0"/>
              <a:t>21.1.2026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484D2A-47CD-27A3-E066-32F2F626E8E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17</a:t>
            </a:fld>
            <a:endParaRPr lang="fi-FI" noProof="0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9B001E9A-C5A1-0A67-133D-4D2FF5520EF6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8" y="1924050"/>
          <a:ext cx="7613650" cy="407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8177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1C7B6-AB50-3265-4580-BAE5F2DB5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78C4DD-7519-C64F-009C-8ED8DD207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/>
              <a:t>Hukkalämpöjen ja sähkönkäytön kasvu jatkui</a:t>
            </a:r>
            <a:endParaRPr lang="fi-FI" sz="2400">
              <a:solidFill>
                <a:srgbClr val="FF0000"/>
              </a:solidFill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B5B6A7C-CB48-29BC-4372-FA15322531E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BB09E-F6E5-05F4-3372-8910ACD3350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3C86AC3-91B4-DF7A-E368-D0EBD252BF9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799AC-AFE8-DE79-92A6-FEF41C817A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i-FI" sz="1600"/>
              <a:t>Hukkalämpöjen talteenotolla voidaan hyödyntää muuten hukkaan meneviä energialähteitä, esimerkiksi savukaasujen ja jäteveden lämpöjä. Näin vältetään polttoaineiden käyttöä.</a:t>
            </a:r>
          </a:p>
          <a:p>
            <a:r>
              <a:rPr lang="fi-FI" sz="1600"/>
              <a:t>Sähkökattiloiden tuottama kaukolämpö oli merkittävässä roolissa vuonna 2025, lämpöä tuotettiin 2 580 </a:t>
            </a:r>
            <a:r>
              <a:rPr lang="fi-FI" sz="1600" err="1"/>
              <a:t>GWh</a:t>
            </a:r>
            <a:endParaRPr lang="fi-FI" sz="1600">
              <a:cs typeface="Calibri"/>
            </a:endParaRPr>
          </a:p>
          <a:p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EFCDA5-6E1E-C1C6-7B0A-2552213576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/>
              <a:t>Kaukolämmön tuotanto lämmön talteenotolla, lämpöpumpuilla ja sähkökattiloilla</a:t>
            </a:r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3F6DD006-97D5-F993-D614-1B4EA24E9F73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8" y="1924050"/>
          <a:ext cx="7613650" cy="407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5719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B8EFE6-ECE5-F7FB-BF37-55CF073C1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Henkilöautojen sähkönkulutus 2022-2060</a:t>
            </a:r>
            <a:endParaRPr lang="fi-FI">
              <a:highlight>
                <a:srgbClr val="FFFF00"/>
              </a:highlight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7D43CB0-F30E-3F06-7E8D-7A00263ADD1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6538" y="5976355"/>
            <a:ext cx="7614000" cy="209880"/>
          </a:xfrm>
        </p:spPr>
        <p:txBody>
          <a:bodyPr/>
          <a:lstStyle/>
          <a:p>
            <a:r>
              <a:rPr lang="fi-FI"/>
              <a:t>Lähde: Tieliikenteen energiankulutuksen skenaariot, VTT</a:t>
            </a:r>
          </a:p>
          <a:p>
            <a:endParaRPr lang="fi-FI"/>
          </a:p>
        </p:txBody>
      </p:sp>
      <p:graphicFrame>
        <p:nvGraphicFramePr>
          <p:cNvPr id="9" name="Kaavion paikkamerkki 8">
            <a:extLst>
              <a:ext uri="{FF2B5EF4-FFF2-40B4-BE49-F238E27FC236}">
                <a16:creationId xmlns:a16="http://schemas.microsoft.com/office/drawing/2014/main" id="{C7545EA1-43E1-42F7-9244-F35FA4FF56B2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8" y="1649414"/>
          <a:ext cx="7613650" cy="4326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B81A9A8-6DC7-ACA4-E64D-C4030F55CB8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D1020E4-B238-08A4-EAC9-0D60D776C9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65E722A-77FE-9CA5-0237-F99EAC8121A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19</a:t>
            </a:fld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4A721-C18A-9707-A950-027F8E4ED0B2}"/>
              </a:ext>
            </a:extLst>
          </p:cNvPr>
          <p:cNvSpPr txBox="1"/>
          <p:nvPr/>
        </p:nvSpPr>
        <p:spPr>
          <a:xfrm>
            <a:off x="8537097" y="833480"/>
            <a:ext cx="25466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Sähköinen</a:t>
            </a:r>
            <a:r>
              <a:rPr lang="en-US" sz="2400" dirty="0"/>
              <a:t> </a:t>
            </a:r>
            <a:r>
              <a:rPr lang="en-US" sz="2400" dirty="0" err="1"/>
              <a:t>liikenne</a:t>
            </a:r>
            <a:r>
              <a:rPr lang="en-US" sz="2400" dirty="0"/>
              <a:t> on </a:t>
            </a:r>
            <a:r>
              <a:rPr lang="en-US" sz="2400" dirty="0" err="1"/>
              <a:t>hyvin</a:t>
            </a:r>
            <a:r>
              <a:rPr lang="en-US" sz="2400" dirty="0"/>
              <a:t> </a:t>
            </a:r>
            <a:r>
              <a:rPr lang="en-US" sz="2400" dirty="0" err="1"/>
              <a:t>tehokasta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Lisäys</a:t>
            </a:r>
            <a:r>
              <a:rPr lang="en-US" sz="2400" dirty="0"/>
              <a:t> </a:t>
            </a:r>
            <a:r>
              <a:rPr lang="en-US" sz="2400" dirty="0" err="1"/>
              <a:t>vuodesta</a:t>
            </a:r>
            <a:r>
              <a:rPr lang="en-US" sz="2400" dirty="0"/>
              <a:t> 2025 </a:t>
            </a:r>
            <a:r>
              <a:rPr lang="en-US" sz="2400" dirty="0" err="1"/>
              <a:t>vuoteen</a:t>
            </a:r>
            <a:r>
              <a:rPr lang="en-US" sz="2400" dirty="0"/>
              <a:t> 2030 ja 2035 </a:t>
            </a:r>
            <a:r>
              <a:rPr lang="en-US" sz="2400" dirty="0" err="1"/>
              <a:t>maltillinen</a:t>
            </a:r>
            <a:endParaRPr lang="en-US" sz="2400" dirty="0"/>
          </a:p>
          <a:p>
            <a:r>
              <a:rPr lang="en-US" sz="2400" dirty="0"/>
              <a:t>2025 1 TWh</a:t>
            </a:r>
          </a:p>
          <a:p>
            <a:r>
              <a:rPr lang="en-US" sz="2400" dirty="0"/>
              <a:t>2030 3 TWh</a:t>
            </a:r>
          </a:p>
          <a:p>
            <a:r>
              <a:rPr lang="en-US" sz="2400" dirty="0" err="1"/>
              <a:t>Myös</a:t>
            </a:r>
            <a:r>
              <a:rPr lang="en-US" sz="2400" dirty="0"/>
              <a:t> </a:t>
            </a:r>
            <a:r>
              <a:rPr lang="en-US" sz="2400" dirty="0" err="1"/>
              <a:t>muu</a:t>
            </a:r>
            <a:r>
              <a:rPr lang="en-US" sz="2400" dirty="0"/>
              <a:t> </a:t>
            </a:r>
            <a:r>
              <a:rPr lang="en-US" sz="2400" dirty="0" err="1"/>
              <a:t>sähköinen</a:t>
            </a:r>
            <a:r>
              <a:rPr lang="en-US" sz="2400" dirty="0"/>
              <a:t> </a:t>
            </a:r>
            <a:r>
              <a:rPr lang="en-US" sz="2400" dirty="0" err="1"/>
              <a:t>liikenne</a:t>
            </a:r>
            <a:r>
              <a:rPr lang="en-US" sz="2400" dirty="0"/>
              <a:t> </a:t>
            </a:r>
            <a:r>
              <a:rPr lang="en-US" sz="2400" dirty="0" err="1"/>
              <a:t>kasvaa</a:t>
            </a:r>
            <a:endParaRPr lang="en-FI" sz="2400" dirty="0"/>
          </a:p>
        </p:txBody>
      </p:sp>
    </p:spTree>
    <p:extLst>
      <p:ext uri="{BB962C8B-B14F-4D97-AF65-F5344CB8AC3E}">
        <p14:creationId xmlns:p14="http://schemas.microsoft.com/office/powerpoint/2010/main" val="216377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516C-D7B1-09D6-8B4C-A0A559428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Teollisuuden</a:t>
            </a:r>
            <a:r>
              <a:rPr lang="en-US" dirty="0"/>
              <a:t> </a:t>
            </a:r>
            <a:r>
              <a:rPr lang="en-US" dirty="0" err="1"/>
              <a:t>sähköistäminen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98206-B302-B8A3-E016-10FCAE97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47556" cy="4943165"/>
          </a:xfrm>
        </p:spPr>
        <p:txBody>
          <a:bodyPr>
            <a:normAutofit/>
          </a:bodyPr>
          <a:lstStyle/>
          <a:p>
            <a:r>
              <a:rPr lang="en-US" dirty="0" err="1"/>
              <a:t>Vanhan</a:t>
            </a:r>
            <a:r>
              <a:rPr lang="en-US" dirty="0"/>
              <a:t> </a:t>
            </a:r>
            <a:r>
              <a:rPr lang="en-US" dirty="0" err="1"/>
              <a:t>tuotannon</a:t>
            </a:r>
            <a:r>
              <a:rPr lang="en-US" dirty="0"/>
              <a:t> </a:t>
            </a:r>
            <a:r>
              <a:rPr lang="en-US" dirty="0" err="1"/>
              <a:t>tehostaminen</a:t>
            </a:r>
            <a:r>
              <a:rPr lang="en-US" dirty="0"/>
              <a:t> ja </a:t>
            </a:r>
            <a:r>
              <a:rPr lang="en-US" dirty="0" err="1"/>
              <a:t>päästöjen</a:t>
            </a:r>
            <a:r>
              <a:rPr lang="en-US" dirty="0"/>
              <a:t> </a:t>
            </a:r>
            <a:r>
              <a:rPr lang="en-US" dirty="0" err="1"/>
              <a:t>vähentäminen</a:t>
            </a:r>
            <a:r>
              <a:rPr lang="en-US" dirty="0"/>
              <a:t> </a:t>
            </a:r>
            <a:r>
              <a:rPr lang="en-US" dirty="0" err="1"/>
              <a:t>esimerkiksi</a:t>
            </a:r>
            <a:r>
              <a:rPr lang="en-US" dirty="0"/>
              <a:t> </a:t>
            </a:r>
            <a:r>
              <a:rPr lang="en-US" dirty="0" err="1"/>
              <a:t>kemianteollisuudessa</a:t>
            </a:r>
            <a:r>
              <a:rPr lang="en-US" dirty="0"/>
              <a:t> ja </a:t>
            </a:r>
            <a:r>
              <a:rPr lang="en-US" dirty="0" err="1"/>
              <a:t>terästeollisuudessa</a:t>
            </a:r>
            <a:r>
              <a:rPr lang="en-US" dirty="0"/>
              <a:t> (</a:t>
            </a:r>
            <a:r>
              <a:rPr lang="en-US" dirty="0" err="1"/>
              <a:t>esimerkiksi</a:t>
            </a:r>
            <a:r>
              <a:rPr lang="en-US" dirty="0"/>
              <a:t> </a:t>
            </a:r>
            <a:r>
              <a:rPr lang="en-US" dirty="0" err="1"/>
              <a:t>Rautaruukki</a:t>
            </a:r>
            <a:r>
              <a:rPr lang="en-US" dirty="0"/>
              <a:t> ja Neste). </a:t>
            </a:r>
          </a:p>
          <a:p>
            <a:r>
              <a:rPr lang="en-US" dirty="0" err="1"/>
              <a:t>Uuden</a:t>
            </a:r>
            <a:r>
              <a:rPr lang="en-US" dirty="0"/>
              <a:t> </a:t>
            </a:r>
            <a:r>
              <a:rPr lang="en-US" dirty="0" err="1"/>
              <a:t>tuotannon</a:t>
            </a:r>
            <a:r>
              <a:rPr lang="en-US" dirty="0"/>
              <a:t> </a:t>
            </a:r>
            <a:r>
              <a:rPr lang="en-US" dirty="0" err="1"/>
              <a:t>syntyminen</a:t>
            </a:r>
            <a:r>
              <a:rPr lang="en-US" dirty="0"/>
              <a:t> </a:t>
            </a:r>
            <a:r>
              <a:rPr lang="en-US" dirty="0" err="1"/>
              <a:t>puhtaan</a:t>
            </a:r>
            <a:r>
              <a:rPr lang="en-US" dirty="0"/>
              <a:t> </a:t>
            </a:r>
            <a:r>
              <a:rPr lang="en-US" dirty="0" err="1"/>
              <a:t>sähkön</a:t>
            </a:r>
            <a:r>
              <a:rPr lang="en-US" dirty="0"/>
              <a:t> </a:t>
            </a:r>
            <a:r>
              <a:rPr lang="en-US" dirty="0" err="1"/>
              <a:t>varaan</a:t>
            </a:r>
            <a:r>
              <a:rPr lang="en-US" dirty="0"/>
              <a:t>: </a:t>
            </a:r>
            <a:r>
              <a:rPr lang="en-US" dirty="0" err="1"/>
              <a:t>vedyn</a:t>
            </a:r>
            <a:r>
              <a:rPr lang="en-US" dirty="0"/>
              <a:t> </a:t>
            </a:r>
            <a:r>
              <a:rPr lang="en-US" dirty="0" err="1"/>
              <a:t>tuottaminen</a:t>
            </a:r>
            <a:r>
              <a:rPr lang="en-US" dirty="0"/>
              <a:t> ja </a:t>
            </a:r>
            <a:r>
              <a:rPr lang="en-US" dirty="0" err="1"/>
              <a:t>jalostaminen</a:t>
            </a:r>
            <a:r>
              <a:rPr lang="en-US" dirty="0"/>
              <a:t> </a:t>
            </a:r>
            <a:r>
              <a:rPr lang="en-US" dirty="0" err="1"/>
              <a:t>polttoaineiksi</a:t>
            </a:r>
            <a:r>
              <a:rPr lang="en-US" dirty="0"/>
              <a:t> ja </a:t>
            </a:r>
            <a:r>
              <a:rPr lang="en-US" dirty="0" err="1"/>
              <a:t>lannoitteiksi</a:t>
            </a:r>
            <a:r>
              <a:rPr lang="en-US" dirty="0"/>
              <a:t> (Naantali?)</a:t>
            </a:r>
          </a:p>
          <a:p>
            <a:r>
              <a:rPr lang="en-US" dirty="0" err="1"/>
              <a:t>Akkuklusteri</a:t>
            </a:r>
            <a:r>
              <a:rPr lang="en-US" dirty="0"/>
              <a:t> (</a:t>
            </a:r>
            <a:r>
              <a:rPr lang="en-US" dirty="0" err="1"/>
              <a:t>esim</a:t>
            </a:r>
            <a:r>
              <a:rPr lang="en-US" dirty="0"/>
              <a:t>. </a:t>
            </a:r>
            <a:r>
              <a:rPr lang="en-US" dirty="0" err="1"/>
              <a:t>Keliber</a:t>
            </a:r>
            <a:r>
              <a:rPr lang="en-US" dirty="0"/>
              <a:t> </a:t>
            </a:r>
            <a:r>
              <a:rPr lang="en-US" dirty="0" err="1"/>
              <a:t>Kokkolassa</a:t>
            </a:r>
            <a:r>
              <a:rPr lang="en-US" dirty="0"/>
              <a:t>)</a:t>
            </a:r>
          </a:p>
          <a:p>
            <a:r>
              <a:rPr lang="en-US" dirty="0" err="1"/>
              <a:t>Uuden</a:t>
            </a:r>
            <a:r>
              <a:rPr lang="en-US" dirty="0"/>
              <a:t> </a:t>
            </a:r>
            <a:r>
              <a:rPr lang="en-US" dirty="0" err="1"/>
              <a:t>tuotannon</a:t>
            </a:r>
            <a:r>
              <a:rPr lang="en-US" dirty="0"/>
              <a:t> </a:t>
            </a:r>
            <a:r>
              <a:rPr lang="en-US" dirty="0" err="1"/>
              <a:t>aloittaminen</a:t>
            </a:r>
            <a:r>
              <a:rPr lang="en-US" dirty="0"/>
              <a:t> (</a:t>
            </a:r>
            <a:r>
              <a:rPr lang="en-US" dirty="0" err="1"/>
              <a:t>Inkoon</a:t>
            </a:r>
            <a:r>
              <a:rPr lang="en-US" dirty="0"/>
              <a:t> </a:t>
            </a:r>
            <a:r>
              <a:rPr lang="en-US" dirty="0" err="1"/>
              <a:t>tehdas</a:t>
            </a:r>
            <a:r>
              <a:rPr lang="en-US" dirty="0"/>
              <a:t>?, </a:t>
            </a:r>
            <a:r>
              <a:rPr lang="en-US" dirty="0" err="1"/>
              <a:t>Kokkolan</a:t>
            </a:r>
            <a:r>
              <a:rPr lang="en-US" dirty="0"/>
              <a:t> </a:t>
            </a:r>
            <a:r>
              <a:rPr lang="en-US" dirty="0" err="1"/>
              <a:t>alumiinitehdas</a:t>
            </a:r>
            <a:r>
              <a:rPr lang="en-US" dirty="0"/>
              <a:t>?)</a:t>
            </a:r>
          </a:p>
          <a:p>
            <a:r>
              <a:rPr lang="en-US" dirty="0"/>
              <a:t>PÄÄASIASSA OVAT SIIRTYNEET AJALLISESTI ETEENPÄIN 2030-LUVULLE (SÄÄNTELYN HEIKKENEMINEN, HINTA, VETYHYPE)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455072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C7284B-41ED-6169-2B28-EA54023D3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10732" r="4431" b="24390"/>
          <a:stretch>
            <a:fillRect/>
          </a:stretch>
        </p:blipFill>
        <p:spPr>
          <a:xfrm>
            <a:off x="-1" y="0"/>
            <a:ext cx="12289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32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6F837F-462C-B10E-9897-EFD6484C0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6" t="18536" b="11220"/>
          <a:stretch>
            <a:fillRect/>
          </a:stretch>
        </p:blipFill>
        <p:spPr>
          <a:xfrm>
            <a:off x="0" y="55756"/>
            <a:ext cx="12160884" cy="67464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6F012F-DCD9-8A2C-4C3F-B2949DA62529}"/>
              </a:ext>
            </a:extLst>
          </p:cNvPr>
          <p:cNvSpPr txBox="1"/>
          <p:nvPr/>
        </p:nvSpPr>
        <p:spPr>
          <a:xfrm>
            <a:off x="2023009" y="1767172"/>
            <a:ext cx="1950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ighlight>
                  <a:srgbClr val="FFFF00"/>
                </a:highlight>
              </a:rPr>
              <a:t>Tuotantoennuste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oli</a:t>
            </a:r>
            <a:r>
              <a:rPr lang="en-US" dirty="0">
                <a:highlight>
                  <a:srgbClr val="FFFF00"/>
                </a:highlight>
              </a:rPr>
              <a:t> 2030: 107-118 ja 2035: 128-171</a:t>
            </a:r>
            <a:endParaRPr lang="en-FI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10183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0BCC0A-8371-BAD5-429A-3E05DE3E2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" t="4183" r="24716" b="8663"/>
          <a:stretch>
            <a:fillRect/>
          </a:stretch>
        </p:blipFill>
        <p:spPr>
          <a:xfrm rot="5400000">
            <a:off x="230307" y="129170"/>
            <a:ext cx="6878750" cy="65996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311C9D-9E8B-05BA-B03A-6EA54152EA91}"/>
              </a:ext>
            </a:extLst>
          </p:cNvPr>
          <p:cNvSpPr txBox="1"/>
          <p:nvPr/>
        </p:nvSpPr>
        <p:spPr>
          <a:xfrm>
            <a:off x="6969513" y="0"/>
            <a:ext cx="522248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AKKUIHIN INVESTOIDAAN JO PALJON; MUTTA SILTI RIITTÄVÄT VAIN LYHYTAIKAISEEN TARPEESEEN</a:t>
            </a:r>
          </a:p>
          <a:p>
            <a:endParaRPr lang="en-US" sz="2400" dirty="0"/>
          </a:p>
          <a:p>
            <a:r>
              <a:rPr lang="en-US" sz="2400" dirty="0"/>
              <a:t>PIDEMPIAIKAINEN (KYLMÄ TUULETON JAKSO) ON ONGELMA</a:t>
            </a:r>
          </a:p>
          <a:p>
            <a:endParaRPr lang="en-US" sz="2400" dirty="0"/>
          </a:p>
          <a:p>
            <a:r>
              <a:rPr lang="en-US" sz="2400" dirty="0"/>
              <a:t>SÄÄTÖVOIMAA EI NÄYTÄ SYNTYVÄN ILMAN TUKIA JA TUKIMUOTOA ON ETSITTY JO PITKÄÄN. </a:t>
            </a:r>
          </a:p>
          <a:p>
            <a:r>
              <a:rPr lang="en-US" sz="2400" dirty="0"/>
              <a:t>TARVITAAN 1000-2000 MW.</a:t>
            </a:r>
          </a:p>
          <a:p>
            <a:endParaRPr lang="en-US" sz="2400" dirty="0"/>
          </a:p>
          <a:p>
            <a:r>
              <a:rPr lang="en-US" sz="2400" dirty="0"/>
              <a:t>TULOSSA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“TALVITUKI”: UUSIUTUVA MUTTA SÄÄVARMA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WÄRTSILÄN MOOTTORIVOIMALAT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DATAKESKUSTEN VARAVOIMALAT?</a:t>
            </a:r>
            <a:endParaRPr lang="en-FI" sz="2400" dirty="0"/>
          </a:p>
        </p:txBody>
      </p:sp>
    </p:spTree>
    <p:extLst>
      <p:ext uri="{BB962C8B-B14F-4D97-AF65-F5344CB8AC3E}">
        <p14:creationId xmlns:p14="http://schemas.microsoft.com/office/powerpoint/2010/main" val="3136519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2C5EACC-4407-5E4B-C1C5-4ACDFE661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876" y="0"/>
            <a:ext cx="8960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3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CFE5B-471F-1199-6074-3534DEADB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Datakeskusbuumi</a:t>
            </a:r>
            <a:r>
              <a:rPr lang="en-US" dirty="0"/>
              <a:t> 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E7EE5-15EA-AECC-6E0C-C2EA07EEE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58991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Ollut</a:t>
            </a:r>
            <a:r>
              <a:rPr lang="en-US" dirty="0"/>
              <a:t> </a:t>
            </a:r>
            <a:r>
              <a:rPr lang="en-US" dirty="0" err="1"/>
              <a:t>menossa</a:t>
            </a:r>
            <a:r>
              <a:rPr lang="en-US" dirty="0"/>
              <a:t> 2020-luvulla </a:t>
            </a:r>
            <a:r>
              <a:rPr lang="en-US" dirty="0" err="1"/>
              <a:t>monessa</a:t>
            </a:r>
            <a:r>
              <a:rPr lang="en-US" dirty="0"/>
              <a:t> </a:t>
            </a:r>
            <a:r>
              <a:rPr lang="en-US" dirty="0" err="1"/>
              <a:t>maassa</a:t>
            </a:r>
            <a:r>
              <a:rPr lang="en-US" dirty="0"/>
              <a:t>. </a:t>
            </a:r>
            <a:r>
              <a:rPr lang="en-US" dirty="0" err="1"/>
              <a:t>Noussut</a:t>
            </a:r>
            <a:r>
              <a:rPr lang="en-US" dirty="0"/>
              <a:t> </a:t>
            </a:r>
            <a:r>
              <a:rPr lang="en-US" dirty="0" err="1"/>
              <a:t>vastustusta</a:t>
            </a:r>
            <a:r>
              <a:rPr lang="en-US" dirty="0"/>
              <a:t>. </a:t>
            </a:r>
            <a:r>
              <a:rPr lang="en-US" dirty="0" err="1"/>
              <a:t>Lainarahalla</a:t>
            </a:r>
            <a:r>
              <a:rPr lang="en-US" dirty="0"/>
              <a:t> </a:t>
            </a:r>
            <a:r>
              <a:rPr lang="en-US" dirty="0" err="1"/>
              <a:t>merkittävä</a:t>
            </a:r>
            <a:r>
              <a:rPr lang="en-US" dirty="0"/>
              <a:t> </a:t>
            </a:r>
            <a:r>
              <a:rPr lang="en-US" dirty="0" err="1"/>
              <a:t>rooli</a:t>
            </a:r>
            <a:r>
              <a:rPr lang="en-US" dirty="0"/>
              <a:t>. </a:t>
            </a:r>
            <a:r>
              <a:rPr lang="en-US" dirty="0" err="1"/>
              <a:t>Nostanut</a:t>
            </a:r>
            <a:r>
              <a:rPr lang="en-US" dirty="0"/>
              <a:t> </a:t>
            </a:r>
            <a:r>
              <a:rPr lang="en-US" dirty="0" err="1"/>
              <a:t>korkotasoa</a:t>
            </a:r>
            <a:r>
              <a:rPr lang="en-US" dirty="0"/>
              <a:t>. Hype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lässähtää</a:t>
            </a:r>
            <a:r>
              <a:rPr lang="en-US" dirty="0"/>
              <a:t>, </a:t>
            </a:r>
            <a:r>
              <a:rPr lang="en-US" dirty="0" err="1"/>
              <a:t>jos</a:t>
            </a:r>
            <a:r>
              <a:rPr lang="en-US" dirty="0"/>
              <a:t> </a:t>
            </a:r>
            <a:r>
              <a:rPr lang="en-US" dirty="0" err="1"/>
              <a:t>investoinnelle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jatkossa</a:t>
            </a:r>
            <a:r>
              <a:rPr lang="en-US" dirty="0"/>
              <a:t> </a:t>
            </a:r>
            <a:r>
              <a:rPr lang="en-US" dirty="0" err="1"/>
              <a:t>löydy</a:t>
            </a:r>
            <a:r>
              <a:rPr lang="en-US" dirty="0"/>
              <a:t> </a:t>
            </a:r>
            <a:r>
              <a:rPr lang="en-US" dirty="0" err="1"/>
              <a:t>riittävästi</a:t>
            </a:r>
            <a:r>
              <a:rPr lang="en-US" dirty="0"/>
              <a:t> </a:t>
            </a:r>
            <a:r>
              <a:rPr lang="en-US" dirty="0" err="1"/>
              <a:t>kannattavaa</a:t>
            </a:r>
            <a:r>
              <a:rPr lang="en-US" dirty="0"/>
              <a:t> </a:t>
            </a:r>
            <a:r>
              <a:rPr lang="en-US" dirty="0" err="1"/>
              <a:t>käyttöä</a:t>
            </a:r>
            <a:r>
              <a:rPr lang="en-US" dirty="0"/>
              <a:t>.</a:t>
            </a:r>
          </a:p>
          <a:p>
            <a:r>
              <a:rPr lang="en-US" dirty="0" err="1"/>
              <a:t>Suomessa</a:t>
            </a:r>
            <a:r>
              <a:rPr lang="en-US" dirty="0"/>
              <a:t> </a:t>
            </a:r>
            <a:r>
              <a:rPr lang="en-US" dirty="0" err="1"/>
              <a:t>buumi</a:t>
            </a:r>
            <a:r>
              <a:rPr lang="en-US" dirty="0"/>
              <a:t> </a:t>
            </a:r>
            <a:r>
              <a:rPr lang="en-US" dirty="0" err="1"/>
              <a:t>käynnistyi</a:t>
            </a:r>
            <a:r>
              <a:rPr lang="en-US" dirty="0"/>
              <a:t> </a:t>
            </a:r>
            <a:r>
              <a:rPr lang="en-US" dirty="0" err="1"/>
              <a:t>myöhemmin</a:t>
            </a:r>
            <a:r>
              <a:rPr lang="en-US" dirty="0"/>
              <a:t>. </a:t>
            </a:r>
            <a:r>
              <a:rPr lang="en-US" dirty="0" err="1"/>
              <a:t>Aluksi</a:t>
            </a:r>
            <a:r>
              <a:rPr lang="en-US" dirty="0"/>
              <a:t> </a:t>
            </a:r>
            <a:r>
              <a:rPr lang="en-US" dirty="0" err="1"/>
              <a:t>niitä</a:t>
            </a:r>
            <a:r>
              <a:rPr lang="en-US" dirty="0"/>
              <a:t> </a:t>
            </a:r>
            <a:r>
              <a:rPr lang="en-US" dirty="0" err="1"/>
              <a:t>houkuteltiin</a:t>
            </a:r>
            <a:r>
              <a:rPr lang="en-US" dirty="0"/>
              <a:t> </a:t>
            </a:r>
            <a:r>
              <a:rPr lang="en-US" dirty="0" err="1"/>
              <a:t>veroalennuksella</a:t>
            </a:r>
            <a:r>
              <a:rPr lang="en-US" dirty="0"/>
              <a:t> (</a:t>
            </a:r>
            <a:r>
              <a:rPr lang="en-US" dirty="0" err="1"/>
              <a:t>etteivät</a:t>
            </a:r>
            <a:r>
              <a:rPr lang="en-US" dirty="0"/>
              <a:t> </a:t>
            </a:r>
            <a:r>
              <a:rPr lang="en-US" dirty="0" err="1"/>
              <a:t>menisi</a:t>
            </a:r>
            <a:r>
              <a:rPr lang="en-US" dirty="0"/>
              <a:t> </a:t>
            </a:r>
            <a:r>
              <a:rPr lang="en-US" dirty="0" err="1"/>
              <a:t>Ruotsiin</a:t>
            </a:r>
            <a:r>
              <a:rPr lang="en-US" dirty="0"/>
              <a:t>). </a:t>
            </a:r>
            <a:r>
              <a:rPr lang="en-US" dirty="0" err="1"/>
              <a:t>Suunnitelmat</a:t>
            </a:r>
            <a:r>
              <a:rPr lang="en-US" dirty="0"/>
              <a:t> </a:t>
            </a:r>
            <a:r>
              <a:rPr lang="en-US" dirty="0" err="1"/>
              <a:t>kiihtyivät</a:t>
            </a:r>
            <a:r>
              <a:rPr lang="en-US" dirty="0"/>
              <a:t> 2025-2026.</a:t>
            </a:r>
          </a:p>
          <a:p>
            <a:r>
              <a:rPr lang="en-US" dirty="0" err="1"/>
              <a:t>Buumia</a:t>
            </a:r>
            <a:r>
              <a:rPr lang="en-US" dirty="0"/>
              <a:t> </a:t>
            </a:r>
            <a:r>
              <a:rPr lang="en-US" dirty="0" err="1"/>
              <a:t>tukenut</a:t>
            </a:r>
            <a:r>
              <a:rPr lang="en-US" dirty="0"/>
              <a:t> </a:t>
            </a:r>
            <a:r>
              <a:rPr lang="en-US" dirty="0" err="1"/>
              <a:t>halu</a:t>
            </a:r>
            <a:r>
              <a:rPr lang="en-US" dirty="0"/>
              <a:t> </a:t>
            </a:r>
            <a:r>
              <a:rPr lang="en-US" dirty="0" err="1"/>
              <a:t>saada</a:t>
            </a:r>
            <a:r>
              <a:rPr lang="en-US" dirty="0"/>
              <a:t> </a:t>
            </a:r>
            <a:r>
              <a:rPr lang="en-US" dirty="0" err="1"/>
              <a:t>investointeja</a:t>
            </a:r>
            <a:r>
              <a:rPr lang="en-US" dirty="0"/>
              <a:t> ja </a:t>
            </a:r>
            <a:r>
              <a:rPr lang="en-US" dirty="0" err="1"/>
              <a:t>työllisyyttä</a:t>
            </a:r>
            <a:r>
              <a:rPr lang="en-US" dirty="0"/>
              <a:t>. </a:t>
            </a:r>
            <a:r>
              <a:rPr lang="en-US" dirty="0" err="1"/>
              <a:t>Energiateollisuus</a:t>
            </a:r>
            <a:r>
              <a:rPr lang="en-US" dirty="0"/>
              <a:t> </a:t>
            </a:r>
            <a:r>
              <a:rPr lang="en-US" dirty="0" err="1"/>
              <a:t>toivonut</a:t>
            </a:r>
            <a:r>
              <a:rPr lang="en-US" dirty="0"/>
              <a:t> </a:t>
            </a:r>
            <a:r>
              <a:rPr lang="en-US" dirty="0" err="1"/>
              <a:t>lisäkulutusta</a:t>
            </a:r>
            <a:r>
              <a:rPr lang="en-US" dirty="0"/>
              <a:t>.</a:t>
            </a:r>
            <a:endParaRPr lang="en-FI" dirty="0"/>
          </a:p>
          <a:p>
            <a:r>
              <a:rPr lang="en-US" dirty="0" err="1"/>
              <a:t>Selvä</a:t>
            </a:r>
            <a:r>
              <a:rPr lang="en-US" dirty="0"/>
              <a:t> </a:t>
            </a:r>
            <a:r>
              <a:rPr lang="en-US" dirty="0" err="1"/>
              <a:t>käänne</a:t>
            </a:r>
            <a:r>
              <a:rPr lang="en-US" dirty="0"/>
              <a:t> </a:t>
            </a:r>
            <a:r>
              <a:rPr lang="en-US" dirty="0" err="1"/>
              <a:t>kriittiseen</a:t>
            </a:r>
            <a:r>
              <a:rPr lang="en-US" dirty="0"/>
              <a:t> </a:t>
            </a:r>
            <a:r>
              <a:rPr lang="en-US" dirty="0" err="1"/>
              <a:t>suuntaan</a:t>
            </a:r>
            <a:r>
              <a:rPr lang="en-US" dirty="0"/>
              <a:t> </a:t>
            </a:r>
            <a:r>
              <a:rPr lang="en-US" dirty="0" err="1"/>
              <a:t>tapahtui</a:t>
            </a:r>
            <a:r>
              <a:rPr lang="en-US" dirty="0"/>
              <a:t> </a:t>
            </a:r>
            <a:r>
              <a:rPr lang="en-US" dirty="0" err="1"/>
              <a:t>syksyn</a:t>
            </a:r>
            <a:r>
              <a:rPr lang="en-US" dirty="0"/>
              <a:t> 2025 ja </a:t>
            </a:r>
            <a:r>
              <a:rPr lang="en-US" dirty="0" err="1"/>
              <a:t>kevään</a:t>
            </a:r>
            <a:r>
              <a:rPr lang="en-US" dirty="0"/>
              <a:t> 2026 </a:t>
            </a:r>
            <a:r>
              <a:rPr lang="en-US" dirty="0" err="1"/>
              <a:t>aikana</a:t>
            </a:r>
            <a:r>
              <a:rPr lang="en-US" dirty="0"/>
              <a:t>. </a:t>
            </a:r>
            <a:r>
              <a:rPr lang="en-US" dirty="0" err="1"/>
              <a:t>Veronalennus</a:t>
            </a:r>
            <a:r>
              <a:rPr lang="en-US" dirty="0"/>
              <a:t> </a:t>
            </a:r>
            <a:r>
              <a:rPr lang="en-US" dirty="0" err="1"/>
              <a:t>poistettiin</a:t>
            </a:r>
            <a:r>
              <a:rPr lang="en-US" dirty="0"/>
              <a:t> 2026 </a:t>
            </a:r>
            <a:r>
              <a:rPr lang="en-US" dirty="0" err="1"/>
              <a:t>alusta</a:t>
            </a:r>
            <a:r>
              <a:rPr lang="en-US" dirty="0"/>
              <a:t>, ja </a:t>
            </a:r>
            <a:r>
              <a:rPr lang="en-US" dirty="0" err="1"/>
              <a:t>uutta</a:t>
            </a:r>
            <a:r>
              <a:rPr lang="en-US" dirty="0"/>
              <a:t> </a:t>
            </a:r>
            <a:r>
              <a:rPr lang="en-US" dirty="0" err="1"/>
              <a:t>tukea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tullut</a:t>
            </a:r>
            <a:r>
              <a:rPr lang="en-US" dirty="0"/>
              <a:t> </a:t>
            </a:r>
            <a:r>
              <a:rPr lang="en-US" dirty="0" err="1"/>
              <a:t>budjettiriihestä</a:t>
            </a:r>
            <a:r>
              <a:rPr lang="en-US" dirty="0"/>
              <a:t> ja </a:t>
            </a:r>
            <a:r>
              <a:rPr lang="en-US" dirty="0" err="1"/>
              <a:t>alettiin</a:t>
            </a:r>
            <a:r>
              <a:rPr lang="en-US" dirty="0"/>
              <a:t> </a:t>
            </a:r>
            <a:r>
              <a:rPr lang="en-US" dirty="0" err="1"/>
              <a:t>pikaisesti</a:t>
            </a:r>
            <a:r>
              <a:rPr lang="en-US" dirty="0"/>
              <a:t> </a:t>
            </a:r>
            <a:r>
              <a:rPr lang="en-US" dirty="0" err="1"/>
              <a:t>valmistelemaan</a:t>
            </a:r>
            <a:r>
              <a:rPr lang="en-US" dirty="0"/>
              <a:t> </a:t>
            </a:r>
            <a:r>
              <a:rPr lang="en-US" dirty="0" err="1"/>
              <a:t>buumia</a:t>
            </a:r>
            <a:r>
              <a:rPr lang="en-US" dirty="0"/>
              <a:t> </a:t>
            </a:r>
            <a:r>
              <a:rPr lang="en-US" dirty="0" err="1"/>
              <a:t>hidastavaa</a:t>
            </a:r>
            <a:r>
              <a:rPr lang="en-US" dirty="0"/>
              <a:t> </a:t>
            </a:r>
            <a:r>
              <a:rPr lang="en-US" dirty="0" err="1"/>
              <a:t>säännöstöä</a:t>
            </a:r>
            <a:r>
              <a:rPr lang="en-US" dirty="0"/>
              <a:t>.</a:t>
            </a:r>
          </a:p>
          <a:p>
            <a:r>
              <a:rPr lang="en-US" dirty="0" err="1"/>
              <a:t>Muista</a:t>
            </a:r>
            <a:r>
              <a:rPr lang="en-US" dirty="0"/>
              <a:t>: </a:t>
            </a:r>
            <a:r>
              <a:rPr lang="en-US" dirty="0" err="1"/>
              <a:t>pidettävä</a:t>
            </a:r>
            <a:r>
              <a:rPr lang="en-US" dirty="0"/>
              <a:t> </a:t>
            </a:r>
            <a:r>
              <a:rPr lang="en-US" dirty="0" err="1"/>
              <a:t>erillään</a:t>
            </a:r>
            <a:r>
              <a:rPr lang="en-US" dirty="0"/>
              <a:t> </a:t>
            </a:r>
            <a:r>
              <a:rPr lang="en-US" dirty="0" err="1"/>
              <a:t>alustavat</a:t>
            </a:r>
            <a:r>
              <a:rPr lang="en-US" dirty="0"/>
              <a:t> </a:t>
            </a:r>
            <a:r>
              <a:rPr lang="en-US" dirty="0" err="1"/>
              <a:t>suunnitelmat</a:t>
            </a:r>
            <a:r>
              <a:rPr lang="en-US" dirty="0"/>
              <a:t> ja </a:t>
            </a:r>
            <a:r>
              <a:rPr lang="en-US" dirty="0" err="1"/>
              <a:t>toteutumat</a:t>
            </a:r>
            <a:r>
              <a:rPr lang="en-US" dirty="0"/>
              <a:t> (</a:t>
            </a:r>
            <a:r>
              <a:rPr lang="en-US" dirty="0" err="1"/>
              <a:t>kaikki</a:t>
            </a:r>
            <a:r>
              <a:rPr lang="en-US" dirty="0"/>
              <a:t> </a:t>
            </a:r>
            <a:r>
              <a:rPr lang="en-US" dirty="0" err="1"/>
              <a:t>suunnitelmat</a:t>
            </a:r>
            <a:r>
              <a:rPr lang="en-US" dirty="0"/>
              <a:t> </a:t>
            </a:r>
            <a:r>
              <a:rPr lang="en-US" dirty="0" err="1"/>
              <a:t>eivät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mitenkään</a:t>
            </a:r>
            <a:r>
              <a:rPr lang="en-US" dirty="0"/>
              <a:t> </a:t>
            </a:r>
            <a:r>
              <a:rPr lang="en-US" dirty="0" err="1"/>
              <a:t>toteutua</a:t>
            </a:r>
            <a:r>
              <a:rPr lang="en-US" dirty="0"/>
              <a:t>, </a:t>
            </a:r>
            <a:r>
              <a:rPr lang="en-US" dirty="0" err="1"/>
              <a:t>hankkeet</a:t>
            </a:r>
            <a:r>
              <a:rPr lang="en-US" dirty="0"/>
              <a:t> </a:t>
            </a:r>
            <a:r>
              <a:rPr lang="en-US" dirty="0" err="1"/>
              <a:t>kilpailevat</a:t>
            </a:r>
            <a:r>
              <a:rPr lang="en-US" dirty="0"/>
              <a:t> </a:t>
            </a:r>
            <a:r>
              <a:rPr lang="en-US" dirty="0" err="1"/>
              <a:t>keskenään</a:t>
            </a:r>
            <a:r>
              <a:rPr lang="en-US" dirty="0"/>
              <a:t> ja vain </a:t>
            </a:r>
            <a:r>
              <a:rPr lang="en-US" dirty="0" err="1"/>
              <a:t>pieni</a:t>
            </a:r>
            <a:r>
              <a:rPr lang="en-US" dirty="0"/>
              <a:t>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toteutuu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0283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45A7-A929-3041-559A-8CE985A0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Suomi on </a:t>
            </a:r>
            <a:r>
              <a:rPr lang="en-US" dirty="0" err="1"/>
              <a:t>kilpailukykyinen</a:t>
            </a:r>
            <a:r>
              <a:rPr lang="en-US" dirty="0"/>
              <a:t> maa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4676E-3E14-DC67-67A0-074773844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844" y="1690688"/>
            <a:ext cx="11084312" cy="5167312"/>
          </a:xfrm>
        </p:spPr>
        <p:txBody>
          <a:bodyPr>
            <a:normAutofit fontScale="92500" lnSpcReduction="20000"/>
          </a:bodyPr>
          <a:lstStyle/>
          <a:p>
            <a:r>
              <a:rPr lang="en-FI" dirty="0" err="1"/>
              <a:t>Datakeskuksia</a:t>
            </a:r>
            <a:r>
              <a:rPr lang="en-FI" dirty="0"/>
              <a:t> </a:t>
            </a:r>
            <a:r>
              <a:rPr lang="en-US" dirty="0"/>
              <a:t>on </a:t>
            </a:r>
            <a:r>
              <a:rPr lang="en-US" dirty="0" err="1"/>
              <a:t>tulossa</a:t>
            </a:r>
            <a:r>
              <a:rPr lang="en-US" dirty="0"/>
              <a:t> </a:t>
            </a:r>
            <a:r>
              <a:rPr lang="en-FI" dirty="0" err="1"/>
              <a:t>maailmaan</a:t>
            </a:r>
            <a:r>
              <a:rPr lang="en-US" dirty="0"/>
              <a:t>, </a:t>
            </a:r>
            <a:r>
              <a:rPr lang="en-US" dirty="0" err="1"/>
              <a:t>mutta</a:t>
            </a:r>
            <a:r>
              <a:rPr lang="en-US" dirty="0"/>
              <a:t> </a:t>
            </a:r>
            <a:r>
              <a:rPr lang="en-US" dirty="0" err="1"/>
              <a:t>vastustus</a:t>
            </a:r>
            <a:r>
              <a:rPr lang="en-US" dirty="0"/>
              <a:t> </a:t>
            </a:r>
            <a:r>
              <a:rPr lang="en-US" dirty="0" err="1"/>
              <a:t>datakeskuksia</a:t>
            </a:r>
            <a:r>
              <a:rPr lang="en-US" dirty="0"/>
              <a:t> </a:t>
            </a:r>
            <a:r>
              <a:rPr lang="en-US" dirty="0" err="1"/>
              <a:t>vastaan</a:t>
            </a:r>
            <a:r>
              <a:rPr lang="en-US" dirty="0"/>
              <a:t> on </a:t>
            </a:r>
            <a:r>
              <a:rPr lang="en-US" dirty="0" err="1"/>
              <a:t>koventunut</a:t>
            </a:r>
            <a:r>
              <a:rPr lang="en-US" dirty="0"/>
              <a:t> </a:t>
            </a:r>
            <a:r>
              <a:rPr lang="en-US" dirty="0" err="1"/>
              <a:t>monissa</a:t>
            </a:r>
            <a:r>
              <a:rPr lang="en-US" dirty="0"/>
              <a:t> </a:t>
            </a:r>
            <a:r>
              <a:rPr lang="en-US" dirty="0" err="1"/>
              <a:t>maissa</a:t>
            </a:r>
            <a:r>
              <a:rPr lang="en-US" dirty="0"/>
              <a:t>. </a:t>
            </a:r>
            <a:r>
              <a:rPr lang="en-US" dirty="0" err="1"/>
              <a:t>Suomessa</a:t>
            </a:r>
            <a:r>
              <a:rPr lang="en-US" dirty="0"/>
              <a:t> </a:t>
            </a:r>
            <a:r>
              <a:rPr lang="en-US" dirty="0" err="1"/>
              <a:t>energiateollisuus</a:t>
            </a:r>
            <a:r>
              <a:rPr lang="en-US" dirty="0"/>
              <a:t> ja </a:t>
            </a:r>
            <a:r>
              <a:rPr lang="en-US" dirty="0" err="1"/>
              <a:t>kasvu</a:t>
            </a:r>
            <a:r>
              <a:rPr lang="en-US" dirty="0"/>
              <a:t>- ja </a:t>
            </a:r>
            <a:r>
              <a:rPr lang="en-US" dirty="0" err="1"/>
              <a:t>työllisyystavoitteet</a:t>
            </a:r>
            <a:r>
              <a:rPr lang="en-US" dirty="0"/>
              <a:t> </a:t>
            </a:r>
            <a:r>
              <a:rPr lang="en-US" dirty="0" err="1"/>
              <a:t>tukevat</a:t>
            </a:r>
            <a:r>
              <a:rPr lang="en-US" dirty="0"/>
              <a:t> </a:t>
            </a:r>
            <a:r>
              <a:rPr lang="en-US" dirty="0" err="1"/>
              <a:t>pyrkimyksiä</a:t>
            </a:r>
            <a:endParaRPr lang="en-US" dirty="0"/>
          </a:p>
          <a:p>
            <a:r>
              <a:rPr lang="en-US" dirty="0"/>
              <a:t>V</a:t>
            </a:r>
            <a:r>
              <a:rPr lang="en-FI" dirty="0" err="1"/>
              <a:t>akaa</a:t>
            </a:r>
            <a:r>
              <a:rPr lang="en-FI" dirty="0"/>
              <a:t> ja </a:t>
            </a:r>
            <a:r>
              <a:rPr lang="en-FI" dirty="0" err="1"/>
              <a:t>turvallinen</a:t>
            </a:r>
            <a:r>
              <a:rPr lang="en-FI" dirty="0"/>
              <a:t> maa. </a:t>
            </a:r>
            <a:endParaRPr lang="en-US" dirty="0"/>
          </a:p>
          <a:p>
            <a:r>
              <a:rPr lang="en-US" dirty="0"/>
              <a:t>T</a:t>
            </a:r>
            <a:r>
              <a:rPr lang="en-FI" dirty="0" err="1"/>
              <a:t>ähän</a:t>
            </a:r>
            <a:r>
              <a:rPr lang="en-FI" dirty="0"/>
              <a:t> </a:t>
            </a:r>
            <a:r>
              <a:rPr lang="en-FI" dirty="0" err="1"/>
              <a:t>asti</a:t>
            </a:r>
            <a:r>
              <a:rPr lang="en-FI" dirty="0"/>
              <a:t> </a:t>
            </a:r>
            <a:r>
              <a:rPr lang="en-FI" dirty="0" err="1"/>
              <a:t>Fingrid</a:t>
            </a:r>
            <a:r>
              <a:rPr lang="en-FI" dirty="0"/>
              <a:t> on </a:t>
            </a:r>
            <a:r>
              <a:rPr lang="en-US" dirty="0" err="1"/>
              <a:t>taannut</a:t>
            </a:r>
            <a:r>
              <a:rPr lang="en-FI" dirty="0"/>
              <a:t> </a:t>
            </a:r>
            <a:r>
              <a:rPr lang="en-FI" dirty="0" err="1"/>
              <a:t>nopean</a:t>
            </a:r>
            <a:r>
              <a:rPr lang="en-FI" dirty="0"/>
              <a:t> </a:t>
            </a:r>
            <a:r>
              <a:rPr lang="en-FI" dirty="0" err="1"/>
              <a:t>pääsyn</a:t>
            </a:r>
            <a:r>
              <a:rPr lang="en-FI" dirty="0"/>
              <a:t> </a:t>
            </a:r>
            <a:r>
              <a:rPr lang="en-FI" dirty="0" err="1"/>
              <a:t>sähköverkkoon</a:t>
            </a:r>
            <a:r>
              <a:rPr lang="en-US" dirty="0"/>
              <a:t> ja s</a:t>
            </a:r>
            <a:r>
              <a:rPr lang="en-FI" dirty="0" err="1"/>
              <a:t>ähkö</a:t>
            </a:r>
            <a:r>
              <a:rPr lang="en-FI" dirty="0"/>
              <a:t> on </a:t>
            </a:r>
            <a:r>
              <a:rPr lang="en-FI" dirty="0" err="1"/>
              <a:t>ollut</a:t>
            </a:r>
            <a:r>
              <a:rPr lang="en-FI" dirty="0"/>
              <a:t> </a:t>
            </a:r>
            <a:r>
              <a:rPr lang="en-US" dirty="0" err="1"/>
              <a:t>eurooppalaisittain</a:t>
            </a:r>
            <a:r>
              <a:rPr lang="en-US" dirty="0"/>
              <a:t> </a:t>
            </a:r>
            <a:r>
              <a:rPr lang="en-FI" dirty="0" err="1"/>
              <a:t>halpaa</a:t>
            </a:r>
            <a:r>
              <a:rPr lang="en-US" dirty="0"/>
              <a:t> ja  </a:t>
            </a:r>
            <a:r>
              <a:rPr lang="en-FI" dirty="0" err="1"/>
              <a:t>hiilidioksidivapaata</a:t>
            </a:r>
            <a:r>
              <a:rPr lang="en-FI" dirty="0"/>
              <a:t> </a:t>
            </a:r>
            <a:r>
              <a:rPr lang="en-FI" dirty="0" err="1"/>
              <a:t>lähes</a:t>
            </a:r>
            <a:r>
              <a:rPr lang="en-FI" dirty="0"/>
              <a:t> </a:t>
            </a:r>
            <a:r>
              <a:rPr lang="en-FI" dirty="0" err="1"/>
              <a:t>kokonaan</a:t>
            </a:r>
            <a:r>
              <a:rPr lang="en-FI" dirty="0"/>
              <a:t>. </a:t>
            </a:r>
            <a:r>
              <a:rPr lang="en-US" dirty="0"/>
              <a:t>L</a:t>
            </a:r>
            <a:r>
              <a:rPr lang="en-FI" dirty="0" err="1"/>
              <a:t>ähtökuopissa</a:t>
            </a:r>
            <a:r>
              <a:rPr lang="en-FI" dirty="0"/>
              <a:t> </a:t>
            </a:r>
            <a:r>
              <a:rPr lang="en-FI" dirty="0" err="1"/>
              <a:t>paljon</a:t>
            </a:r>
            <a:r>
              <a:rPr lang="en-FI" dirty="0"/>
              <a:t> </a:t>
            </a:r>
            <a:r>
              <a:rPr lang="en-FI" dirty="0" err="1"/>
              <a:t>tuulivoimainvestointeja</a:t>
            </a:r>
            <a:r>
              <a:rPr lang="en-FI" dirty="0"/>
              <a:t> </a:t>
            </a:r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tarpeisiin</a:t>
            </a:r>
            <a:r>
              <a:rPr lang="en-US" dirty="0"/>
              <a:t>.</a:t>
            </a:r>
          </a:p>
          <a:p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jäähdyttäminen</a:t>
            </a:r>
            <a:r>
              <a:rPr lang="en-FI" dirty="0"/>
              <a:t> on </a:t>
            </a:r>
            <a:r>
              <a:rPr lang="en-FI" dirty="0" err="1"/>
              <a:t>kylmässä</a:t>
            </a:r>
            <a:r>
              <a:rPr lang="en-FI" dirty="0"/>
              <a:t> </a:t>
            </a:r>
            <a:r>
              <a:rPr lang="en-FI" dirty="0" err="1"/>
              <a:t>Suomessa</a:t>
            </a:r>
            <a:r>
              <a:rPr lang="en-FI" dirty="0"/>
              <a:t> </a:t>
            </a:r>
            <a:r>
              <a:rPr lang="en-FI" dirty="0" err="1"/>
              <a:t>halpaa</a:t>
            </a:r>
            <a:r>
              <a:rPr lang="en-FI" dirty="0"/>
              <a:t> ja </a:t>
            </a:r>
            <a:r>
              <a:rPr lang="en-FI" dirty="0" err="1"/>
              <a:t>hukkalämmölle</a:t>
            </a:r>
            <a:r>
              <a:rPr lang="en-FI" dirty="0"/>
              <a:t> </a:t>
            </a:r>
            <a:r>
              <a:rPr lang="en-FI" dirty="0" err="1"/>
              <a:t>löytyy</a:t>
            </a:r>
            <a:r>
              <a:rPr lang="en-FI" dirty="0"/>
              <a:t> </a:t>
            </a:r>
            <a:r>
              <a:rPr lang="en-US" dirty="0" err="1"/>
              <a:t>monissa</a:t>
            </a:r>
            <a:r>
              <a:rPr lang="en-US" dirty="0"/>
              <a:t> </a:t>
            </a:r>
            <a:r>
              <a:rPr lang="en-US" dirty="0" err="1"/>
              <a:t>paikoissa</a:t>
            </a:r>
            <a:r>
              <a:rPr lang="en-US" dirty="0"/>
              <a:t> </a:t>
            </a:r>
            <a:r>
              <a:rPr lang="en-FI" dirty="0" err="1"/>
              <a:t>käyttöä</a:t>
            </a:r>
            <a:r>
              <a:rPr lang="en-FI" dirty="0"/>
              <a:t>. </a:t>
            </a:r>
            <a:r>
              <a:rPr lang="en-FI" dirty="0" err="1"/>
              <a:t>Suomesta</a:t>
            </a:r>
            <a:r>
              <a:rPr lang="en-FI" dirty="0"/>
              <a:t> </a:t>
            </a:r>
            <a:r>
              <a:rPr lang="en-FI" dirty="0" err="1"/>
              <a:t>löytyy</a:t>
            </a:r>
            <a:r>
              <a:rPr lang="en-FI" dirty="0"/>
              <a:t> </a:t>
            </a:r>
            <a:r>
              <a:rPr lang="en-FI" dirty="0" err="1"/>
              <a:t>tilaa</a:t>
            </a:r>
            <a:r>
              <a:rPr lang="en-US" dirty="0"/>
              <a:t>, </a:t>
            </a:r>
            <a:r>
              <a:rPr lang="en-US" dirty="0" err="1"/>
              <a:t>vettä</a:t>
            </a:r>
            <a:r>
              <a:rPr lang="en-FI" dirty="0"/>
              <a:t> ja </a:t>
            </a:r>
            <a:r>
              <a:rPr lang="en-FI" dirty="0" err="1"/>
              <a:t>työvoimaa</a:t>
            </a:r>
            <a:r>
              <a:rPr lang="en-FI" dirty="0"/>
              <a:t>. </a:t>
            </a:r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tarvitsemat</a:t>
            </a:r>
            <a:r>
              <a:rPr lang="en-FI" dirty="0"/>
              <a:t> </a:t>
            </a:r>
            <a:r>
              <a:rPr lang="en-FI" dirty="0" err="1"/>
              <a:t>tietoliikenneyhteydetkin</a:t>
            </a:r>
            <a:r>
              <a:rPr lang="en-FI" dirty="0"/>
              <a:t> </a:t>
            </a:r>
            <a:r>
              <a:rPr lang="en-FI" dirty="0" err="1"/>
              <a:t>ovat</a:t>
            </a:r>
            <a:r>
              <a:rPr lang="en-FI" dirty="0"/>
              <a:t> </a:t>
            </a:r>
            <a:r>
              <a:rPr lang="en-FI" dirty="0" err="1"/>
              <a:t>paranemaan</a:t>
            </a:r>
            <a:r>
              <a:rPr lang="en-FI" dirty="0"/>
              <a:t> </a:t>
            </a:r>
            <a:r>
              <a:rPr lang="en-FI" dirty="0" err="1"/>
              <a:t>päin</a:t>
            </a:r>
            <a:r>
              <a:rPr lang="en-FI" dirty="0"/>
              <a:t>.</a:t>
            </a:r>
          </a:p>
          <a:p>
            <a:r>
              <a:rPr lang="en-FI" dirty="0"/>
              <a:t>Suomen </a:t>
            </a:r>
            <a:r>
              <a:rPr lang="en-FI" dirty="0" err="1"/>
              <a:t>hyvien</a:t>
            </a:r>
            <a:r>
              <a:rPr lang="en-FI" dirty="0"/>
              <a:t> </a:t>
            </a:r>
            <a:r>
              <a:rPr lang="en-FI" dirty="0" err="1"/>
              <a:t>olosuhteiden</a:t>
            </a:r>
            <a:r>
              <a:rPr lang="en-FI" dirty="0"/>
              <a:t> </a:t>
            </a:r>
            <a:r>
              <a:rPr lang="en-FI" dirty="0" err="1"/>
              <a:t>vuoksi</a:t>
            </a:r>
            <a:r>
              <a:rPr lang="en-FI" dirty="0"/>
              <a:t> on </a:t>
            </a:r>
            <a:r>
              <a:rPr lang="en-FI" dirty="0" err="1"/>
              <a:t>ympäristöllisestikin</a:t>
            </a:r>
            <a:r>
              <a:rPr lang="en-FI" dirty="0"/>
              <a:t> </a:t>
            </a:r>
            <a:r>
              <a:rPr lang="en-FI" dirty="0" err="1"/>
              <a:t>hyvä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Suomen </a:t>
            </a:r>
            <a:r>
              <a:rPr lang="en-FI" dirty="0" err="1"/>
              <a:t>osuus</a:t>
            </a:r>
            <a:r>
              <a:rPr lang="en-FI" dirty="0"/>
              <a:t> </a:t>
            </a:r>
            <a:r>
              <a:rPr lang="en-FI" dirty="0" err="1"/>
              <a:t>hankkeista</a:t>
            </a:r>
            <a:r>
              <a:rPr lang="en-FI" dirty="0"/>
              <a:t> on</a:t>
            </a:r>
            <a:r>
              <a:rPr lang="en-FI" dirty="0">
                <a:solidFill>
                  <a:srgbClr val="FF0000"/>
                </a:solidFill>
              </a:rPr>
              <a:t> </a:t>
            </a:r>
            <a:r>
              <a:rPr lang="en-FI" dirty="0" err="1">
                <a:solidFill>
                  <a:srgbClr val="FF0000"/>
                </a:solidFill>
              </a:rPr>
              <a:t>kohtuullinen</a:t>
            </a:r>
            <a:r>
              <a:rPr lang="en-FI" dirty="0">
                <a:solidFill>
                  <a:srgbClr val="FF0000"/>
                </a:solidFill>
              </a:rPr>
              <a:t> </a:t>
            </a:r>
            <a:r>
              <a:rPr lang="en-FI" dirty="0" err="1"/>
              <a:t>kasvamatta</a:t>
            </a:r>
            <a:r>
              <a:rPr lang="en-FI" dirty="0"/>
              <a:t> </a:t>
            </a:r>
            <a:r>
              <a:rPr lang="en-FI" dirty="0" err="1"/>
              <a:t>liian</a:t>
            </a:r>
            <a:r>
              <a:rPr lang="en-FI" dirty="0"/>
              <a:t> </a:t>
            </a:r>
            <a:r>
              <a:rPr lang="en-FI" dirty="0" err="1"/>
              <a:t>suureksi</a:t>
            </a:r>
            <a:r>
              <a:rPr lang="en-FI" dirty="0"/>
              <a:t>.</a:t>
            </a:r>
            <a:endParaRPr lang="en-US" dirty="0"/>
          </a:p>
          <a:p>
            <a:r>
              <a:rPr lang="en-FI" dirty="0"/>
              <a:t> Suomen </a:t>
            </a:r>
            <a:r>
              <a:rPr lang="en-FI" dirty="0" err="1"/>
              <a:t>tietoturvan</a:t>
            </a:r>
            <a:r>
              <a:rPr lang="en-FI" dirty="0"/>
              <a:t> </a:t>
            </a:r>
            <a:r>
              <a:rPr lang="en-FI" dirty="0" err="1"/>
              <a:t>sekä</a:t>
            </a:r>
            <a:r>
              <a:rPr lang="en-FI" dirty="0"/>
              <a:t> </a:t>
            </a:r>
            <a:r>
              <a:rPr lang="en-FI" dirty="0" err="1"/>
              <a:t>huolto</a:t>
            </a:r>
            <a:r>
              <a:rPr lang="en-FI" dirty="0"/>
              <a:t>- ja </a:t>
            </a:r>
            <a:r>
              <a:rPr lang="en-FI" dirty="0" err="1"/>
              <a:t>toimintavarmuuden</a:t>
            </a:r>
            <a:r>
              <a:rPr lang="en-FI" dirty="0"/>
              <a:t> </a:t>
            </a:r>
            <a:r>
              <a:rPr lang="en-FI" dirty="0" err="1"/>
              <a:t>vuoksi</a:t>
            </a:r>
            <a:r>
              <a:rPr lang="en-FI" dirty="0"/>
              <a:t> </a:t>
            </a:r>
            <a:r>
              <a:rPr lang="en-FI" dirty="0" err="1"/>
              <a:t>monille</a:t>
            </a:r>
            <a:r>
              <a:rPr lang="en-FI" dirty="0"/>
              <a:t> </a:t>
            </a:r>
            <a:r>
              <a:rPr lang="en-FI" dirty="0" err="1"/>
              <a:t>palveluille</a:t>
            </a:r>
            <a:r>
              <a:rPr lang="en-FI" dirty="0"/>
              <a:t> on </a:t>
            </a:r>
            <a:r>
              <a:rPr lang="en-FI" dirty="0" err="1"/>
              <a:t>myös</a:t>
            </a:r>
            <a:r>
              <a:rPr lang="en-FI" dirty="0"/>
              <a:t> </a:t>
            </a:r>
            <a:r>
              <a:rPr lang="en-FI" dirty="0" err="1"/>
              <a:t>tärkeää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niitä</a:t>
            </a:r>
            <a:r>
              <a:rPr lang="en-FI" dirty="0"/>
              <a:t> </a:t>
            </a:r>
            <a:r>
              <a:rPr lang="en-FI" dirty="0" err="1"/>
              <a:t>tuottava</a:t>
            </a:r>
            <a:r>
              <a:rPr lang="en-FI" dirty="0"/>
              <a:t> </a:t>
            </a:r>
            <a:r>
              <a:rPr lang="en-FI" dirty="0" err="1"/>
              <a:t>datakeskus</a:t>
            </a:r>
            <a:r>
              <a:rPr lang="en-FI" dirty="0"/>
              <a:t> on </a:t>
            </a:r>
            <a:r>
              <a:rPr lang="en-FI" dirty="0" err="1"/>
              <a:t>Suomessa</a:t>
            </a:r>
            <a:r>
              <a:rPr lang="en-FI" dirty="0"/>
              <a:t>. 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131576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9E6CC9-1F91-7678-E28D-7A2E7F753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09" y="0"/>
            <a:ext cx="667623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5D884E-05A4-DE91-BABF-A25429A78F24}"/>
              </a:ext>
            </a:extLst>
          </p:cNvPr>
          <p:cNvSpPr txBox="1"/>
          <p:nvPr/>
        </p:nvSpPr>
        <p:spPr>
          <a:xfrm>
            <a:off x="8156771" y="1343278"/>
            <a:ext cx="3463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highlight>
                  <a:srgbClr val="FFFF00"/>
                </a:highlight>
              </a:rPr>
              <a:t>Datakeskusten</a:t>
            </a:r>
            <a:r>
              <a:rPr lang="en-US" sz="3600" dirty="0">
                <a:highlight>
                  <a:srgbClr val="FFFF00"/>
                </a:highlight>
              </a:rPr>
              <a:t> </a:t>
            </a:r>
            <a:r>
              <a:rPr lang="en-US" sz="3600" dirty="0" err="1">
                <a:highlight>
                  <a:srgbClr val="FFFF00"/>
                </a:highlight>
              </a:rPr>
              <a:t>toteutuminen</a:t>
            </a:r>
            <a:r>
              <a:rPr lang="en-US" sz="3600" dirty="0">
                <a:highlight>
                  <a:srgbClr val="FFFF00"/>
                </a:highlight>
              </a:rPr>
              <a:t> </a:t>
            </a:r>
            <a:r>
              <a:rPr lang="en-US" sz="3600" dirty="0" err="1">
                <a:highlight>
                  <a:srgbClr val="FFFF00"/>
                </a:highlight>
              </a:rPr>
              <a:t>kestää</a:t>
            </a:r>
            <a:r>
              <a:rPr lang="en-US" sz="3600" dirty="0">
                <a:highlight>
                  <a:srgbClr val="FFFF00"/>
                </a:highlight>
              </a:rPr>
              <a:t> ja ne </a:t>
            </a:r>
            <a:r>
              <a:rPr lang="en-US" sz="3600" dirty="0" err="1">
                <a:highlight>
                  <a:srgbClr val="FFFF00"/>
                </a:highlight>
              </a:rPr>
              <a:t>aloittavat</a:t>
            </a:r>
            <a:r>
              <a:rPr lang="en-US" sz="3600" dirty="0">
                <a:highlight>
                  <a:srgbClr val="FFFF00"/>
                </a:highlight>
              </a:rPr>
              <a:t> </a:t>
            </a:r>
            <a:r>
              <a:rPr lang="en-US" sz="3600" dirty="0" err="1">
                <a:highlight>
                  <a:srgbClr val="FFFF00"/>
                </a:highlight>
              </a:rPr>
              <a:t>yleensä</a:t>
            </a:r>
            <a:r>
              <a:rPr lang="en-US" sz="3600" dirty="0">
                <a:highlight>
                  <a:srgbClr val="FFFF00"/>
                </a:highlight>
              </a:rPr>
              <a:t> </a:t>
            </a:r>
            <a:r>
              <a:rPr lang="en-US" sz="3600" dirty="0" err="1">
                <a:highlight>
                  <a:srgbClr val="FFFF00"/>
                </a:highlight>
              </a:rPr>
              <a:t>pieninä</a:t>
            </a:r>
            <a:endParaRPr lang="en-FI" sz="3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19835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B20FF4-4FA8-5B3A-E053-87B29663C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77" y="0"/>
            <a:ext cx="11486245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D67FA8-B10A-3DB5-B393-24A75FB5DD7A}"/>
              </a:ext>
            </a:extLst>
          </p:cNvPr>
          <p:cNvSpPr txBox="1"/>
          <p:nvPr/>
        </p:nvSpPr>
        <p:spPr>
          <a:xfrm>
            <a:off x="1011504" y="4928050"/>
            <a:ext cx="19259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Lähde: </a:t>
            </a:r>
            <a:r>
              <a:rPr lang="en-US" dirty="0" err="1">
                <a:solidFill>
                  <a:schemeClr val="bg1"/>
                </a:solidFill>
              </a:rPr>
              <a:t>Ylen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tuore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uutinen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Tilanne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syyskuun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lopussa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etujärjestön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mukaan</a:t>
            </a:r>
            <a:endParaRPr lang="en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68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16529D-8E4C-7B61-CB35-392A2561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89" y="0"/>
            <a:ext cx="7895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168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6CAC5-0B98-4BE5-6C77-6A756CAE7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Mitä</a:t>
            </a:r>
            <a:r>
              <a:rPr lang="en-US" dirty="0"/>
              <a:t> </a:t>
            </a:r>
            <a:r>
              <a:rPr lang="en-US" dirty="0" err="1"/>
              <a:t>datakeskusasialle</a:t>
            </a:r>
            <a:r>
              <a:rPr lang="en-US" dirty="0"/>
              <a:t> </a:t>
            </a:r>
            <a:r>
              <a:rPr lang="en-US" dirty="0" err="1"/>
              <a:t>ollaan</a:t>
            </a:r>
            <a:r>
              <a:rPr lang="en-US" dirty="0"/>
              <a:t> </a:t>
            </a:r>
            <a:r>
              <a:rPr lang="en-US" dirty="0" err="1"/>
              <a:t>tekemässä</a:t>
            </a:r>
            <a:r>
              <a:rPr lang="en-US" dirty="0"/>
              <a:t>? Kuinka </a:t>
            </a:r>
            <a:r>
              <a:rPr lang="en-US" dirty="0" err="1"/>
              <a:t>nopeasti</a:t>
            </a:r>
            <a:r>
              <a:rPr lang="en-US" dirty="0"/>
              <a:t> ja </a:t>
            </a:r>
            <a:r>
              <a:rPr lang="en-US" dirty="0" err="1"/>
              <a:t>hyvin</a:t>
            </a:r>
            <a:r>
              <a:rPr lang="en-US" dirty="0"/>
              <a:t> </a:t>
            </a:r>
            <a:r>
              <a:rPr lang="en-US" dirty="0" err="1"/>
              <a:t>onnistuu</a:t>
            </a:r>
            <a:r>
              <a:rPr lang="en-US" dirty="0"/>
              <a:t>?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F5E72-B539-8806-1590-1AD28436A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027" y="1690688"/>
            <a:ext cx="10515600" cy="503379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err="1"/>
              <a:t>Lopetettu</a:t>
            </a:r>
            <a:r>
              <a:rPr lang="en-US" b="1" dirty="0"/>
              <a:t> </a:t>
            </a:r>
            <a:r>
              <a:rPr lang="en-US" b="1" dirty="0" err="1"/>
              <a:t>verotuki</a:t>
            </a:r>
            <a:r>
              <a:rPr lang="en-US" b="1" dirty="0"/>
              <a:t> </a:t>
            </a:r>
            <a:r>
              <a:rPr lang="en-US" dirty="0" err="1"/>
              <a:t>eikä</a:t>
            </a:r>
            <a:r>
              <a:rPr lang="en-US" dirty="0"/>
              <a:t> </a:t>
            </a:r>
            <a:r>
              <a:rPr lang="en-US" dirty="0" err="1"/>
              <a:t>käynnistetty</a:t>
            </a:r>
            <a:r>
              <a:rPr lang="en-US" dirty="0"/>
              <a:t> </a:t>
            </a:r>
            <a:r>
              <a:rPr lang="en-US" dirty="0" err="1"/>
              <a:t>vaihtoehtoista</a:t>
            </a:r>
            <a:r>
              <a:rPr lang="en-US" dirty="0"/>
              <a:t> </a:t>
            </a:r>
            <a:r>
              <a:rPr lang="en-US" dirty="0" err="1"/>
              <a:t>tukea</a:t>
            </a:r>
            <a:endParaRPr lang="en-FI" dirty="0"/>
          </a:p>
          <a:p>
            <a:r>
              <a:rPr lang="en-US" dirty="0" err="1"/>
              <a:t>Pitäisi</a:t>
            </a:r>
            <a:r>
              <a:rPr lang="en-US" dirty="0"/>
              <a:t> </a:t>
            </a:r>
            <a:r>
              <a:rPr lang="en-US" dirty="0" err="1"/>
              <a:t>seurata</a:t>
            </a:r>
            <a:r>
              <a:rPr lang="en-US" dirty="0"/>
              <a:t> </a:t>
            </a:r>
            <a:r>
              <a:rPr lang="en-US" dirty="0" err="1"/>
              <a:t>erittäin</a:t>
            </a:r>
            <a:r>
              <a:rPr lang="en-US" dirty="0"/>
              <a:t> </a:t>
            </a:r>
            <a:r>
              <a:rPr lang="en-US" dirty="0" err="1"/>
              <a:t>tarkasti</a:t>
            </a:r>
            <a:r>
              <a:rPr lang="en-US" dirty="0"/>
              <a:t> </a:t>
            </a:r>
            <a:r>
              <a:rPr lang="en-US" dirty="0" err="1"/>
              <a:t>suunnitelmia</a:t>
            </a:r>
            <a:r>
              <a:rPr lang="en-US" dirty="0"/>
              <a:t> ja </a:t>
            </a:r>
            <a:r>
              <a:rPr lang="en-US" dirty="0" err="1"/>
              <a:t>todellista</a:t>
            </a:r>
            <a:r>
              <a:rPr lang="en-US" dirty="0"/>
              <a:t> </a:t>
            </a:r>
            <a:r>
              <a:rPr lang="en-US" dirty="0" err="1"/>
              <a:t>kehitystä</a:t>
            </a:r>
            <a:r>
              <a:rPr lang="en-US" dirty="0"/>
              <a:t> </a:t>
            </a:r>
            <a:r>
              <a:rPr lang="en-US" b="1" dirty="0" err="1"/>
              <a:t>rekisteröitymisvaatimuksen</a:t>
            </a:r>
            <a:r>
              <a:rPr lang="en-US" dirty="0"/>
              <a:t> </a:t>
            </a:r>
            <a:r>
              <a:rPr lang="en-US" dirty="0" err="1"/>
              <a:t>kautta</a:t>
            </a:r>
            <a:r>
              <a:rPr lang="en-US" dirty="0"/>
              <a:t>: </a:t>
            </a:r>
            <a:r>
              <a:rPr lang="en-US" dirty="0" err="1"/>
              <a:t>rekisterin</a:t>
            </a:r>
            <a:r>
              <a:rPr lang="en-US" dirty="0"/>
              <a:t> </a:t>
            </a:r>
            <a:r>
              <a:rPr lang="en-US" dirty="0" err="1"/>
              <a:t>valmistelu</a:t>
            </a:r>
            <a:r>
              <a:rPr lang="en-US" dirty="0"/>
              <a:t> </a:t>
            </a:r>
            <a:r>
              <a:rPr lang="en-US" dirty="0" err="1"/>
              <a:t>edelleen</a:t>
            </a:r>
            <a:r>
              <a:rPr lang="en-US" dirty="0"/>
              <a:t> </a:t>
            </a:r>
            <a:r>
              <a:rPr lang="en-US" dirty="0" err="1"/>
              <a:t>kesken</a:t>
            </a:r>
            <a:endParaRPr lang="en-US" dirty="0"/>
          </a:p>
          <a:p>
            <a:r>
              <a:rPr lang="en-US" b="1" dirty="0" err="1"/>
              <a:t>Priorisointi</a:t>
            </a:r>
            <a:r>
              <a:rPr lang="en-US" b="1" dirty="0"/>
              <a:t> </a:t>
            </a:r>
            <a:r>
              <a:rPr lang="en-US" b="1" dirty="0" err="1"/>
              <a:t>verkkoon</a:t>
            </a:r>
            <a:r>
              <a:rPr lang="en-US" b="1" dirty="0"/>
              <a:t> </a:t>
            </a:r>
            <a:r>
              <a:rPr lang="en-US" dirty="0" err="1"/>
              <a:t>liittämisessä</a:t>
            </a:r>
            <a:r>
              <a:rPr lang="en-US" dirty="0"/>
              <a:t> (</a:t>
            </a:r>
            <a:r>
              <a:rPr lang="en-US" dirty="0" err="1"/>
              <a:t>pikavalmistelussa</a:t>
            </a:r>
            <a:r>
              <a:rPr lang="en-US" dirty="0"/>
              <a:t> ja </a:t>
            </a:r>
            <a:r>
              <a:rPr lang="en-US" dirty="0" err="1"/>
              <a:t>tulossa</a:t>
            </a:r>
            <a:r>
              <a:rPr lang="en-US" dirty="0"/>
              <a:t> </a:t>
            </a:r>
            <a:r>
              <a:rPr lang="en-US" dirty="0" err="1"/>
              <a:t>voimaan</a:t>
            </a:r>
            <a:r>
              <a:rPr lang="en-US" dirty="0"/>
              <a:t> </a:t>
            </a:r>
            <a:r>
              <a:rPr lang="en-US" dirty="0" err="1"/>
              <a:t>toivottavasti</a:t>
            </a:r>
            <a:r>
              <a:rPr lang="en-US" dirty="0"/>
              <a:t> </a:t>
            </a:r>
            <a:r>
              <a:rPr lang="en-US" dirty="0" err="1"/>
              <a:t>vuoden</a:t>
            </a:r>
            <a:r>
              <a:rPr lang="en-US" dirty="0"/>
              <a:t> 2027 </a:t>
            </a:r>
            <a:r>
              <a:rPr lang="en-US" dirty="0" err="1"/>
              <a:t>alusta</a:t>
            </a:r>
            <a:r>
              <a:rPr lang="en-US" dirty="0"/>
              <a:t>;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lisätä</a:t>
            </a:r>
            <a:r>
              <a:rPr lang="en-US" dirty="0"/>
              <a:t> </a:t>
            </a:r>
            <a:r>
              <a:rPr lang="en-US" dirty="0" err="1"/>
              <a:t>pikakäynnistyksiä</a:t>
            </a:r>
            <a:r>
              <a:rPr lang="en-US" dirty="0"/>
              <a:t> </a:t>
            </a:r>
            <a:r>
              <a:rPr lang="en-US" dirty="0" err="1"/>
              <a:t>lähiviikkoina</a:t>
            </a:r>
            <a:r>
              <a:rPr lang="en-US" dirty="0"/>
              <a:t>; </a:t>
            </a:r>
            <a:r>
              <a:rPr lang="en-US" dirty="0" err="1"/>
              <a:t>hidastaa</a:t>
            </a:r>
            <a:r>
              <a:rPr lang="en-US" dirty="0"/>
              <a:t> ensi </a:t>
            </a:r>
            <a:r>
              <a:rPr lang="en-US" dirty="0" err="1"/>
              <a:t>vuonna</a:t>
            </a:r>
            <a:r>
              <a:rPr lang="en-US" dirty="0"/>
              <a:t> </a:t>
            </a:r>
            <a:r>
              <a:rPr lang="en-US" dirty="0" err="1"/>
              <a:t>käynnistyksiä</a:t>
            </a:r>
            <a:r>
              <a:rPr lang="en-US" dirty="0"/>
              <a:t>)</a:t>
            </a:r>
          </a:p>
          <a:p>
            <a:pPr lvl="0"/>
            <a:r>
              <a:rPr lang="en-US" dirty="0" err="1"/>
              <a:t>Eduskunnassa</a:t>
            </a:r>
            <a:r>
              <a:rPr lang="en-US" dirty="0"/>
              <a:t> </a:t>
            </a:r>
            <a:r>
              <a:rPr lang="en-US" dirty="0" err="1"/>
              <a:t>edustaja</a:t>
            </a:r>
            <a:r>
              <a:rPr lang="en-US" dirty="0"/>
              <a:t> </a:t>
            </a:r>
            <a:r>
              <a:rPr lang="en-US" b="1" dirty="0" err="1"/>
              <a:t>Vestmanin</a:t>
            </a:r>
            <a:r>
              <a:rPr lang="en-US" b="1" dirty="0"/>
              <a:t> </a:t>
            </a:r>
            <a:r>
              <a:rPr lang="en-US" b="1" dirty="0" err="1"/>
              <a:t>aloite</a:t>
            </a:r>
            <a:r>
              <a:rPr lang="en-US" b="1" dirty="0"/>
              <a:t> </a:t>
            </a:r>
            <a:r>
              <a:rPr lang="en-US" dirty="0" err="1"/>
              <a:t>käsittelyssä</a:t>
            </a:r>
            <a:r>
              <a:rPr lang="en-US" dirty="0"/>
              <a:t> </a:t>
            </a:r>
            <a:r>
              <a:rPr lang="en-US" dirty="0" err="1"/>
              <a:t>eteenpäin</a:t>
            </a:r>
            <a:r>
              <a:rPr lang="en-US" dirty="0"/>
              <a:t>: </a:t>
            </a:r>
          </a:p>
          <a:p>
            <a:pPr lvl="1"/>
            <a:r>
              <a:rPr lang="en-FI" b="1" dirty="0" err="1"/>
              <a:t>Sähköntuotannon</a:t>
            </a:r>
            <a:r>
              <a:rPr lang="en-FI" b="1" dirty="0"/>
              <a:t> </a:t>
            </a:r>
            <a:r>
              <a:rPr lang="en-FI" b="1" dirty="0" err="1"/>
              <a:t>lisäisyysvaatimus</a:t>
            </a:r>
            <a:r>
              <a:rPr lang="en-FI" b="1" dirty="0"/>
              <a:t>:</a:t>
            </a:r>
            <a:r>
              <a:rPr lang="en-FI" dirty="0"/>
              <a:t> </a:t>
            </a:r>
            <a:r>
              <a:rPr lang="en-FI" dirty="0" err="1"/>
              <a:t>Lakialoite</a:t>
            </a:r>
            <a:r>
              <a:rPr lang="en-FI" dirty="0"/>
              <a:t> </a:t>
            </a:r>
            <a:r>
              <a:rPr lang="en-FI" dirty="0" err="1"/>
              <a:t>vaatii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Suomeen</a:t>
            </a:r>
            <a:r>
              <a:rPr lang="en-FI" dirty="0"/>
              <a:t> </a:t>
            </a:r>
            <a:r>
              <a:rPr lang="en-FI" dirty="0" err="1"/>
              <a:t>rakennettavien</a:t>
            </a:r>
            <a:r>
              <a:rPr lang="en-FI" dirty="0"/>
              <a:t> </a:t>
            </a:r>
            <a:r>
              <a:rPr lang="en-FI" dirty="0" err="1"/>
              <a:t>uusien</a:t>
            </a:r>
            <a:r>
              <a:rPr lang="en-FI" dirty="0"/>
              <a:t>, </a:t>
            </a:r>
            <a:r>
              <a:rPr lang="en-FI" dirty="0" err="1"/>
              <a:t>suuren</a:t>
            </a:r>
            <a:r>
              <a:rPr lang="en-FI" dirty="0"/>
              <a:t> </a:t>
            </a:r>
            <a:r>
              <a:rPr lang="en-FI" dirty="0" err="1"/>
              <a:t>mittaluokan</a:t>
            </a:r>
            <a:r>
              <a:rPr lang="en-FI" dirty="0"/>
              <a:t> </a:t>
            </a:r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täytyy</a:t>
            </a:r>
            <a:r>
              <a:rPr lang="en-FI" dirty="0"/>
              <a:t> </a:t>
            </a:r>
            <a:r>
              <a:rPr lang="en-FI" dirty="0" err="1"/>
              <a:t>itse</a:t>
            </a:r>
            <a:r>
              <a:rPr lang="en-FI" dirty="0"/>
              <a:t> </a:t>
            </a:r>
            <a:r>
              <a:rPr lang="en-FI" dirty="0" err="1"/>
              <a:t>rakentaa</a:t>
            </a:r>
            <a:r>
              <a:rPr lang="en-FI" dirty="0"/>
              <a:t> tai </a:t>
            </a:r>
            <a:r>
              <a:rPr lang="en-FI" dirty="0" err="1"/>
              <a:t>ostaa</a:t>
            </a:r>
            <a:r>
              <a:rPr lang="en-FI" dirty="0"/>
              <a:t> </a:t>
            </a:r>
            <a:r>
              <a:rPr lang="en-FI" dirty="0" err="1"/>
              <a:t>vastaava</a:t>
            </a:r>
            <a:r>
              <a:rPr lang="en-FI" dirty="0"/>
              <a:t> </a:t>
            </a:r>
            <a:r>
              <a:rPr lang="en-FI" dirty="0" err="1"/>
              <a:t>määrä</a:t>
            </a:r>
            <a:r>
              <a:rPr lang="en-FI" dirty="0"/>
              <a:t> </a:t>
            </a:r>
            <a:r>
              <a:rPr lang="en-FI" i="1" dirty="0" err="1"/>
              <a:t>uutta</a:t>
            </a:r>
            <a:r>
              <a:rPr lang="en-FI" dirty="0"/>
              <a:t> </a:t>
            </a:r>
            <a:r>
              <a:rPr lang="en-FI" dirty="0" err="1"/>
              <a:t>sähköntuotantoa</a:t>
            </a:r>
            <a:r>
              <a:rPr lang="en-FI" dirty="0"/>
              <a:t> </a:t>
            </a:r>
            <a:endParaRPr lang="en-US" dirty="0"/>
          </a:p>
          <a:p>
            <a:pPr lvl="1"/>
            <a:r>
              <a:rPr lang="en-FI" b="1" dirty="0"/>
              <a:t>Oma </a:t>
            </a:r>
            <a:r>
              <a:rPr lang="en-FI" b="1" dirty="0" err="1"/>
              <a:t>säätövoima</a:t>
            </a:r>
            <a:r>
              <a:rPr lang="en-FI" b="1" dirty="0"/>
              <a:t>:</a:t>
            </a:r>
            <a:r>
              <a:rPr lang="en-FI" dirty="0"/>
              <a:t> </a:t>
            </a:r>
            <a:r>
              <a:rPr lang="en-FI" dirty="0" err="1"/>
              <a:t>Datakeskuksilta</a:t>
            </a:r>
            <a:r>
              <a:rPr lang="en-FI" dirty="0"/>
              <a:t> </a:t>
            </a:r>
            <a:r>
              <a:rPr lang="en-FI" dirty="0" err="1"/>
              <a:t>edellytetään</a:t>
            </a:r>
            <a:r>
              <a:rPr lang="en-FI" dirty="0"/>
              <a:t> </a:t>
            </a:r>
            <a:r>
              <a:rPr lang="en-FI" dirty="0" err="1"/>
              <a:t>myös</a:t>
            </a:r>
            <a:r>
              <a:rPr lang="en-FI" dirty="0"/>
              <a:t> </a:t>
            </a:r>
            <a:r>
              <a:rPr lang="en-FI" dirty="0" err="1"/>
              <a:t>omaa</a:t>
            </a:r>
            <a:r>
              <a:rPr lang="en-FI" dirty="0"/>
              <a:t> </a:t>
            </a:r>
            <a:r>
              <a:rPr lang="en-FI" dirty="0" err="1"/>
              <a:t>säätövoimakapasiteettia</a:t>
            </a:r>
            <a:r>
              <a:rPr lang="en-FI" dirty="0"/>
              <a:t> </a:t>
            </a:r>
            <a:r>
              <a:rPr lang="en-FI" dirty="0" err="1"/>
              <a:t>sähköverkon</a:t>
            </a:r>
            <a:r>
              <a:rPr lang="en-FI" dirty="0"/>
              <a:t> </a:t>
            </a:r>
            <a:r>
              <a:rPr lang="en-FI" dirty="0" err="1"/>
              <a:t>tasapainottamiseksi</a:t>
            </a:r>
            <a:r>
              <a:rPr lang="en-FI" dirty="0"/>
              <a:t>. </a:t>
            </a:r>
          </a:p>
          <a:p>
            <a:pPr lvl="1"/>
            <a:r>
              <a:rPr lang="en-FI" b="1" dirty="0" err="1"/>
              <a:t>Kansainvälinen</a:t>
            </a:r>
            <a:r>
              <a:rPr lang="en-FI" b="1" dirty="0"/>
              <a:t> </a:t>
            </a:r>
            <a:r>
              <a:rPr lang="en-FI" b="1" dirty="0" err="1"/>
              <a:t>esikuva</a:t>
            </a:r>
            <a:r>
              <a:rPr lang="en-FI" b="1" dirty="0"/>
              <a:t>:</a:t>
            </a:r>
            <a:r>
              <a:rPr lang="en-FI" dirty="0"/>
              <a:t> Mallia </a:t>
            </a:r>
            <a:r>
              <a:rPr lang="en-FI" dirty="0" err="1"/>
              <a:t>aloitteeseen</a:t>
            </a:r>
            <a:r>
              <a:rPr lang="en-FI" dirty="0"/>
              <a:t> on </a:t>
            </a:r>
            <a:r>
              <a:rPr lang="en-FI" dirty="0" err="1"/>
              <a:t>otettu</a:t>
            </a:r>
            <a:r>
              <a:rPr lang="en-FI" dirty="0"/>
              <a:t> </a:t>
            </a:r>
            <a:r>
              <a:rPr lang="en-FI" b="1" dirty="0" err="1"/>
              <a:t>Irlannista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vastaavaa</a:t>
            </a:r>
            <a:r>
              <a:rPr lang="en-FI" dirty="0"/>
              <a:t> </a:t>
            </a:r>
            <a:r>
              <a:rPr lang="en-FI" dirty="0" err="1"/>
              <a:t>sääntelyä</a:t>
            </a:r>
            <a:r>
              <a:rPr lang="en-FI" dirty="0"/>
              <a:t> on </a:t>
            </a:r>
            <a:r>
              <a:rPr lang="en-FI" dirty="0" err="1"/>
              <a:t>otettu</a:t>
            </a:r>
            <a:r>
              <a:rPr lang="en-FI" dirty="0"/>
              <a:t> </a:t>
            </a:r>
            <a:r>
              <a:rPr lang="en-FI" dirty="0" err="1"/>
              <a:t>käyttöön</a:t>
            </a:r>
            <a:r>
              <a:rPr lang="en-FI" dirty="0"/>
              <a:t> </a:t>
            </a:r>
            <a:r>
              <a:rPr lang="en-FI" dirty="0" err="1"/>
              <a:t>sen</a:t>
            </a:r>
            <a:r>
              <a:rPr lang="en-FI" dirty="0"/>
              <a:t> </a:t>
            </a:r>
            <a:r>
              <a:rPr lang="en-FI" dirty="0" err="1"/>
              <a:t>jälkeen</a:t>
            </a:r>
            <a:r>
              <a:rPr lang="en-FI" dirty="0"/>
              <a:t>, </a:t>
            </a:r>
            <a:r>
              <a:rPr lang="en-FI" dirty="0" err="1"/>
              <a:t>kun</a:t>
            </a:r>
            <a:r>
              <a:rPr lang="en-FI" dirty="0"/>
              <a:t> </a:t>
            </a:r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räjähdysmäisesti</a:t>
            </a:r>
            <a:r>
              <a:rPr lang="en-FI" dirty="0"/>
              <a:t> </a:t>
            </a:r>
            <a:r>
              <a:rPr lang="en-FI" dirty="0" err="1"/>
              <a:t>kasvanut</a:t>
            </a:r>
            <a:r>
              <a:rPr lang="en-FI" dirty="0"/>
              <a:t> </a:t>
            </a:r>
            <a:r>
              <a:rPr lang="en-FI" dirty="0" err="1"/>
              <a:t>sähkönkulutus</a:t>
            </a:r>
            <a:r>
              <a:rPr lang="en-FI" dirty="0"/>
              <a:t> </a:t>
            </a:r>
            <a:r>
              <a:rPr lang="en-FI" dirty="0" err="1"/>
              <a:t>nosti</a:t>
            </a:r>
            <a:r>
              <a:rPr lang="en-FI" dirty="0"/>
              <a:t> </a:t>
            </a:r>
            <a:r>
              <a:rPr lang="en-FI" dirty="0" err="1"/>
              <a:t>maassa</a:t>
            </a:r>
            <a:r>
              <a:rPr lang="en-FI" dirty="0"/>
              <a:t> </a:t>
            </a:r>
            <a:r>
              <a:rPr lang="en-FI" dirty="0" err="1"/>
              <a:t>sähkön</a:t>
            </a:r>
            <a:r>
              <a:rPr lang="en-FI" dirty="0"/>
              <a:t> </a:t>
            </a:r>
            <a:r>
              <a:rPr lang="en-FI" dirty="0" err="1"/>
              <a:t>hintaa</a:t>
            </a:r>
            <a:r>
              <a:rPr lang="en-FI" dirty="0"/>
              <a:t>. </a:t>
            </a:r>
            <a:endParaRPr lang="en-US" dirty="0"/>
          </a:p>
          <a:p>
            <a:r>
              <a:rPr lang="en-US" b="1" dirty="0" err="1"/>
              <a:t>Kansalaisaloite</a:t>
            </a:r>
            <a:r>
              <a:rPr lang="en-US" dirty="0"/>
              <a:t>, </a:t>
            </a:r>
            <a:r>
              <a:rPr lang="en-US" dirty="0" err="1"/>
              <a:t>johon</a:t>
            </a:r>
            <a:r>
              <a:rPr lang="en-US" dirty="0"/>
              <a:t> </a:t>
            </a:r>
            <a:r>
              <a:rPr lang="en-US" dirty="0" err="1"/>
              <a:t>allekirjoituksia</a:t>
            </a:r>
            <a:r>
              <a:rPr lang="en-US" dirty="0"/>
              <a:t> </a:t>
            </a:r>
            <a:r>
              <a:rPr lang="en-US" dirty="0" err="1"/>
              <a:t>muutamassa</a:t>
            </a:r>
            <a:r>
              <a:rPr lang="en-US" dirty="0"/>
              <a:t> </a:t>
            </a:r>
            <a:r>
              <a:rPr lang="en-US" dirty="0" err="1"/>
              <a:t>päivässä</a:t>
            </a:r>
            <a:r>
              <a:rPr lang="en-US" dirty="0"/>
              <a:t> </a:t>
            </a:r>
            <a:r>
              <a:rPr lang="en-US" dirty="0" err="1"/>
              <a:t>yli</a:t>
            </a:r>
            <a:r>
              <a:rPr lang="en-US" dirty="0"/>
              <a:t> 80 000</a:t>
            </a:r>
          </a:p>
          <a:p>
            <a:r>
              <a:rPr lang="en-US" b="1" dirty="0"/>
              <a:t>A</a:t>
            </a:r>
            <a:r>
              <a:rPr lang="en-FI" b="1" dirty="0" err="1"/>
              <a:t>lueiden­käyttölaki</a:t>
            </a:r>
            <a:r>
              <a:rPr lang="en-US" b="1" dirty="0"/>
              <a:t> </a:t>
            </a:r>
            <a:r>
              <a:rPr lang="en-US" dirty="0" err="1"/>
              <a:t>heikentää</a:t>
            </a:r>
            <a:r>
              <a:rPr lang="en-US" dirty="0"/>
              <a:t> </a:t>
            </a:r>
            <a:r>
              <a:rPr lang="en-US" dirty="0" err="1"/>
              <a:t>ohjausta</a:t>
            </a:r>
            <a:r>
              <a:rPr lang="en-US" dirty="0"/>
              <a:t> (</a:t>
            </a:r>
            <a:r>
              <a:rPr lang="en-US" dirty="0" err="1"/>
              <a:t>maakunta</a:t>
            </a:r>
            <a:r>
              <a:rPr lang="en-US" dirty="0"/>
              <a:t>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kunta</a:t>
            </a:r>
            <a:r>
              <a:rPr lang="en-US" dirty="0"/>
              <a:t>), </a:t>
            </a:r>
            <a:r>
              <a:rPr lang="en-US" dirty="0" err="1"/>
              <a:t>samoin</a:t>
            </a:r>
            <a:r>
              <a:rPr lang="en-US" dirty="0"/>
              <a:t> </a:t>
            </a:r>
            <a:r>
              <a:rPr lang="en-US" dirty="0" err="1"/>
              <a:t>puhtaan</a:t>
            </a:r>
            <a:r>
              <a:rPr lang="en-US" dirty="0"/>
              <a:t> </a:t>
            </a:r>
            <a:r>
              <a:rPr lang="en-US" dirty="0" err="1"/>
              <a:t>siirtymän</a:t>
            </a:r>
            <a:r>
              <a:rPr lang="en-US" dirty="0"/>
              <a:t> </a:t>
            </a:r>
            <a:r>
              <a:rPr lang="en-US" dirty="0" err="1"/>
              <a:t>ohituskaista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vaikuttaa</a:t>
            </a:r>
            <a:r>
              <a:rPr lang="en-US" dirty="0"/>
              <a:t>, </a:t>
            </a:r>
            <a:r>
              <a:rPr lang="en-US" dirty="0" err="1"/>
              <a:t>ympäristölainsäädännössä</a:t>
            </a:r>
            <a:r>
              <a:rPr lang="en-US" dirty="0"/>
              <a:t> </a:t>
            </a:r>
            <a:r>
              <a:rPr lang="en-US" dirty="0" err="1"/>
              <a:t>aukkoja</a:t>
            </a:r>
            <a:r>
              <a:rPr lang="en-US" dirty="0"/>
              <a:t>, </a:t>
            </a:r>
            <a:r>
              <a:rPr lang="en-US" dirty="0" err="1"/>
              <a:t>maksut</a:t>
            </a:r>
            <a:endParaRPr lang="en-FI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596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FEED-E05A-3DA0-C880-55DD4519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Jämsän</a:t>
            </a:r>
            <a:r>
              <a:rPr lang="en-US" dirty="0"/>
              <a:t> </a:t>
            </a:r>
            <a:r>
              <a:rPr lang="en-US" dirty="0" err="1"/>
              <a:t>uusi</a:t>
            </a:r>
            <a:r>
              <a:rPr lang="en-US" dirty="0"/>
              <a:t> </a:t>
            </a:r>
            <a:r>
              <a:rPr lang="en-US" dirty="0" err="1"/>
              <a:t>datakeskus</a:t>
            </a:r>
            <a:r>
              <a:rPr lang="en-US" dirty="0"/>
              <a:t> -</a:t>
            </a:r>
            <a:r>
              <a:rPr lang="en-US" dirty="0" err="1"/>
              <a:t>uutinen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D6DE4-73F3-E84B-B759-A4DBEF1B0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FI" b="1" dirty="0" err="1"/>
              <a:t>Ranskalainen</a:t>
            </a:r>
            <a:r>
              <a:rPr lang="en-FI" dirty="0"/>
              <a:t> </a:t>
            </a:r>
            <a:r>
              <a:rPr lang="en-FI" dirty="0" err="1"/>
              <a:t>tekoäly­infrastruktuuri­yhtiö</a:t>
            </a:r>
            <a:r>
              <a:rPr lang="en-FI" dirty="0"/>
              <a:t> Sesterce </a:t>
            </a:r>
            <a:r>
              <a:rPr lang="en-FI" dirty="0" err="1"/>
              <a:t>suunnittelee</a:t>
            </a:r>
            <a:r>
              <a:rPr lang="en-FI" dirty="0"/>
              <a:t> </a:t>
            </a:r>
            <a:r>
              <a:rPr lang="en-FI" dirty="0" err="1"/>
              <a:t>kymmenen</a:t>
            </a:r>
            <a:r>
              <a:rPr lang="en-FI" dirty="0"/>
              <a:t> </a:t>
            </a:r>
            <a:r>
              <a:rPr lang="en-FI" dirty="0" err="1"/>
              <a:t>miljardin</a:t>
            </a:r>
            <a:r>
              <a:rPr lang="en-FI" dirty="0"/>
              <a:t> </a:t>
            </a:r>
            <a:r>
              <a:rPr lang="en-FI" dirty="0" err="1"/>
              <a:t>euron</a:t>
            </a:r>
            <a:r>
              <a:rPr lang="en-FI" dirty="0"/>
              <a:t> </a:t>
            </a:r>
            <a:r>
              <a:rPr lang="en-FI" dirty="0" err="1"/>
              <a:t>datakeskus­hanketta</a:t>
            </a:r>
            <a:r>
              <a:rPr lang="en-FI" dirty="0"/>
              <a:t> </a:t>
            </a:r>
            <a:r>
              <a:rPr lang="en-FI" dirty="0" err="1"/>
              <a:t>Kaipolan</a:t>
            </a:r>
            <a:r>
              <a:rPr lang="en-FI" dirty="0"/>
              <a:t> </a:t>
            </a:r>
            <a:r>
              <a:rPr lang="en-FI" dirty="0" err="1"/>
              <a:t>entisen</a:t>
            </a:r>
            <a:r>
              <a:rPr lang="en-FI" dirty="0"/>
              <a:t> </a:t>
            </a:r>
            <a:r>
              <a:rPr lang="en-FI" dirty="0" err="1"/>
              <a:t>paperitehtaan</a:t>
            </a:r>
            <a:r>
              <a:rPr lang="en-FI" dirty="0"/>
              <a:t> </a:t>
            </a:r>
            <a:r>
              <a:rPr lang="en-FI" dirty="0" err="1"/>
              <a:t>alueelle</a:t>
            </a:r>
            <a:r>
              <a:rPr lang="en-FI" dirty="0"/>
              <a:t> Jämsään. </a:t>
            </a:r>
            <a:r>
              <a:rPr lang="en-FI" dirty="0" err="1"/>
              <a:t>Yhtiö</a:t>
            </a:r>
            <a:r>
              <a:rPr lang="en-FI" dirty="0"/>
              <a:t> </a:t>
            </a:r>
            <a:r>
              <a:rPr lang="en-FI" dirty="0" err="1"/>
              <a:t>kertoo</a:t>
            </a:r>
            <a:r>
              <a:rPr lang="en-FI" dirty="0"/>
              <a:t> </a:t>
            </a:r>
            <a:r>
              <a:rPr lang="en-FI" dirty="0" err="1"/>
              <a:t>asiasta</a:t>
            </a:r>
            <a:r>
              <a:rPr lang="en-FI" dirty="0"/>
              <a:t> </a:t>
            </a:r>
            <a:r>
              <a:rPr lang="en-FI" dirty="0" err="1"/>
              <a:t>tiedotteessaan</a:t>
            </a:r>
            <a:r>
              <a:rPr lang="en-FI" dirty="0"/>
              <a:t> </a:t>
            </a:r>
            <a:r>
              <a:rPr lang="en-FI" dirty="0" err="1"/>
              <a:t>torstaina</a:t>
            </a:r>
            <a:r>
              <a:rPr lang="en-FI" dirty="0"/>
              <a:t> (8.10).</a:t>
            </a:r>
            <a:r>
              <a:rPr lang="en-US" dirty="0"/>
              <a:t> </a:t>
            </a:r>
            <a:r>
              <a:rPr lang="en-FI" dirty="0" err="1"/>
              <a:t>Sestercen</a:t>
            </a:r>
            <a:r>
              <a:rPr lang="en-FI" dirty="0"/>
              <a:t> </a:t>
            </a:r>
            <a:r>
              <a:rPr lang="en-FI" dirty="0" err="1"/>
              <a:t>toimitusjohtaja</a:t>
            </a:r>
            <a:r>
              <a:rPr lang="en-FI" dirty="0"/>
              <a:t> </a:t>
            </a:r>
            <a:r>
              <a:rPr lang="en-FI" b="1" u="sng" dirty="0">
                <a:hlinkClick r:id="rId2"/>
              </a:rPr>
              <a:t>Youssef El Manssouri</a:t>
            </a:r>
            <a:r>
              <a:rPr lang="en-FI" dirty="0"/>
              <a:t> </a:t>
            </a:r>
            <a:r>
              <a:rPr lang="en-FI" dirty="0" err="1"/>
              <a:t>kertoo</a:t>
            </a:r>
            <a:r>
              <a:rPr lang="en-FI" dirty="0"/>
              <a:t> </a:t>
            </a:r>
            <a:r>
              <a:rPr lang="en-FI" u="sng" dirty="0" err="1">
                <a:hlinkClick r:id="rId3"/>
              </a:rPr>
              <a:t>Ylelle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investointipäätös</a:t>
            </a:r>
            <a:r>
              <a:rPr lang="en-FI" dirty="0"/>
              <a:t> on jo </a:t>
            </a:r>
            <a:r>
              <a:rPr lang="en-FI" dirty="0" err="1"/>
              <a:t>tehty</a:t>
            </a:r>
            <a:r>
              <a:rPr lang="en-FI" dirty="0"/>
              <a:t> ja </a:t>
            </a:r>
            <a:r>
              <a:rPr lang="en-FI" dirty="0" err="1"/>
              <a:t>sopimus</a:t>
            </a:r>
            <a:r>
              <a:rPr lang="en-FI" dirty="0"/>
              <a:t> </a:t>
            </a:r>
            <a:r>
              <a:rPr lang="en-FI" dirty="0" err="1"/>
              <a:t>datakeskuksen</a:t>
            </a:r>
            <a:r>
              <a:rPr lang="en-FI" dirty="0"/>
              <a:t> </a:t>
            </a:r>
            <a:r>
              <a:rPr lang="en-FI" dirty="0" err="1"/>
              <a:t>tulevan</a:t>
            </a:r>
            <a:r>
              <a:rPr lang="en-FI" dirty="0"/>
              <a:t> </a:t>
            </a:r>
            <a:r>
              <a:rPr lang="en-FI" dirty="0" err="1"/>
              <a:t>asiakkaan</a:t>
            </a:r>
            <a:r>
              <a:rPr lang="en-FI" dirty="0"/>
              <a:t> </a:t>
            </a:r>
            <a:r>
              <a:rPr lang="en-FI" dirty="0" err="1"/>
              <a:t>kanssa</a:t>
            </a:r>
            <a:r>
              <a:rPr lang="en-FI" dirty="0"/>
              <a:t> </a:t>
            </a:r>
            <a:r>
              <a:rPr lang="en-FI" dirty="0" err="1"/>
              <a:t>allekirjoitettu</a:t>
            </a:r>
            <a:r>
              <a:rPr lang="en-FI" dirty="0"/>
              <a:t>. </a:t>
            </a:r>
            <a:r>
              <a:rPr lang="en-FI" b="1" dirty="0" err="1"/>
              <a:t>Hänen</a:t>
            </a:r>
            <a:r>
              <a:rPr lang="en-FI" b="1" dirty="0"/>
              <a:t> </a:t>
            </a:r>
            <a:r>
              <a:rPr lang="en-FI" b="1" dirty="0" err="1"/>
              <a:t>mukaansa</a:t>
            </a:r>
            <a:r>
              <a:rPr lang="en-FI" b="1" dirty="0"/>
              <a:t> </a:t>
            </a:r>
            <a:r>
              <a:rPr lang="en-FI" b="1" dirty="0" err="1"/>
              <a:t>asiakas</a:t>
            </a:r>
            <a:r>
              <a:rPr lang="en-FI" b="1" dirty="0"/>
              <a:t> on </a:t>
            </a:r>
            <a:r>
              <a:rPr lang="en-FI" b="1" dirty="0" err="1"/>
              <a:t>yksi</a:t>
            </a:r>
            <a:r>
              <a:rPr lang="en-FI" b="1" dirty="0"/>
              <a:t> </a:t>
            </a:r>
            <a:r>
              <a:rPr lang="en-FI" b="1" dirty="0" err="1"/>
              <a:t>maailman</a:t>
            </a:r>
            <a:r>
              <a:rPr lang="en-FI" b="1" dirty="0"/>
              <a:t> </a:t>
            </a:r>
            <a:r>
              <a:rPr lang="en-FI" b="1" dirty="0" err="1"/>
              <a:t>kahdesta</a:t>
            </a:r>
            <a:r>
              <a:rPr lang="en-FI" b="1" dirty="0"/>
              <a:t> </a:t>
            </a:r>
            <a:r>
              <a:rPr lang="en-FI" b="1" dirty="0" err="1"/>
              <a:t>johtavasta</a:t>
            </a:r>
            <a:r>
              <a:rPr lang="en-FI" b="1" dirty="0"/>
              <a:t> </a:t>
            </a:r>
            <a:r>
              <a:rPr lang="en-FI" b="1" dirty="0" err="1"/>
              <a:t>tekoälylaboratoriosta</a:t>
            </a:r>
            <a:r>
              <a:rPr lang="en-FI" b="1" dirty="0"/>
              <a:t>, </a:t>
            </a:r>
            <a:r>
              <a:rPr lang="en-FI" b="1" dirty="0" err="1"/>
              <a:t>mutta</a:t>
            </a:r>
            <a:r>
              <a:rPr lang="en-FI" b="1" dirty="0"/>
              <a:t> </a:t>
            </a:r>
            <a:r>
              <a:rPr lang="en-FI" b="1" dirty="0" err="1"/>
              <a:t>hän</a:t>
            </a:r>
            <a:r>
              <a:rPr lang="en-FI" b="1" dirty="0"/>
              <a:t> </a:t>
            </a:r>
            <a:r>
              <a:rPr lang="en-FI" b="1" dirty="0" err="1"/>
              <a:t>ei</a:t>
            </a:r>
            <a:r>
              <a:rPr lang="en-FI" b="1" dirty="0"/>
              <a:t> </a:t>
            </a:r>
            <a:r>
              <a:rPr lang="en-FI" b="1" dirty="0" err="1"/>
              <a:t>paljasta</a:t>
            </a:r>
            <a:r>
              <a:rPr lang="en-FI" b="1" dirty="0"/>
              <a:t> </a:t>
            </a:r>
            <a:r>
              <a:rPr lang="en-FI" b="1" dirty="0" err="1"/>
              <a:t>yrityksen</a:t>
            </a:r>
            <a:r>
              <a:rPr lang="en-FI" b="1" dirty="0"/>
              <a:t> </a:t>
            </a:r>
            <a:r>
              <a:rPr lang="en-FI" b="1" dirty="0" err="1"/>
              <a:t>nimeä</a:t>
            </a:r>
            <a:r>
              <a:rPr lang="en-FI" b="1" dirty="0"/>
              <a:t> </a:t>
            </a:r>
            <a:r>
              <a:rPr lang="en-FI" b="1" dirty="0" err="1"/>
              <a:t>eikä</a:t>
            </a:r>
            <a:r>
              <a:rPr lang="en-FI" b="1" dirty="0"/>
              <a:t> </a:t>
            </a:r>
            <a:r>
              <a:rPr lang="en-FI" b="1" dirty="0" err="1"/>
              <a:t>hankkeen</a:t>
            </a:r>
            <a:r>
              <a:rPr lang="en-FI" b="1" dirty="0"/>
              <a:t> </a:t>
            </a:r>
            <a:r>
              <a:rPr lang="en-FI" b="1" dirty="0" err="1"/>
              <a:t>rahoittajia</a:t>
            </a:r>
            <a:r>
              <a:rPr lang="en-FI" b="1" dirty="0"/>
              <a:t>.</a:t>
            </a:r>
            <a:r>
              <a:rPr lang="en-US" b="1" dirty="0"/>
              <a:t> </a:t>
            </a:r>
            <a:r>
              <a:rPr lang="en-FI" b="1" dirty="0" err="1"/>
              <a:t>Sestercen</a:t>
            </a:r>
            <a:r>
              <a:rPr lang="en-FI" b="1" dirty="0"/>
              <a:t> </a:t>
            </a:r>
            <a:r>
              <a:rPr lang="en-FI" b="1" dirty="0" err="1"/>
              <a:t>mukaan</a:t>
            </a:r>
            <a:r>
              <a:rPr lang="en-FI" b="1" dirty="0"/>
              <a:t> </a:t>
            </a:r>
            <a:r>
              <a:rPr lang="en-FI" b="1" dirty="0" err="1"/>
              <a:t>datakeskukselle</a:t>
            </a:r>
            <a:r>
              <a:rPr lang="en-FI" b="1" dirty="0"/>
              <a:t> on jo </a:t>
            </a:r>
            <a:r>
              <a:rPr lang="en-FI" b="1" dirty="0" err="1"/>
              <a:t>löytynyt</a:t>
            </a:r>
            <a:r>
              <a:rPr lang="en-FI" b="1" dirty="0"/>
              <a:t> ”</a:t>
            </a:r>
            <a:r>
              <a:rPr lang="en-FI" b="1" dirty="0" err="1"/>
              <a:t>ankkuriasiakas</a:t>
            </a:r>
            <a:r>
              <a:rPr lang="en-FI" b="1" dirty="0"/>
              <a:t>”, </a:t>
            </a:r>
            <a:r>
              <a:rPr lang="en-FI" b="1" dirty="0" err="1"/>
              <a:t>mutta</a:t>
            </a:r>
            <a:r>
              <a:rPr lang="en-FI" b="1" dirty="0"/>
              <a:t> </a:t>
            </a:r>
            <a:r>
              <a:rPr lang="en-FI" b="1" dirty="0" err="1"/>
              <a:t>tiedotteessa</a:t>
            </a:r>
            <a:r>
              <a:rPr lang="en-FI" b="1" dirty="0"/>
              <a:t> </a:t>
            </a:r>
            <a:r>
              <a:rPr lang="en-FI" b="1" dirty="0" err="1"/>
              <a:t>ei</a:t>
            </a:r>
            <a:r>
              <a:rPr lang="en-FI" b="1" dirty="0"/>
              <a:t> </a:t>
            </a:r>
            <a:r>
              <a:rPr lang="en-FI" b="1" dirty="0" err="1"/>
              <a:t>kerrota</a:t>
            </a:r>
            <a:r>
              <a:rPr lang="en-FI" b="1" dirty="0"/>
              <a:t>, </a:t>
            </a:r>
            <a:r>
              <a:rPr lang="en-FI" b="1" dirty="0" err="1"/>
              <a:t>mistä</a:t>
            </a:r>
            <a:r>
              <a:rPr lang="en-FI" b="1" dirty="0"/>
              <a:t> </a:t>
            </a:r>
            <a:r>
              <a:rPr lang="en-FI" b="1" dirty="0" err="1"/>
              <a:t>asiakkaasta</a:t>
            </a:r>
            <a:r>
              <a:rPr lang="en-FI" b="1" dirty="0"/>
              <a:t> on </a:t>
            </a:r>
            <a:r>
              <a:rPr lang="en-FI" b="1" dirty="0" err="1"/>
              <a:t>kyse</a:t>
            </a:r>
            <a:r>
              <a:rPr lang="en-FI" b="1" dirty="0"/>
              <a:t>.</a:t>
            </a:r>
          </a:p>
          <a:p>
            <a:r>
              <a:rPr lang="en-FI" b="1" dirty="0"/>
              <a:t>Sesterce</a:t>
            </a:r>
            <a:r>
              <a:rPr lang="en-FI" dirty="0"/>
              <a:t> </a:t>
            </a:r>
            <a:r>
              <a:rPr lang="en-FI" dirty="0" err="1"/>
              <a:t>kertoo</a:t>
            </a:r>
            <a:r>
              <a:rPr lang="en-FI" dirty="0"/>
              <a:t> </a:t>
            </a:r>
            <a:r>
              <a:rPr lang="en-FI" dirty="0" err="1"/>
              <a:t>tiedotteessa</a:t>
            </a:r>
            <a:r>
              <a:rPr lang="en-FI" dirty="0"/>
              <a:t> </a:t>
            </a:r>
            <a:r>
              <a:rPr lang="en-FI" dirty="0" err="1"/>
              <a:t>sitoutuvansa</a:t>
            </a:r>
            <a:r>
              <a:rPr lang="en-FI" dirty="0"/>
              <a:t> </a:t>
            </a:r>
            <a:r>
              <a:rPr lang="en-FI" dirty="0" err="1"/>
              <a:t>lisäämään</a:t>
            </a:r>
            <a:r>
              <a:rPr lang="en-FI" dirty="0"/>
              <a:t> Suomen </a:t>
            </a:r>
            <a:r>
              <a:rPr lang="en-FI" dirty="0" err="1"/>
              <a:t>sähköverkkoon</a:t>
            </a:r>
            <a:r>
              <a:rPr lang="en-FI" dirty="0"/>
              <a:t> </a:t>
            </a:r>
            <a:r>
              <a:rPr lang="en-FI" dirty="0" err="1"/>
              <a:t>uutta</a:t>
            </a:r>
            <a:r>
              <a:rPr lang="en-FI" dirty="0"/>
              <a:t> </a:t>
            </a:r>
            <a:r>
              <a:rPr lang="en-FI" dirty="0" err="1"/>
              <a:t>uusiutuvan</a:t>
            </a:r>
            <a:r>
              <a:rPr lang="en-FI" dirty="0"/>
              <a:t> </a:t>
            </a:r>
            <a:r>
              <a:rPr lang="en-FI" dirty="0" err="1"/>
              <a:t>energian</a:t>
            </a:r>
            <a:r>
              <a:rPr lang="en-FI" dirty="0"/>
              <a:t> </a:t>
            </a:r>
            <a:r>
              <a:rPr lang="en-FI" dirty="0" err="1"/>
              <a:t>tuotantokapasiteettia</a:t>
            </a:r>
            <a:r>
              <a:rPr lang="en-FI" dirty="0"/>
              <a:t> </a:t>
            </a:r>
            <a:r>
              <a:rPr lang="en-FI" dirty="0" err="1"/>
              <a:t>datakeskuksen</a:t>
            </a:r>
            <a:r>
              <a:rPr lang="en-FI" dirty="0"/>
              <a:t> </a:t>
            </a:r>
            <a:r>
              <a:rPr lang="en-FI" dirty="0" err="1"/>
              <a:t>sähkönkulutusta</a:t>
            </a:r>
            <a:r>
              <a:rPr lang="en-FI" dirty="0"/>
              <a:t> </a:t>
            </a:r>
            <a:r>
              <a:rPr lang="en-FI" dirty="0" err="1"/>
              <a:t>vastaavan</a:t>
            </a:r>
            <a:r>
              <a:rPr lang="en-FI" dirty="0"/>
              <a:t> </a:t>
            </a:r>
            <a:r>
              <a:rPr lang="en-FI" dirty="0" err="1"/>
              <a:t>määrän</a:t>
            </a:r>
            <a:r>
              <a:rPr lang="en-FI" dirty="0"/>
              <a:t> </a:t>
            </a:r>
            <a:r>
              <a:rPr lang="en-FI" dirty="0" err="1"/>
              <a:t>kymmenen</a:t>
            </a:r>
            <a:r>
              <a:rPr lang="en-FI" dirty="0"/>
              <a:t> </a:t>
            </a:r>
            <a:r>
              <a:rPr lang="en-FI" dirty="0" err="1"/>
              <a:t>vuoden</a:t>
            </a:r>
            <a:r>
              <a:rPr lang="en-FI" dirty="0"/>
              <a:t> </a:t>
            </a:r>
            <a:r>
              <a:rPr lang="en-FI" dirty="0" err="1"/>
              <a:t>kuluessa</a:t>
            </a:r>
            <a:r>
              <a:rPr lang="en-FI" dirty="0"/>
              <a:t> </a:t>
            </a:r>
            <a:r>
              <a:rPr lang="en-FI" dirty="0" err="1"/>
              <a:t>sen</a:t>
            </a:r>
            <a:r>
              <a:rPr lang="en-FI" dirty="0"/>
              <a:t> </a:t>
            </a:r>
            <a:r>
              <a:rPr lang="en-FI" dirty="0" err="1"/>
              <a:t>käyttöönotosta</a:t>
            </a:r>
            <a:r>
              <a:rPr lang="en-FI" dirty="0"/>
              <a:t>.</a:t>
            </a:r>
            <a:r>
              <a:rPr lang="en-US" dirty="0"/>
              <a:t> </a:t>
            </a:r>
            <a:r>
              <a:rPr lang="en-FI" dirty="0" err="1"/>
              <a:t>Yhtiön</a:t>
            </a:r>
            <a:r>
              <a:rPr lang="en-FI" dirty="0"/>
              <a:t> </a:t>
            </a:r>
            <a:r>
              <a:rPr lang="en-FI" dirty="0" err="1"/>
              <a:t>mukaan</a:t>
            </a:r>
            <a:r>
              <a:rPr lang="en-FI" dirty="0"/>
              <a:t> </a:t>
            </a:r>
            <a:r>
              <a:rPr lang="en-FI" dirty="0" err="1"/>
              <a:t>datakeskuksen</a:t>
            </a:r>
            <a:r>
              <a:rPr lang="en-FI" dirty="0"/>
              <a:t> </a:t>
            </a:r>
            <a:r>
              <a:rPr lang="en-FI" dirty="0" err="1"/>
              <a:t>jäähdytyksessä</a:t>
            </a:r>
            <a:r>
              <a:rPr lang="en-FI" dirty="0"/>
              <a:t> 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käytettäisi</a:t>
            </a:r>
            <a:r>
              <a:rPr lang="en-FI" dirty="0"/>
              <a:t> </a:t>
            </a:r>
            <a:r>
              <a:rPr lang="en-FI" dirty="0" err="1"/>
              <a:t>juomavettä</a:t>
            </a:r>
            <a:r>
              <a:rPr lang="en-FI" dirty="0"/>
              <a:t>, </a:t>
            </a:r>
            <a:r>
              <a:rPr lang="en-FI" dirty="0" err="1"/>
              <a:t>vaan</a:t>
            </a:r>
            <a:r>
              <a:rPr lang="en-FI" dirty="0"/>
              <a:t> </a:t>
            </a:r>
            <a:r>
              <a:rPr lang="en-FI" dirty="0" err="1"/>
              <a:t>suljettua</a:t>
            </a:r>
            <a:r>
              <a:rPr lang="en-FI" dirty="0"/>
              <a:t> </a:t>
            </a:r>
            <a:r>
              <a:rPr lang="en-FI" dirty="0" err="1"/>
              <a:t>nestejäähdytysjärjestelmää</a:t>
            </a:r>
            <a:r>
              <a:rPr lang="en-FI" dirty="0"/>
              <a:t> </a:t>
            </a:r>
            <a:r>
              <a:rPr lang="en-FI" dirty="0" err="1"/>
              <a:t>sekä</a:t>
            </a:r>
            <a:r>
              <a:rPr lang="en-FI" dirty="0"/>
              <a:t> </a:t>
            </a:r>
            <a:r>
              <a:rPr lang="en-FI" dirty="0" err="1"/>
              <a:t>sade</a:t>
            </a:r>
            <a:r>
              <a:rPr lang="en-FI" dirty="0"/>
              <a:t>- ja </a:t>
            </a:r>
            <a:r>
              <a:rPr lang="en-FI" dirty="0" err="1"/>
              <a:t>kierrätysvettä</a:t>
            </a:r>
            <a:r>
              <a:rPr lang="en-FI" dirty="0"/>
              <a:t>.</a:t>
            </a:r>
            <a:r>
              <a:rPr lang="en-US" dirty="0"/>
              <a:t> </a:t>
            </a:r>
            <a:r>
              <a:rPr lang="en-FI" b="1" dirty="0" err="1"/>
              <a:t>Lisäksi</a:t>
            </a:r>
            <a:r>
              <a:rPr lang="en-FI" b="1" dirty="0"/>
              <a:t> </a:t>
            </a:r>
            <a:r>
              <a:rPr lang="en-FI" b="1" dirty="0" err="1"/>
              <a:t>yhtiö</a:t>
            </a:r>
            <a:r>
              <a:rPr lang="en-FI" b="1" dirty="0"/>
              <a:t> </a:t>
            </a:r>
            <a:r>
              <a:rPr lang="en-FI" b="1" dirty="0" err="1"/>
              <a:t>lupaa</a:t>
            </a:r>
            <a:r>
              <a:rPr lang="en-FI" b="1" dirty="0"/>
              <a:t> </a:t>
            </a:r>
            <a:r>
              <a:rPr lang="en-FI" b="1" dirty="0" err="1"/>
              <a:t>perustaa</a:t>
            </a:r>
            <a:r>
              <a:rPr lang="en-FI" b="1" dirty="0"/>
              <a:t> 10 </a:t>
            </a:r>
            <a:r>
              <a:rPr lang="en-FI" b="1" dirty="0" err="1"/>
              <a:t>miljoonan</a:t>
            </a:r>
            <a:r>
              <a:rPr lang="en-FI" b="1" dirty="0"/>
              <a:t> </a:t>
            </a:r>
            <a:r>
              <a:rPr lang="en-FI" b="1" dirty="0" err="1"/>
              <a:t>euron</a:t>
            </a:r>
            <a:r>
              <a:rPr lang="en-FI" b="1" dirty="0"/>
              <a:t> </a:t>
            </a:r>
            <a:r>
              <a:rPr lang="en-FI" b="1" dirty="0" err="1"/>
              <a:t>rahaston</a:t>
            </a:r>
            <a:r>
              <a:rPr lang="en-FI" b="1" dirty="0"/>
              <a:t> </a:t>
            </a:r>
            <a:r>
              <a:rPr lang="en-FI" b="1" dirty="0" err="1"/>
              <a:t>paikallisten</a:t>
            </a:r>
            <a:r>
              <a:rPr lang="en-FI" b="1" dirty="0"/>
              <a:t> </a:t>
            </a:r>
            <a:r>
              <a:rPr lang="en-FI" b="1" dirty="0" err="1"/>
              <a:t>hankkeiden</a:t>
            </a:r>
            <a:r>
              <a:rPr lang="en-FI" b="1" dirty="0"/>
              <a:t> </a:t>
            </a:r>
            <a:r>
              <a:rPr lang="en-FI" b="1" dirty="0" err="1"/>
              <a:t>tukemiseen</a:t>
            </a:r>
            <a:r>
              <a:rPr lang="en-FI" b="1" dirty="0"/>
              <a:t>. </a:t>
            </a:r>
            <a:r>
              <a:rPr lang="en-FI" b="1" dirty="0" err="1"/>
              <a:t>Datakeskuksen</a:t>
            </a:r>
            <a:r>
              <a:rPr lang="en-FI" b="1" dirty="0"/>
              <a:t> </a:t>
            </a:r>
            <a:r>
              <a:rPr lang="en-FI" b="1" dirty="0" err="1"/>
              <a:t>yhteyteen</a:t>
            </a:r>
            <a:r>
              <a:rPr lang="en-FI" b="1" dirty="0"/>
              <a:t> </a:t>
            </a:r>
            <a:r>
              <a:rPr lang="en-FI" b="1" dirty="0" err="1"/>
              <a:t>suunnitellaan</a:t>
            </a:r>
            <a:r>
              <a:rPr lang="en-FI" b="1" dirty="0"/>
              <a:t> </a:t>
            </a:r>
            <a:r>
              <a:rPr lang="en-FI" b="1" dirty="0" err="1"/>
              <a:t>myös</a:t>
            </a:r>
            <a:r>
              <a:rPr lang="en-FI" b="1" dirty="0"/>
              <a:t> </a:t>
            </a:r>
            <a:r>
              <a:rPr lang="en-FI" b="1" dirty="0" err="1"/>
              <a:t>kaikille</a:t>
            </a:r>
            <a:r>
              <a:rPr lang="en-FI" b="1" dirty="0"/>
              <a:t> </a:t>
            </a:r>
            <a:r>
              <a:rPr lang="en-FI" b="1" dirty="0" err="1"/>
              <a:t>avoimia</a:t>
            </a:r>
            <a:r>
              <a:rPr lang="en-FI" b="1" dirty="0"/>
              <a:t> </a:t>
            </a:r>
            <a:r>
              <a:rPr lang="en-FI" b="1" dirty="0" err="1"/>
              <a:t>palveluita</a:t>
            </a:r>
            <a:r>
              <a:rPr lang="en-FI" b="1" dirty="0"/>
              <a:t>, </a:t>
            </a:r>
            <a:r>
              <a:rPr lang="en-FI" b="1" dirty="0" err="1"/>
              <a:t>kuten</a:t>
            </a:r>
            <a:r>
              <a:rPr lang="en-FI" b="1" dirty="0"/>
              <a:t> </a:t>
            </a:r>
            <a:r>
              <a:rPr lang="en-FI" b="1" dirty="0" err="1"/>
              <a:t>ravintoloita</a:t>
            </a:r>
            <a:r>
              <a:rPr lang="en-FI" b="1" dirty="0"/>
              <a:t> ja </a:t>
            </a:r>
            <a:r>
              <a:rPr lang="en-FI" b="1" dirty="0" err="1"/>
              <a:t>koulutustiloja</a:t>
            </a:r>
            <a:r>
              <a:rPr lang="en-FI" b="1" dirty="0"/>
              <a:t>.</a:t>
            </a:r>
          </a:p>
          <a:p>
            <a:r>
              <a:rPr lang="en-FI" dirty="0" err="1"/>
              <a:t>Jämsän</a:t>
            </a:r>
            <a:r>
              <a:rPr lang="en-FI" dirty="0"/>
              <a:t> </a:t>
            </a:r>
            <a:r>
              <a:rPr lang="en-FI" dirty="0" err="1"/>
              <a:t>kaupunginjohtaja</a:t>
            </a:r>
            <a:r>
              <a:rPr lang="en-FI" dirty="0"/>
              <a:t> </a:t>
            </a:r>
            <a:r>
              <a:rPr lang="en-FI" b="1" u="sng" dirty="0">
                <a:hlinkClick r:id="rId4"/>
              </a:rPr>
              <a:t>Jori </a:t>
            </a:r>
            <a:r>
              <a:rPr lang="en-FI" b="1" u="sng" dirty="0" err="1">
                <a:hlinkClick r:id="rId4"/>
              </a:rPr>
              <a:t>Reijula</a:t>
            </a:r>
            <a:r>
              <a:rPr lang="en-FI" dirty="0"/>
              <a:t> </a:t>
            </a:r>
            <a:r>
              <a:rPr lang="en-FI" dirty="0" err="1"/>
              <a:t>kertoo</a:t>
            </a:r>
            <a:r>
              <a:rPr lang="en-FI" dirty="0"/>
              <a:t> </a:t>
            </a:r>
            <a:r>
              <a:rPr lang="en-FI" dirty="0" err="1"/>
              <a:t>HS:lle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hankkeessa</a:t>
            </a:r>
            <a:r>
              <a:rPr lang="en-FI" dirty="0"/>
              <a:t> on </a:t>
            </a:r>
            <a:r>
              <a:rPr lang="en-FI" dirty="0" err="1"/>
              <a:t>mukana</a:t>
            </a:r>
            <a:r>
              <a:rPr lang="en-FI" dirty="0"/>
              <a:t> </a:t>
            </a:r>
            <a:r>
              <a:rPr lang="en-FI" dirty="0" err="1"/>
              <a:t>suuria</a:t>
            </a:r>
            <a:r>
              <a:rPr lang="en-FI" dirty="0"/>
              <a:t>, </a:t>
            </a:r>
            <a:r>
              <a:rPr lang="en-FI" dirty="0" err="1"/>
              <a:t>kansainvälisesti</a:t>
            </a:r>
            <a:r>
              <a:rPr lang="en-FI" dirty="0"/>
              <a:t> </a:t>
            </a:r>
            <a:r>
              <a:rPr lang="en-FI" dirty="0" err="1"/>
              <a:t>tunnettuja</a:t>
            </a:r>
            <a:r>
              <a:rPr lang="en-FI" dirty="0"/>
              <a:t> </a:t>
            </a:r>
            <a:r>
              <a:rPr lang="en-FI" dirty="0" err="1"/>
              <a:t>toimijoita</a:t>
            </a:r>
            <a:r>
              <a:rPr lang="en-FI" dirty="0"/>
              <a:t>. Hän 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kuitenkaan</a:t>
            </a:r>
            <a:r>
              <a:rPr lang="en-FI" dirty="0"/>
              <a:t> </a:t>
            </a:r>
            <a:r>
              <a:rPr lang="en-FI" dirty="0" err="1"/>
              <a:t>vielä</a:t>
            </a:r>
            <a:r>
              <a:rPr lang="en-FI" dirty="0"/>
              <a:t> </a:t>
            </a:r>
            <a:r>
              <a:rPr lang="en-FI" dirty="0" err="1"/>
              <a:t>tässä</a:t>
            </a:r>
            <a:r>
              <a:rPr lang="en-FI" dirty="0"/>
              <a:t> </a:t>
            </a:r>
            <a:r>
              <a:rPr lang="en-FI" dirty="0" err="1"/>
              <a:t>vaiheessa</a:t>
            </a:r>
            <a:r>
              <a:rPr lang="en-FI" dirty="0"/>
              <a:t> </a:t>
            </a:r>
            <a:r>
              <a:rPr lang="en-FI" dirty="0" err="1"/>
              <a:t>kerro</a:t>
            </a:r>
            <a:r>
              <a:rPr lang="en-FI" dirty="0"/>
              <a:t>, </a:t>
            </a:r>
            <a:r>
              <a:rPr lang="en-FI" dirty="0" err="1"/>
              <a:t>mistä</a:t>
            </a:r>
            <a:r>
              <a:rPr lang="en-FI" dirty="0"/>
              <a:t> </a:t>
            </a:r>
            <a:r>
              <a:rPr lang="en-FI" dirty="0" err="1"/>
              <a:t>toimijoista</a:t>
            </a:r>
            <a:r>
              <a:rPr lang="en-FI" dirty="0"/>
              <a:t> on </a:t>
            </a:r>
            <a:r>
              <a:rPr lang="en-FI" dirty="0" err="1"/>
              <a:t>kyse</a:t>
            </a:r>
            <a:r>
              <a:rPr lang="en-FI" dirty="0"/>
              <a:t>.</a:t>
            </a:r>
            <a:r>
              <a:rPr lang="en-US" dirty="0"/>
              <a:t> </a:t>
            </a:r>
            <a:r>
              <a:rPr lang="en-FI" b="1" dirty="0" err="1"/>
              <a:t>Reijula</a:t>
            </a:r>
            <a:r>
              <a:rPr lang="en-FI" b="1" dirty="0"/>
              <a:t> </a:t>
            </a:r>
            <a:r>
              <a:rPr lang="en-FI" b="1" dirty="0" err="1"/>
              <a:t>kertoo</a:t>
            </a:r>
            <a:r>
              <a:rPr lang="en-FI" b="1" dirty="0"/>
              <a:t> </a:t>
            </a:r>
            <a:r>
              <a:rPr lang="en-FI" b="1" dirty="0" err="1"/>
              <a:t>kuulleensa</a:t>
            </a:r>
            <a:r>
              <a:rPr lang="en-FI" b="1" dirty="0"/>
              <a:t> </a:t>
            </a:r>
            <a:r>
              <a:rPr lang="en-FI" b="1" dirty="0" err="1"/>
              <a:t>hankkeesta</a:t>
            </a:r>
            <a:r>
              <a:rPr lang="en-FI" b="1" dirty="0"/>
              <a:t> </a:t>
            </a:r>
            <a:r>
              <a:rPr lang="en-FI" b="1" dirty="0" err="1"/>
              <a:t>noin</a:t>
            </a:r>
            <a:r>
              <a:rPr lang="en-FI" b="1" dirty="0"/>
              <a:t> </a:t>
            </a:r>
            <a:r>
              <a:rPr lang="en-FI" b="1" dirty="0" err="1"/>
              <a:t>kolme</a:t>
            </a:r>
            <a:r>
              <a:rPr lang="en-FI" b="1" dirty="0"/>
              <a:t> </a:t>
            </a:r>
            <a:r>
              <a:rPr lang="en-FI" b="1" dirty="0" err="1"/>
              <a:t>viikkoa</a:t>
            </a:r>
            <a:r>
              <a:rPr lang="en-FI" b="1" dirty="0"/>
              <a:t> </a:t>
            </a:r>
            <a:r>
              <a:rPr lang="en-FI" b="1" dirty="0" err="1"/>
              <a:t>sitten</a:t>
            </a:r>
            <a:r>
              <a:rPr lang="en-FI" dirty="0"/>
              <a:t>. </a:t>
            </a:r>
            <a:r>
              <a:rPr lang="en-FI" dirty="0" err="1"/>
              <a:t>Reijula</a:t>
            </a:r>
            <a:r>
              <a:rPr lang="en-FI" dirty="0"/>
              <a:t> 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kuitenkaan</a:t>
            </a:r>
            <a:r>
              <a:rPr lang="en-FI" dirty="0"/>
              <a:t> </a:t>
            </a:r>
            <a:r>
              <a:rPr lang="en-FI" dirty="0" err="1"/>
              <a:t>vielä</a:t>
            </a:r>
            <a:r>
              <a:rPr lang="en-FI" dirty="0"/>
              <a:t> </a:t>
            </a:r>
            <a:r>
              <a:rPr lang="en-FI" dirty="0" err="1"/>
              <a:t>pidä</a:t>
            </a:r>
            <a:r>
              <a:rPr lang="en-FI" dirty="0"/>
              <a:t> </a:t>
            </a:r>
            <a:r>
              <a:rPr lang="en-FI" dirty="0" err="1"/>
              <a:t>hankkeen</a:t>
            </a:r>
            <a:r>
              <a:rPr lang="en-FI" dirty="0"/>
              <a:t> </a:t>
            </a:r>
            <a:r>
              <a:rPr lang="en-FI" dirty="0" err="1"/>
              <a:t>toteutumista</a:t>
            </a:r>
            <a:r>
              <a:rPr lang="en-FI" dirty="0"/>
              <a:t> </a:t>
            </a:r>
            <a:r>
              <a:rPr lang="en-FI" dirty="0" err="1"/>
              <a:t>täysin</a:t>
            </a:r>
            <a:r>
              <a:rPr lang="en-FI" dirty="0"/>
              <a:t> </a:t>
            </a:r>
            <a:r>
              <a:rPr lang="en-FI" dirty="0" err="1"/>
              <a:t>varmana</a:t>
            </a:r>
            <a:r>
              <a:rPr lang="en-FI" dirty="0"/>
              <a:t>, </a:t>
            </a:r>
            <a:r>
              <a:rPr lang="en-FI" dirty="0" err="1"/>
              <a:t>vaikka</a:t>
            </a:r>
            <a:r>
              <a:rPr lang="en-FI" dirty="0"/>
              <a:t> </a:t>
            </a:r>
            <a:r>
              <a:rPr lang="en-FI" dirty="0" err="1"/>
              <a:t>suhtautuu</a:t>
            </a:r>
            <a:r>
              <a:rPr lang="en-FI" dirty="0"/>
              <a:t> </a:t>
            </a:r>
            <a:r>
              <a:rPr lang="en-FI" dirty="0" err="1"/>
              <a:t>suunnitelmiin</a:t>
            </a:r>
            <a:r>
              <a:rPr lang="en-FI" dirty="0"/>
              <a:t> </a:t>
            </a:r>
            <a:r>
              <a:rPr lang="en-FI" dirty="0" err="1"/>
              <a:t>myönteisesti</a:t>
            </a:r>
            <a:r>
              <a:rPr lang="en-FI" dirty="0"/>
              <a:t>.</a:t>
            </a:r>
            <a:r>
              <a:rPr lang="en-US" dirty="0"/>
              <a:t> </a:t>
            </a:r>
            <a:r>
              <a:rPr lang="en-FI" dirty="0" err="1"/>
              <a:t>Hänen</a:t>
            </a:r>
            <a:r>
              <a:rPr lang="en-FI" dirty="0"/>
              <a:t> </a:t>
            </a:r>
            <a:r>
              <a:rPr lang="en-FI" dirty="0" err="1"/>
              <a:t>mukaansa</a:t>
            </a:r>
            <a:r>
              <a:rPr lang="en-FI" dirty="0"/>
              <a:t> </a:t>
            </a:r>
            <a:r>
              <a:rPr lang="en-FI" dirty="0" err="1"/>
              <a:t>hankkeen</a:t>
            </a:r>
            <a:r>
              <a:rPr lang="en-FI" dirty="0"/>
              <a:t> </a:t>
            </a:r>
            <a:r>
              <a:rPr lang="en-FI" dirty="0" err="1"/>
              <a:t>toteutuminen</a:t>
            </a:r>
            <a:r>
              <a:rPr lang="en-FI" dirty="0"/>
              <a:t> </a:t>
            </a:r>
            <a:r>
              <a:rPr lang="en-FI" dirty="0" err="1"/>
              <a:t>edellyttää</a:t>
            </a:r>
            <a:r>
              <a:rPr lang="en-FI" dirty="0"/>
              <a:t> </a:t>
            </a:r>
            <a:r>
              <a:rPr lang="en-FI" dirty="0" err="1"/>
              <a:t>vielä</a:t>
            </a:r>
            <a:r>
              <a:rPr lang="en-FI" dirty="0"/>
              <a:t> </a:t>
            </a:r>
            <a:r>
              <a:rPr lang="en-FI" dirty="0" err="1"/>
              <a:t>viranomais­prosessien</a:t>
            </a:r>
            <a:r>
              <a:rPr lang="en-FI" dirty="0"/>
              <a:t> </a:t>
            </a:r>
            <a:r>
              <a:rPr lang="en-FI" dirty="0" err="1"/>
              <a:t>etenemistä</a:t>
            </a:r>
            <a:r>
              <a:rPr lang="en-FI" dirty="0"/>
              <a:t>. Hän </a:t>
            </a:r>
            <a:r>
              <a:rPr lang="en-FI" dirty="0" err="1"/>
              <a:t>korostaa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keskeiset</a:t>
            </a:r>
            <a:r>
              <a:rPr lang="en-FI" dirty="0"/>
              <a:t> </a:t>
            </a:r>
            <a:r>
              <a:rPr lang="en-FI" dirty="0" err="1"/>
              <a:t>lupa-asiat</a:t>
            </a:r>
            <a:r>
              <a:rPr lang="en-FI" dirty="0"/>
              <a:t> </a:t>
            </a:r>
            <a:r>
              <a:rPr lang="en-FI" dirty="0" err="1"/>
              <a:t>kuuluvat</a:t>
            </a:r>
            <a:r>
              <a:rPr lang="en-FI" dirty="0"/>
              <a:t> </a:t>
            </a:r>
            <a:r>
              <a:rPr lang="en-FI" dirty="0" err="1"/>
              <a:t>valtion</a:t>
            </a:r>
            <a:r>
              <a:rPr lang="en-FI" dirty="0"/>
              <a:t> </a:t>
            </a:r>
            <a:r>
              <a:rPr lang="en-FI" dirty="0" err="1"/>
              <a:t>viranomaisille</a:t>
            </a:r>
            <a:r>
              <a:rPr lang="en-FI" dirty="0"/>
              <a:t> ja </a:t>
            </a:r>
            <a:r>
              <a:rPr lang="en-FI" dirty="0" err="1"/>
              <a:t>kaupungin</a:t>
            </a:r>
            <a:r>
              <a:rPr lang="en-FI" dirty="0"/>
              <a:t> </a:t>
            </a:r>
            <a:r>
              <a:rPr lang="en-FI" dirty="0" err="1"/>
              <a:t>rooli</a:t>
            </a:r>
            <a:r>
              <a:rPr lang="en-FI" dirty="0"/>
              <a:t> </a:t>
            </a:r>
            <a:r>
              <a:rPr lang="en-FI" dirty="0" err="1"/>
              <a:t>hankkeen</a:t>
            </a:r>
            <a:r>
              <a:rPr lang="en-FI" dirty="0"/>
              <a:t> </a:t>
            </a:r>
            <a:r>
              <a:rPr lang="en-FI" dirty="0" err="1"/>
              <a:t>edistämisessä</a:t>
            </a:r>
            <a:r>
              <a:rPr lang="en-FI" dirty="0"/>
              <a:t> </a:t>
            </a:r>
            <a:r>
              <a:rPr lang="en-FI" dirty="0" err="1"/>
              <a:t>voi</a:t>
            </a:r>
            <a:r>
              <a:rPr lang="en-FI" dirty="0"/>
              <a:t> </a:t>
            </a:r>
            <a:r>
              <a:rPr lang="en-FI" dirty="0" err="1"/>
              <a:t>jäädä</a:t>
            </a:r>
            <a:r>
              <a:rPr lang="en-FI" dirty="0"/>
              <a:t> </a:t>
            </a:r>
            <a:r>
              <a:rPr lang="en-FI" dirty="0" err="1"/>
              <a:t>vähäiseksi</a:t>
            </a:r>
            <a:r>
              <a:rPr lang="en-FI" dirty="0"/>
              <a:t>.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356468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946DB-4F58-9C1F-104D-43C253AF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Mahdollisia</a:t>
            </a:r>
            <a:r>
              <a:rPr lang="en-US" dirty="0"/>
              <a:t> </a:t>
            </a:r>
            <a:r>
              <a:rPr lang="en-US" dirty="0" err="1"/>
              <a:t>kriteereitä</a:t>
            </a:r>
            <a:r>
              <a:rPr lang="en-US" dirty="0"/>
              <a:t> </a:t>
            </a:r>
            <a:r>
              <a:rPr lang="en-US" dirty="0" err="1"/>
              <a:t>valintaan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FE656-9904-D435-C6A0-3B34449BC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FI" dirty="0"/>
              <a:t>1. Miten </a:t>
            </a:r>
            <a:r>
              <a:rPr lang="en-FI" dirty="0" err="1"/>
              <a:t>datakeskus</a:t>
            </a:r>
            <a:r>
              <a:rPr lang="en-FI" dirty="0"/>
              <a:t> </a:t>
            </a:r>
            <a:r>
              <a:rPr lang="en-FI" dirty="0" err="1">
                <a:highlight>
                  <a:srgbClr val="FFFF00"/>
                </a:highlight>
              </a:rPr>
              <a:t>sijoittuu</a:t>
            </a:r>
            <a:r>
              <a:rPr lang="en-FI" dirty="0"/>
              <a:t> </a:t>
            </a:r>
            <a:r>
              <a:rPr lang="en-FI" dirty="0" err="1"/>
              <a:t>suhteessa</a:t>
            </a:r>
            <a:r>
              <a:rPr lang="en-FI" dirty="0"/>
              <a:t> </a:t>
            </a:r>
            <a:r>
              <a:rPr lang="en-FI" dirty="0" err="1"/>
              <a:t>sähkön</a:t>
            </a:r>
            <a:r>
              <a:rPr lang="en-FI" dirty="0"/>
              <a:t> </a:t>
            </a:r>
            <a:r>
              <a:rPr lang="en-FI" dirty="0" err="1"/>
              <a:t>tuotantopaikkoihin</a:t>
            </a:r>
            <a:r>
              <a:rPr lang="en-FI" dirty="0"/>
              <a:t> ja </a:t>
            </a:r>
            <a:r>
              <a:rPr lang="en-FI" dirty="0" err="1"/>
              <a:t>nykyiseen</a:t>
            </a:r>
            <a:r>
              <a:rPr lang="en-FI" dirty="0"/>
              <a:t> </a:t>
            </a:r>
            <a:r>
              <a:rPr lang="en-FI" dirty="0" err="1"/>
              <a:t>kanta</a:t>
            </a:r>
            <a:r>
              <a:rPr lang="en-FI" dirty="0"/>
              <a:t>- ja </a:t>
            </a:r>
            <a:r>
              <a:rPr lang="en-FI" dirty="0" err="1"/>
              <a:t>paikallisverkkoon</a:t>
            </a:r>
            <a:r>
              <a:rPr lang="en-FI" dirty="0"/>
              <a:t>: </a:t>
            </a:r>
            <a:r>
              <a:rPr lang="en-FI" dirty="0" err="1"/>
              <a:t>kuinka</a:t>
            </a:r>
            <a:r>
              <a:rPr lang="en-FI" dirty="0"/>
              <a:t> </a:t>
            </a:r>
            <a:r>
              <a:rPr lang="en-FI" dirty="0" err="1"/>
              <a:t>paljon</a:t>
            </a:r>
            <a:r>
              <a:rPr lang="en-FI" dirty="0"/>
              <a:t> </a:t>
            </a:r>
            <a:r>
              <a:rPr lang="en-FI" dirty="0" err="1"/>
              <a:t>uutta</a:t>
            </a:r>
            <a:r>
              <a:rPr lang="en-FI" dirty="0"/>
              <a:t> </a:t>
            </a:r>
            <a:r>
              <a:rPr lang="en-FI" dirty="0" err="1"/>
              <a:t>verkkoa</a:t>
            </a:r>
            <a:r>
              <a:rPr lang="en-FI" dirty="0"/>
              <a:t> </a:t>
            </a:r>
            <a:r>
              <a:rPr lang="en-FI" dirty="0" err="1"/>
              <a:t>joudutaan</a:t>
            </a:r>
            <a:r>
              <a:rPr lang="en-FI" dirty="0"/>
              <a:t> </a:t>
            </a:r>
            <a:r>
              <a:rPr lang="en-FI" dirty="0" err="1"/>
              <a:t>rakentamaan</a:t>
            </a:r>
            <a:r>
              <a:rPr lang="en-FI" dirty="0"/>
              <a:t> tai </a:t>
            </a:r>
            <a:r>
              <a:rPr lang="en-FI" dirty="0" err="1"/>
              <a:t>vahvistamaan</a:t>
            </a:r>
            <a:r>
              <a:rPr lang="en-FI" dirty="0"/>
              <a:t> </a:t>
            </a:r>
            <a:r>
              <a:rPr lang="en-FI" dirty="0" err="1"/>
              <a:t>vanhaa</a:t>
            </a:r>
            <a:r>
              <a:rPr lang="en-FI" dirty="0"/>
              <a:t>?</a:t>
            </a:r>
            <a:endParaRPr lang="en-US" dirty="0"/>
          </a:p>
          <a:p>
            <a:r>
              <a:rPr lang="en-FI" dirty="0"/>
              <a:t>2. Onko </a:t>
            </a:r>
            <a:r>
              <a:rPr lang="en-FI" dirty="0" err="1"/>
              <a:t>datakeskushanke</a:t>
            </a:r>
            <a:r>
              <a:rPr lang="en-FI" dirty="0"/>
              <a:t> </a:t>
            </a:r>
            <a:r>
              <a:rPr lang="en-FI" dirty="0" err="1"/>
              <a:t>sitoutunut</a:t>
            </a:r>
            <a:r>
              <a:rPr lang="en-FI" dirty="0"/>
              <a:t> </a:t>
            </a:r>
            <a:r>
              <a:rPr lang="en-FI" dirty="0" err="1">
                <a:solidFill>
                  <a:srgbClr val="FF0000"/>
                </a:solidFill>
                <a:highlight>
                  <a:srgbClr val="FFFF00"/>
                </a:highlight>
              </a:rPr>
              <a:t>uuden</a:t>
            </a:r>
            <a:r>
              <a:rPr lang="en-FI" dirty="0">
                <a:highlight>
                  <a:srgbClr val="FFFF00"/>
                </a:highlight>
              </a:rPr>
              <a:t> </a:t>
            </a:r>
            <a:r>
              <a:rPr lang="en-FI" dirty="0" err="1">
                <a:highlight>
                  <a:srgbClr val="FFFF00"/>
                </a:highlight>
              </a:rPr>
              <a:t>sähkökapasiteetin</a:t>
            </a:r>
            <a:r>
              <a:rPr lang="en-FI" dirty="0">
                <a:highlight>
                  <a:srgbClr val="FFFF00"/>
                </a:highlight>
              </a:rPr>
              <a:t> </a:t>
            </a:r>
            <a:r>
              <a:rPr lang="en-FI" dirty="0" err="1">
                <a:highlight>
                  <a:srgbClr val="FFFF00"/>
                </a:highlight>
              </a:rPr>
              <a:t>luomiseen</a:t>
            </a:r>
            <a:r>
              <a:rPr lang="en-FI" dirty="0">
                <a:highlight>
                  <a:srgbClr val="FFFF00"/>
                </a:highlight>
              </a:rPr>
              <a:t> </a:t>
            </a:r>
            <a:r>
              <a:rPr lang="en-FI" dirty="0" err="1"/>
              <a:t>hyvissä</a:t>
            </a:r>
            <a:r>
              <a:rPr lang="en-FI" dirty="0"/>
              <a:t> </a:t>
            </a:r>
            <a:r>
              <a:rPr lang="en-FI" dirty="0" err="1"/>
              <a:t>ajoin</a:t>
            </a:r>
            <a:r>
              <a:rPr lang="en-FI" dirty="0"/>
              <a:t> </a:t>
            </a:r>
            <a:r>
              <a:rPr lang="en-FI" dirty="0" err="1"/>
              <a:t>toimintaansa</a:t>
            </a:r>
            <a:r>
              <a:rPr lang="en-FI" dirty="0"/>
              <a:t> </a:t>
            </a:r>
            <a:r>
              <a:rPr lang="en-FI" dirty="0" err="1"/>
              <a:t>varten</a:t>
            </a:r>
            <a:r>
              <a:rPr lang="en-FI" dirty="0"/>
              <a:t> </a:t>
            </a:r>
            <a:r>
              <a:rPr lang="en-FI" dirty="0" err="1"/>
              <a:t>esimerkiksi</a:t>
            </a:r>
            <a:r>
              <a:rPr lang="en-FI" dirty="0"/>
              <a:t> PPA-</a:t>
            </a:r>
            <a:r>
              <a:rPr lang="en-FI" dirty="0" err="1"/>
              <a:t>sopimuksilla</a:t>
            </a:r>
            <a:r>
              <a:rPr lang="en-FI" dirty="0"/>
              <a:t>? </a:t>
            </a:r>
            <a:endParaRPr lang="en-US" dirty="0"/>
          </a:p>
          <a:p>
            <a:r>
              <a:rPr lang="en-FI" dirty="0"/>
              <a:t>3. Onko </a:t>
            </a:r>
            <a:r>
              <a:rPr lang="en-FI" dirty="0" err="1"/>
              <a:t>datakeskuksella</a:t>
            </a:r>
            <a:r>
              <a:rPr lang="en-FI" dirty="0"/>
              <a:t> </a:t>
            </a:r>
            <a:r>
              <a:rPr lang="en-FI" dirty="0" err="1"/>
              <a:t>mahdollisuus</a:t>
            </a:r>
            <a:r>
              <a:rPr lang="en-FI" dirty="0">
                <a:highlight>
                  <a:srgbClr val="FFFF00"/>
                </a:highlight>
              </a:rPr>
              <a:t> </a:t>
            </a:r>
            <a:r>
              <a:rPr lang="en-FI" dirty="0" err="1">
                <a:highlight>
                  <a:srgbClr val="FFFF00"/>
                </a:highlight>
              </a:rPr>
              <a:t>joustaa</a:t>
            </a:r>
            <a:r>
              <a:rPr lang="en-FI" dirty="0">
                <a:highlight>
                  <a:srgbClr val="FFFF00"/>
                </a:highlight>
              </a:rPr>
              <a:t> </a:t>
            </a:r>
            <a:r>
              <a:rPr lang="en-FI" dirty="0" err="1"/>
              <a:t>sähkön</a:t>
            </a:r>
            <a:r>
              <a:rPr lang="en-FI" dirty="0"/>
              <a:t> </a:t>
            </a:r>
            <a:r>
              <a:rPr lang="en-FI" dirty="0" err="1"/>
              <a:t>käytössä</a:t>
            </a:r>
            <a:r>
              <a:rPr lang="en-FI" dirty="0"/>
              <a:t> ja </a:t>
            </a:r>
            <a:r>
              <a:rPr lang="en-FI" dirty="0" err="1"/>
              <a:t>onko</a:t>
            </a:r>
            <a:r>
              <a:rPr lang="en-FI" dirty="0"/>
              <a:t> </a:t>
            </a:r>
            <a:r>
              <a:rPr lang="en-FI" dirty="0" err="1"/>
              <a:t>sen</a:t>
            </a:r>
            <a:r>
              <a:rPr lang="en-FI" dirty="0"/>
              <a:t> </a:t>
            </a:r>
            <a:r>
              <a:rPr lang="en-FI" dirty="0" err="1"/>
              <a:t>varavoimalat</a:t>
            </a:r>
            <a:r>
              <a:rPr lang="en-FI" dirty="0"/>
              <a:t> </a:t>
            </a:r>
            <a:r>
              <a:rPr lang="en-FI" dirty="0" err="1"/>
              <a:t>kytkettävissä</a:t>
            </a:r>
            <a:r>
              <a:rPr lang="en-FI" dirty="0"/>
              <a:t> </a:t>
            </a:r>
            <a:r>
              <a:rPr lang="en-FI" dirty="0" err="1"/>
              <a:t>osaksi</a:t>
            </a:r>
            <a:r>
              <a:rPr lang="en-FI" dirty="0"/>
              <a:t> </a:t>
            </a:r>
            <a:r>
              <a:rPr lang="en-FI" dirty="0" err="1"/>
              <a:t>Fingridin</a:t>
            </a:r>
            <a:r>
              <a:rPr lang="en-FI" dirty="0"/>
              <a:t> </a:t>
            </a:r>
            <a:r>
              <a:rPr lang="en-FI" dirty="0" err="1"/>
              <a:t>joustojärjestelmiä</a:t>
            </a:r>
            <a:r>
              <a:rPr lang="en-FI" dirty="0"/>
              <a:t>? </a:t>
            </a:r>
            <a:endParaRPr lang="en-US" dirty="0"/>
          </a:p>
          <a:p>
            <a:r>
              <a:rPr lang="en-FI" dirty="0"/>
              <a:t>4. Kuinka </a:t>
            </a:r>
            <a:r>
              <a:rPr lang="en-FI" dirty="0" err="1"/>
              <a:t>suuri</a:t>
            </a:r>
            <a:r>
              <a:rPr lang="en-FI" dirty="0"/>
              <a:t> </a:t>
            </a:r>
            <a:r>
              <a:rPr lang="en-FI" dirty="0" err="1"/>
              <a:t>osa</a:t>
            </a:r>
            <a:r>
              <a:rPr lang="en-FI" dirty="0"/>
              <a:t> </a:t>
            </a:r>
            <a:r>
              <a:rPr lang="en-FI" dirty="0" err="1"/>
              <a:t>datakeskuksen</a:t>
            </a:r>
            <a:r>
              <a:rPr lang="en-FI" dirty="0"/>
              <a:t> </a:t>
            </a:r>
            <a:r>
              <a:rPr lang="en-FI" dirty="0" err="1">
                <a:highlight>
                  <a:srgbClr val="FFFF00"/>
                </a:highlight>
              </a:rPr>
              <a:t>hukkalämmöstä</a:t>
            </a:r>
            <a:r>
              <a:rPr lang="en-FI" dirty="0"/>
              <a:t> on </a:t>
            </a:r>
            <a:r>
              <a:rPr lang="en-FI" dirty="0" err="1"/>
              <a:t>hyödynnettävissä</a:t>
            </a:r>
            <a:r>
              <a:rPr lang="en-FI" dirty="0"/>
              <a:t> </a:t>
            </a:r>
            <a:r>
              <a:rPr lang="en-FI" dirty="0" err="1"/>
              <a:t>osana</a:t>
            </a:r>
            <a:r>
              <a:rPr lang="en-FI" dirty="0"/>
              <a:t> </a:t>
            </a:r>
            <a:r>
              <a:rPr lang="en-FI" dirty="0" err="1"/>
              <a:t>kaukolämpöä</a:t>
            </a:r>
            <a:r>
              <a:rPr lang="en-FI" dirty="0"/>
              <a:t> tai </a:t>
            </a:r>
            <a:r>
              <a:rPr lang="en-FI" dirty="0" err="1"/>
              <a:t>muuta</a:t>
            </a:r>
            <a:r>
              <a:rPr lang="en-FI" dirty="0"/>
              <a:t> </a:t>
            </a:r>
            <a:r>
              <a:rPr lang="en-FI" dirty="0" err="1"/>
              <a:t>hyötykäyttöä</a:t>
            </a:r>
            <a:r>
              <a:rPr lang="en-FI" dirty="0"/>
              <a:t>? </a:t>
            </a:r>
            <a:endParaRPr lang="en-US" dirty="0"/>
          </a:p>
          <a:p>
            <a:r>
              <a:rPr lang="en-FI" dirty="0"/>
              <a:t>5. </a:t>
            </a:r>
            <a:r>
              <a:rPr lang="en-FI" dirty="0" err="1">
                <a:highlight>
                  <a:srgbClr val="FFFF00"/>
                </a:highlight>
              </a:rPr>
              <a:t>Millaisia</a:t>
            </a:r>
            <a:r>
              <a:rPr lang="en-FI" dirty="0">
                <a:highlight>
                  <a:srgbClr val="FFFF00"/>
                </a:highlight>
              </a:rPr>
              <a:t> </a:t>
            </a:r>
            <a:r>
              <a:rPr lang="en-FI" dirty="0" err="1">
                <a:highlight>
                  <a:srgbClr val="FFFF00"/>
                </a:highlight>
              </a:rPr>
              <a:t>palveluja</a:t>
            </a:r>
            <a:r>
              <a:rPr lang="en-FI" dirty="0">
                <a:highlight>
                  <a:srgbClr val="FFFF00"/>
                </a:highlight>
              </a:rPr>
              <a:t> </a:t>
            </a:r>
            <a:r>
              <a:rPr lang="en-FI" dirty="0" err="1"/>
              <a:t>datakeskus</a:t>
            </a:r>
            <a:r>
              <a:rPr lang="en-FI" dirty="0"/>
              <a:t> </a:t>
            </a:r>
            <a:r>
              <a:rPr lang="en-FI" dirty="0" err="1"/>
              <a:t>tuottaa</a:t>
            </a:r>
            <a:r>
              <a:rPr lang="en-FI" dirty="0"/>
              <a:t> ja </a:t>
            </a:r>
            <a:r>
              <a:rPr lang="en-FI" dirty="0" err="1"/>
              <a:t>tekeekö</a:t>
            </a:r>
            <a:r>
              <a:rPr lang="en-FI" dirty="0"/>
              <a:t> se </a:t>
            </a:r>
            <a:r>
              <a:rPr lang="en-FI" dirty="0" err="1"/>
              <a:t>yhteistyötä</a:t>
            </a:r>
            <a:r>
              <a:rPr lang="en-FI" dirty="0"/>
              <a:t> </a:t>
            </a:r>
            <a:r>
              <a:rPr lang="en-FI" dirty="0" err="1"/>
              <a:t>esimerkiksi</a:t>
            </a:r>
            <a:r>
              <a:rPr lang="en-FI" dirty="0"/>
              <a:t> </a:t>
            </a:r>
            <a:r>
              <a:rPr lang="en-FI" dirty="0" err="1"/>
              <a:t>suomalaisten</a:t>
            </a:r>
            <a:r>
              <a:rPr lang="en-FI" dirty="0"/>
              <a:t> </a:t>
            </a:r>
            <a:r>
              <a:rPr lang="en-FI" dirty="0" err="1"/>
              <a:t>yritysten</a:t>
            </a:r>
            <a:r>
              <a:rPr lang="en-FI" dirty="0"/>
              <a:t> ja </a:t>
            </a:r>
            <a:r>
              <a:rPr lang="en-FI" dirty="0" err="1"/>
              <a:t>tutkimuslaitosten</a:t>
            </a:r>
            <a:r>
              <a:rPr lang="en-FI" dirty="0"/>
              <a:t> </a:t>
            </a:r>
            <a:r>
              <a:rPr lang="en-FI" dirty="0" err="1"/>
              <a:t>kanssa</a:t>
            </a:r>
            <a:r>
              <a:rPr lang="en-FI" dirty="0"/>
              <a:t>?</a:t>
            </a:r>
          </a:p>
          <a:p>
            <a:r>
              <a:rPr lang="en-FI" dirty="0"/>
              <a:t>6. Kuka </a:t>
            </a:r>
            <a:r>
              <a:rPr lang="en-FI" dirty="0" err="1"/>
              <a:t>datakeskuksen</a:t>
            </a:r>
            <a:r>
              <a:rPr lang="en-FI" dirty="0"/>
              <a:t> </a:t>
            </a:r>
            <a:r>
              <a:rPr lang="en-FI" dirty="0" err="1"/>
              <a:t>lopulta</a:t>
            </a:r>
            <a:r>
              <a:rPr lang="en-FI" dirty="0"/>
              <a:t> </a:t>
            </a:r>
            <a:r>
              <a:rPr lang="en-FI" dirty="0" err="1">
                <a:highlight>
                  <a:srgbClr val="FFFF00"/>
                </a:highlight>
              </a:rPr>
              <a:t>omistaa</a:t>
            </a:r>
            <a:r>
              <a:rPr lang="en-FI" dirty="0"/>
              <a:t> </a:t>
            </a:r>
            <a:r>
              <a:rPr lang="en-FI" dirty="0" err="1"/>
              <a:t>kun</a:t>
            </a:r>
            <a:r>
              <a:rPr lang="en-FI" dirty="0"/>
              <a:t> se </a:t>
            </a:r>
            <a:r>
              <a:rPr lang="en-FI" dirty="0" err="1"/>
              <a:t>käynnistyy</a:t>
            </a:r>
            <a:r>
              <a:rPr lang="en-FI" dirty="0"/>
              <a:t>? </a:t>
            </a:r>
            <a:r>
              <a:rPr lang="en-FI" dirty="0" err="1"/>
              <a:t>Nykyinen</a:t>
            </a:r>
            <a:r>
              <a:rPr lang="en-FI" dirty="0"/>
              <a:t> </a:t>
            </a:r>
            <a:r>
              <a:rPr lang="en-FI" dirty="0" err="1"/>
              <a:t>geopoliittinen</a:t>
            </a:r>
            <a:r>
              <a:rPr lang="en-FI" dirty="0"/>
              <a:t> </a:t>
            </a:r>
            <a:r>
              <a:rPr lang="en-FI" dirty="0" err="1"/>
              <a:t>tilanne</a:t>
            </a:r>
            <a:r>
              <a:rPr lang="en-FI" dirty="0"/>
              <a:t> </a:t>
            </a:r>
            <a:r>
              <a:rPr lang="en-FI" dirty="0" err="1"/>
              <a:t>panisi</a:t>
            </a:r>
            <a:r>
              <a:rPr lang="en-FI" dirty="0"/>
              <a:t> </a:t>
            </a:r>
            <a:r>
              <a:rPr lang="en-FI" dirty="0" err="1"/>
              <a:t>suosimaan</a:t>
            </a:r>
            <a:r>
              <a:rPr lang="en-FI" dirty="0"/>
              <a:t> </a:t>
            </a:r>
            <a:r>
              <a:rPr lang="en-FI" dirty="0" err="1"/>
              <a:t>kotimaisia</a:t>
            </a:r>
            <a:r>
              <a:rPr lang="en-FI" dirty="0"/>
              <a:t> ja </a:t>
            </a:r>
            <a:r>
              <a:rPr lang="en-FI" dirty="0" err="1"/>
              <a:t>eurooppalaisia</a:t>
            </a:r>
            <a:r>
              <a:rPr lang="en-FI" dirty="0"/>
              <a:t> </a:t>
            </a:r>
            <a:r>
              <a:rPr lang="en-FI" dirty="0" err="1"/>
              <a:t>toimijoita</a:t>
            </a:r>
            <a:r>
              <a:rPr lang="en-FI" dirty="0"/>
              <a:t> </a:t>
            </a:r>
            <a:r>
              <a:rPr lang="en-FI" dirty="0" err="1"/>
              <a:t>amerikkalais-kiinalaisten</a:t>
            </a:r>
            <a:r>
              <a:rPr lang="en-FI" dirty="0"/>
              <a:t> </a:t>
            </a:r>
            <a:r>
              <a:rPr lang="en-FI" dirty="0" err="1"/>
              <a:t>jättien</a:t>
            </a:r>
            <a:r>
              <a:rPr lang="en-FI" dirty="0"/>
              <a:t> </a:t>
            </a:r>
            <a:r>
              <a:rPr lang="en-FI" dirty="0" err="1"/>
              <a:t>sijaan</a:t>
            </a:r>
            <a:r>
              <a:rPr lang="en-FI" dirty="0"/>
              <a:t>. </a:t>
            </a:r>
            <a:endParaRPr lang="en-US" dirty="0"/>
          </a:p>
          <a:p>
            <a:r>
              <a:rPr lang="en-US" dirty="0"/>
              <a:t>7. </a:t>
            </a:r>
            <a:r>
              <a:rPr lang="en-US" dirty="0">
                <a:highlight>
                  <a:srgbClr val="FFFF00"/>
                </a:highlight>
              </a:rPr>
              <a:t>Muut </a:t>
            </a:r>
            <a:r>
              <a:rPr lang="en-US" dirty="0" err="1">
                <a:highlight>
                  <a:srgbClr val="FFFF00"/>
                </a:highlight>
              </a:rPr>
              <a:t>ympäristövaikutukset</a:t>
            </a:r>
            <a:r>
              <a:rPr lang="en-US" dirty="0"/>
              <a:t>: </a:t>
            </a:r>
            <a:r>
              <a:rPr lang="en-US" dirty="0" err="1"/>
              <a:t>ehkä</a:t>
            </a:r>
            <a:r>
              <a:rPr lang="en-US" dirty="0"/>
              <a:t> </a:t>
            </a:r>
            <a:r>
              <a:rPr lang="en-US" dirty="0" err="1"/>
              <a:t>suositaan</a:t>
            </a:r>
            <a:r>
              <a:rPr lang="en-US" dirty="0"/>
              <a:t> </a:t>
            </a:r>
            <a:r>
              <a:rPr lang="en-US" dirty="0" err="1"/>
              <a:t>vanhoja</a:t>
            </a:r>
            <a:r>
              <a:rPr lang="en-US" dirty="0"/>
              <a:t> </a:t>
            </a:r>
            <a:r>
              <a:rPr lang="en-US" dirty="0" err="1"/>
              <a:t>teollisuuspaikkakuntia</a:t>
            </a:r>
            <a:r>
              <a:rPr lang="en-US" dirty="0"/>
              <a:t> ja </a:t>
            </a:r>
            <a:r>
              <a:rPr lang="en-US" dirty="0" err="1"/>
              <a:t>huolellinen</a:t>
            </a:r>
            <a:r>
              <a:rPr lang="en-US" dirty="0"/>
              <a:t> </a:t>
            </a:r>
            <a:r>
              <a:rPr lang="en-US" dirty="0" err="1"/>
              <a:t>ympäristövaikutusten</a:t>
            </a:r>
            <a:r>
              <a:rPr lang="en-US" dirty="0"/>
              <a:t> </a:t>
            </a:r>
            <a:r>
              <a:rPr lang="en-US" dirty="0" err="1"/>
              <a:t>arviointi</a:t>
            </a:r>
            <a:r>
              <a:rPr lang="en-US" dirty="0"/>
              <a:t> ja </a:t>
            </a:r>
            <a:r>
              <a:rPr lang="en-US" dirty="0" err="1"/>
              <a:t>kompensointi</a:t>
            </a:r>
            <a:endParaRPr lang="en-US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7043727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2DE6-538D-75B0-EB09-6BC781E09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Uuden</a:t>
            </a:r>
            <a:r>
              <a:rPr lang="en-US" dirty="0"/>
              <a:t> </a:t>
            </a:r>
            <a:r>
              <a:rPr lang="en-US" dirty="0" err="1"/>
              <a:t>sähköntuotannon</a:t>
            </a:r>
            <a:r>
              <a:rPr lang="en-US" dirty="0"/>
              <a:t>, </a:t>
            </a:r>
            <a:r>
              <a:rPr lang="en-US" dirty="0" err="1"/>
              <a:t>säätövoiman</a:t>
            </a:r>
            <a:r>
              <a:rPr lang="en-US" dirty="0"/>
              <a:t> ja </a:t>
            </a:r>
            <a:r>
              <a:rPr lang="en-US" dirty="0" err="1"/>
              <a:t>verkkojen</a:t>
            </a:r>
            <a:r>
              <a:rPr lang="en-US" dirty="0"/>
              <a:t> </a:t>
            </a:r>
            <a:r>
              <a:rPr lang="en-US" dirty="0" err="1"/>
              <a:t>vahvistaminen</a:t>
            </a:r>
            <a:r>
              <a:rPr lang="en-US" dirty="0"/>
              <a:t> </a:t>
            </a:r>
            <a:r>
              <a:rPr lang="en-US" dirty="0" err="1"/>
              <a:t>varmistettava</a:t>
            </a:r>
            <a:r>
              <a:rPr lang="en-US" dirty="0"/>
              <a:t> </a:t>
            </a:r>
            <a:r>
              <a:rPr lang="en-US" dirty="0" err="1"/>
              <a:t>nopeasti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61E67-C982-708F-B928-035E24FED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Investointeja</a:t>
            </a:r>
            <a:r>
              <a:rPr lang="en-US" dirty="0"/>
              <a:t> </a:t>
            </a:r>
            <a:r>
              <a:rPr lang="en-US" dirty="0" err="1"/>
              <a:t>uuteen</a:t>
            </a:r>
            <a:r>
              <a:rPr lang="en-US" dirty="0"/>
              <a:t> </a:t>
            </a:r>
            <a:r>
              <a:rPr lang="en-US" dirty="0" err="1"/>
              <a:t>tuotantoon</a:t>
            </a:r>
            <a:r>
              <a:rPr lang="en-US" dirty="0"/>
              <a:t> </a:t>
            </a:r>
            <a:r>
              <a:rPr lang="en-US" dirty="0" err="1"/>
              <a:t>edistettävä</a:t>
            </a:r>
            <a:r>
              <a:rPr lang="en-US" dirty="0"/>
              <a:t> </a:t>
            </a:r>
            <a:r>
              <a:rPr lang="en-US" dirty="0" err="1"/>
              <a:t>eikä</a:t>
            </a:r>
            <a:r>
              <a:rPr lang="en-US" dirty="0"/>
              <a:t> </a:t>
            </a:r>
            <a:r>
              <a:rPr lang="en-US" dirty="0" err="1"/>
              <a:t>vaikeutettava</a:t>
            </a:r>
            <a:endParaRPr lang="en-US" dirty="0"/>
          </a:p>
          <a:p>
            <a:r>
              <a:rPr lang="en-US" dirty="0" err="1"/>
              <a:t>Energiavarastot</a:t>
            </a:r>
            <a:r>
              <a:rPr lang="en-US" dirty="0"/>
              <a:t> (</a:t>
            </a:r>
            <a:r>
              <a:rPr lang="en-US" dirty="0" err="1"/>
              <a:t>sähkö</a:t>
            </a:r>
            <a:r>
              <a:rPr lang="en-US" dirty="0"/>
              <a:t> ja </a:t>
            </a:r>
            <a:r>
              <a:rPr lang="en-US" dirty="0" err="1"/>
              <a:t>lämpö</a:t>
            </a:r>
            <a:r>
              <a:rPr lang="en-US" dirty="0"/>
              <a:t>) </a:t>
            </a:r>
            <a:r>
              <a:rPr lang="en-US" dirty="0" err="1"/>
              <a:t>tärkeitä</a:t>
            </a:r>
            <a:r>
              <a:rPr lang="en-US" dirty="0"/>
              <a:t> </a:t>
            </a:r>
            <a:r>
              <a:rPr lang="en-US" dirty="0" err="1"/>
              <a:t>erityisesti</a:t>
            </a:r>
            <a:r>
              <a:rPr lang="en-US" dirty="0"/>
              <a:t> </a:t>
            </a:r>
            <a:r>
              <a:rPr lang="en-US" dirty="0" err="1"/>
              <a:t>lyhytaikaisessa</a:t>
            </a:r>
            <a:r>
              <a:rPr lang="en-US" dirty="0"/>
              <a:t> (</a:t>
            </a:r>
            <a:r>
              <a:rPr lang="en-US" dirty="0" err="1"/>
              <a:t>akut</a:t>
            </a:r>
            <a:r>
              <a:rPr lang="en-US" dirty="0"/>
              <a:t>, </a:t>
            </a:r>
            <a:r>
              <a:rPr lang="en-US" dirty="0" err="1"/>
              <a:t>datakeskusten</a:t>
            </a:r>
            <a:r>
              <a:rPr lang="en-US" dirty="0"/>
              <a:t> </a:t>
            </a:r>
            <a:r>
              <a:rPr lang="en-US" dirty="0" err="1"/>
              <a:t>varavoimalat</a:t>
            </a:r>
            <a:r>
              <a:rPr lang="en-US" dirty="0"/>
              <a:t>)</a:t>
            </a:r>
          </a:p>
          <a:p>
            <a:r>
              <a:rPr lang="en-US" dirty="0" err="1"/>
              <a:t>Sääriippumaton</a:t>
            </a:r>
            <a:r>
              <a:rPr lang="en-US" dirty="0"/>
              <a:t> </a:t>
            </a:r>
            <a:r>
              <a:rPr lang="en-US" dirty="0" err="1"/>
              <a:t>säätövoima</a:t>
            </a:r>
            <a:r>
              <a:rPr lang="en-US" dirty="0"/>
              <a:t> (1000-2000 MW):</a:t>
            </a:r>
          </a:p>
          <a:p>
            <a:pPr lvl="1"/>
            <a:r>
              <a:rPr lang="en-US" dirty="0" err="1"/>
              <a:t>Väliaikaisesti</a:t>
            </a:r>
            <a:r>
              <a:rPr lang="en-US" dirty="0"/>
              <a:t> </a:t>
            </a:r>
            <a:r>
              <a:rPr lang="en-US" dirty="0" err="1"/>
              <a:t>säilytetään</a:t>
            </a:r>
            <a:r>
              <a:rPr lang="en-US" dirty="0"/>
              <a:t> </a:t>
            </a:r>
            <a:r>
              <a:rPr lang="en-US" dirty="0" err="1"/>
              <a:t>osaa</a:t>
            </a:r>
            <a:r>
              <a:rPr lang="en-US" dirty="0"/>
              <a:t> CHP-</a:t>
            </a:r>
            <a:r>
              <a:rPr lang="en-US" dirty="0" err="1"/>
              <a:t>laitoksista</a:t>
            </a:r>
            <a:r>
              <a:rPr lang="en-US" dirty="0"/>
              <a:t>, </a:t>
            </a:r>
            <a:r>
              <a:rPr lang="en-US" dirty="0" err="1"/>
              <a:t>vaikka</a:t>
            </a:r>
            <a:r>
              <a:rPr lang="en-US" dirty="0"/>
              <a:t> </a:t>
            </a:r>
            <a:r>
              <a:rPr lang="en-US" dirty="0" err="1"/>
              <a:t>käyttäisivät</a:t>
            </a:r>
            <a:r>
              <a:rPr lang="en-US" dirty="0"/>
              <a:t> </a:t>
            </a:r>
            <a:r>
              <a:rPr lang="en-US" dirty="0" err="1"/>
              <a:t>fossiilista</a:t>
            </a:r>
            <a:r>
              <a:rPr lang="en-US" dirty="0"/>
              <a:t> </a:t>
            </a:r>
            <a:r>
              <a:rPr lang="en-US" dirty="0" err="1"/>
              <a:t>energiaa</a:t>
            </a:r>
            <a:r>
              <a:rPr lang="en-US" dirty="0"/>
              <a:t> (Porin </a:t>
            </a:r>
            <a:r>
              <a:rPr lang="en-US" dirty="0" err="1"/>
              <a:t>hiilivoimala</a:t>
            </a:r>
            <a:r>
              <a:rPr lang="en-US" dirty="0"/>
              <a:t>, Helsingin </a:t>
            </a:r>
            <a:r>
              <a:rPr lang="en-US" dirty="0" err="1"/>
              <a:t>maakaasuvoimalat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Uusia</a:t>
            </a:r>
            <a:r>
              <a:rPr lang="en-US" dirty="0"/>
              <a:t> </a:t>
            </a:r>
            <a:r>
              <a:rPr lang="en-US" dirty="0" err="1"/>
              <a:t>moottorivoimaloita</a:t>
            </a:r>
            <a:r>
              <a:rPr lang="en-US" dirty="0"/>
              <a:t> (</a:t>
            </a:r>
            <a:r>
              <a:rPr lang="en-US" dirty="0" err="1"/>
              <a:t>Wärtsilä</a:t>
            </a:r>
            <a:r>
              <a:rPr lang="en-US" dirty="0"/>
              <a:t>) </a:t>
            </a:r>
            <a:r>
              <a:rPr lang="en-US" dirty="0" err="1"/>
              <a:t>varattava</a:t>
            </a:r>
            <a:endParaRPr lang="en-US" dirty="0"/>
          </a:p>
          <a:p>
            <a:endParaRPr lang="en-FI" dirty="0"/>
          </a:p>
          <a:p>
            <a:r>
              <a:rPr lang="en-US" dirty="0"/>
              <a:t>Petri Hirvonen 6.10.2026 (TEM </a:t>
            </a:r>
            <a:r>
              <a:rPr lang="en-US" dirty="0" err="1"/>
              <a:t>Energiaosasto</a:t>
            </a:r>
            <a:r>
              <a:rPr lang="en-US" dirty="0"/>
              <a:t>): </a:t>
            </a:r>
            <a:endParaRPr lang="en-FI" dirty="0"/>
          </a:p>
          <a:p>
            <a:pPr lvl="1"/>
            <a:r>
              <a:rPr lang="fi-FI" dirty="0"/>
              <a:t>Valmistelua viivästyttänyt epäonni fossiilittoman jouston kanssa sekä energiaosaston omat valmisteluresurssit </a:t>
            </a:r>
          </a:p>
          <a:p>
            <a:pPr lvl="1"/>
            <a:r>
              <a:rPr lang="fi-FI" dirty="0"/>
              <a:t>Poliittisesti linjattu tariffipohjainen rahoitusmekanismi on huomattavasti hitaampi toteuttaa kuin budjettirahoitus 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379854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3E60F-AB26-A35E-A3CA-F11F3C7D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Olisiko</a:t>
            </a:r>
            <a:r>
              <a:rPr lang="en-US" dirty="0"/>
              <a:t> </a:t>
            </a:r>
            <a:r>
              <a:rPr lang="en-US" dirty="0" err="1"/>
              <a:t>puhtaalle</a:t>
            </a:r>
            <a:r>
              <a:rPr lang="en-US" dirty="0"/>
              <a:t> </a:t>
            </a:r>
            <a:r>
              <a:rPr lang="en-US" dirty="0" err="1"/>
              <a:t>sähkölle</a:t>
            </a:r>
            <a:r>
              <a:rPr lang="en-US" dirty="0"/>
              <a:t> </a:t>
            </a:r>
            <a:r>
              <a:rPr lang="en-US" dirty="0" err="1"/>
              <a:t>parempaa</a:t>
            </a:r>
            <a:r>
              <a:rPr lang="en-US" dirty="0"/>
              <a:t> </a:t>
            </a:r>
            <a:r>
              <a:rPr lang="en-US" dirty="0" err="1"/>
              <a:t>käyttöä</a:t>
            </a:r>
            <a:r>
              <a:rPr lang="en-US" dirty="0"/>
              <a:t> </a:t>
            </a:r>
            <a:r>
              <a:rPr lang="en-US" dirty="0" err="1"/>
              <a:t>kuin</a:t>
            </a:r>
            <a:r>
              <a:rPr lang="en-US" dirty="0"/>
              <a:t> </a:t>
            </a:r>
            <a:r>
              <a:rPr lang="en-US" dirty="0" err="1"/>
              <a:t>datakeskukset</a:t>
            </a:r>
            <a:r>
              <a:rPr lang="en-US" dirty="0"/>
              <a:t>?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6FE4C-53DC-4B2B-FB08-233ABF248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Vanhan</a:t>
            </a:r>
            <a:r>
              <a:rPr lang="en-US" dirty="0"/>
              <a:t> </a:t>
            </a:r>
            <a:r>
              <a:rPr lang="en-US" dirty="0" err="1"/>
              <a:t>teollisuuden</a:t>
            </a:r>
            <a:r>
              <a:rPr lang="en-US" dirty="0"/>
              <a:t> </a:t>
            </a:r>
            <a:r>
              <a:rPr lang="en-US" dirty="0" err="1"/>
              <a:t>puhdistaminen</a:t>
            </a:r>
            <a:r>
              <a:rPr lang="en-US" dirty="0"/>
              <a:t> ja </a:t>
            </a:r>
            <a:r>
              <a:rPr lang="en-US" dirty="0" err="1"/>
              <a:t>uuden</a:t>
            </a:r>
            <a:r>
              <a:rPr lang="en-US" dirty="0"/>
              <a:t> </a:t>
            </a:r>
            <a:r>
              <a:rPr lang="en-US" dirty="0" err="1"/>
              <a:t>tuotannon</a:t>
            </a:r>
            <a:r>
              <a:rPr lang="en-US" dirty="0"/>
              <a:t> </a:t>
            </a:r>
            <a:r>
              <a:rPr lang="en-US" dirty="0" err="1"/>
              <a:t>synnyttäminen</a:t>
            </a:r>
            <a:r>
              <a:rPr lang="en-US" dirty="0"/>
              <a:t> </a:t>
            </a:r>
            <a:r>
              <a:rPr lang="en-US" dirty="0" err="1"/>
              <a:t>esimerkiksi</a:t>
            </a:r>
            <a:r>
              <a:rPr lang="en-US" dirty="0"/>
              <a:t> </a:t>
            </a:r>
            <a:r>
              <a:rPr lang="en-US" dirty="0" err="1"/>
              <a:t>vetytaloutta</a:t>
            </a:r>
            <a:r>
              <a:rPr lang="en-US" dirty="0"/>
              <a:t> </a:t>
            </a:r>
            <a:r>
              <a:rPr lang="en-US" dirty="0" err="1"/>
              <a:t>edistämällä</a:t>
            </a:r>
            <a:r>
              <a:rPr lang="en-US" dirty="0"/>
              <a:t> </a:t>
            </a:r>
            <a:r>
              <a:rPr lang="en-US" dirty="0" err="1"/>
              <a:t>vaikka</a:t>
            </a:r>
            <a:r>
              <a:rPr lang="en-US" dirty="0"/>
              <a:t> </a:t>
            </a:r>
            <a:r>
              <a:rPr lang="en-US" dirty="0" err="1"/>
              <a:t>puhdas</a:t>
            </a:r>
            <a:r>
              <a:rPr lang="en-US" dirty="0"/>
              <a:t> </a:t>
            </a:r>
            <a:r>
              <a:rPr lang="en-US" dirty="0" err="1"/>
              <a:t>vety</a:t>
            </a:r>
            <a:r>
              <a:rPr lang="en-US" dirty="0"/>
              <a:t> on </a:t>
            </a:r>
            <a:r>
              <a:rPr lang="en-US" dirty="0" err="1"/>
              <a:t>vielä</a:t>
            </a:r>
            <a:r>
              <a:rPr lang="en-US" dirty="0"/>
              <a:t> </a:t>
            </a:r>
            <a:r>
              <a:rPr lang="en-US" dirty="0" err="1"/>
              <a:t>nykyisin</a:t>
            </a:r>
            <a:r>
              <a:rPr lang="en-US" dirty="0"/>
              <a:t> </a:t>
            </a:r>
            <a:r>
              <a:rPr lang="en-US" dirty="0" err="1"/>
              <a:t>kallista</a:t>
            </a:r>
            <a:r>
              <a:rPr lang="en-US" dirty="0"/>
              <a:t> </a:t>
            </a:r>
            <a:r>
              <a:rPr lang="en-US" dirty="0" err="1"/>
              <a:t>fossiiliseen</a:t>
            </a:r>
            <a:r>
              <a:rPr lang="en-US" dirty="0"/>
              <a:t> </a:t>
            </a:r>
            <a:r>
              <a:rPr lang="en-US" dirty="0" err="1"/>
              <a:t>vetyyn</a:t>
            </a:r>
            <a:r>
              <a:rPr lang="en-US" dirty="0"/>
              <a:t> </a:t>
            </a:r>
            <a:r>
              <a:rPr lang="en-US" dirty="0" err="1"/>
              <a:t>verrattuna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Tarvitaan</a:t>
            </a:r>
            <a:r>
              <a:rPr lang="en-US" dirty="0"/>
              <a:t> </a:t>
            </a:r>
            <a:r>
              <a:rPr lang="en-US" dirty="0" err="1"/>
              <a:t>datakeskusstrategia</a:t>
            </a:r>
            <a:r>
              <a:rPr lang="en-US" dirty="0"/>
              <a:t> ja </a:t>
            </a:r>
            <a:r>
              <a:rPr lang="en-US" dirty="0" err="1"/>
              <a:t>sähköistämisstrategia</a:t>
            </a:r>
            <a:r>
              <a:rPr lang="en-US" dirty="0"/>
              <a:t> </a:t>
            </a:r>
            <a:r>
              <a:rPr lang="en-US" dirty="0" err="1"/>
              <a:t>pikaisella</a:t>
            </a:r>
            <a:r>
              <a:rPr lang="en-US" dirty="0"/>
              <a:t> </a:t>
            </a:r>
            <a:r>
              <a:rPr lang="en-US" dirty="0" err="1"/>
              <a:t>valmistelulla</a:t>
            </a:r>
            <a:r>
              <a:rPr lang="en-US" dirty="0"/>
              <a:t> 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87946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273FF4-CD55-469B-FBD5-5EAC5F3137B1}"/>
              </a:ext>
            </a:extLst>
          </p:cNvPr>
          <p:cNvSpPr txBox="1"/>
          <p:nvPr/>
        </p:nvSpPr>
        <p:spPr>
          <a:xfrm>
            <a:off x="2484255" y="0"/>
            <a:ext cx="6862046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Sähkön riittävyys 2030-luvulla ratkaistaan tämän päivän päätöksillä</a:t>
            </a:r>
          </a:p>
          <a:p>
            <a:endParaRPr lang="fi-FI" sz="3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Mallinnusten mukaan markkinaehtoiset investoinnit eivät tuo riittävästi uutta säätövoimaa sähkön riittävyystavoitteen saavuttamiseksi.</a:t>
            </a:r>
            <a:endParaRPr lang="fi-FI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Harvoin tarvittavan joustavan kapasiteetin </a:t>
            </a:r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investointisignaalit 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jäävät heikoiksi.</a:t>
            </a: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Nykyinen tehoreservi 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ei kannusta uuden kapasiteetin rakentamiseen.</a:t>
            </a:r>
          </a:p>
          <a:p>
            <a:endParaRPr lang="en-FI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Joustoa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tarvitaan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eri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aikajänteillä</a:t>
            </a:r>
            <a:r>
              <a:rPr lang="en-US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Kulutusjousto ja sähkövarastot 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ovat keskeisiä tuotannon ja kulutuksen tasapainottamisessa, mutta ne eivät ratkaise pitkiä sähköpulatilanteita.</a:t>
            </a:r>
          </a:p>
          <a:p>
            <a:endParaRPr lang="fi-FI" sz="14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Rajasiirtokapasiteettia 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lisätään Ruotsiin ja Viroon uusilla rajajohtohankkeilla, mutta uudet hankkeet ovat toteutumassa vasta 2030–luvun puolivälin jälkeen.</a:t>
            </a:r>
          </a:p>
          <a:p>
            <a:endParaRPr lang="en-FI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Fingridin</a:t>
            </a:r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näkemyksen mukaan Suomessa tarvitaan kustannustehokas ja kohdennettu tukimekanismi, joka takaa sähkön riittävyyden myös harvoin esiintyvissä olosuhteissa. </a:t>
            </a:r>
            <a:r>
              <a:rPr lang="fi-FI" sz="1400" dirty="0">
                <a:solidFill>
                  <a:srgbClr val="000000"/>
                </a:solidFill>
                <a:latin typeface="Arial" panose="020B0604020202020204" pitchFamily="34" charset="0"/>
              </a:rPr>
              <a:t>Mekanismi tulisi toteuttaa </a:t>
            </a:r>
            <a:r>
              <a:rPr lang="fi-FI" sz="1400" b="1" dirty="0">
                <a:solidFill>
                  <a:srgbClr val="000000"/>
                </a:solidFill>
                <a:latin typeface="Arial" panose="020B0604020202020204" pitchFamily="34" charset="0"/>
              </a:rPr>
              <a:t>nopeasti ja johdonmukaisesti</a:t>
            </a:r>
            <a:endParaRPr lang="fi-FI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fi-FI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Sähkömarkkinoiden 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tulisi jatkossakin vastata pääosin sähkön ja joustavuuden riittävyydestä.</a:t>
            </a:r>
          </a:p>
          <a:p>
            <a:endParaRPr lang="fi-FI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Myös tuotantoinvestoinneilla tuulivoimaan on kiire!</a:t>
            </a:r>
          </a:p>
          <a:p>
            <a:endParaRPr lang="fi-FI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543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C06336-3BFC-6069-8FD6-51BE1397C9F7}"/>
              </a:ext>
            </a:extLst>
          </p:cNvPr>
          <p:cNvSpPr txBox="1"/>
          <p:nvPr/>
        </p:nvSpPr>
        <p:spPr>
          <a:xfrm>
            <a:off x="1942089" y="0"/>
            <a:ext cx="869893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Sähkön riittävyys on Euroopan laajuinen haaste</a:t>
            </a:r>
            <a:endParaRPr lang="fi-FI" sz="3200" b="0" i="0" u="none" strike="noStrike" baseline="0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r>
              <a:rPr lang="en-US" sz="1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ERAA 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= European Resource Adequacy Assessment (https://www.entsoe.eu/eraa/2025/)</a:t>
            </a: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ENTSO-E:n ERAA on vuosittainen EU-sääntelyyn pohjautuva todennäköisyyspohjainen arvio sähkön riittävyydestä keskipitkälle aikavälille (2-10 v. 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Wingdings" panose="05000000000000000000" pitchFamily="2" charset="2"/>
              </a:rPr>
              <a:t>→</a:t>
            </a:r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).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Toimii taustatietona kansallisille ja eurooppalaisille päätöksille, joilla varmistetaan sähkön toimitusvarmuus energiamurroksessa.</a:t>
            </a:r>
          </a:p>
          <a:p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Lähtötiedot perustuvat kantaverkkoyhtiöiden toimittamiin tietoihin, mutta lisäksi tehdään taloudellisen kannattavuuden arviointi, minkä perusteella kannattamatonta kapasiteettia saattaa poistua markkinoilta ja uutta kapasiteettia tulla markkinoille.</a:t>
            </a:r>
          </a:p>
          <a:p>
            <a:endParaRPr lang="en-FI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Keski-Euroopassa sähkön riittävyys heikkenee jo lähivuosina; Suomessa taso on kohtuullinen nyt, mutta heikkenee 2030-luvulle mentäessä. 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Muutosajureita ovat kulutuksen merkittävä kasvu sekä tuotannon sääriippuvuuden kasvu.</a:t>
            </a:r>
          </a:p>
          <a:p>
            <a:endParaRPr lang="en-FI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Investoinnit kulutusjoustoon, varastoihin, joustavaan tuotantoon ja rajasiirtoyhteyksiin auttavat – toimivat markkinat ovat tässä avainasemassa. </a:t>
            </a:r>
            <a:r>
              <a:rPr lang="fi-FI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ERAA-selvityksen mallinnuksen mukaan investointikannusteet eivät kuitenkaan ole riittäviä sähkön riittävyyden näkökulmasta.</a:t>
            </a:r>
          </a:p>
          <a:p>
            <a:endParaRPr lang="en-FI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6776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C64C5-60C6-650D-ECF1-EBB3740C7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765C1-3FD4-49DB-D73A-141ABB1E1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Suomen inflaatiokorjatun sähkön tukkuhinnan kehitys kuukausittain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7281B-8751-7B28-FDE3-2729581A21B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21.1.2026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4791D-62B9-EA63-013B-4FAAF6D5981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2025 ennakkotilastot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49A70-40CF-68AC-66D5-81A3A63D119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2FE441-22B9-254A-9AB9-AED109024861}" type="slidenum">
              <a:rPr kumimoji="0" lang="fi-FI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i-FI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B60C12-5085-E0E7-1B2F-ED8E653507F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/>
              <a:t>Data: Nord </a:t>
            </a:r>
            <a:r>
              <a:rPr lang="fi-FI" err="1"/>
              <a:t>Pool</a:t>
            </a:r>
            <a:r>
              <a:rPr lang="fi-FI"/>
              <a:t> &amp; Tilastokeskus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40AAEE-E2CF-6A11-232B-EFD6D5F6B8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i-FI" sz="1600"/>
              <a:t>Suomen inflaatiokorjattu sähkön tukkuhinta kuukausittain</a:t>
            </a:r>
          </a:p>
        </p:txBody>
      </p:sp>
      <p:graphicFrame>
        <p:nvGraphicFramePr>
          <p:cNvPr id="10" name="Chart Placeholder 9">
            <a:extLst>
              <a:ext uri="{FF2B5EF4-FFF2-40B4-BE49-F238E27FC236}">
                <a16:creationId xmlns:a16="http://schemas.microsoft.com/office/drawing/2014/main" id="{81145190-F5AB-4368-B86C-E2CD0C4F895D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9" y="2041525"/>
          <a:ext cx="9404196" cy="359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4161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357B-D12C-8DA5-35A1-EA8A6C4E7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CCC9-2295-6136-BDC9-DA21154C2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Suomessa Euroopan halvin sähkö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39B5A-7DE8-F0BA-0BF9-63F837103BF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 noProof="0"/>
              <a:t>21.1.2026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94025-D8A7-51EE-2F67-3FA06A2FB95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 noProof="0"/>
              <a:t>2025 ennakkotilastot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6A8-9527-DB3C-2500-AFE86C1D7E7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38</a:t>
            </a:fld>
            <a:endParaRPr lang="fi-FI" noProof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B87997-2A36-5094-28E8-A94C9C56CEB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/>
              <a:t>Data: Nord </a:t>
            </a:r>
            <a:r>
              <a:rPr lang="fi-FI" err="1"/>
              <a:t>Pool</a:t>
            </a:r>
            <a:r>
              <a:rPr lang="fi-FI"/>
              <a:t> &amp; Energy-</a:t>
            </a:r>
            <a:r>
              <a:rPr lang="fi-FI" err="1"/>
              <a:t>Charts</a:t>
            </a:r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65EEED-3A91-5779-830F-5FD1F3594A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3155" y="1446208"/>
            <a:ext cx="11192177" cy="274396"/>
          </a:xfrm>
        </p:spPr>
        <p:txBody>
          <a:bodyPr>
            <a:noAutofit/>
          </a:bodyPr>
          <a:lstStyle/>
          <a:p>
            <a:r>
              <a:rPr lang="fi-FI" sz="1600" b="1" dirty="0">
                <a:highlight>
                  <a:srgbClr val="FFFF00"/>
                </a:highlight>
              </a:rPr>
              <a:t>Sähkön tukkuhinnat </a:t>
            </a:r>
            <a:r>
              <a:rPr lang="fi-FI" sz="1600" dirty="0"/>
              <a:t>2025 (EU + Norja ja Sveitsi)</a:t>
            </a:r>
          </a:p>
        </p:txBody>
      </p:sp>
      <p:graphicFrame>
        <p:nvGraphicFramePr>
          <p:cNvPr id="13" name="Chart Placeholder 12">
            <a:extLst>
              <a:ext uri="{FF2B5EF4-FFF2-40B4-BE49-F238E27FC236}">
                <a16:creationId xmlns:a16="http://schemas.microsoft.com/office/drawing/2014/main" id="{67367049-D898-4E7F-81A2-3B59D7E8B300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8" y="1867393"/>
          <a:ext cx="9600841" cy="391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85125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58E558-B628-33F8-7514-0451CD8F90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2295" y="0"/>
            <a:ext cx="8587407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D6B597-7886-7127-B5F9-DAC44B6AAD5E}"/>
              </a:ext>
            </a:extLst>
          </p:cNvPr>
          <p:cNvSpPr txBox="1"/>
          <p:nvPr/>
        </p:nvSpPr>
        <p:spPr>
          <a:xfrm>
            <a:off x="9645706" y="1998733"/>
            <a:ext cx="21767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TULEVAN TALVEN TEHOTASA-PAINO FINGRIDIN MUKAAN</a:t>
            </a:r>
            <a:endParaRPr lang="en-FI" sz="2800" dirty="0"/>
          </a:p>
        </p:txBody>
      </p:sp>
    </p:spTree>
    <p:extLst>
      <p:ext uri="{BB962C8B-B14F-4D97-AF65-F5344CB8AC3E}">
        <p14:creationId xmlns:p14="http://schemas.microsoft.com/office/powerpoint/2010/main" val="3160319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BB94-ED47-7F28-ED35-8ED0CFD1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Sähkön</a:t>
            </a:r>
            <a:r>
              <a:rPr lang="en-US" dirty="0"/>
              <a:t> </a:t>
            </a:r>
            <a:r>
              <a:rPr lang="en-US" dirty="0" err="1"/>
              <a:t>hintakehitys</a:t>
            </a:r>
            <a:r>
              <a:rPr lang="en-US" dirty="0"/>
              <a:t> </a:t>
            </a:r>
            <a:r>
              <a:rPr lang="en-US" dirty="0" err="1"/>
              <a:t>tulee</a:t>
            </a:r>
            <a:r>
              <a:rPr lang="en-US" dirty="0"/>
              <a:t> </a:t>
            </a:r>
            <a:r>
              <a:rPr lang="en-US" dirty="0" err="1"/>
              <a:t>olemaan</a:t>
            </a:r>
            <a:r>
              <a:rPr lang="en-US" dirty="0"/>
              <a:t> </a:t>
            </a:r>
            <a:r>
              <a:rPr lang="en-US" dirty="0" err="1"/>
              <a:t>nouseva</a:t>
            </a:r>
            <a:r>
              <a:rPr lang="en-US" dirty="0"/>
              <a:t> ja </a:t>
            </a:r>
            <a:r>
              <a:rPr lang="en-US" dirty="0" err="1"/>
              <a:t>vaihteleva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19171-C9CB-8A80-1675-38FD929C5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Tällä</a:t>
            </a:r>
            <a:r>
              <a:rPr lang="en-US" dirty="0"/>
              <a:t> </a:t>
            </a:r>
            <a:r>
              <a:rPr lang="en-US" dirty="0" err="1"/>
              <a:t>hetkellä</a:t>
            </a:r>
            <a:r>
              <a:rPr lang="en-US" dirty="0"/>
              <a:t> </a:t>
            </a:r>
            <a:r>
              <a:rPr lang="en-US" dirty="0" err="1"/>
              <a:t>vesivoimaa</a:t>
            </a:r>
            <a:r>
              <a:rPr lang="en-US" dirty="0"/>
              <a:t> </a:t>
            </a:r>
            <a:r>
              <a:rPr lang="en-US" dirty="0" err="1"/>
              <a:t>vähän</a:t>
            </a:r>
            <a:r>
              <a:rPr lang="en-US" dirty="0"/>
              <a:t> </a:t>
            </a:r>
            <a:r>
              <a:rPr lang="en-US" dirty="0" err="1"/>
              <a:t>Pohjoismaissa</a:t>
            </a:r>
            <a:r>
              <a:rPr lang="en-US" dirty="0"/>
              <a:t> ja </a:t>
            </a:r>
            <a:r>
              <a:rPr lang="en-US" dirty="0" err="1"/>
              <a:t>maakaasun</a:t>
            </a:r>
            <a:r>
              <a:rPr lang="en-US" dirty="0"/>
              <a:t> </a:t>
            </a:r>
            <a:r>
              <a:rPr lang="en-US" dirty="0" err="1"/>
              <a:t>hinta</a:t>
            </a:r>
            <a:r>
              <a:rPr lang="en-US" dirty="0"/>
              <a:t> </a:t>
            </a:r>
            <a:r>
              <a:rPr lang="en-US" dirty="0" err="1"/>
              <a:t>Euroopassa</a:t>
            </a:r>
            <a:r>
              <a:rPr lang="en-US" dirty="0"/>
              <a:t> </a:t>
            </a:r>
            <a:r>
              <a:rPr lang="en-US" dirty="0" err="1"/>
              <a:t>korkea</a:t>
            </a:r>
            <a:endParaRPr lang="en-US" dirty="0"/>
          </a:p>
          <a:p>
            <a:r>
              <a:rPr lang="en-US" dirty="0" err="1"/>
              <a:t>Verkkoinvestoinnit</a:t>
            </a:r>
            <a:r>
              <a:rPr lang="en-US" dirty="0"/>
              <a:t> (</a:t>
            </a:r>
            <a:r>
              <a:rPr lang="en-US" dirty="0" err="1"/>
              <a:t>Fingrid</a:t>
            </a:r>
            <a:r>
              <a:rPr lang="en-US" dirty="0"/>
              <a:t> ja </a:t>
            </a:r>
            <a:r>
              <a:rPr lang="en-US" dirty="0" err="1"/>
              <a:t>paikallisyhtiöt</a:t>
            </a:r>
            <a:r>
              <a:rPr lang="en-US" dirty="0"/>
              <a:t>): </a:t>
            </a:r>
            <a:r>
              <a:rPr lang="en-US" dirty="0" err="1"/>
              <a:t>maaoperaatio</a:t>
            </a:r>
            <a:r>
              <a:rPr lang="en-US" dirty="0"/>
              <a:t> </a:t>
            </a:r>
            <a:r>
              <a:rPr lang="en-US" dirty="0" err="1"/>
              <a:t>edelleen</a:t>
            </a:r>
            <a:r>
              <a:rPr lang="en-US" dirty="0"/>
              <a:t> </a:t>
            </a:r>
            <a:r>
              <a:rPr lang="en-US" dirty="0" err="1"/>
              <a:t>kesken</a:t>
            </a:r>
            <a:r>
              <a:rPr lang="en-US" dirty="0"/>
              <a:t>, </a:t>
            </a:r>
            <a:r>
              <a:rPr lang="en-US" dirty="0" err="1"/>
              <a:t>verkkoja</a:t>
            </a:r>
            <a:r>
              <a:rPr lang="en-US" dirty="0"/>
              <a:t> </a:t>
            </a:r>
            <a:r>
              <a:rPr lang="en-US" dirty="0" err="1"/>
              <a:t>rakennettava</a:t>
            </a:r>
            <a:r>
              <a:rPr lang="en-US" dirty="0"/>
              <a:t> </a:t>
            </a:r>
            <a:r>
              <a:rPr lang="en-US" dirty="0" err="1"/>
              <a:t>lisää</a:t>
            </a:r>
            <a:r>
              <a:rPr lang="en-US" dirty="0"/>
              <a:t>, </a:t>
            </a:r>
            <a:r>
              <a:rPr lang="en-US" dirty="0" err="1"/>
              <a:t>kiinteät</a:t>
            </a:r>
            <a:r>
              <a:rPr lang="en-US" dirty="0"/>
              <a:t> </a:t>
            </a:r>
            <a:r>
              <a:rPr lang="en-US" dirty="0" err="1"/>
              <a:t>maksut</a:t>
            </a:r>
            <a:r>
              <a:rPr lang="en-US" dirty="0"/>
              <a:t> </a:t>
            </a:r>
            <a:r>
              <a:rPr lang="en-US" dirty="0" err="1"/>
              <a:t>suuria</a:t>
            </a:r>
            <a:endParaRPr lang="en-US" dirty="0"/>
          </a:p>
          <a:p>
            <a:r>
              <a:rPr lang="en-US" dirty="0" err="1"/>
              <a:t>Sähkö</a:t>
            </a:r>
            <a:r>
              <a:rPr lang="en-US" dirty="0"/>
              <a:t> on </a:t>
            </a:r>
            <a:r>
              <a:rPr lang="en-US" dirty="0" err="1"/>
              <a:t>tällä</a:t>
            </a:r>
            <a:r>
              <a:rPr lang="en-US" dirty="0"/>
              <a:t> </a:t>
            </a:r>
            <a:r>
              <a:rPr lang="en-US" dirty="0" err="1"/>
              <a:t>hetkellä</a:t>
            </a:r>
            <a:r>
              <a:rPr lang="en-US" dirty="0"/>
              <a:t> “</a:t>
            </a:r>
            <a:r>
              <a:rPr lang="en-US" dirty="0" err="1"/>
              <a:t>keskimäärin</a:t>
            </a:r>
            <a:r>
              <a:rPr lang="en-US" dirty="0"/>
              <a:t> </a:t>
            </a:r>
            <a:r>
              <a:rPr lang="en-US" dirty="0" err="1"/>
              <a:t>liian</a:t>
            </a:r>
            <a:r>
              <a:rPr lang="en-US" dirty="0"/>
              <a:t> </a:t>
            </a:r>
            <a:r>
              <a:rPr lang="en-US" dirty="0" err="1"/>
              <a:t>halpaa</a:t>
            </a:r>
            <a:r>
              <a:rPr lang="en-US" dirty="0"/>
              <a:t>” </a:t>
            </a:r>
            <a:r>
              <a:rPr lang="en-US" dirty="0" err="1"/>
              <a:t>energian</a:t>
            </a:r>
            <a:r>
              <a:rPr lang="en-US" dirty="0"/>
              <a:t> </a:t>
            </a:r>
            <a:r>
              <a:rPr lang="en-US" dirty="0" err="1"/>
              <a:t>tuottajien</a:t>
            </a:r>
            <a:r>
              <a:rPr lang="en-US" dirty="0"/>
              <a:t> </a:t>
            </a:r>
            <a:r>
              <a:rPr lang="en-US" dirty="0" err="1"/>
              <a:t>mielestä</a:t>
            </a:r>
            <a:r>
              <a:rPr lang="en-US" dirty="0"/>
              <a:t>. 2024-2026 </a:t>
            </a:r>
            <a:r>
              <a:rPr lang="en-US" dirty="0" err="1"/>
              <a:t>keskimääräinen</a:t>
            </a:r>
            <a:r>
              <a:rPr lang="en-US" dirty="0"/>
              <a:t> </a:t>
            </a:r>
            <a:r>
              <a:rPr lang="en-US" dirty="0" err="1"/>
              <a:t>pörssihinta</a:t>
            </a:r>
            <a:r>
              <a:rPr lang="en-US" dirty="0"/>
              <a:t> 46 EUROA, 40 EUROA, 59 EUROA (</a:t>
            </a:r>
            <a:r>
              <a:rPr lang="en-US" dirty="0" err="1"/>
              <a:t>pitää</a:t>
            </a:r>
            <a:r>
              <a:rPr lang="en-US" dirty="0"/>
              <a:t> olla </a:t>
            </a:r>
            <a:r>
              <a:rPr lang="en-US" dirty="0" err="1"/>
              <a:t>vähintään</a:t>
            </a:r>
            <a:r>
              <a:rPr lang="en-US" dirty="0"/>
              <a:t> 50 EUROA? Joka </a:t>
            </a:r>
            <a:r>
              <a:rPr lang="en-US" dirty="0" err="1"/>
              <a:t>tarkoittaa</a:t>
            </a:r>
            <a:r>
              <a:rPr lang="en-US" dirty="0"/>
              <a:t> </a:t>
            </a:r>
            <a:r>
              <a:rPr lang="en-US" dirty="0" err="1"/>
              <a:t>verollisena</a:t>
            </a:r>
            <a:r>
              <a:rPr lang="en-US" dirty="0"/>
              <a:t> </a:t>
            </a:r>
            <a:r>
              <a:rPr lang="en-US" dirty="0" err="1"/>
              <a:t>hintana</a:t>
            </a:r>
            <a:r>
              <a:rPr lang="en-US" dirty="0"/>
              <a:t> </a:t>
            </a:r>
            <a:r>
              <a:rPr lang="en-US" dirty="0" err="1"/>
              <a:t>kuluttajalle</a:t>
            </a:r>
            <a:r>
              <a:rPr lang="en-US" dirty="0"/>
              <a:t> 6,5 </a:t>
            </a:r>
            <a:r>
              <a:rPr lang="en-US" dirty="0" err="1"/>
              <a:t>senttiä</a:t>
            </a:r>
            <a:r>
              <a:rPr lang="en-US" dirty="0"/>
              <a:t>/kWh</a:t>
            </a:r>
          </a:p>
          <a:p>
            <a:r>
              <a:rPr lang="en-US" dirty="0" err="1"/>
              <a:t>Mahdollisesti</a:t>
            </a:r>
            <a:r>
              <a:rPr lang="en-US" dirty="0"/>
              <a:t> </a:t>
            </a:r>
            <a:r>
              <a:rPr lang="en-US" dirty="0" err="1"/>
              <a:t>tarvittavat</a:t>
            </a:r>
            <a:r>
              <a:rPr lang="en-US" dirty="0"/>
              <a:t> </a:t>
            </a:r>
            <a:r>
              <a:rPr lang="en-US" dirty="0" err="1"/>
              <a:t>tuet</a:t>
            </a:r>
            <a:r>
              <a:rPr lang="en-US" dirty="0"/>
              <a:t> (</a:t>
            </a:r>
            <a:r>
              <a:rPr lang="en-US" dirty="0" err="1"/>
              <a:t>säätövoima</a:t>
            </a:r>
            <a:r>
              <a:rPr lang="en-US" dirty="0"/>
              <a:t>, </a:t>
            </a:r>
            <a:r>
              <a:rPr lang="en-US" dirty="0" err="1"/>
              <a:t>ydinvoima</a:t>
            </a:r>
            <a:r>
              <a:rPr lang="en-US" dirty="0"/>
              <a:t>?): </a:t>
            </a:r>
            <a:r>
              <a:rPr lang="en-US" dirty="0" err="1"/>
              <a:t>rahat</a:t>
            </a:r>
            <a:r>
              <a:rPr lang="en-US" dirty="0"/>
              <a:t> </a:t>
            </a:r>
            <a:r>
              <a:rPr lang="en-US" dirty="0" err="1"/>
              <a:t>markkinoilta</a:t>
            </a:r>
            <a:r>
              <a:rPr lang="en-US" dirty="0"/>
              <a:t>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budjetista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 err="1">
                <a:highlight>
                  <a:srgbClr val="FFFF00"/>
                </a:highlight>
              </a:rPr>
              <a:t>Hinnat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voidaan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pitää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kurissa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jos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sähköntuotantoinvestoinnit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saadaan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hyvin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toteutettua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ilman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suuria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tukimaksuja</a:t>
            </a:r>
            <a:r>
              <a:rPr lang="en-US" dirty="0">
                <a:highlight>
                  <a:srgbClr val="FFFF00"/>
                </a:highlight>
              </a:rPr>
              <a:t> ja </a:t>
            </a:r>
            <a:r>
              <a:rPr lang="en-US" dirty="0" err="1">
                <a:highlight>
                  <a:srgbClr val="FFFF00"/>
                </a:highlight>
              </a:rPr>
              <a:t>datakeskusinvestoinnit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pysyvät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hallinnassa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r>
              <a:rPr lang="en-US" b="1" dirty="0" err="1">
                <a:highlight>
                  <a:srgbClr val="FFFF00"/>
                </a:highlight>
              </a:rPr>
              <a:t>Muistettava</a:t>
            </a:r>
            <a:r>
              <a:rPr lang="en-US" b="1" dirty="0">
                <a:highlight>
                  <a:srgbClr val="FFFF00"/>
                </a:highlight>
              </a:rPr>
              <a:t>, </a:t>
            </a:r>
            <a:r>
              <a:rPr lang="en-US" b="1" dirty="0" err="1">
                <a:highlight>
                  <a:srgbClr val="FFFF00"/>
                </a:highlight>
              </a:rPr>
              <a:t>että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ulkomaisen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fossiilisen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energian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hinta</a:t>
            </a:r>
            <a:r>
              <a:rPr lang="en-US" b="1" dirty="0">
                <a:highlight>
                  <a:srgbClr val="FFFF00"/>
                </a:highlight>
              </a:rPr>
              <a:t> on </a:t>
            </a:r>
            <a:r>
              <a:rPr lang="en-US" b="1" dirty="0" err="1">
                <a:highlight>
                  <a:srgbClr val="FFFF00"/>
                </a:highlight>
              </a:rPr>
              <a:t>myös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noussut</a:t>
            </a:r>
            <a:r>
              <a:rPr lang="en-US" b="1" dirty="0">
                <a:highlight>
                  <a:srgbClr val="FFFF00"/>
                </a:highlight>
              </a:rPr>
              <a:t> jo </a:t>
            </a:r>
            <a:r>
              <a:rPr lang="en-US" b="1" dirty="0" err="1">
                <a:highlight>
                  <a:srgbClr val="FFFF00"/>
                </a:highlight>
              </a:rPr>
              <a:t>nyt</a:t>
            </a:r>
            <a:r>
              <a:rPr lang="en-US" b="1" dirty="0">
                <a:highlight>
                  <a:srgbClr val="FFFF00"/>
                </a:highlight>
              </a:rPr>
              <a:t>. Se </a:t>
            </a:r>
            <a:r>
              <a:rPr lang="en-US" b="1" dirty="0" err="1">
                <a:highlight>
                  <a:srgbClr val="FFFF00"/>
                </a:highlight>
              </a:rPr>
              <a:t>ei</a:t>
            </a:r>
            <a:r>
              <a:rPr lang="en-US" b="1" dirty="0">
                <a:highlight>
                  <a:srgbClr val="FFFF00"/>
                </a:highlight>
              </a:rPr>
              <a:t> ole </a:t>
            </a:r>
            <a:r>
              <a:rPr lang="en-US" b="1" dirty="0" err="1">
                <a:highlight>
                  <a:srgbClr val="FFFF00"/>
                </a:highlight>
              </a:rPr>
              <a:t>vaihtoehto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sähköistämiselle</a:t>
            </a:r>
            <a:r>
              <a:rPr lang="en-US" b="1" dirty="0">
                <a:highlight>
                  <a:srgbClr val="FFFF00"/>
                </a:highlight>
              </a:rPr>
              <a:t>.</a:t>
            </a:r>
            <a:endParaRPr lang="en-FI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52070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504519-A348-0CF4-C0A2-60C1C8412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11178733" cy="696635"/>
          </a:xfrm>
        </p:spPr>
        <p:txBody>
          <a:bodyPr>
            <a:normAutofit/>
          </a:bodyPr>
          <a:lstStyle/>
          <a:p>
            <a:r>
              <a:rPr lang="fi-FI">
                <a:latin typeface="Aptos Display"/>
                <a:cs typeface="Arial"/>
              </a:rPr>
              <a:t>Tuulivoimatuotannon yhteys hintaan</a:t>
            </a:r>
            <a:endParaRPr lang="fi-FI">
              <a:highlight>
                <a:srgbClr val="FFFF00"/>
              </a:highlight>
              <a:latin typeface="Aptos Display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CD2DE-8410-6826-74AD-3FCE8DA6210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6538" y="5962033"/>
            <a:ext cx="7614000" cy="209880"/>
          </a:xfrm>
        </p:spPr>
        <p:txBody>
          <a:bodyPr/>
          <a:lstStyle/>
          <a:p>
            <a:r>
              <a:rPr lang="fi-FI"/>
              <a:t>Data: </a:t>
            </a:r>
            <a:r>
              <a:rPr lang="fi-FI" err="1"/>
              <a:t>Entso</a:t>
            </a:r>
            <a:r>
              <a:rPr lang="fi-FI"/>
              <a:t>-e &amp; Energiateollisuus</a:t>
            </a:r>
          </a:p>
          <a:p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28431EB-2430-958F-0379-1886DD56A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7354" y="1695317"/>
            <a:ext cx="3438665" cy="4502038"/>
          </a:xfrm>
        </p:spPr>
        <p:txBody>
          <a:bodyPr vert="horz" lIns="0" tIns="45720" rIns="91440" bIns="45720" rtlCol="0" anchor="t">
            <a:normAutofit fontScale="92500" lnSpcReduction="20000"/>
          </a:bodyPr>
          <a:lstStyle/>
          <a:p>
            <a:r>
              <a:rPr lang="fi-FI">
                <a:latin typeface="Aptos Light"/>
                <a:cs typeface="Arial"/>
              </a:rPr>
              <a:t>Tuulisina päivinä sähkön hinta on usein lähellä nollaa, vähätuulisina päivinä hinta on korkeampi</a:t>
            </a:r>
          </a:p>
          <a:p>
            <a:r>
              <a:rPr lang="fi-FI">
                <a:latin typeface="Aptos Light"/>
                <a:cs typeface="Arial"/>
              </a:rPr>
              <a:t>Tuulivoiman määrä on suurin hintoihin vaikuttava tekijä, mutta monet muut tekijät vaikuttavat myös hintoihin: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>
                <a:latin typeface="Aptos Light"/>
                <a:cs typeface="Arial"/>
              </a:rPr>
              <a:t>Kysynnän osalta mm. Viikonpäivä, kellonaika, lämmitystarve, teollisuuden käyntiaste jne.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>
                <a:latin typeface="Aptos Light"/>
                <a:cs typeface="Arial"/>
              </a:rPr>
              <a:t>Tarjonnan osalta mm. voimalaitosten ja rajajohtojen käytettävyys,  polttoaine- ja päästökustannukset, vesitilanne jne.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83CAABAA-54BF-D8D0-27FD-39B6EE6534D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6626" y="1320649"/>
            <a:ext cx="7613912" cy="27439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fi-FI"/>
              <a:t>Joulukuun tuulivoimatuotanto &amp; sähkön tukkuhinta (päiväkeskiarvot)</a:t>
            </a:r>
          </a:p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B98C5B2-68C1-B6B1-FED5-EA1C752C3D6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i-FI"/>
              <a:t>2025 ennakkotilastot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B01B2B5A-8FA3-5577-2EC5-9815EFA8DD6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21.1.2026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8D3F095-A1F3-8135-A4DF-A84F6EE66D5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41</a:t>
            </a:fld>
            <a:endParaRPr lang="fi-FI"/>
          </a:p>
        </p:txBody>
      </p:sp>
      <p:graphicFrame>
        <p:nvGraphicFramePr>
          <p:cNvPr id="12" name="Chart 2">
            <a:extLst>
              <a:ext uri="{FF2B5EF4-FFF2-40B4-BE49-F238E27FC236}">
                <a16:creationId xmlns:a16="http://schemas.microsoft.com/office/drawing/2014/main" id="{D91C7B8B-8718-4178-A2E2-3BB1794DBEB3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8" y="1695317"/>
          <a:ext cx="7613650" cy="4266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7058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592B-AD31-5EEE-C0D9-90A9777E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Ylen</a:t>
            </a:r>
            <a:r>
              <a:rPr lang="en-US" dirty="0"/>
              <a:t> </a:t>
            </a:r>
            <a:r>
              <a:rPr lang="en-US" dirty="0" err="1"/>
              <a:t>uutinen</a:t>
            </a:r>
            <a:r>
              <a:rPr lang="en-US" dirty="0"/>
              <a:t> </a:t>
            </a:r>
            <a:r>
              <a:rPr lang="en-US" dirty="0" err="1"/>
              <a:t>eiliseltä</a:t>
            </a:r>
            <a:r>
              <a:rPr lang="en-US" dirty="0"/>
              <a:t> </a:t>
            </a:r>
            <a:r>
              <a:rPr lang="en-US" dirty="0" err="1"/>
              <a:t>päivältä</a:t>
            </a:r>
            <a:r>
              <a:rPr lang="en-US" dirty="0"/>
              <a:t> (15.10.2026)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77B2E-A161-193A-6A05-964F462AF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62500" lnSpcReduction="20000"/>
          </a:bodyPr>
          <a:lstStyle/>
          <a:p>
            <a:r>
              <a:rPr lang="en-FI" dirty="0"/>
              <a:t>Helsingin </a:t>
            </a:r>
            <a:r>
              <a:rPr lang="en-FI" dirty="0" err="1"/>
              <a:t>pörssissä</a:t>
            </a:r>
            <a:r>
              <a:rPr lang="en-FI" dirty="0"/>
              <a:t> on </a:t>
            </a:r>
            <a:r>
              <a:rPr lang="en-FI" dirty="0" err="1"/>
              <a:t>käyty</a:t>
            </a:r>
            <a:r>
              <a:rPr lang="en-FI" dirty="0"/>
              <a:t> </a:t>
            </a:r>
            <a:r>
              <a:rPr lang="en-FI" dirty="0" err="1"/>
              <a:t>osakekauppaa</a:t>
            </a:r>
            <a:r>
              <a:rPr lang="en-FI" dirty="0"/>
              <a:t> </a:t>
            </a:r>
            <a:r>
              <a:rPr lang="en-FI" dirty="0" err="1"/>
              <a:t>tänään</a:t>
            </a:r>
            <a:r>
              <a:rPr lang="en-FI" dirty="0"/>
              <a:t> </a:t>
            </a:r>
            <a:r>
              <a:rPr lang="en-FI" dirty="0" err="1"/>
              <a:t>halventunein</a:t>
            </a:r>
            <a:r>
              <a:rPr lang="en-FI" dirty="0"/>
              <a:t> </a:t>
            </a:r>
            <a:r>
              <a:rPr lang="en-FI" dirty="0" err="1"/>
              <a:t>hinnoin</a:t>
            </a:r>
            <a:r>
              <a:rPr lang="en-FI" dirty="0"/>
              <a:t>. </a:t>
            </a:r>
            <a:r>
              <a:rPr lang="en-FI" dirty="0" err="1"/>
              <a:t>Etenkin</a:t>
            </a:r>
            <a:r>
              <a:rPr lang="en-FI" dirty="0"/>
              <a:t> </a:t>
            </a:r>
            <a:r>
              <a:rPr lang="en-FI" dirty="0" err="1"/>
              <a:t>teknologiateollisuuteen</a:t>
            </a:r>
            <a:r>
              <a:rPr lang="en-FI" dirty="0"/>
              <a:t> ja </a:t>
            </a:r>
            <a:r>
              <a:rPr lang="en-FI" dirty="0" err="1"/>
              <a:t>useiden</a:t>
            </a:r>
            <a:r>
              <a:rPr lang="en-FI" dirty="0"/>
              <a:t> </a:t>
            </a:r>
            <a:r>
              <a:rPr lang="en-FI" dirty="0" err="1"/>
              <a:t>rakentamiseen</a:t>
            </a:r>
            <a:r>
              <a:rPr lang="en-FI" dirty="0"/>
              <a:t> </a:t>
            </a:r>
            <a:r>
              <a:rPr lang="en-FI" dirty="0" err="1"/>
              <a:t>liittyvien</a:t>
            </a:r>
            <a:r>
              <a:rPr lang="en-FI" dirty="0"/>
              <a:t> </a:t>
            </a:r>
            <a:r>
              <a:rPr lang="en-FI" dirty="0" err="1"/>
              <a:t>yritysten</a:t>
            </a:r>
            <a:r>
              <a:rPr lang="en-FI" dirty="0"/>
              <a:t> </a:t>
            </a:r>
            <a:r>
              <a:rPr lang="en-FI" dirty="0" err="1"/>
              <a:t>hinnat</a:t>
            </a:r>
            <a:r>
              <a:rPr lang="en-FI" dirty="0"/>
              <a:t> </a:t>
            </a:r>
            <a:r>
              <a:rPr lang="en-FI" dirty="0" err="1"/>
              <a:t>ovat</a:t>
            </a:r>
            <a:r>
              <a:rPr lang="en-FI" dirty="0"/>
              <a:t> </a:t>
            </a:r>
            <a:r>
              <a:rPr lang="en-FI" dirty="0" err="1"/>
              <a:t>tulleet</a:t>
            </a:r>
            <a:r>
              <a:rPr lang="en-FI" dirty="0"/>
              <a:t> alas </a:t>
            </a:r>
            <a:r>
              <a:rPr lang="en-FI" dirty="0" err="1"/>
              <a:t>eilisestä</a:t>
            </a:r>
            <a:r>
              <a:rPr lang="en-FI" dirty="0"/>
              <a:t>.</a:t>
            </a:r>
          </a:p>
          <a:p>
            <a:r>
              <a:rPr lang="en-FI" dirty="0"/>
              <a:t>– </a:t>
            </a:r>
            <a:r>
              <a:rPr lang="en-FI" dirty="0" err="1"/>
              <a:t>Teknologiayhtiöistä</a:t>
            </a:r>
            <a:r>
              <a:rPr lang="en-FI" dirty="0"/>
              <a:t> </a:t>
            </a:r>
            <a:r>
              <a:rPr lang="en-FI" dirty="0" err="1"/>
              <a:t>etenkin</a:t>
            </a:r>
            <a:r>
              <a:rPr lang="en-FI" dirty="0"/>
              <a:t> </a:t>
            </a:r>
            <a:r>
              <a:rPr lang="en-FI" dirty="0" err="1"/>
              <a:t>datakeskusrakentamiseen</a:t>
            </a:r>
            <a:r>
              <a:rPr lang="en-FI" dirty="0"/>
              <a:t> </a:t>
            </a:r>
            <a:r>
              <a:rPr lang="en-FI" dirty="0" err="1"/>
              <a:t>liittyvät</a:t>
            </a:r>
            <a:r>
              <a:rPr lang="en-FI" dirty="0"/>
              <a:t> </a:t>
            </a:r>
            <a:r>
              <a:rPr lang="en-FI" dirty="0" err="1"/>
              <a:t>yhtiöt</a:t>
            </a:r>
            <a:r>
              <a:rPr lang="en-FI" dirty="0"/>
              <a:t> </a:t>
            </a:r>
            <a:r>
              <a:rPr lang="en-FI" dirty="0" err="1"/>
              <a:t>ovat</a:t>
            </a:r>
            <a:r>
              <a:rPr lang="en-FI" dirty="0"/>
              <a:t> </a:t>
            </a:r>
            <a:r>
              <a:rPr lang="en-FI" dirty="0" err="1"/>
              <a:t>laskeneet</a:t>
            </a:r>
            <a:r>
              <a:rPr lang="en-FI" dirty="0"/>
              <a:t>, </a:t>
            </a:r>
            <a:r>
              <a:rPr lang="en-FI" dirty="0" err="1"/>
              <a:t>päästrategi</a:t>
            </a:r>
            <a:r>
              <a:rPr lang="en-FI" dirty="0"/>
              <a:t> </a:t>
            </a:r>
            <a:r>
              <a:rPr lang="en-FI" b="1" dirty="0"/>
              <a:t>Valtteri Ahti</a:t>
            </a:r>
            <a:r>
              <a:rPr lang="en-FI" dirty="0"/>
              <a:t> </a:t>
            </a:r>
            <a:r>
              <a:rPr lang="en-FI" dirty="0" err="1"/>
              <a:t>Evli-sijoitusyhtiöstä</a:t>
            </a:r>
            <a:r>
              <a:rPr lang="en-FI" dirty="0"/>
              <a:t> </a:t>
            </a:r>
            <a:r>
              <a:rPr lang="en-FI" dirty="0" err="1"/>
              <a:t>sanoo</a:t>
            </a:r>
            <a:r>
              <a:rPr lang="en-FI" dirty="0"/>
              <a:t>.</a:t>
            </a:r>
          </a:p>
          <a:p>
            <a:r>
              <a:rPr lang="en-FI" dirty="0" err="1"/>
              <a:t>Ilmiö</a:t>
            </a:r>
            <a:r>
              <a:rPr lang="en-FI" dirty="0"/>
              <a:t> </a:t>
            </a:r>
            <a:r>
              <a:rPr lang="en-FI" dirty="0" err="1"/>
              <a:t>ei</a:t>
            </a:r>
            <a:r>
              <a:rPr lang="en-FI" dirty="0"/>
              <a:t> </a:t>
            </a:r>
            <a:r>
              <a:rPr lang="en-FI" dirty="0" err="1"/>
              <a:t>rajoitu</a:t>
            </a:r>
            <a:r>
              <a:rPr lang="en-FI" dirty="0"/>
              <a:t> vain </a:t>
            </a:r>
            <a:r>
              <a:rPr lang="en-FI" dirty="0" err="1"/>
              <a:t>Suomeen</a:t>
            </a:r>
            <a:r>
              <a:rPr lang="en-FI" dirty="0"/>
              <a:t>. </a:t>
            </a:r>
            <a:r>
              <a:rPr lang="en-FI" dirty="0" err="1"/>
              <a:t>Kurssilasku</a:t>
            </a:r>
            <a:r>
              <a:rPr lang="en-FI" dirty="0"/>
              <a:t> </a:t>
            </a:r>
            <a:r>
              <a:rPr lang="en-FI" dirty="0" err="1"/>
              <a:t>alkoi</a:t>
            </a:r>
            <a:r>
              <a:rPr lang="en-FI" dirty="0"/>
              <a:t> </a:t>
            </a:r>
            <a:r>
              <a:rPr lang="en-FI" dirty="0" err="1"/>
              <a:t>eilen</a:t>
            </a:r>
            <a:r>
              <a:rPr lang="en-FI" dirty="0"/>
              <a:t> </a:t>
            </a:r>
            <a:r>
              <a:rPr lang="en-FI" dirty="0" err="1"/>
              <a:t>Yhdysvalloista</a:t>
            </a:r>
            <a:r>
              <a:rPr lang="en-FI" dirty="0"/>
              <a:t>, </a:t>
            </a:r>
            <a:r>
              <a:rPr lang="en-FI" dirty="0" err="1"/>
              <a:t>jossa</a:t>
            </a:r>
            <a:r>
              <a:rPr lang="en-FI" dirty="0"/>
              <a:t> </a:t>
            </a:r>
            <a:r>
              <a:rPr lang="en-FI" dirty="0" err="1"/>
              <a:t>teknologiayhtiöiden</a:t>
            </a:r>
            <a:r>
              <a:rPr lang="en-FI" dirty="0"/>
              <a:t> Nasdaq-</a:t>
            </a:r>
            <a:r>
              <a:rPr lang="en-FI" dirty="0" err="1"/>
              <a:t>pörssin</a:t>
            </a:r>
            <a:r>
              <a:rPr lang="en-FI" dirty="0"/>
              <a:t> </a:t>
            </a:r>
            <a:r>
              <a:rPr lang="en-FI" dirty="0" err="1"/>
              <a:t>yhtiöt</a:t>
            </a:r>
            <a:r>
              <a:rPr lang="en-FI" dirty="0"/>
              <a:t> </a:t>
            </a:r>
            <a:r>
              <a:rPr lang="en-FI" dirty="0" err="1"/>
              <a:t>halpenivat</a:t>
            </a:r>
            <a:r>
              <a:rPr lang="en-FI" dirty="0"/>
              <a:t> </a:t>
            </a:r>
            <a:r>
              <a:rPr lang="en-FI" dirty="0" err="1"/>
              <a:t>eilen</a:t>
            </a:r>
            <a:r>
              <a:rPr lang="en-FI" dirty="0"/>
              <a:t> </a:t>
            </a:r>
            <a:r>
              <a:rPr lang="en-FI" dirty="0" err="1"/>
              <a:t>reilusti</a:t>
            </a:r>
            <a:r>
              <a:rPr lang="en-FI" dirty="0"/>
              <a:t>. </a:t>
            </a:r>
            <a:r>
              <a:rPr lang="en-FI" dirty="0" err="1"/>
              <a:t>Teknologiayhtiöiden</a:t>
            </a:r>
            <a:r>
              <a:rPr lang="en-FI" dirty="0"/>
              <a:t> </a:t>
            </a:r>
            <a:r>
              <a:rPr lang="en-FI" dirty="0" err="1"/>
              <a:t>osakkeiden</a:t>
            </a:r>
            <a:r>
              <a:rPr lang="en-FI" dirty="0"/>
              <a:t> </a:t>
            </a:r>
            <a:r>
              <a:rPr lang="en-FI" dirty="0" err="1"/>
              <a:t>hinta</a:t>
            </a:r>
            <a:r>
              <a:rPr lang="en-FI" dirty="0"/>
              <a:t> on </a:t>
            </a:r>
            <a:r>
              <a:rPr lang="en-FI" dirty="0" err="1"/>
              <a:t>noussut</a:t>
            </a:r>
            <a:r>
              <a:rPr lang="en-FI" dirty="0"/>
              <a:t> </a:t>
            </a:r>
            <a:r>
              <a:rPr lang="en-FI" dirty="0" err="1"/>
              <a:t>huimasti</a:t>
            </a:r>
            <a:r>
              <a:rPr lang="en-FI" dirty="0"/>
              <a:t> </a:t>
            </a:r>
            <a:r>
              <a:rPr lang="en-FI" dirty="0" err="1"/>
              <a:t>tekoälyn</a:t>
            </a:r>
            <a:r>
              <a:rPr lang="en-FI" dirty="0"/>
              <a:t> </a:t>
            </a:r>
            <a:r>
              <a:rPr lang="en-FI" dirty="0" err="1"/>
              <a:t>tulon</a:t>
            </a:r>
            <a:r>
              <a:rPr lang="en-FI" dirty="0"/>
              <a:t> </a:t>
            </a:r>
            <a:r>
              <a:rPr lang="en-FI" dirty="0" err="1"/>
              <a:t>takia</a:t>
            </a:r>
            <a:r>
              <a:rPr lang="en-FI" dirty="0"/>
              <a:t>. </a:t>
            </a:r>
            <a:r>
              <a:rPr lang="en-FI" dirty="0" err="1"/>
              <a:t>Sijoittajien</a:t>
            </a:r>
            <a:r>
              <a:rPr lang="en-FI" dirty="0"/>
              <a:t> </a:t>
            </a:r>
            <a:r>
              <a:rPr lang="en-FI" dirty="0" err="1"/>
              <a:t>keskuudessa</a:t>
            </a:r>
            <a:r>
              <a:rPr lang="en-FI" dirty="0"/>
              <a:t> on </a:t>
            </a:r>
            <a:r>
              <a:rPr lang="en-FI" dirty="0" err="1"/>
              <a:t>pelätty</a:t>
            </a:r>
            <a:r>
              <a:rPr lang="en-FI" dirty="0"/>
              <a:t> jo </a:t>
            </a:r>
            <a:r>
              <a:rPr lang="en-FI" dirty="0" err="1"/>
              <a:t>jonkin</a:t>
            </a:r>
            <a:r>
              <a:rPr lang="en-FI" dirty="0"/>
              <a:t> </a:t>
            </a:r>
            <a:r>
              <a:rPr lang="en-FI" dirty="0" err="1"/>
              <a:t>aikaa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tekoälyyn</a:t>
            </a:r>
            <a:r>
              <a:rPr lang="en-FI" dirty="0"/>
              <a:t> </a:t>
            </a:r>
            <a:r>
              <a:rPr lang="en-FI" dirty="0" err="1"/>
              <a:t>liittyvien</a:t>
            </a:r>
            <a:r>
              <a:rPr lang="en-FI" dirty="0"/>
              <a:t> </a:t>
            </a:r>
            <a:r>
              <a:rPr lang="en-FI" dirty="0" err="1"/>
              <a:t>yritysten</a:t>
            </a:r>
            <a:r>
              <a:rPr lang="en-FI" dirty="0"/>
              <a:t> </a:t>
            </a:r>
            <a:r>
              <a:rPr lang="en-FI" dirty="0" err="1"/>
              <a:t>kurssit</a:t>
            </a:r>
            <a:r>
              <a:rPr lang="en-FI" dirty="0"/>
              <a:t> </a:t>
            </a:r>
            <a:r>
              <a:rPr lang="en-FI" dirty="0" err="1"/>
              <a:t>ovat</a:t>
            </a:r>
            <a:r>
              <a:rPr lang="en-FI" dirty="0"/>
              <a:t> </a:t>
            </a:r>
            <a:r>
              <a:rPr lang="en-FI" dirty="0" err="1"/>
              <a:t>kallistuneet</a:t>
            </a:r>
            <a:r>
              <a:rPr lang="en-FI" dirty="0"/>
              <a:t> jo </a:t>
            </a:r>
            <a:r>
              <a:rPr lang="en-FI" dirty="0" err="1"/>
              <a:t>liikaa</a:t>
            </a:r>
            <a:r>
              <a:rPr lang="en-FI" dirty="0"/>
              <a:t> ja </a:t>
            </a:r>
            <a:r>
              <a:rPr lang="en-FI" dirty="0" err="1"/>
              <a:t>kupla</a:t>
            </a:r>
            <a:r>
              <a:rPr lang="en-FI" dirty="0"/>
              <a:t> </a:t>
            </a:r>
            <a:r>
              <a:rPr lang="en-FI" dirty="0" err="1"/>
              <a:t>puhkeaa</a:t>
            </a:r>
            <a:r>
              <a:rPr lang="en-FI" dirty="0"/>
              <a:t>.</a:t>
            </a:r>
          </a:p>
          <a:p>
            <a:r>
              <a:rPr lang="en-FI" dirty="0" err="1"/>
              <a:t>Pörssihintojen</a:t>
            </a:r>
            <a:r>
              <a:rPr lang="en-FI" dirty="0"/>
              <a:t> </a:t>
            </a:r>
            <a:r>
              <a:rPr lang="en-FI" dirty="0" err="1"/>
              <a:t>tippumiselle</a:t>
            </a:r>
            <a:r>
              <a:rPr lang="en-FI" dirty="0"/>
              <a:t> </a:t>
            </a:r>
            <a:r>
              <a:rPr lang="en-FI" dirty="0" err="1"/>
              <a:t>juuri</a:t>
            </a:r>
            <a:r>
              <a:rPr lang="en-FI" dirty="0"/>
              <a:t> </a:t>
            </a:r>
            <a:r>
              <a:rPr lang="en-FI" dirty="0" err="1"/>
              <a:t>nyt</a:t>
            </a:r>
            <a:r>
              <a:rPr lang="en-FI" dirty="0"/>
              <a:t> on </a:t>
            </a:r>
            <a:r>
              <a:rPr lang="en-FI" dirty="0" err="1"/>
              <a:t>selkeä</a:t>
            </a:r>
            <a:r>
              <a:rPr lang="en-FI" dirty="0"/>
              <a:t> </a:t>
            </a:r>
            <a:r>
              <a:rPr lang="en-FI" dirty="0" err="1"/>
              <a:t>selitys</a:t>
            </a:r>
            <a:r>
              <a:rPr lang="en-FI" dirty="0"/>
              <a:t>. </a:t>
            </a:r>
            <a:r>
              <a:rPr lang="en-FI" dirty="0" err="1"/>
              <a:t>Yhdysvalloissa</a:t>
            </a:r>
            <a:r>
              <a:rPr lang="en-FI" dirty="0"/>
              <a:t> </a:t>
            </a:r>
            <a:r>
              <a:rPr lang="en-FI" dirty="0" err="1"/>
              <a:t>uutisoitiin</a:t>
            </a:r>
            <a:r>
              <a:rPr lang="en-FI" dirty="0"/>
              <a:t> </a:t>
            </a:r>
            <a:r>
              <a:rPr lang="en-FI" dirty="0" err="1"/>
              <a:t>eilen</a:t>
            </a:r>
            <a:r>
              <a:rPr lang="en-FI" dirty="0"/>
              <a:t> </a:t>
            </a:r>
            <a:r>
              <a:rPr lang="en-FI" dirty="0" err="1"/>
              <a:t>syyskuun</a:t>
            </a:r>
            <a:r>
              <a:rPr lang="en-FI" dirty="0"/>
              <a:t> </a:t>
            </a:r>
            <a:r>
              <a:rPr lang="en-FI" dirty="0" err="1"/>
              <a:t>kuluttajahintojen</a:t>
            </a:r>
            <a:r>
              <a:rPr lang="en-FI" dirty="0"/>
              <a:t> </a:t>
            </a:r>
            <a:r>
              <a:rPr lang="en-FI" dirty="0" err="1"/>
              <a:t>kehityksestä</a:t>
            </a:r>
            <a:r>
              <a:rPr lang="en-FI" dirty="0"/>
              <a:t>. </a:t>
            </a:r>
            <a:r>
              <a:rPr lang="en-FI" dirty="0" err="1"/>
              <a:t>Inflaatioluvut</a:t>
            </a:r>
            <a:r>
              <a:rPr lang="en-FI" dirty="0"/>
              <a:t> </a:t>
            </a:r>
            <a:r>
              <a:rPr lang="en-FI" dirty="0" err="1"/>
              <a:t>olivat</a:t>
            </a:r>
            <a:r>
              <a:rPr lang="en-FI" dirty="0"/>
              <a:t> </a:t>
            </a:r>
            <a:r>
              <a:rPr lang="en-FI" dirty="0" err="1"/>
              <a:t>odotuksia</a:t>
            </a:r>
            <a:r>
              <a:rPr lang="en-FI" dirty="0"/>
              <a:t> </a:t>
            </a:r>
            <a:r>
              <a:rPr lang="en-FI" dirty="0" err="1"/>
              <a:t>korkeammat</a:t>
            </a:r>
            <a:r>
              <a:rPr lang="en-FI" dirty="0"/>
              <a:t>.</a:t>
            </a:r>
            <a:r>
              <a:rPr lang="en-US" dirty="0"/>
              <a:t> </a:t>
            </a:r>
            <a:r>
              <a:rPr lang="en-FI" dirty="0" err="1"/>
              <a:t>Korkeat</a:t>
            </a:r>
            <a:r>
              <a:rPr lang="en-FI" dirty="0"/>
              <a:t> </a:t>
            </a:r>
            <a:r>
              <a:rPr lang="en-FI" dirty="0" err="1"/>
              <a:t>inflaatioluvut</a:t>
            </a:r>
            <a:r>
              <a:rPr lang="en-FI" dirty="0"/>
              <a:t> </a:t>
            </a:r>
            <a:r>
              <a:rPr lang="en-FI" dirty="0" err="1"/>
              <a:t>taas</a:t>
            </a:r>
            <a:r>
              <a:rPr lang="en-FI" dirty="0"/>
              <a:t> </a:t>
            </a:r>
            <a:r>
              <a:rPr lang="en-FI" dirty="0" err="1"/>
              <a:t>merkitsevät</a:t>
            </a:r>
            <a:r>
              <a:rPr lang="en-FI" dirty="0"/>
              <a:t> </a:t>
            </a:r>
            <a:r>
              <a:rPr lang="en-FI" dirty="0" err="1"/>
              <a:t>sitä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keskuspankki</a:t>
            </a:r>
            <a:r>
              <a:rPr lang="en-FI" dirty="0"/>
              <a:t> </a:t>
            </a:r>
            <a:r>
              <a:rPr lang="en-FI" dirty="0" err="1"/>
              <a:t>saattaa</a:t>
            </a:r>
            <a:r>
              <a:rPr lang="en-FI" dirty="0"/>
              <a:t> </a:t>
            </a:r>
            <a:r>
              <a:rPr lang="en-FI" dirty="0" err="1"/>
              <a:t>nostaa</a:t>
            </a:r>
            <a:r>
              <a:rPr lang="en-FI" dirty="0"/>
              <a:t> </a:t>
            </a:r>
            <a:r>
              <a:rPr lang="en-FI" dirty="0" err="1"/>
              <a:t>ohjauskorkoja</a:t>
            </a:r>
            <a:r>
              <a:rPr lang="en-FI" dirty="0"/>
              <a:t>.</a:t>
            </a:r>
          </a:p>
          <a:p>
            <a:r>
              <a:rPr lang="en-FI" dirty="0"/>
              <a:t>– Se </a:t>
            </a:r>
            <a:r>
              <a:rPr lang="en-FI" dirty="0" err="1"/>
              <a:t>laukaisi</a:t>
            </a:r>
            <a:r>
              <a:rPr lang="en-FI" dirty="0"/>
              <a:t> pelon </a:t>
            </a:r>
            <a:r>
              <a:rPr lang="en-FI" dirty="0" err="1"/>
              <a:t>siitä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rakentamiseen</a:t>
            </a:r>
            <a:r>
              <a:rPr lang="en-FI" dirty="0"/>
              <a:t> </a:t>
            </a:r>
            <a:r>
              <a:rPr lang="en-FI" dirty="0" err="1"/>
              <a:t>tarvittavat</a:t>
            </a:r>
            <a:r>
              <a:rPr lang="en-FI" dirty="0"/>
              <a:t> </a:t>
            </a:r>
            <a:r>
              <a:rPr lang="en-FI" dirty="0" err="1"/>
              <a:t>pääomat</a:t>
            </a:r>
            <a:r>
              <a:rPr lang="en-FI" dirty="0"/>
              <a:t> </a:t>
            </a:r>
            <a:r>
              <a:rPr lang="en-FI" dirty="0" err="1"/>
              <a:t>kallistuvat</a:t>
            </a:r>
            <a:r>
              <a:rPr lang="en-FI" dirty="0"/>
              <a:t>, Ahti </a:t>
            </a:r>
            <a:r>
              <a:rPr lang="en-FI" dirty="0" err="1"/>
              <a:t>tulkitsee</a:t>
            </a:r>
            <a:r>
              <a:rPr lang="en-FI" dirty="0"/>
              <a:t> </a:t>
            </a:r>
            <a:r>
              <a:rPr lang="en-FI" dirty="0" err="1"/>
              <a:t>sijoittajien</a:t>
            </a:r>
            <a:r>
              <a:rPr lang="en-FI" dirty="0"/>
              <a:t> </a:t>
            </a:r>
            <a:r>
              <a:rPr lang="en-FI" dirty="0" err="1"/>
              <a:t>reaktioita</a:t>
            </a:r>
            <a:r>
              <a:rPr lang="en-FI" dirty="0"/>
              <a:t>.</a:t>
            </a:r>
          </a:p>
          <a:p>
            <a:r>
              <a:rPr lang="en-FI" dirty="0" err="1"/>
              <a:t>Sijoittajia</a:t>
            </a:r>
            <a:r>
              <a:rPr lang="en-FI" dirty="0"/>
              <a:t> </a:t>
            </a:r>
            <a:r>
              <a:rPr lang="en-FI" dirty="0" err="1"/>
              <a:t>siis</a:t>
            </a:r>
            <a:r>
              <a:rPr lang="en-FI" dirty="0"/>
              <a:t> </a:t>
            </a:r>
            <a:r>
              <a:rPr lang="en-FI" dirty="0" err="1"/>
              <a:t>huolettaa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liian</a:t>
            </a:r>
            <a:r>
              <a:rPr lang="en-FI" dirty="0"/>
              <a:t> </a:t>
            </a:r>
            <a:r>
              <a:rPr lang="en-FI" dirty="0" err="1"/>
              <a:t>suuriksi</a:t>
            </a:r>
            <a:r>
              <a:rPr lang="en-FI" dirty="0"/>
              <a:t> </a:t>
            </a:r>
            <a:r>
              <a:rPr lang="en-FI" dirty="0" err="1"/>
              <a:t>nousevat</a:t>
            </a:r>
            <a:r>
              <a:rPr lang="en-FI" dirty="0"/>
              <a:t> </a:t>
            </a:r>
            <a:r>
              <a:rPr lang="en-FI" dirty="0" err="1"/>
              <a:t>korot</a:t>
            </a:r>
            <a:r>
              <a:rPr lang="en-FI" dirty="0"/>
              <a:t> </a:t>
            </a:r>
            <a:r>
              <a:rPr lang="en-FI" dirty="0" err="1"/>
              <a:t>hidastavat</a:t>
            </a:r>
            <a:r>
              <a:rPr lang="en-FI" dirty="0"/>
              <a:t> tai </a:t>
            </a:r>
            <a:r>
              <a:rPr lang="en-FI" dirty="0" err="1"/>
              <a:t>pysäyttävät</a:t>
            </a:r>
            <a:r>
              <a:rPr lang="en-FI" dirty="0"/>
              <a:t> </a:t>
            </a:r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rakentamisen</a:t>
            </a:r>
            <a:r>
              <a:rPr lang="en-FI" dirty="0"/>
              <a:t>.</a:t>
            </a:r>
          </a:p>
          <a:p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rakentamista</a:t>
            </a:r>
            <a:r>
              <a:rPr lang="en-FI" dirty="0"/>
              <a:t> on </a:t>
            </a:r>
            <a:r>
              <a:rPr lang="en-FI" dirty="0" err="1"/>
              <a:t>sanottu</a:t>
            </a:r>
            <a:r>
              <a:rPr lang="en-FI" dirty="0"/>
              <a:t> </a:t>
            </a:r>
            <a:r>
              <a:rPr lang="en-FI" dirty="0" err="1"/>
              <a:t>kaikkien</a:t>
            </a:r>
            <a:r>
              <a:rPr lang="en-FI" dirty="0"/>
              <a:t> </a:t>
            </a:r>
            <a:r>
              <a:rPr lang="en-FI" dirty="0" err="1"/>
              <a:t>aikojen</a:t>
            </a:r>
            <a:r>
              <a:rPr lang="en-FI" dirty="0"/>
              <a:t> </a:t>
            </a:r>
            <a:r>
              <a:rPr lang="en-FI" dirty="0" err="1"/>
              <a:t>suurimmaksi</a:t>
            </a:r>
            <a:r>
              <a:rPr lang="en-FI" dirty="0"/>
              <a:t> </a:t>
            </a:r>
            <a:r>
              <a:rPr lang="en-FI" dirty="0" err="1"/>
              <a:t>maailmanlaajuiseksi</a:t>
            </a:r>
            <a:r>
              <a:rPr lang="en-FI" dirty="0"/>
              <a:t> </a:t>
            </a:r>
            <a:r>
              <a:rPr lang="en-FI" dirty="0" err="1"/>
              <a:t>investoinniksi</a:t>
            </a:r>
            <a:r>
              <a:rPr lang="en-FI" dirty="0"/>
              <a:t>. </a:t>
            </a:r>
            <a:r>
              <a:rPr lang="en-FI" dirty="0" err="1"/>
              <a:t>Kalliit</a:t>
            </a:r>
            <a:r>
              <a:rPr lang="en-FI" dirty="0"/>
              <a:t> </a:t>
            </a:r>
            <a:r>
              <a:rPr lang="en-FI" dirty="0" err="1"/>
              <a:t>keskukset</a:t>
            </a:r>
            <a:r>
              <a:rPr lang="en-FI" dirty="0"/>
              <a:t> </a:t>
            </a:r>
            <a:r>
              <a:rPr lang="en-FI" dirty="0" err="1"/>
              <a:t>nousevat</a:t>
            </a:r>
            <a:r>
              <a:rPr lang="en-FI" dirty="0"/>
              <a:t> </a:t>
            </a:r>
            <a:r>
              <a:rPr lang="en-FI" dirty="0" err="1"/>
              <a:t>pitkälti</a:t>
            </a:r>
            <a:r>
              <a:rPr lang="en-FI" dirty="0"/>
              <a:t> </a:t>
            </a:r>
            <a:r>
              <a:rPr lang="en-FI" dirty="0" err="1"/>
              <a:t>velkarahalla</a:t>
            </a:r>
            <a:r>
              <a:rPr lang="en-FI" dirty="0"/>
              <a:t>.</a:t>
            </a:r>
          </a:p>
          <a:p>
            <a:r>
              <a:rPr lang="en-FI" dirty="0"/>
              <a:t>Helsingin </a:t>
            </a:r>
            <a:r>
              <a:rPr lang="en-FI" dirty="0" err="1"/>
              <a:t>pörssin</a:t>
            </a:r>
            <a:r>
              <a:rPr lang="en-FI" dirty="0"/>
              <a:t> </a:t>
            </a:r>
            <a:r>
              <a:rPr lang="en-FI" dirty="0" err="1"/>
              <a:t>yleisestä</a:t>
            </a:r>
            <a:r>
              <a:rPr lang="en-FI" dirty="0"/>
              <a:t> </a:t>
            </a:r>
            <a:r>
              <a:rPr lang="en-FI" dirty="0" err="1"/>
              <a:t>hintakehityksestä</a:t>
            </a:r>
            <a:r>
              <a:rPr lang="en-FI" dirty="0"/>
              <a:t> </a:t>
            </a:r>
            <a:r>
              <a:rPr lang="en-FI" dirty="0" err="1"/>
              <a:t>kertova</a:t>
            </a:r>
            <a:r>
              <a:rPr lang="en-FI" dirty="0"/>
              <a:t> </a:t>
            </a:r>
            <a:r>
              <a:rPr lang="en-FI" dirty="0" err="1"/>
              <a:t>yleisindeksi</a:t>
            </a:r>
            <a:r>
              <a:rPr lang="en-FI" dirty="0"/>
              <a:t> </a:t>
            </a:r>
            <a:r>
              <a:rPr lang="en-FI" dirty="0" err="1"/>
              <a:t>näytti</a:t>
            </a:r>
            <a:r>
              <a:rPr lang="en-FI" dirty="0"/>
              <a:t> 2,5 </a:t>
            </a:r>
            <a:r>
              <a:rPr lang="en-FI" dirty="0" err="1"/>
              <a:t>prosenttia</a:t>
            </a:r>
            <a:r>
              <a:rPr lang="en-FI" dirty="0"/>
              <a:t> </a:t>
            </a:r>
            <a:r>
              <a:rPr lang="en-FI" dirty="0" err="1"/>
              <a:t>miinusta</a:t>
            </a:r>
            <a:r>
              <a:rPr lang="en-FI" dirty="0"/>
              <a:t> </a:t>
            </a:r>
            <a:r>
              <a:rPr lang="en-FI" dirty="0" err="1"/>
              <a:t>hieman</a:t>
            </a:r>
            <a:r>
              <a:rPr lang="en-FI" dirty="0"/>
              <a:t> </a:t>
            </a:r>
            <a:r>
              <a:rPr lang="en-FI" dirty="0" err="1"/>
              <a:t>ennen</a:t>
            </a:r>
            <a:r>
              <a:rPr lang="en-FI" dirty="0"/>
              <a:t> </a:t>
            </a:r>
            <a:r>
              <a:rPr lang="en-FI" dirty="0" err="1"/>
              <a:t>puoli</a:t>
            </a:r>
            <a:r>
              <a:rPr lang="en-FI" dirty="0"/>
              <a:t> </a:t>
            </a:r>
            <a:r>
              <a:rPr lang="en-FI" dirty="0" err="1"/>
              <a:t>neljää</a:t>
            </a:r>
            <a:r>
              <a:rPr lang="en-FI" dirty="0"/>
              <a:t>. </a:t>
            </a:r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rakentamiseen</a:t>
            </a:r>
            <a:r>
              <a:rPr lang="en-FI" dirty="0"/>
              <a:t> </a:t>
            </a:r>
            <a:r>
              <a:rPr lang="en-FI" dirty="0" err="1"/>
              <a:t>kytkeytyvistä</a:t>
            </a:r>
            <a:r>
              <a:rPr lang="en-FI" dirty="0"/>
              <a:t> </a:t>
            </a:r>
            <a:r>
              <a:rPr lang="en-FI" dirty="0" err="1"/>
              <a:t>yhtiöistä</a:t>
            </a:r>
            <a:r>
              <a:rPr lang="en-FI" dirty="0"/>
              <a:t> </a:t>
            </a:r>
            <a:r>
              <a:rPr lang="en-FI" dirty="0" err="1"/>
              <a:t>pudotus</a:t>
            </a:r>
            <a:r>
              <a:rPr lang="en-FI" dirty="0"/>
              <a:t> on </a:t>
            </a:r>
            <a:r>
              <a:rPr lang="en-FI" dirty="0" err="1"/>
              <a:t>näkynyt</a:t>
            </a:r>
            <a:r>
              <a:rPr lang="en-FI" dirty="0"/>
              <a:t> </a:t>
            </a:r>
            <a:r>
              <a:rPr lang="en-FI" dirty="0" err="1"/>
              <a:t>voimakkaimmin</a:t>
            </a:r>
            <a:r>
              <a:rPr lang="en-FI" dirty="0"/>
              <a:t> </a:t>
            </a:r>
            <a:r>
              <a:rPr lang="en-FI" dirty="0" err="1"/>
              <a:t>Wärtsilän</a:t>
            </a:r>
            <a:r>
              <a:rPr lang="en-FI" dirty="0"/>
              <a:t> ja Nokian </a:t>
            </a:r>
            <a:r>
              <a:rPr lang="en-FI" dirty="0" err="1"/>
              <a:t>kursseissa</a:t>
            </a:r>
            <a:r>
              <a:rPr lang="en-FI" dirty="0"/>
              <a:t>.</a:t>
            </a:r>
          </a:p>
          <a:p>
            <a:endParaRPr lang="en-FI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8945802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26378-BD2E-F609-3B6E-2C9D0B3DB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Johtopäätökseni</a:t>
            </a:r>
            <a:r>
              <a:rPr lang="en-US" dirty="0"/>
              <a:t> 25.4.2026 (</a:t>
            </a:r>
            <a:r>
              <a:rPr lang="en-US" dirty="0" err="1"/>
              <a:t>toistan</a:t>
            </a:r>
            <a:r>
              <a:rPr lang="en-US" dirty="0"/>
              <a:t>)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9D17F-95F2-C71A-AB08-881691EB5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FI" dirty="0" err="1"/>
              <a:t>Hyvällä</a:t>
            </a:r>
            <a:r>
              <a:rPr lang="en-FI" dirty="0"/>
              <a:t> </a:t>
            </a:r>
            <a:r>
              <a:rPr lang="en-FI" dirty="0" err="1"/>
              <a:t>koordinoinnilla</a:t>
            </a:r>
            <a:r>
              <a:rPr lang="en-FI" dirty="0"/>
              <a:t> ja </a:t>
            </a:r>
            <a:r>
              <a:rPr lang="en-FI" dirty="0" err="1"/>
              <a:t>ohjauksella</a:t>
            </a:r>
            <a:r>
              <a:rPr lang="en-FI" dirty="0"/>
              <a:t> </a:t>
            </a:r>
            <a:r>
              <a:rPr lang="en-FI" dirty="0" err="1"/>
              <a:t>alan</a:t>
            </a:r>
            <a:r>
              <a:rPr lang="en-FI" dirty="0"/>
              <a:t> </a:t>
            </a:r>
            <a:r>
              <a:rPr lang="en-FI" dirty="0" err="1"/>
              <a:t>investoinnit</a:t>
            </a:r>
            <a:r>
              <a:rPr lang="en-FI" dirty="0"/>
              <a:t> </a:t>
            </a:r>
            <a:r>
              <a:rPr lang="en-FI" dirty="0" err="1"/>
              <a:t>voisivat</a:t>
            </a:r>
            <a:r>
              <a:rPr lang="en-FI" dirty="0"/>
              <a:t> </a:t>
            </a:r>
            <a:r>
              <a:rPr lang="en-FI" dirty="0" err="1"/>
              <a:t>suuntautua</a:t>
            </a:r>
            <a:r>
              <a:rPr lang="en-FI" dirty="0"/>
              <a:t> </a:t>
            </a:r>
            <a:r>
              <a:rPr lang="en-FI" dirty="0" err="1"/>
              <a:t>Suomessa</a:t>
            </a:r>
            <a:r>
              <a:rPr lang="en-FI" dirty="0"/>
              <a:t> </a:t>
            </a:r>
            <a:r>
              <a:rPr lang="en-US" dirty="0"/>
              <a:t>o</a:t>
            </a:r>
            <a:r>
              <a:rPr lang="en-FI" dirty="0" err="1"/>
              <a:t>ikeassa</a:t>
            </a:r>
            <a:r>
              <a:rPr lang="en-FI" dirty="0"/>
              <a:t> </a:t>
            </a:r>
            <a:r>
              <a:rPr lang="en-FI" dirty="0" err="1"/>
              <a:t>tahdissa</a:t>
            </a:r>
            <a:r>
              <a:rPr lang="en-FI" dirty="0"/>
              <a:t> </a:t>
            </a:r>
            <a:r>
              <a:rPr lang="en-FI" dirty="0" err="1"/>
              <a:t>oikeisiin</a:t>
            </a:r>
            <a:r>
              <a:rPr lang="en-FI" dirty="0"/>
              <a:t> </a:t>
            </a:r>
            <a:r>
              <a:rPr lang="en-FI" dirty="0" err="1"/>
              <a:t>paikkohin</a:t>
            </a:r>
            <a:r>
              <a:rPr lang="en-FI" dirty="0"/>
              <a:t> </a:t>
            </a:r>
            <a:r>
              <a:rPr lang="en-FI" dirty="0" err="1"/>
              <a:t>niin</a:t>
            </a:r>
            <a:r>
              <a:rPr lang="en-FI" dirty="0"/>
              <a:t>, </a:t>
            </a:r>
            <a:r>
              <a:rPr lang="en-FI" dirty="0" err="1"/>
              <a:t>että</a:t>
            </a:r>
            <a:r>
              <a:rPr lang="en-FI" dirty="0"/>
              <a:t> </a:t>
            </a:r>
            <a:r>
              <a:rPr lang="en-FI" dirty="0" err="1"/>
              <a:t>puhtaan</a:t>
            </a:r>
            <a:r>
              <a:rPr lang="en-FI" dirty="0"/>
              <a:t> </a:t>
            </a:r>
            <a:r>
              <a:rPr lang="en-FI" dirty="0" err="1"/>
              <a:t>sähköntuotannon</a:t>
            </a:r>
            <a:r>
              <a:rPr lang="en-FI" dirty="0"/>
              <a:t> </a:t>
            </a:r>
            <a:r>
              <a:rPr lang="en-FI" dirty="0" err="1"/>
              <a:t>kapasiteetti</a:t>
            </a:r>
            <a:r>
              <a:rPr lang="en-FI" dirty="0"/>
              <a:t> </a:t>
            </a:r>
            <a:r>
              <a:rPr lang="en-FI" dirty="0" err="1"/>
              <a:t>nousee</a:t>
            </a:r>
            <a:r>
              <a:rPr lang="en-FI" dirty="0"/>
              <a:t> </a:t>
            </a:r>
            <a:r>
              <a:rPr lang="en-FI" dirty="0" err="1"/>
              <a:t>sopivassa</a:t>
            </a:r>
            <a:r>
              <a:rPr lang="en-FI" dirty="0"/>
              <a:t> </a:t>
            </a:r>
            <a:r>
              <a:rPr lang="en-FI" dirty="0" err="1"/>
              <a:t>tahdissa</a:t>
            </a:r>
            <a:r>
              <a:rPr lang="en-FI" dirty="0"/>
              <a:t> </a:t>
            </a:r>
            <a:r>
              <a:rPr lang="en-FI" dirty="0" err="1"/>
              <a:t>syrjäyttämättä</a:t>
            </a:r>
            <a:r>
              <a:rPr lang="en-FI" dirty="0"/>
              <a:t> </a:t>
            </a:r>
            <a:r>
              <a:rPr lang="en-FI" dirty="0" err="1"/>
              <a:t>muita</a:t>
            </a:r>
            <a:r>
              <a:rPr lang="en-FI" dirty="0"/>
              <a:t> </a:t>
            </a:r>
            <a:r>
              <a:rPr lang="en-FI" dirty="0" err="1"/>
              <a:t>tärkeitä</a:t>
            </a:r>
            <a:r>
              <a:rPr lang="en-FI" dirty="0"/>
              <a:t> </a:t>
            </a:r>
            <a:r>
              <a:rPr lang="en-FI" dirty="0" err="1"/>
              <a:t>investointeja</a:t>
            </a:r>
            <a:r>
              <a:rPr lang="en-FI" dirty="0"/>
              <a:t>. </a:t>
            </a:r>
            <a:endParaRPr lang="en-US" dirty="0"/>
          </a:p>
          <a:p>
            <a:r>
              <a:rPr lang="en-FI" dirty="0" err="1"/>
              <a:t>Tällainen</a:t>
            </a:r>
            <a:r>
              <a:rPr lang="en-FI" dirty="0"/>
              <a:t> </a:t>
            </a:r>
            <a:r>
              <a:rPr lang="en-FI" dirty="0" err="1"/>
              <a:t>linjaus</a:t>
            </a:r>
            <a:r>
              <a:rPr lang="en-FI" dirty="0"/>
              <a:t> ja </a:t>
            </a:r>
            <a:r>
              <a:rPr lang="en-FI" dirty="0" err="1"/>
              <a:t>käytännön</a:t>
            </a:r>
            <a:r>
              <a:rPr lang="en-FI" dirty="0"/>
              <a:t> </a:t>
            </a:r>
            <a:r>
              <a:rPr lang="en-FI" dirty="0" err="1"/>
              <a:t>politiikka</a:t>
            </a:r>
            <a:r>
              <a:rPr lang="en-FI" dirty="0"/>
              <a:t> </a:t>
            </a:r>
            <a:r>
              <a:rPr lang="en-FI" dirty="0" err="1"/>
              <a:t>pitäisi</a:t>
            </a:r>
            <a:r>
              <a:rPr lang="en-FI" dirty="0"/>
              <a:t> </a:t>
            </a:r>
            <a:r>
              <a:rPr lang="en-FI" dirty="0" err="1"/>
              <a:t>löytyä</a:t>
            </a:r>
            <a:r>
              <a:rPr lang="en-FI" dirty="0"/>
              <a:t> </a:t>
            </a:r>
            <a:r>
              <a:rPr lang="en-US" dirty="0" err="1"/>
              <a:t>mahdollisimman</a:t>
            </a:r>
            <a:r>
              <a:rPr lang="en-US" dirty="0"/>
              <a:t> pian ja </a:t>
            </a:r>
            <a:r>
              <a:rPr lang="en-US" dirty="0" err="1"/>
              <a:t>jatkua</a:t>
            </a:r>
            <a:r>
              <a:rPr lang="en-FI" dirty="0"/>
              <a:t> </a:t>
            </a:r>
            <a:r>
              <a:rPr lang="en-FI" dirty="0" err="1"/>
              <a:t>seuraavan</a:t>
            </a:r>
            <a:r>
              <a:rPr lang="en-FI" dirty="0"/>
              <a:t> </a:t>
            </a:r>
            <a:r>
              <a:rPr lang="en-FI" dirty="0" err="1"/>
              <a:t>hallituksen</a:t>
            </a:r>
            <a:r>
              <a:rPr lang="en-FI" dirty="0"/>
              <a:t> </a:t>
            </a:r>
            <a:r>
              <a:rPr lang="en-FI" dirty="0" err="1"/>
              <a:t>ohjelmas</a:t>
            </a:r>
            <a:r>
              <a:rPr lang="en-US" dirty="0"/>
              <a:t>s</a:t>
            </a:r>
            <a:r>
              <a:rPr lang="en-FI" dirty="0"/>
              <a:t>a. </a:t>
            </a:r>
            <a:endParaRPr lang="en-US" dirty="0"/>
          </a:p>
          <a:p>
            <a:r>
              <a:rPr lang="en-US" dirty="0"/>
              <a:t>P</a:t>
            </a:r>
            <a:r>
              <a:rPr lang="en-FI" dirty="0" err="1"/>
              <a:t>itää</a:t>
            </a:r>
            <a:r>
              <a:rPr lang="en-FI" dirty="0"/>
              <a:t> olla </a:t>
            </a:r>
            <a:r>
              <a:rPr lang="en-FI" dirty="0" err="1"/>
              <a:t>rohkeutta</a:t>
            </a:r>
            <a:r>
              <a:rPr lang="en-FI" dirty="0"/>
              <a:t> </a:t>
            </a:r>
            <a:r>
              <a:rPr lang="en-FI" dirty="0" err="1"/>
              <a:t>tällaisessa</a:t>
            </a:r>
            <a:r>
              <a:rPr lang="en-FI" dirty="0"/>
              <a:t> </a:t>
            </a:r>
            <a:r>
              <a:rPr lang="en-FI" dirty="0" err="1"/>
              <a:t>kriittistä</a:t>
            </a:r>
            <a:r>
              <a:rPr lang="en-FI" dirty="0"/>
              <a:t> </a:t>
            </a:r>
            <a:r>
              <a:rPr lang="en-FI" dirty="0" err="1"/>
              <a:t>infrastruktuuria</a:t>
            </a:r>
            <a:r>
              <a:rPr lang="en-FI" dirty="0"/>
              <a:t> ja </a:t>
            </a:r>
            <a:r>
              <a:rPr lang="en-FI" dirty="0" err="1"/>
              <a:t>sähköä</a:t>
            </a:r>
            <a:r>
              <a:rPr lang="en-FI" dirty="0"/>
              <a:t> </a:t>
            </a:r>
            <a:r>
              <a:rPr lang="en-FI" dirty="0" err="1"/>
              <a:t>koskevassa</a:t>
            </a:r>
            <a:r>
              <a:rPr lang="en-FI" dirty="0"/>
              <a:t> </a:t>
            </a:r>
            <a:r>
              <a:rPr lang="en-FI" dirty="0" err="1"/>
              <a:t>asiassa</a:t>
            </a:r>
            <a:r>
              <a:rPr lang="en-FI" dirty="0"/>
              <a:t> </a:t>
            </a:r>
            <a:r>
              <a:rPr lang="en-FI" dirty="0" err="1"/>
              <a:t>ohjata</a:t>
            </a:r>
            <a:r>
              <a:rPr lang="en-FI" dirty="0"/>
              <a:t> </a:t>
            </a:r>
            <a:r>
              <a:rPr lang="en-FI" dirty="0" err="1"/>
              <a:t>markkinoita</a:t>
            </a:r>
            <a:r>
              <a:rPr lang="en-FI" dirty="0"/>
              <a:t> </a:t>
            </a:r>
            <a:r>
              <a:rPr lang="en-FI" dirty="0" err="1"/>
              <a:t>onhan</a:t>
            </a:r>
            <a:r>
              <a:rPr lang="en-FI" dirty="0"/>
              <a:t> </a:t>
            </a:r>
            <a:r>
              <a:rPr lang="en-FI" dirty="0" err="1"/>
              <a:t>energiamarkkinaa</a:t>
            </a:r>
            <a:r>
              <a:rPr lang="en-FI" dirty="0"/>
              <a:t> </a:t>
            </a:r>
            <a:r>
              <a:rPr lang="en-FI" dirty="0" err="1"/>
              <a:t>aina</a:t>
            </a:r>
            <a:r>
              <a:rPr lang="en-FI" dirty="0"/>
              <a:t> </a:t>
            </a:r>
            <a:r>
              <a:rPr lang="en-FI" dirty="0" err="1"/>
              <a:t>ohjattu</a:t>
            </a:r>
            <a:r>
              <a:rPr lang="en-FI" dirty="0"/>
              <a:t> </a:t>
            </a:r>
            <a:r>
              <a:rPr lang="en-FI" dirty="0" err="1"/>
              <a:t>valtion</a:t>
            </a:r>
            <a:r>
              <a:rPr lang="en-FI" dirty="0"/>
              <a:t> </a:t>
            </a:r>
            <a:r>
              <a:rPr lang="en-FI" dirty="0" err="1"/>
              <a:t>toimesta</a:t>
            </a:r>
            <a:r>
              <a:rPr lang="en-FI" dirty="0"/>
              <a:t> </a:t>
            </a:r>
            <a:r>
              <a:rPr lang="en-FI" dirty="0" err="1"/>
              <a:t>Suomessa</a:t>
            </a:r>
            <a:r>
              <a:rPr lang="en-FI" dirty="0"/>
              <a:t> </a:t>
            </a:r>
            <a:r>
              <a:rPr lang="en-FI" dirty="0" err="1"/>
              <a:t>monin</a:t>
            </a:r>
            <a:r>
              <a:rPr lang="en-FI" dirty="0"/>
              <a:t> </a:t>
            </a:r>
            <a:r>
              <a:rPr lang="en-FI" dirty="0" err="1"/>
              <a:t>tavoin</a:t>
            </a:r>
            <a:r>
              <a:rPr lang="en-FI" dirty="0"/>
              <a:t>. </a:t>
            </a:r>
          </a:p>
          <a:p>
            <a:r>
              <a:rPr lang="en-FI" dirty="0" err="1"/>
              <a:t>Suhtaudun</a:t>
            </a:r>
            <a:r>
              <a:rPr lang="en-FI" dirty="0"/>
              <a:t> </a:t>
            </a:r>
            <a:r>
              <a:rPr lang="en-FI" dirty="0" err="1"/>
              <a:t>kyllä</a:t>
            </a:r>
            <a:r>
              <a:rPr lang="en-FI" dirty="0"/>
              <a:t> </a:t>
            </a:r>
            <a:r>
              <a:rPr lang="en-FI" dirty="0" err="1"/>
              <a:t>sympaattisesti</a:t>
            </a:r>
            <a:r>
              <a:rPr lang="en-FI" dirty="0"/>
              <a:t> </a:t>
            </a:r>
            <a:r>
              <a:rPr lang="en-FI" dirty="0" err="1"/>
              <a:t>digivimman</a:t>
            </a:r>
            <a:r>
              <a:rPr lang="en-FI" dirty="0"/>
              <a:t> </a:t>
            </a:r>
            <a:r>
              <a:rPr lang="en-FI" dirty="0" err="1"/>
              <a:t>arvosteluunkin</a:t>
            </a:r>
            <a:r>
              <a:rPr lang="en-FI" dirty="0"/>
              <a:t>. </a:t>
            </a:r>
            <a:r>
              <a:rPr lang="en-FI" dirty="0" err="1"/>
              <a:t>Datakeskusten</a:t>
            </a:r>
            <a:r>
              <a:rPr lang="en-FI" dirty="0"/>
              <a:t> </a:t>
            </a:r>
            <a:r>
              <a:rPr lang="en-FI" dirty="0" err="1"/>
              <a:t>ympärillä</a:t>
            </a:r>
            <a:r>
              <a:rPr lang="en-FI" dirty="0"/>
              <a:t> on </a:t>
            </a:r>
            <a:r>
              <a:rPr lang="en-FI" dirty="0" err="1"/>
              <a:t>tällä</a:t>
            </a:r>
            <a:r>
              <a:rPr lang="en-FI" dirty="0"/>
              <a:t> </a:t>
            </a:r>
            <a:r>
              <a:rPr lang="en-FI" dirty="0" err="1"/>
              <a:t>hetkellä</a:t>
            </a:r>
            <a:r>
              <a:rPr lang="en-FI" dirty="0"/>
              <a:t> </a:t>
            </a:r>
            <a:r>
              <a:rPr lang="en-FI" dirty="0" err="1"/>
              <a:t>runsaasti</a:t>
            </a:r>
            <a:r>
              <a:rPr lang="en-FI" dirty="0"/>
              <a:t> </a:t>
            </a:r>
            <a:r>
              <a:rPr lang="en-FI" dirty="0" err="1"/>
              <a:t>hypeä</a:t>
            </a:r>
            <a:r>
              <a:rPr lang="en-FI" dirty="0"/>
              <a:t>. </a:t>
            </a:r>
          </a:p>
          <a:p>
            <a:r>
              <a:rPr lang="en-FI" dirty="0"/>
              <a:t>Ja </a:t>
            </a:r>
            <a:r>
              <a:rPr lang="en-FI" dirty="0" err="1"/>
              <a:t>kaikki</a:t>
            </a:r>
            <a:r>
              <a:rPr lang="en-FI" dirty="0"/>
              <a:t> mailman </a:t>
            </a:r>
            <a:r>
              <a:rPr lang="en-FI" dirty="0" err="1"/>
              <a:t>asiat</a:t>
            </a:r>
            <a:r>
              <a:rPr lang="en-FI" dirty="0"/>
              <a:t> </a:t>
            </a:r>
            <a:r>
              <a:rPr lang="en-FI" dirty="0" err="1"/>
              <a:t>eivät</a:t>
            </a:r>
            <a:r>
              <a:rPr lang="en-FI" dirty="0"/>
              <a:t> </a:t>
            </a:r>
            <a:r>
              <a:rPr lang="en-FI" dirty="0" err="1"/>
              <a:t>saisi</a:t>
            </a:r>
            <a:r>
              <a:rPr lang="en-FI" dirty="0"/>
              <a:t> olla </a:t>
            </a:r>
            <a:r>
              <a:rPr lang="en-FI" dirty="0" err="1"/>
              <a:t>sähköisten</a:t>
            </a:r>
            <a:r>
              <a:rPr lang="en-FI" dirty="0"/>
              <a:t> </a:t>
            </a:r>
            <a:r>
              <a:rPr lang="en-FI" dirty="0" err="1"/>
              <a:t>palveluiden</a:t>
            </a:r>
            <a:r>
              <a:rPr lang="en-FI" dirty="0"/>
              <a:t> </a:t>
            </a:r>
            <a:r>
              <a:rPr lang="en-FI" dirty="0" err="1"/>
              <a:t>takana</a:t>
            </a:r>
            <a:r>
              <a:rPr lang="en-FI" dirty="0"/>
              <a:t>, </a:t>
            </a:r>
            <a:r>
              <a:rPr lang="en-FI" dirty="0" err="1"/>
              <a:t>varsinkaan</a:t>
            </a:r>
            <a:r>
              <a:rPr lang="en-FI" dirty="0"/>
              <a:t> </a:t>
            </a:r>
            <a:r>
              <a:rPr lang="en-FI" dirty="0" err="1"/>
              <a:t>meille</a:t>
            </a:r>
            <a:r>
              <a:rPr lang="en-FI" dirty="0"/>
              <a:t> </a:t>
            </a:r>
            <a:r>
              <a:rPr lang="en-FI" dirty="0" err="1"/>
              <a:t>vanhuksille</a:t>
            </a:r>
            <a:r>
              <a:rPr lang="en-FI" dirty="0"/>
              <a:t>.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7919991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915B7-FFB2-4AC2-F738-9E07AE682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/>
              <a:t>Suomen sähkön riittävyyteen vaikuttavat useat erityistekijät (</a:t>
            </a:r>
            <a:r>
              <a:rPr lang="fi-FI" b="1" dirty="0" err="1"/>
              <a:t>Fingrid</a:t>
            </a:r>
            <a:r>
              <a:rPr lang="fi-FI" b="1" dirty="0"/>
              <a:t>-seminaari 6.10.26)</a:t>
            </a:r>
            <a:br>
              <a:rPr lang="fi-FI" dirty="0"/>
            </a:b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86BAE-F30B-D2EF-E3E3-78D745FFF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b="1" dirty="0"/>
              <a:t>Kylmä ilmasto ja korkea huippukulutus</a:t>
            </a:r>
            <a:endParaRPr lang="fi-FI" dirty="0"/>
          </a:p>
          <a:p>
            <a:r>
              <a:rPr lang="fi-FI" dirty="0"/>
              <a:t>Yksi EU:n kylmimmistä maista – erityisen haasteellisia pitkät pakkasjaksot</a:t>
            </a:r>
          </a:p>
          <a:p>
            <a:r>
              <a:rPr lang="fi-FI" dirty="0"/>
              <a:t>Sähköä käytetään lämmitykseen, mikä nostaa kulutusta talvipakkasilla</a:t>
            </a:r>
          </a:p>
          <a:p>
            <a:r>
              <a:rPr lang="fi-FI" b="1" dirty="0"/>
              <a:t>CHP poistuma ja kasvava uusiutuvien osuus</a:t>
            </a:r>
            <a:endParaRPr lang="fi-FI" dirty="0"/>
          </a:p>
          <a:p>
            <a:r>
              <a:rPr lang="fi-FI" dirty="0"/>
              <a:t>Viime vuosina erityisesti fossiilisen </a:t>
            </a:r>
            <a:r>
              <a:rPr lang="fi-FI" dirty="0" err="1"/>
              <a:t>kivihiili-CHP:n</a:t>
            </a:r>
            <a:r>
              <a:rPr lang="fi-FI" dirty="0"/>
              <a:t> poistuma</a:t>
            </a:r>
          </a:p>
          <a:p>
            <a:r>
              <a:rPr lang="fi-FI" dirty="0"/>
              <a:t>Tuuli- ja aurinkovoiman kapasiteetti kasvaa, mutta tuotanto on sääriippuvaista – kulutusjousto ja sähkövarastot auttavat järjestelmän tasapainottamisessa, mutta eivät pysty vastaamaan pidempiaikaisiin tuulettomiin ajanjaksoihin</a:t>
            </a:r>
          </a:p>
          <a:p>
            <a:r>
              <a:rPr lang="fi-FI" dirty="0"/>
              <a:t>Ydinvoimaa tulee lisää lämmitykseen ja sähköntuotantoon vasta 2035 jälkeen</a:t>
            </a:r>
          </a:p>
          <a:p>
            <a:r>
              <a:rPr lang="en-US" b="1" dirty="0" err="1"/>
              <a:t>Suuri</a:t>
            </a:r>
            <a:r>
              <a:rPr lang="en-US" b="1" dirty="0"/>
              <a:t> </a:t>
            </a:r>
            <a:r>
              <a:rPr lang="en-US" b="1" dirty="0" err="1"/>
              <a:t>riippuvuus</a:t>
            </a:r>
            <a:r>
              <a:rPr lang="en-US" b="1" dirty="0"/>
              <a:t> </a:t>
            </a:r>
            <a:r>
              <a:rPr lang="en-US" b="1" dirty="0" err="1"/>
              <a:t>rajasiirtoyhteyksistä</a:t>
            </a:r>
            <a:endParaRPr lang="en-US" dirty="0"/>
          </a:p>
          <a:p>
            <a:r>
              <a:rPr lang="fi-FI" dirty="0"/>
              <a:t>Tarve sähkön tuonnille naapurimaista kylminä ja vähätuulisina jaksoina</a:t>
            </a:r>
          </a:p>
          <a:p>
            <a:r>
              <a:rPr lang="fi-FI" dirty="0"/>
              <a:t>Uudet rajasiirtoyhteydet kuten Aurora Line tukevat sähkön riittävyyttä, mutta uusista rajajohtohankkeista ei saada nopeaa ratkaisua</a:t>
            </a:r>
          </a:p>
          <a:p>
            <a:endParaRPr lang="fi-FI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585470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D8B21-D0DD-06FA-7706-B9D1B1C6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Sähköpulan</a:t>
            </a:r>
            <a:r>
              <a:rPr lang="en-US" dirty="0"/>
              <a:t> </a:t>
            </a:r>
            <a:r>
              <a:rPr lang="en-US" dirty="0" err="1"/>
              <a:t>mahdollisuudet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32DEB-93FA-57C1-4175-AF68A3AAC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Lyhytaikaiset</a:t>
            </a:r>
            <a:r>
              <a:rPr lang="en-US" dirty="0"/>
              <a:t> </a:t>
            </a:r>
            <a:r>
              <a:rPr lang="en-US" dirty="0" err="1"/>
              <a:t>sähköpulat</a:t>
            </a:r>
            <a:r>
              <a:rPr lang="en-US" dirty="0"/>
              <a:t> (max 1-2 </a:t>
            </a:r>
            <a:r>
              <a:rPr lang="en-US" dirty="0" err="1"/>
              <a:t>päivää</a:t>
            </a:r>
            <a:r>
              <a:rPr lang="en-US" dirty="0"/>
              <a:t>) ja </a:t>
            </a:r>
            <a:r>
              <a:rPr lang="en-US" dirty="0" err="1"/>
              <a:t>pitkäaikaiset</a:t>
            </a:r>
            <a:r>
              <a:rPr lang="en-US" dirty="0"/>
              <a:t> (1 </a:t>
            </a:r>
            <a:r>
              <a:rPr lang="en-US" dirty="0" err="1"/>
              <a:t>viikko</a:t>
            </a:r>
            <a:r>
              <a:rPr lang="en-US" dirty="0"/>
              <a:t> tai </a:t>
            </a:r>
            <a:r>
              <a:rPr lang="en-US" dirty="0" err="1"/>
              <a:t>yli</a:t>
            </a:r>
            <a:r>
              <a:rPr lang="en-US" dirty="0"/>
              <a:t>)</a:t>
            </a:r>
          </a:p>
          <a:p>
            <a:r>
              <a:rPr lang="en-US" dirty="0"/>
              <a:t>Kulutus </a:t>
            </a:r>
            <a:r>
              <a:rPr lang="en-US" dirty="0" err="1"/>
              <a:t>kasvaa</a:t>
            </a:r>
            <a:r>
              <a:rPr lang="en-US" dirty="0"/>
              <a:t>, </a:t>
            </a:r>
            <a:r>
              <a:rPr lang="en-US" dirty="0" err="1"/>
              <a:t>sääriippuvainen</a:t>
            </a:r>
            <a:r>
              <a:rPr lang="en-US" dirty="0"/>
              <a:t> </a:t>
            </a:r>
            <a:r>
              <a:rPr lang="en-US" dirty="0" err="1"/>
              <a:t>tuotanto</a:t>
            </a:r>
            <a:r>
              <a:rPr lang="en-US" dirty="0"/>
              <a:t> </a:t>
            </a:r>
            <a:r>
              <a:rPr lang="en-US" dirty="0" err="1"/>
              <a:t>kasvaa</a:t>
            </a:r>
            <a:r>
              <a:rPr lang="en-US" dirty="0"/>
              <a:t>, </a:t>
            </a:r>
            <a:r>
              <a:rPr lang="en-US" dirty="0" err="1"/>
              <a:t>mutta</a:t>
            </a:r>
            <a:r>
              <a:rPr lang="en-US" dirty="0"/>
              <a:t> </a:t>
            </a:r>
            <a:r>
              <a:rPr lang="en-US" dirty="0" err="1"/>
              <a:t>säädettävä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, </a:t>
            </a:r>
            <a:r>
              <a:rPr lang="en-US" dirty="0" err="1"/>
              <a:t>koska</a:t>
            </a:r>
            <a:r>
              <a:rPr lang="en-US" dirty="0"/>
              <a:t> </a:t>
            </a:r>
            <a:r>
              <a:rPr lang="en-US" dirty="0" err="1"/>
              <a:t>huonosti</a:t>
            </a:r>
            <a:r>
              <a:rPr lang="en-US" dirty="0"/>
              <a:t> </a:t>
            </a:r>
            <a:r>
              <a:rPr lang="en-US" dirty="0" err="1"/>
              <a:t>kannattavaa</a:t>
            </a:r>
            <a:r>
              <a:rPr lang="en-US" dirty="0"/>
              <a:t>, </a:t>
            </a:r>
            <a:r>
              <a:rPr lang="en-US" dirty="0" err="1"/>
              <a:t>kulutusjoustoa</a:t>
            </a:r>
            <a:r>
              <a:rPr lang="en-US" dirty="0"/>
              <a:t> </a:t>
            </a:r>
            <a:r>
              <a:rPr lang="en-US" dirty="0" err="1"/>
              <a:t>löytyy</a:t>
            </a:r>
            <a:r>
              <a:rPr lang="en-US" dirty="0"/>
              <a:t> </a:t>
            </a:r>
            <a:r>
              <a:rPr lang="en-US" dirty="0" err="1"/>
              <a:t>mutta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aina</a:t>
            </a:r>
            <a:endParaRPr lang="en-US" dirty="0"/>
          </a:p>
          <a:p>
            <a:r>
              <a:rPr lang="en-US" dirty="0"/>
              <a:t>Suomen </a:t>
            </a:r>
            <a:r>
              <a:rPr lang="en-US" dirty="0" err="1"/>
              <a:t>tavoitetaso</a:t>
            </a:r>
            <a:r>
              <a:rPr lang="en-US" dirty="0"/>
              <a:t> </a:t>
            </a:r>
            <a:r>
              <a:rPr lang="en-US" dirty="0" err="1"/>
              <a:t>sallii</a:t>
            </a:r>
            <a:r>
              <a:rPr lang="en-US" dirty="0"/>
              <a:t> vain 2,1 </a:t>
            </a:r>
            <a:r>
              <a:rPr lang="en-US" dirty="0" err="1"/>
              <a:t>tunnin</a:t>
            </a:r>
            <a:r>
              <a:rPr lang="en-US" dirty="0"/>
              <a:t> </a:t>
            </a:r>
            <a:r>
              <a:rPr lang="en-US" dirty="0" err="1"/>
              <a:t>vajeen</a:t>
            </a:r>
            <a:r>
              <a:rPr lang="en-US" dirty="0"/>
              <a:t> </a:t>
            </a:r>
            <a:r>
              <a:rPr lang="en-US" dirty="0" err="1"/>
              <a:t>vuodessa</a:t>
            </a:r>
            <a:r>
              <a:rPr lang="en-US" dirty="0"/>
              <a:t>!</a:t>
            </a:r>
          </a:p>
          <a:p>
            <a:r>
              <a:rPr lang="en-US" dirty="0" err="1"/>
              <a:t>Vuoteen</a:t>
            </a:r>
            <a:r>
              <a:rPr lang="en-US" dirty="0"/>
              <a:t> 2030-31 </a:t>
            </a:r>
            <a:r>
              <a:rPr lang="en-US" dirty="0" err="1"/>
              <a:t>mennessä</a:t>
            </a:r>
            <a:r>
              <a:rPr lang="en-US" dirty="0"/>
              <a:t> </a:t>
            </a:r>
            <a:r>
              <a:rPr lang="en-US" dirty="0" err="1"/>
              <a:t>säätövoimaa</a:t>
            </a:r>
            <a:r>
              <a:rPr lang="en-US" dirty="0"/>
              <a:t> </a:t>
            </a:r>
            <a:r>
              <a:rPr lang="en-US" dirty="0" err="1"/>
              <a:t>tarvitaan</a:t>
            </a:r>
            <a:r>
              <a:rPr lang="en-US" dirty="0"/>
              <a:t> </a:t>
            </a:r>
            <a:r>
              <a:rPr lang="en-US" dirty="0" err="1"/>
              <a:t>paljon</a:t>
            </a:r>
            <a:r>
              <a:rPr lang="en-US" dirty="0"/>
              <a:t>! Ja </a:t>
            </a:r>
            <a:r>
              <a:rPr lang="en-US" dirty="0" err="1"/>
              <a:t>siihen</a:t>
            </a:r>
            <a:r>
              <a:rPr lang="en-US" dirty="0"/>
              <a:t> </a:t>
            </a:r>
            <a:r>
              <a:rPr lang="en-US" dirty="0" err="1"/>
              <a:t>tarvitaan</a:t>
            </a:r>
            <a:r>
              <a:rPr lang="en-US" dirty="0"/>
              <a:t> </a:t>
            </a:r>
            <a:r>
              <a:rPr lang="en-US" dirty="0" err="1"/>
              <a:t>tukimekanismi</a:t>
            </a:r>
            <a:r>
              <a:rPr lang="en-US" dirty="0"/>
              <a:t> (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synny</a:t>
            </a:r>
            <a:r>
              <a:rPr lang="en-US" dirty="0"/>
              <a:t> </a:t>
            </a:r>
            <a:r>
              <a:rPr lang="en-US" dirty="0" err="1"/>
              <a:t>markkinoilla</a:t>
            </a:r>
            <a:r>
              <a:rPr lang="en-US" dirty="0"/>
              <a:t>): “</a:t>
            </a:r>
            <a:r>
              <a:rPr lang="en-US" dirty="0" err="1"/>
              <a:t>tulisi</a:t>
            </a:r>
            <a:r>
              <a:rPr lang="en-US" dirty="0"/>
              <a:t> </a:t>
            </a:r>
            <a:r>
              <a:rPr lang="en-US" dirty="0" err="1"/>
              <a:t>toteuttaa</a:t>
            </a:r>
            <a:r>
              <a:rPr lang="en-US" dirty="0"/>
              <a:t> </a:t>
            </a:r>
            <a:r>
              <a:rPr lang="en-US" dirty="0" err="1"/>
              <a:t>nopeasti</a:t>
            </a:r>
            <a:r>
              <a:rPr lang="en-US" dirty="0"/>
              <a:t>”: </a:t>
            </a:r>
            <a:r>
              <a:rPr lang="en-US" dirty="0" err="1"/>
              <a:t>mikä</a:t>
            </a:r>
            <a:r>
              <a:rPr lang="en-US" dirty="0"/>
              <a:t> </a:t>
            </a:r>
            <a:r>
              <a:rPr lang="en-US" dirty="0" err="1"/>
              <a:t>teknologia</a:t>
            </a:r>
            <a:r>
              <a:rPr lang="en-US" dirty="0"/>
              <a:t>, </a:t>
            </a:r>
            <a:r>
              <a:rPr lang="en-US" dirty="0" err="1"/>
              <a:t>kuka</a:t>
            </a:r>
            <a:r>
              <a:rPr lang="en-US" dirty="0"/>
              <a:t> </a:t>
            </a:r>
            <a:r>
              <a:rPr lang="en-US" dirty="0" err="1"/>
              <a:t>maksaa</a:t>
            </a:r>
            <a:r>
              <a:rPr lang="en-US" dirty="0"/>
              <a:t> (</a:t>
            </a:r>
            <a:r>
              <a:rPr lang="en-US" dirty="0" err="1"/>
              <a:t>budjetti</a:t>
            </a:r>
            <a:r>
              <a:rPr lang="en-US" dirty="0"/>
              <a:t>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energianhinta</a:t>
            </a:r>
            <a:r>
              <a:rPr lang="en-US" dirty="0"/>
              <a:t>?)</a:t>
            </a:r>
          </a:p>
          <a:p>
            <a:r>
              <a:rPr lang="en-US" dirty="0"/>
              <a:t>“</a:t>
            </a:r>
            <a:r>
              <a:rPr lang="en-US" dirty="0" err="1"/>
              <a:t>Talvienergiatuki</a:t>
            </a:r>
            <a:r>
              <a:rPr lang="en-US" dirty="0"/>
              <a:t>”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14617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DB5800"/>
    </a:dk2>
    <a:lt2>
      <a:srgbClr val="E7E6E6"/>
    </a:lt2>
    <a:accent1>
      <a:srgbClr val="460D56"/>
    </a:accent1>
    <a:accent2>
      <a:srgbClr val="9E78B2"/>
    </a:accent2>
    <a:accent3>
      <a:srgbClr val="B21C58"/>
    </a:accent3>
    <a:accent4>
      <a:srgbClr val="EA7911"/>
    </a:accent4>
    <a:accent5>
      <a:srgbClr val="4EADBB"/>
    </a:accent5>
    <a:accent6>
      <a:srgbClr val="14B063"/>
    </a:accent6>
    <a:hlink>
      <a:srgbClr val="0563C1"/>
    </a:hlink>
    <a:folHlink>
      <a:srgbClr val="954F7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Energiateollisuus 2024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590A99"/>
    </a:hlink>
    <a:folHlink>
      <a:srgbClr val="000000"/>
    </a:folHlink>
  </a:clrScheme>
  <a:fontScheme name="Mukautettu 1">
    <a:majorFont>
      <a:latin typeface="Aptos Display"/>
      <a:ea typeface=""/>
      <a:cs typeface=""/>
    </a:majorFont>
    <a:minorFont>
      <a:latin typeface="Aptos Display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3070</TotalTime>
  <Words>3023</Words>
  <Application>Microsoft Office PowerPoint</Application>
  <PresentationFormat>Widescreen</PresentationFormat>
  <Paragraphs>367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Aptos</vt:lpstr>
      <vt:lpstr>Aptos Display</vt:lpstr>
      <vt:lpstr>Aptos Light</vt:lpstr>
      <vt:lpstr>Arial</vt:lpstr>
      <vt:lpstr>Calibri</vt:lpstr>
      <vt:lpstr>Courier New</vt:lpstr>
      <vt:lpstr>Wingdings</vt:lpstr>
      <vt:lpstr>Office Theme</vt:lpstr>
      <vt:lpstr>Riittääkö edullinen sähkö Suomessa lähivuosina  kasvavan kysynnän oloissa?</vt:lpstr>
      <vt:lpstr>Sisältö</vt:lpstr>
      <vt:lpstr>Sähkön kokonaiskäyttö Suomessa 1980 – 2026:  ennätys 2007 90,4 TWh, ennuste vuodelle 2026 jää edelleen hieman alle, mutta sitten nousee uuteen ennätykseen 2027</vt:lpstr>
      <vt:lpstr>Sähkön käyttöhuiput </vt:lpstr>
      <vt:lpstr>Sähköntuotannon hiilidioksidipäästöt romahtaneet</vt:lpstr>
      <vt:lpstr>Sähkön tuotanto energialähteittäin ja nettotuonti 2025</vt:lpstr>
      <vt:lpstr>Hiilidioksidineutraalin sähkön osuus jo 96 prosenttia Suomen sähköntuotannosta</vt:lpstr>
      <vt:lpstr>Sähköistäminen</vt:lpstr>
      <vt:lpstr>Sähkön tuotannon aikavaihtelua ratkottu CHP-tuotannolla </vt:lpstr>
      <vt:lpstr>Sähkön nettotuonti vähenemään päin: Venäjä kokonaan pois,  mutta myös Ruotsissa ja Norjassa sähköylijäämä hupenee</vt:lpstr>
      <vt:lpstr>Vesivoiman tuotanto 12,3 TWh vuonna 2025</vt:lpstr>
      <vt:lpstr>Ydinvoiman lisäysnäkymät</vt:lpstr>
      <vt:lpstr>Tuulivoimaa ja aurinkovoimaa tulossa mutta…</vt:lpstr>
      <vt:lpstr>PowerPoint Presentation</vt:lpstr>
      <vt:lpstr>PowerPoint Presentation</vt:lpstr>
      <vt:lpstr>Teollisuuden ja muun sähkönkäytön kehitys</vt:lpstr>
      <vt:lpstr>Kaukolämmön tuotanto sähköistyy Sähkökattiloiden käyttö kasvanut huomattavasti</vt:lpstr>
      <vt:lpstr>Hukkalämpöjen ja sähkönkäytön kasvu jatkui</vt:lpstr>
      <vt:lpstr>Henkilöautojen sähkönkulutus 2022-2060</vt:lpstr>
      <vt:lpstr>Teollisuuden sähköistäminen</vt:lpstr>
      <vt:lpstr>PowerPoint Presentation</vt:lpstr>
      <vt:lpstr>PowerPoint Presentation</vt:lpstr>
      <vt:lpstr>PowerPoint Presentation</vt:lpstr>
      <vt:lpstr>PowerPoint Presentation</vt:lpstr>
      <vt:lpstr>Datakeskusbuumi </vt:lpstr>
      <vt:lpstr>Suomi on kilpailukykyinen maa</vt:lpstr>
      <vt:lpstr>PowerPoint Presentation</vt:lpstr>
      <vt:lpstr>PowerPoint Presentation</vt:lpstr>
      <vt:lpstr>PowerPoint Presentation</vt:lpstr>
      <vt:lpstr>Mitä datakeskusasialle ollaan tekemässä? Kuinka nopeasti ja hyvin onnistuu?</vt:lpstr>
      <vt:lpstr>Jämsän uusi datakeskus -uutinen</vt:lpstr>
      <vt:lpstr>Mahdollisia kriteereitä valintaan</vt:lpstr>
      <vt:lpstr>Uuden sähköntuotannon, säätövoiman ja verkkojen vahvistaminen varmistettava nopeasti</vt:lpstr>
      <vt:lpstr>Olisiko puhtaalle sähkölle parempaa käyttöä kuin datakeskukset?</vt:lpstr>
      <vt:lpstr>PowerPoint Presentation</vt:lpstr>
      <vt:lpstr>PowerPoint Presentation</vt:lpstr>
      <vt:lpstr>Suomen inflaatiokorjatun sähkön tukkuhinnan kehitys kuukausittain</vt:lpstr>
      <vt:lpstr>Suomessa Euroopan halvin sähkö</vt:lpstr>
      <vt:lpstr>PowerPoint Presentation</vt:lpstr>
      <vt:lpstr>Sähkön hintakehitys tulee olemaan nouseva ja vaihteleva</vt:lpstr>
      <vt:lpstr>Tuulivoimatuotannon yhteys hintaan</vt:lpstr>
      <vt:lpstr>Ylen uutinen eiliseltä päivältä (15.10.2026)</vt:lpstr>
      <vt:lpstr>Johtopäätökseni 25.4.2026 (toistan)</vt:lpstr>
      <vt:lpstr>Suomen sähkön riittävyyteen vaikuttavat useat erityistekijät (Fingrid-seminaari 6.10.26) </vt:lpstr>
      <vt:lpstr>Sähköpulan mahdollisuudet</vt:lpstr>
    </vt:vector>
  </TitlesOfParts>
  <Company>Aalto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Lovio Raimo</dc:creator>
  <cp:lastModifiedBy>Lovio Raimo</cp:lastModifiedBy>
  <cp:revision>2</cp:revision>
  <dcterms:created xsi:type="dcterms:W3CDTF">2026-10-07T11:35:58Z</dcterms:created>
  <dcterms:modified xsi:type="dcterms:W3CDTF">2026-10-16T05:59:21Z</dcterms:modified>
</cp:coreProperties>
</file>