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92" y="1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90017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0638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uorakulmio 13">
            <a:extLst>
              <a:ext uri="{FF2B5EF4-FFF2-40B4-BE49-F238E27FC236}">
                <a16:creationId xmlns:a16="http://schemas.microsoft.com/office/drawing/2014/main" id="{175D4FBF-FA8E-411D-A0A3-172E3F91F0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28993D3A-DB86-4C41-89E7-60BCD75CC796}"/>
              </a:ext>
            </a:extLst>
          </p:cNvPr>
          <p:cNvSpPr>
            <a:spLocks noGrp="1"/>
          </p:cNvSpPr>
          <p:nvPr/>
        </p:nvSpPr>
        <p:spPr>
          <a:xfrm>
            <a:off x="723900" y="476250"/>
            <a:ext cx="28575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TEKOÄLY</a:t>
            </a:r>
          </a:p>
        </p:txBody>
      </p:sp>
      <p:sp>
        <p:nvSpPr>
          <p:cNvPr id="3" name="Suorakulmio 2">
            <a:extLst>
              <a:ext uri="{FF2B5EF4-FFF2-40B4-BE49-F238E27FC236}">
                <a16:creationId xmlns:a16="http://schemas.microsoft.com/office/drawing/2014/main" id="{7BCCA35B-638E-4216-A8D1-4300C1011D83}"/>
              </a:ext>
            </a:extLst>
          </p:cNvPr>
          <p:cNvSpPr>
            <a:spLocks noGrp="1"/>
          </p:cNvSpPr>
          <p:nvPr/>
        </p:nvSpPr>
        <p:spPr>
          <a:xfrm>
            <a:off x="723900" y="1466850"/>
            <a:ext cx="81915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8000"/>
              </a:lnSpc>
              <a:buNone/>
              <a:defRPr sz="690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690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Tekoäly</a:t>
            </a: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0AC60786-44C9-4A1E-BC5D-B820888C7218}"/>
              </a:ext>
            </a:extLst>
          </p:cNvPr>
          <p:cNvSpPr>
            <a:spLocks noGrp="1"/>
          </p:cNvSpPr>
          <p:nvPr/>
        </p:nvSpPr>
        <p:spPr>
          <a:xfrm>
            <a:off x="762000" y="2724150"/>
            <a:ext cx="7239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23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Kyvyt, rajat, hyödyt ja riskit työelämässä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C082A231-7DD6-4C87-9027-D97BCE9B61EF}"/>
              </a:ext>
            </a:extLst>
          </p:cNvPr>
          <p:cNvSpPr>
            <a:spLocks noGrp="1"/>
          </p:cNvSpPr>
          <p:nvPr/>
        </p:nvSpPr>
        <p:spPr>
          <a:xfrm>
            <a:off x="762000" y="3543300"/>
            <a:ext cx="9620250" cy="0"/>
          </a:xfrm>
          <a:prstGeom prst="line">
            <a:avLst/>
          </a:prstGeom>
          <a:noFill/>
          <a:ln w="19050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B055FE5-D0E3-4577-94A2-E2018FA8753F}"/>
              </a:ext>
            </a:extLst>
          </p:cNvPr>
          <p:cNvSpPr>
            <a:spLocks noGrp="1"/>
          </p:cNvSpPr>
          <p:nvPr/>
        </p:nvSpPr>
        <p:spPr>
          <a:xfrm>
            <a:off x="762000" y="3943350"/>
            <a:ext cx="4572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Hyvä käyttö alkaa yhdestä erosta: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104574B-A4E9-4885-8795-F27929EE805A}"/>
              </a:ext>
            </a:extLst>
          </p:cNvPr>
          <p:cNvSpPr>
            <a:spLocks noGrp="1"/>
          </p:cNvSpPr>
          <p:nvPr/>
        </p:nvSpPr>
        <p:spPr>
          <a:xfrm>
            <a:off x="762000" y="4305300"/>
            <a:ext cx="80010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064"/>
          </a:bodyPr>
          <a:lstStyle/>
          <a:p>
            <a:pPr algn="l">
              <a:lnSpc>
                <a:spcPct val="94000"/>
              </a:lnSpc>
              <a:buNone/>
              <a:defRPr sz="2625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2625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sujuva vastaus ei ole sama kuin tosi vastaus.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C3843F38-FD66-4095-864B-20FB5220E2AC}"/>
              </a:ext>
            </a:extLst>
          </p:cNvPr>
          <p:cNvSpPr>
            <a:spLocks noGrp="1"/>
          </p:cNvSpPr>
          <p:nvPr/>
        </p:nvSpPr>
        <p:spPr>
          <a:xfrm>
            <a:off x="9525000" y="990600"/>
            <a:ext cx="1809750" cy="1809750"/>
          </a:xfrm>
          <a:prstGeom prst="ellipse">
            <a:avLst/>
          </a:prstGeom>
          <a:solidFill>
            <a:srgbClr val="E7CBD6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770E05BF-81CF-4C79-986D-3725277BC28C}"/>
              </a:ext>
            </a:extLst>
          </p:cNvPr>
          <p:cNvSpPr>
            <a:spLocks noGrp="1"/>
          </p:cNvSpPr>
          <p:nvPr/>
        </p:nvSpPr>
        <p:spPr>
          <a:xfrm>
            <a:off x="10001250" y="1466850"/>
            <a:ext cx="857250" cy="857250"/>
          </a:xfrm>
          <a:prstGeom prst="ellipse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Suora yhdysviiva 9">
            <a:extLst>
              <a:ext uri="{FF2B5EF4-FFF2-40B4-BE49-F238E27FC236}">
                <a16:creationId xmlns:a16="http://schemas.microsoft.com/office/drawing/2014/main" id="{60B4DDC0-8BC1-4315-8975-F1BA6C47C3EE}"/>
              </a:ext>
            </a:extLst>
          </p:cNvPr>
          <p:cNvSpPr>
            <a:spLocks noGrp="1"/>
          </p:cNvSpPr>
          <p:nvPr/>
        </p:nvSpPr>
        <p:spPr>
          <a:xfrm>
            <a:off x="9001125" y="1885950"/>
            <a:ext cx="2333625" cy="0"/>
          </a:xfrm>
          <a:prstGeom prst="line">
            <a:avLst/>
          </a:prstGeom>
          <a:noFill/>
          <a:ln w="47625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Suora yhdysviiva 10">
            <a:extLst>
              <a:ext uri="{FF2B5EF4-FFF2-40B4-BE49-F238E27FC236}">
                <a16:creationId xmlns:a16="http://schemas.microsoft.com/office/drawing/2014/main" id="{8627C052-8403-42F5-8156-6AB7CB7F4ED3}"/>
              </a:ext>
            </a:extLst>
          </p:cNvPr>
          <p:cNvSpPr>
            <a:spLocks noGrp="1"/>
          </p:cNvSpPr>
          <p:nvPr/>
        </p:nvSpPr>
        <p:spPr>
          <a:xfrm>
            <a:off x="10429875" y="742950"/>
            <a:ext cx="0" cy="2381250"/>
          </a:xfrm>
          <a:prstGeom prst="line">
            <a:avLst/>
          </a:prstGeom>
          <a:noFill/>
          <a:ln w="28575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2C312370-376A-44A4-B20B-0CA699C874D2}"/>
              </a:ext>
            </a:extLst>
          </p:cNvPr>
          <p:cNvSpPr>
            <a:spLocks noGrp="1"/>
          </p:cNvSpPr>
          <p:nvPr/>
        </p:nvSpPr>
        <p:spPr>
          <a:xfrm>
            <a:off x="762000" y="6191250"/>
            <a:ext cx="4000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Yleinen työelämäyleisö · 2026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E2A4C70-4C6A-48C5-AC9F-7BE302103E7A}"/>
              </a:ext>
            </a:extLst>
          </p:cNvPr>
          <p:cNvSpPr>
            <a:spLocks noGrp="1"/>
          </p:cNvSpPr>
          <p:nvPr/>
        </p:nvSpPr>
        <p:spPr>
          <a:xfrm>
            <a:off x="10715625" y="6191250"/>
            <a:ext cx="619125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675335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orakulmio 20">
            <a:extLst>
              <a:ext uri="{FF2B5EF4-FFF2-40B4-BE49-F238E27FC236}">
                <a16:creationId xmlns:a16="http://schemas.microsoft.com/office/drawing/2014/main" id="{F45DDD64-EDF9-488F-A6F3-BF3BCF994E93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PERUSTA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9B6E8B5E-1069-471A-9C4D-5036C2AC0B74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MÄÄRITELMÄ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941A0E4C-041F-4C9B-BE18-4A785A44F41B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A806741-E2DD-46C3-B0C6-CD5AB075A9BC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82" lnSpcReduction="10000"/>
          </a:bodyPr>
          <a:lstStyle/>
          <a:p>
            <a:pPr algn="l">
              <a:lnSpc>
                <a:spcPct val="90000"/>
              </a:lnSpc>
              <a:buNone/>
              <a:def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Tekoäly muuntaa syötteitä toiminnaksi — ei ajatuksia totuudeksi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392C3F8C-386D-4834-A681-0E86F0D11288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4063904-44D0-418A-9D60-B9E7E55F618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OECD.AI, AI Principles; OECD.AI, How artificial intelligence works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A4697496-BEC4-4D5C-973E-21F549A15CEB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D8C0B9D-F386-45CF-B25D-B31413D99A78}"/>
              </a:ext>
            </a:extLst>
          </p:cNvPr>
          <p:cNvSpPr>
            <a:spLocks noGrp="1"/>
          </p:cNvSpPr>
          <p:nvPr/>
        </p:nvSpPr>
        <p:spPr>
          <a:xfrm>
            <a:off x="3429000" y="1857375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Ihmisen määrittämä tavoite ohjaa koko ketjua</a:t>
            </a:r>
          </a:p>
        </p:txBody>
      </p:sp>
      <p:sp>
        <p:nvSpPr>
          <p:cNvPr id="9" name="Ellipsi 8">
            <a:extLst>
              <a:ext uri="{FF2B5EF4-FFF2-40B4-BE49-F238E27FC236}">
                <a16:creationId xmlns:a16="http://schemas.microsoft.com/office/drawing/2014/main" id="{0C61A7DC-9CD3-470C-AE29-79FF683AF996}"/>
              </a:ext>
            </a:extLst>
          </p:cNvPr>
          <p:cNvSpPr>
            <a:spLocks noGrp="1"/>
          </p:cNvSpPr>
          <p:nvPr/>
        </p:nvSpPr>
        <p:spPr>
          <a:xfrm>
            <a:off x="904875" y="2476500"/>
            <a:ext cx="2095500" cy="1428750"/>
          </a:xfrm>
          <a:prstGeom prst="ellipse">
            <a:avLst/>
          </a:prstGeom>
          <a:solidFill>
            <a:srgbClr val="FBF7F0"/>
          </a:solidFill>
          <a:ln w="28575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Ellipsi 9">
            <a:extLst>
              <a:ext uri="{FF2B5EF4-FFF2-40B4-BE49-F238E27FC236}">
                <a16:creationId xmlns:a16="http://schemas.microsoft.com/office/drawing/2014/main" id="{787D0F0A-D6B7-40BF-95F6-8E058D406214}"/>
              </a:ext>
            </a:extLst>
          </p:cNvPr>
          <p:cNvSpPr>
            <a:spLocks noGrp="1"/>
          </p:cNvSpPr>
          <p:nvPr/>
        </p:nvSpPr>
        <p:spPr>
          <a:xfrm>
            <a:off x="5048250" y="2476500"/>
            <a:ext cx="2095500" cy="1428750"/>
          </a:xfrm>
          <a:prstGeom prst="ellipse">
            <a:avLst/>
          </a:prstGeom>
          <a:solidFill>
            <a:srgbClr val="5B2645"/>
          </a:solidFill>
          <a:ln w="28575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Ellipsi 10">
            <a:extLst>
              <a:ext uri="{FF2B5EF4-FFF2-40B4-BE49-F238E27FC236}">
                <a16:creationId xmlns:a16="http://schemas.microsoft.com/office/drawing/2014/main" id="{C8A8B2A4-D209-49C1-8DC9-B881353E97B9}"/>
              </a:ext>
            </a:extLst>
          </p:cNvPr>
          <p:cNvSpPr>
            <a:spLocks noGrp="1"/>
          </p:cNvSpPr>
          <p:nvPr/>
        </p:nvSpPr>
        <p:spPr>
          <a:xfrm>
            <a:off x="9191625" y="2476500"/>
            <a:ext cx="2095500" cy="1428750"/>
          </a:xfrm>
          <a:prstGeom prst="ellipse">
            <a:avLst/>
          </a:prstGeom>
          <a:solidFill>
            <a:srgbClr val="FBF7F0"/>
          </a:solidFill>
          <a:ln w="28575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04CC5E0F-5FB1-4FFD-9235-2A26086BF373}"/>
              </a:ext>
            </a:extLst>
          </p:cNvPr>
          <p:cNvSpPr>
            <a:spLocks noGrp="1"/>
          </p:cNvSpPr>
          <p:nvPr/>
        </p:nvSpPr>
        <p:spPr>
          <a:xfrm>
            <a:off x="1190625" y="289560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SYÖTE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B467F0CC-654C-48C1-9D79-F490531A675F}"/>
              </a:ext>
            </a:extLst>
          </p:cNvPr>
          <p:cNvSpPr>
            <a:spLocks noGrp="1"/>
          </p:cNvSpPr>
          <p:nvPr/>
        </p:nvSpPr>
        <p:spPr>
          <a:xfrm>
            <a:off x="5334000" y="289560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MALLI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A99C9C2-0A0B-4B87-BBED-E013C6D76DC0}"/>
              </a:ext>
            </a:extLst>
          </p:cNvPr>
          <p:cNvSpPr>
            <a:spLocks noGrp="1"/>
          </p:cNvSpPr>
          <p:nvPr/>
        </p:nvSpPr>
        <p:spPr>
          <a:xfrm>
            <a:off x="9477375" y="2895600"/>
            <a:ext cx="1524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TULOS</a:t>
            </a:r>
          </a:p>
        </p:txBody>
      </p:sp>
      <p:cxnSp>
        <p:nvCxnSpPr>
          <p:cNvPr id="15" name="Suora nuoliyhdysviiva 14"/>
          <p:cNvCxnSpPr>
            <a:stCxn id="9" idx="6"/>
            <a:endCxn id="10" idx="2"/>
          </p:cNvCxnSpPr>
          <p:nvPr/>
        </p:nvCxnSpPr>
        <p:spPr>
          <a:xfrm>
            <a:off x="3000375" y="3190875"/>
            <a:ext cx="2047875" cy="0"/>
          </a:xfrm>
          <a:prstGeom prst="straightConnector1">
            <a:avLst/>
          </a:prstGeom>
          <a:ln w="38100">
            <a:solidFill>
              <a:srgbClr val="D66A4E"/>
            </a:solidFill>
            <a:prstDash val="solid"/>
            <a:tailEnd type="triangle" w="med" len="med"/>
          </a:ln>
        </p:spPr>
      </p:cxnSp>
      <p:cxnSp>
        <p:nvCxnSpPr>
          <p:cNvPr id="16" name="Suora nuoliyhdysviiva 15"/>
          <p:cNvCxnSpPr>
            <a:stCxn id="10" idx="6"/>
            <a:endCxn id="11" idx="2"/>
          </p:cNvCxnSpPr>
          <p:nvPr/>
        </p:nvCxnSpPr>
        <p:spPr>
          <a:xfrm>
            <a:off x="7143750" y="3190875"/>
            <a:ext cx="2047875" cy="0"/>
          </a:xfrm>
          <a:prstGeom prst="straightConnector1">
            <a:avLst/>
          </a:prstGeom>
          <a:ln w="38100">
            <a:solidFill>
              <a:srgbClr val="D66A4E"/>
            </a:solidFill>
            <a:prstDash val="solid"/>
            <a:tailEnd type="triangle" w="med" len="med"/>
          </a:ln>
        </p:spPr>
      </p:cxnSp>
      <p:sp>
        <p:nvSpPr>
          <p:cNvPr id="17" name="Suorakulmio 16">
            <a:extLst>
              <a:ext uri="{FF2B5EF4-FFF2-40B4-BE49-F238E27FC236}">
                <a16:creationId xmlns:a16="http://schemas.microsoft.com/office/drawing/2014/main" id="{16E3EAA7-8A04-4427-856C-F60D874DFF55}"/>
              </a:ext>
            </a:extLst>
          </p:cNvPr>
          <p:cNvSpPr>
            <a:spLocks noGrp="1"/>
          </p:cNvSpPr>
          <p:nvPr/>
        </p:nvSpPr>
        <p:spPr>
          <a:xfrm>
            <a:off x="714375" y="4286250"/>
            <a:ext cx="247650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teksti · kuva · ääni · data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02AD3678-E78E-464A-8AAD-7DDB385B78E7}"/>
              </a:ext>
            </a:extLst>
          </p:cNvPr>
          <p:cNvSpPr>
            <a:spLocks noGrp="1"/>
          </p:cNvSpPr>
          <p:nvPr/>
        </p:nvSpPr>
        <p:spPr>
          <a:xfrm>
            <a:off x="4857750" y="4286250"/>
            <a:ext cx="2476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opitut yhteydet</a:t>
            </a:r>
          </a:p>
          <a:p>
            <a:pPr algn="ctr">
              <a:lnSpc>
                <a:spcPct val="100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+ toimintalogiikka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79314CCF-1762-4F84-A772-541629485E2F}"/>
              </a:ext>
            </a:extLst>
          </p:cNvPr>
          <p:cNvSpPr>
            <a:spLocks noGrp="1"/>
          </p:cNvSpPr>
          <p:nvPr/>
        </p:nvSpPr>
        <p:spPr>
          <a:xfrm>
            <a:off x="9001125" y="4286250"/>
            <a:ext cx="247650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ennuste · sisältö</a:t>
            </a:r>
          </a:p>
          <a:p>
            <a:pPr algn="ctr">
              <a:lnSpc>
                <a:spcPct val="100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suositus · päätös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C00FA656-CD7E-49AB-9FA8-922267276C42}"/>
              </a:ext>
            </a:extLst>
          </p:cNvPr>
          <p:cNvSpPr>
            <a:spLocks noGrp="1"/>
          </p:cNvSpPr>
          <p:nvPr/>
        </p:nvSpPr>
        <p:spPr>
          <a:xfrm>
            <a:off x="1428750" y="5334000"/>
            <a:ext cx="93345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5000"/>
              </a:lnSpc>
              <a:buNone/>
              <a:defRPr sz="180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180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AI päättelee syötteestä, miten tavoitetta palveleva tulos tuotetaan. Vastuu tavoitteen ja käytön järkevyydestä jää ihmiselle.</a:t>
            </a:r>
          </a:p>
        </p:txBody>
      </p:sp>
    </p:spTree>
    <p:extLst>
      <p:ext uri="{BB962C8B-B14F-4D97-AF65-F5344CB8AC3E}">
        <p14:creationId xmlns:p14="http://schemas.microsoft.com/office/powerpoint/2010/main" val="1863940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uorakulmio 31">
            <a:extLst>
              <a:ext uri="{FF2B5EF4-FFF2-40B4-BE49-F238E27FC236}">
                <a16:creationId xmlns:a16="http://schemas.microsoft.com/office/drawing/2014/main" id="{C57D5295-E01F-4823-ADA2-402C64FF6027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PERUSTA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A923CD1C-4550-4860-AB8F-687290E1B122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KENTTÄ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7BD281AD-780B-4F21-AEE9-270DEF75FBFD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45467C82-7F8C-4EFC-B99C-9218DF54392B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Kaikki tekoäly ei ole generatiivista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9B7BE8FA-226E-4320-8781-B425A17A0C81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3E896BB-7883-470D-AC8C-D63A8C01BB1A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NIST Machine Learning Glossary; OECD.AI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B5293517-C47E-415A-B33A-0F7A7AAD1888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7882601D-3F5A-47DC-AA67-53E9B416EC2F}"/>
              </a:ext>
            </a:extLst>
          </p:cNvPr>
          <p:cNvSpPr>
            <a:spLocks noGrp="1"/>
          </p:cNvSpPr>
          <p:nvPr/>
        </p:nvSpPr>
        <p:spPr>
          <a:xfrm>
            <a:off x="666750" y="2095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99"/>
          </a:bodyPr>
          <a:lstStyle/>
          <a:p>
            <a:pPr algn="l">
              <a:lnSpc>
                <a:spcPct val="100000"/>
              </a:lnSpc>
              <a:buNone/>
              <a:def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01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42633C2-9A9D-4E6D-B2F1-0C64F33EDB5C}"/>
              </a:ext>
            </a:extLst>
          </p:cNvPr>
          <p:cNvSpPr>
            <a:spLocks noGrp="1"/>
          </p:cNvSpPr>
          <p:nvPr/>
        </p:nvSpPr>
        <p:spPr>
          <a:xfrm>
            <a:off x="666750" y="2686050"/>
            <a:ext cx="2381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Koneoppiminen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19821979-778A-4456-9C6E-6AEFF40D9B86}"/>
              </a:ext>
            </a:extLst>
          </p:cNvPr>
          <p:cNvSpPr>
            <a:spLocks noGrp="1"/>
          </p:cNvSpPr>
          <p:nvPr/>
        </p:nvSpPr>
        <p:spPr>
          <a:xfrm>
            <a:off x="666750" y="3524250"/>
            <a:ext cx="23336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Oppii datasta ennustamaan luokkia, arvoja tai poikkeamia.</a:t>
            </a:r>
          </a:p>
        </p:txBody>
      </p:sp>
      <p:sp>
        <p:nvSpPr>
          <p:cNvPr id="11" name="Suora yhdysviiva 10">
            <a:extLst>
              <a:ext uri="{FF2B5EF4-FFF2-40B4-BE49-F238E27FC236}">
                <a16:creationId xmlns:a16="http://schemas.microsoft.com/office/drawing/2014/main" id="{FD5FBE4F-261B-48D0-9699-EEBE945978CF}"/>
              </a:ext>
            </a:extLst>
          </p:cNvPr>
          <p:cNvSpPr>
            <a:spLocks noGrp="1"/>
          </p:cNvSpPr>
          <p:nvPr/>
        </p:nvSpPr>
        <p:spPr>
          <a:xfrm>
            <a:off x="666750" y="4724400"/>
            <a:ext cx="20955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E4DB825C-254C-4496-9169-7ABCBD66953F}"/>
              </a:ext>
            </a:extLst>
          </p:cNvPr>
          <p:cNvSpPr>
            <a:spLocks noGrp="1"/>
          </p:cNvSpPr>
          <p:nvPr/>
        </p:nvSpPr>
        <p:spPr>
          <a:xfrm>
            <a:off x="666750" y="4895850"/>
            <a:ext cx="2238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Esim. kysynnän ennuste</a:t>
            </a:r>
          </a:p>
        </p:txBody>
      </p:sp>
      <p:sp>
        <p:nvSpPr>
          <p:cNvPr id="13" name="Suora yhdysviiva 12">
            <a:extLst>
              <a:ext uri="{FF2B5EF4-FFF2-40B4-BE49-F238E27FC236}">
                <a16:creationId xmlns:a16="http://schemas.microsoft.com/office/drawing/2014/main" id="{98039BC7-AFB7-4870-AB0C-5712564D0389}"/>
              </a:ext>
            </a:extLst>
          </p:cNvPr>
          <p:cNvSpPr>
            <a:spLocks noGrp="1"/>
          </p:cNvSpPr>
          <p:nvPr/>
        </p:nvSpPr>
        <p:spPr>
          <a:xfrm>
            <a:off x="3209925" y="2095500"/>
            <a:ext cx="0" cy="333375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26375A27-E6D3-483F-B834-2035EC32F2F9}"/>
              </a:ext>
            </a:extLst>
          </p:cNvPr>
          <p:cNvSpPr>
            <a:spLocks noGrp="1"/>
          </p:cNvSpPr>
          <p:nvPr/>
        </p:nvSpPr>
        <p:spPr>
          <a:xfrm>
            <a:off x="3476625" y="2095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99"/>
          </a:bodyPr>
          <a:lstStyle/>
          <a:p>
            <a:pPr algn="l">
              <a:lnSpc>
                <a:spcPct val="100000"/>
              </a:lnSpc>
              <a:buNone/>
              <a:def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02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74A50585-6517-49A9-A322-6598A146237E}"/>
              </a:ext>
            </a:extLst>
          </p:cNvPr>
          <p:cNvSpPr>
            <a:spLocks noGrp="1"/>
          </p:cNvSpPr>
          <p:nvPr/>
        </p:nvSpPr>
        <p:spPr>
          <a:xfrm>
            <a:off x="3476625" y="2686050"/>
            <a:ext cx="2381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Syväoppiminen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7DE9473B-7EF4-445A-8061-6AD76104C08F}"/>
              </a:ext>
            </a:extLst>
          </p:cNvPr>
          <p:cNvSpPr>
            <a:spLocks noGrp="1"/>
          </p:cNvSpPr>
          <p:nvPr/>
        </p:nvSpPr>
        <p:spPr>
          <a:xfrm>
            <a:off x="3476625" y="3524250"/>
            <a:ext cx="23336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569"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Neuroverkot käsittelevät kuvaa, ääntä ja kieltä monikerroksisesti.</a:t>
            </a:r>
          </a:p>
        </p:txBody>
      </p:sp>
      <p:sp>
        <p:nvSpPr>
          <p:cNvPr id="17" name="Suora yhdysviiva 16">
            <a:extLst>
              <a:ext uri="{FF2B5EF4-FFF2-40B4-BE49-F238E27FC236}">
                <a16:creationId xmlns:a16="http://schemas.microsoft.com/office/drawing/2014/main" id="{F3B17899-B4B8-427D-A726-03C79736BA6C}"/>
              </a:ext>
            </a:extLst>
          </p:cNvPr>
          <p:cNvSpPr>
            <a:spLocks noGrp="1"/>
          </p:cNvSpPr>
          <p:nvPr/>
        </p:nvSpPr>
        <p:spPr>
          <a:xfrm>
            <a:off x="3476625" y="4724400"/>
            <a:ext cx="20955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AAE40C3-8195-4E62-9F4D-694A7D5DE494}"/>
              </a:ext>
            </a:extLst>
          </p:cNvPr>
          <p:cNvSpPr>
            <a:spLocks noGrp="1"/>
          </p:cNvSpPr>
          <p:nvPr/>
        </p:nvSpPr>
        <p:spPr>
          <a:xfrm>
            <a:off x="3476625" y="4895850"/>
            <a:ext cx="2238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Esim. kuvantunnistus</a:t>
            </a:r>
          </a:p>
        </p:txBody>
      </p:sp>
      <p:sp>
        <p:nvSpPr>
          <p:cNvPr id="19" name="Suora yhdysviiva 18">
            <a:extLst>
              <a:ext uri="{FF2B5EF4-FFF2-40B4-BE49-F238E27FC236}">
                <a16:creationId xmlns:a16="http://schemas.microsoft.com/office/drawing/2014/main" id="{F860C6D4-53BC-4094-80B1-6D4E8F92F71D}"/>
              </a:ext>
            </a:extLst>
          </p:cNvPr>
          <p:cNvSpPr>
            <a:spLocks noGrp="1"/>
          </p:cNvSpPr>
          <p:nvPr/>
        </p:nvSpPr>
        <p:spPr>
          <a:xfrm>
            <a:off x="6019800" y="2095500"/>
            <a:ext cx="0" cy="333375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128B5B8E-0DC4-40BD-A8EC-A917788D0D2F}"/>
              </a:ext>
            </a:extLst>
          </p:cNvPr>
          <p:cNvSpPr>
            <a:spLocks noGrp="1"/>
          </p:cNvSpPr>
          <p:nvPr/>
        </p:nvSpPr>
        <p:spPr>
          <a:xfrm>
            <a:off x="6286500" y="2095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99"/>
          </a:bodyPr>
          <a:lstStyle/>
          <a:p>
            <a:pPr algn="l">
              <a:lnSpc>
                <a:spcPct val="100000"/>
              </a:lnSpc>
              <a:buNone/>
              <a:def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03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F1E1F644-FE6E-4427-8ABF-AA59F25CF395}"/>
              </a:ext>
            </a:extLst>
          </p:cNvPr>
          <p:cNvSpPr>
            <a:spLocks noGrp="1"/>
          </p:cNvSpPr>
          <p:nvPr/>
        </p:nvSpPr>
        <p:spPr>
          <a:xfrm>
            <a:off x="6286500" y="2686050"/>
            <a:ext cx="2381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Generatiivinen AI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D0981A70-41C4-4C71-A241-E41269855F3C}"/>
              </a:ext>
            </a:extLst>
          </p:cNvPr>
          <p:cNvSpPr>
            <a:spLocks noGrp="1"/>
          </p:cNvSpPr>
          <p:nvPr/>
        </p:nvSpPr>
        <p:spPr>
          <a:xfrm>
            <a:off x="6286500" y="3524250"/>
            <a:ext cx="23336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Tuottaa uutta tekstiä, kuvaa, ääntä, videota tai koodia.</a:t>
            </a:r>
          </a:p>
        </p:txBody>
      </p:sp>
      <p:sp>
        <p:nvSpPr>
          <p:cNvPr id="23" name="Suora yhdysviiva 22">
            <a:extLst>
              <a:ext uri="{FF2B5EF4-FFF2-40B4-BE49-F238E27FC236}">
                <a16:creationId xmlns:a16="http://schemas.microsoft.com/office/drawing/2014/main" id="{34771CF6-D58D-459D-BF3B-12DB05E37599}"/>
              </a:ext>
            </a:extLst>
          </p:cNvPr>
          <p:cNvSpPr>
            <a:spLocks noGrp="1"/>
          </p:cNvSpPr>
          <p:nvPr/>
        </p:nvSpPr>
        <p:spPr>
          <a:xfrm>
            <a:off x="6286500" y="4724400"/>
            <a:ext cx="2095500" cy="0"/>
          </a:xfrm>
          <a:prstGeom prst="line">
            <a:avLst/>
          </a:prstGeom>
          <a:noFill/>
          <a:ln w="38100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627FCD97-F633-48B2-9BEB-BA1523804E9B}"/>
              </a:ext>
            </a:extLst>
          </p:cNvPr>
          <p:cNvSpPr>
            <a:spLocks noGrp="1"/>
          </p:cNvSpPr>
          <p:nvPr/>
        </p:nvSpPr>
        <p:spPr>
          <a:xfrm>
            <a:off x="6286500" y="4895850"/>
            <a:ext cx="2238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Esim. tekstiluonnos</a:t>
            </a:r>
          </a:p>
        </p:txBody>
      </p:sp>
      <p:sp>
        <p:nvSpPr>
          <p:cNvPr id="25" name="Suora yhdysviiva 24">
            <a:extLst>
              <a:ext uri="{FF2B5EF4-FFF2-40B4-BE49-F238E27FC236}">
                <a16:creationId xmlns:a16="http://schemas.microsoft.com/office/drawing/2014/main" id="{FF2351F6-6427-49F4-8980-8663FFD82F1F}"/>
              </a:ext>
            </a:extLst>
          </p:cNvPr>
          <p:cNvSpPr>
            <a:spLocks noGrp="1"/>
          </p:cNvSpPr>
          <p:nvPr/>
        </p:nvSpPr>
        <p:spPr>
          <a:xfrm>
            <a:off x="8829675" y="2095500"/>
            <a:ext cx="0" cy="333375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EF8E31A5-2580-43D1-A6E2-5FCFABF8190E}"/>
              </a:ext>
            </a:extLst>
          </p:cNvPr>
          <p:cNvSpPr>
            <a:spLocks noGrp="1"/>
          </p:cNvSpPr>
          <p:nvPr/>
        </p:nvSpPr>
        <p:spPr>
          <a:xfrm>
            <a:off x="9096375" y="2095500"/>
            <a:ext cx="762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899"/>
          </a:bodyPr>
          <a:lstStyle/>
          <a:p>
            <a:pPr algn="l">
              <a:lnSpc>
                <a:spcPct val="100000"/>
              </a:lnSpc>
              <a:buNone/>
              <a:def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04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8CD7310E-B55C-438D-928E-0B0D496E7654}"/>
              </a:ext>
            </a:extLst>
          </p:cNvPr>
          <p:cNvSpPr>
            <a:spLocks noGrp="1"/>
          </p:cNvSpPr>
          <p:nvPr/>
        </p:nvSpPr>
        <p:spPr>
          <a:xfrm>
            <a:off x="9096375" y="2686050"/>
            <a:ext cx="2381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Agenttinen AI</a:t>
            </a:r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BF250F5C-5B3D-4FFD-A9FE-5D86E030965F}"/>
              </a:ext>
            </a:extLst>
          </p:cNvPr>
          <p:cNvSpPr>
            <a:spLocks noGrp="1"/>
          </p:cNvSpPr>
          <p:nvPr/>
        </p:nvSpPr>
        <p:spPr>
          <a:xfrm>
            <a:off x="9096375" y="3524250"/>
            <a:ext cx="2333625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82"/>
          </a:bodyPr>
          <a:lstStyle/>
          <a:p>
            <a:pPr algn="l">
              <a:lnSpc>
                <a:spcPct val="105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Suunnittelee tehtäviä ja käyttää työkaluja tavoitteen saavuttamiseksi.</a:t>
            </a:r>
          </a:p>
        </p:txBody>
      </p:sp>
      <p:sp>
        <p:nvSpPr>
          <p:cNvPr id="29" name="Suora yhdysviiva 28">
            <a:extLst>
              <a:ext uri="{FF2B5EF4-FFF2-40B4-BE49-F238E27FC236}">
                <a16:creationId xmlns:a16="http://schemas.microsoft.com/office/drawing/2014/main" id="{EADE9048-B647-4974-8F97-B051604CF8E0}"/>
              </a:ext>
            </a:extLst>
          </p:cNvPr>
          <p:cNvSpPr>
            <a:spLocks noGrp="1"/>
          </p:cNvSpPr>
          <p:nvPr/>
        </p:nvSpPr>
        <p:spPr>
          <a:xfrm>
            <a:off x="9096375" y="4724400"/>
            <a:ext cx="20955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1C4502D7-835B-4A07-B91C-854848FE61FF}"/>
              </a:ext>
            </a:extLst>
          </p:cNvPr>
          <p:cNvSpPr>
            <a:spLocks noGrp="1"/>
          </p:cNvSpPr>
          <p:nvPr/>
        </p:nvSpPr>
        <p:spPr>
          <a:xfrm>
            <a:off x="9096375" y="4895850"/>
            <a:ext cx="223837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Esim. monivaiheinen asiointi</a:t>
            </a:r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A7ECBE8D-2DE7-497C-B67C-D56CF5E1D2A6}"/>
              </a:ext>
            </a:extLst>
          </p:cNvPr>
          <p:cNvSpPr>
            <a:spLocks noGrp="1"/>
          </p:cNvSpPr>
          <p:nvPr/>
        </p:nvSpPr>
        <p:spPr>
          <a:xfrm>
            <a:off x="2000250" y="5772150"/>
            <a:ext cx="8191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1402" lnSpcReduction="20000"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Autonomisuus kasvaa oikealle — samalla kasvavat käyttöoikeuksien, valvonnan ja virheiden vaikutukset.</a:t>
            </a:r>
          </a:p>
        </p:txBody>
      </p:sp>
    </p:spTree>
    <p:extLst>
      <p:ext uri="{BB962C8B-B14F-4D97-AF65-F5344CB8AC3E}">
        <p14:creationId xmlns:p14="http://schemas.microsoft.com/office/powerpoint/2010/main" val="6608228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uorakulmio 20">
            <a:extLst>
              <a:ext uri="{FF2B5EF4-FFF2-40B4-BE49-F238E27FC236}">
                <a16:creationId xmlns:a16="http://schemas.microsoft.com/office/drawing/2014/main" id="{691115D8-10D1-445E-89EF-7CF79CFCC31C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TOIMINTA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1FC727D9-4EB3-4205-BDCF-6AF04FA7BF91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KIELIMALLI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3E6E5A0C-EC03-43CC-B51D-64786F48DD82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B372378-0697-4B1A-93BB-5325A26CBA84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2593" lnSpcReduction="10000"/>
          </a:bodyPr>
          <a:lstStyle/>
          <a:p>
            <a:pPr algn="l">
              <a:lnSpc>
                <a:spcPct val="90000"/>
              </a:lnSpc>
              <a:buNone/>
              <a:defRPr sz="37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7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Kielimalli ennustaa seuraavaa osaa — yksi askel kerrallaan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BFC14000-A4D2-4309-9E9E-1B50F77CA86D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6A5364BD-DB55-4FFB-B9EE-63C47E18DF90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NIST Machine Learning Glossary; NIST AI 600-1 (2024)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F25ADB2-2C82-4972-A802-CBFA6D29E5A1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6DB939DF-608C-4887-A784-E688C37A906A}"/>
              </a:ext>
            </a:extLst>
          </p:cNvPr>
          <p:cNvSpPr>
            <a:spLocks noGrp="1"/>
          </p:cNvSpPr>
          <p:nvPr/>
        </p:nvSpPr>
        <p:spPr>
          <a:xfrm>
            <a:off x="742950" y="1924050"/>
            <a:ext cx="1428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KOULUTUS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8E83FAD8-9839-4605-A712-5335043C7344}"/>
              </a:ext>
            </a:extLst>
          </p:cNvPr>
          <p:cNvSpPr>
            <a:spLocks noGrp="1"/>
          </p:cNvSpPr>
          <p:nvPr/>
        </p:nvSpPr>
        <p:spPr>
          <a:xfrm>
            <a:off x="1905000" y="1885950"/>
            <a:ext cx="885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Malli oppii suuresta aineistosta sanojen, merkkien ja rakenteiden tilastollisia yhteyksiä.</a:t>
            </a:r>
          </a:p>
        </p:txBody>
      </p:sp>
      <p:sp>
        <p:nvSpPr>
          <p:cNvPr id="10" name="Suora yhdysviiva 9">
            <a:extLst>
              <a:ext uri="{FF2B5EF4-FFF2-40B4-BE49-F238E27FC236}">
                <a16:creationId xmlns:a16="http://schemas.microsoft.com/office/drawing/2014/main" id="{15C46EDC-7CAE-4732-80D8-A64B95C049C7}"/>
              </a:ext>
            </a:extLst>
          </p:cNvPr>
          <p:cNvSpPr>
            <a:spLocks noGrp="1"/>
          </p:cNvSpPr>
          <p:nvPr/>
        </p:nvSpPr>
        <p:spPr>
          <a:xfrm>
            <a:off x="742950" y="2266950"/>
            <a:ext cx="1000125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BD2DA36D-8A79-4099-807A-F0DD8C1A1A4F}"/>
              </a:ext>
            </a:extLst>
          </p:cNvPr>
          <p:cNvSpPr>
            <a:spLocks noGrp="1"/>
          </p:cNvSpPr>
          <p:nvPr/>
        </p:nvSpPr>
        <p:spPr>
          <a:xfrm>
            <a:off x="809625" y="2952750"/>
            <a:ext cx="3048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0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“Kirjoita tiivis yhteenveto…”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E4DF2058-4523-4D71-8DA2-35EE23902BF0}"/>
              </a:ext>
            </a:extLst>
          </p:cNvPr>
          <p:cNvSpPr>
            <a:spLocks noGrp="1"/>
          </p:cNvSpPr>
          <p:nvPr/>
        </p:nvSpPr>
        <p:spPr>
          <a:xfrm>
            <a:off x="4810125" y="2647950"/>
            <a:ext cx="2571750" cy="1333500"/>
          </a:xfrm>
          <a:prstGeom prst="ellipse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C7602C56-4D87-4A56-B058-CA69F07EAF4E}"/>
              </a:ext>
            </a:extLst>
          </p:cNvPr>
          <p:cNvSpPr>
            <a:spLocks noGrp="1"/>
          </p:cNvSpPr>
          <p:nvPr/>
        </p:nvSpPr>
        <p:spPr>
          <a:xfrm>
            <a:off x="5095875" y="3048000"/>
            <a:ext cx="2000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2100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2100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KIELIMALLI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4C50981F-AD57-4487-B6F3-25B2A106852A}"/>
              </a:ext>
            </a:extLst>
          </p:cNvPr>
          <p:cNvSpPr>
            <a:spLocks noGrp="1"/>
          </p:cNvSpPr>
          <p:nvPr/>
        </p:nvSpPr>
        <p:spPr>
          <a:xfrm>
            <a:off x="8239125" y="2857500"/>
            <a:ext cx="2857500" cy="876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90000"/>
              </a:lnSpc>
              <a:buNone/>
              <a:defRPr sz="2250" b="1" i="0">
                <a:solidFill>
                  <a:srgbClr val="6F7651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6F7651"/>
                </a:solidFill>
                <a:latin typeface="Georgia"/>
                <a:ea typeface="Georgia"/>
                <a:cs typeface="Georgia"/>
              </a:rPr>
              <a:t>todennäköisin</a:t>
            </a:r>
          </a:p>
          <a:p>
            <a:pPr algn="ctr">
              <a:lnSpc>
                <a:spcPct val="90000"/>
              </a:lnSpc>
              <a:buNone/>
              <a:defRPr sz="2250" b="1" i="0">
                <a:solidFill>
                  <a:srgbClr val="6F7651"/>
                </a:solidFill>
                <a:latin typeface="Georgia"/>
                <a:ea typeface="Georgia"/>
                <a:cs typeface="Georgia"/>
              </a:defRPr>
            </a:pPr>
            <a:r>
              <a:rPr sz="2250" b="1" i="0">
                <a:solidFill>
                  <a:srgbClr val="6F7651"/>
                </a:solidFill>
                <a:latin typeface="Georgia"/>
                <a:ea typeface="Georgia"/>
                <a:cs typeface="Georgia"/>
              </a:rPr>
              <a:t>seuraava osa</a:t>
            </a:r>
          </a:p>
        </p:txBody>
      </p:sp>
      <p:cxnSp>
        <p:nvCxnSpPr>
          <p:cNvPr id="15" name="Suora nuoliyhdysviiva 14"/>
          <p:cNvCxnSpPr>
            <a:stCxn id="11" idx="3"/>
            <a:endCxn id="12" idx="2"/>
          </p:cNvCxnSpPr>
          <p:nvPr/>
        </p:nvCxnSpPr>
        <p:spPr>
          <a:xfrm>
            <a:off x="3857625" y="3286125"/>
            <a:ext cx="952500" cy="28575"/>
          </a:xfrm>
          <a:prstGeom prst="straightConnector1">
            <a:avLst/>
          </a:prstGeom>
          <a:ln w="38100">
            <a:solidFill>
              <a:srgbClr val="D66A4E"/>
            </a:solidFill>
            <a:prstDash val="solid"/>
            <a:tailEnd type="triangle" w="med" len="med"/>
          </a:ln>
        </p:spPr>
      </p:cxnSp>
      <p:cxnSp>
        <p:nvCxnSpPr>
          <p:cNvPr id="16" name="Suora nuoliyhdysviiva 15"/>
          <p:cNvCxnSpPr>
            <a:stCxn id="12" idx="6"/>
            <a:endCxn id="14" idx="1"/>
          </p:cNvCxnSpPr>
          <p:nvPr/>
        </p:nvCxnSpPr>
        <p:spPr>
          <a:xfrm flipV="1">
            <a:off x="7381875" y="3295650"/>
            <a:ext cx="857250" cy="19050"/>
          </a:xfrm>
          <a:prstGeom prst="straightConnector1">
            <a:avLst/>
          </a:prstGeom>
          <a:ln w="38100">
            <a:solidFill>
              <a:srgbClr val="D66A4E"/>
            </a:solidFill>
            <a:prstDash val="solid"/>
            <a:tailEnd type="triangle" w="med" len="med"/>
          </a:ln>
        </p:spPr>
      </p:cxnSp>
      <p:sp>
        <p:nvSpPr>
          <p:cNvPr id="17" name="Suorakulmio 16">
            <a:extLst>
              <a:ext uri="{FF2B5EF4-FFF2-40B4-BE49-F238E27FC236}">
                <a16:creationId xmlns:a16="http://schemas.microsoft.com/office/drawing/2014/main" id="{CDE9F9C8-293B-416C-9F4C-1840DC7C17C0}"/>
              </a:ext>
            </a:extLst>
          </p:cNvPr>
          <p:cNvSpPr>
            <a:spLocks noGrp="1"/>
          </p:cNvSpPr>
          <p:nvPr/>
        </p:nvSpPr>
        <p:spPr>
          <a:xfrm>
            <a:off x="3638550" y="4286250"/>
            <a:ext cx="4953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634"/>
          </a:bodyPr>
          <a:lstStyle/>
          <a:p>
            <a:pPr algn="ctr">
              <a:lnSpc>
                <a:spcPct val="100000"/>
              </a:lnSpc>
              <a:buNone/>
              <a:defRPr sz="1650" b="1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Sama vaihe toistuu, kunnes vastaus on valmis.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A49D9451-59E9-4A3D-B24E-2214356490BC}"/>
              </a:ext>
            </a:extLst>
          </p:cNvPr>
          <p:cNvSpPr>
            <a:spLocks noGrp="1"/>
          </p:cNvSpPr>
          <p:nvPr/>
        </p:nvSpPr>
        <p:spPr>
          <a:xfrm>
            <a:off x="666750" y="5029200"/>
            <a:ext cx="10858500" cy="800100"/>
          </a:xfrm>
          <a:prstGeom prst="rect">
            <a:avLst/>
          </a:prstGeom>
          <a:solidFill>
            <a:srgbClr val="F0C9BA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BBBA7170-6E1A-4E5A-ACE0-2CAF78F4FF64}"/>
              </a:ext>
            </a:extLst>
          </p:cNvPr>
          <p:cNvSpPr>
            <a:spLocks noGrp="1"/>
          </p:cNvSpPr>
          <p:nvPr/>
        </p:nvSpPr>
        <p:spPr>
          <a:xfrm>
            <a:off x="895350" y="5248275"/>
            <a:ext cx="109537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Seuraus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40F297C3-DC4C-47CB-B715-F3AE2558843D}"/>
              </a:ext>
            </a:extLst>
          </p:cNvPr>
          <p:cNvSpPr>
            <a:spLocks noGrp="1"/>
          </p:cNvSpPr>
          <p:nvPr/>
        </p:nvSpPr>
        <p:spPr>
          <a:xfrm>
            <a:off x="2095500" y="5191125"/>
            <a:ext cx="88582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6498"/>
          </a:bodyPr>
          <a:lstStyle/>
          <a:p>
            <a:pPr algn="l">
              <a:lnSpc>
                <a:spcPct val="100000"/>
              </a:lnSpc>
              <a:buNone/>
              <a:defRPr sz="18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18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Teksti voi olla vakuuttavaa, vaikka siinä olisi virhe, puute tai keksitty lähde.</a:t>
            </a:r>
          </a:p>
        </p:txBody>
      </p:sp>
    </p:spTree>
    <p:extLst>
      <p:ext uri="{BB962C8B-B14F-4D97-AF65-F5344CB8AC3E}">
        <p14:creationId xmlns:p14="http://schemas.microsoft.com/office/powerpoint/2010/main" val="3888291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Suorakulmio 28">
            <a:extLst>
              <a:ext uri="{FF2B5EF4-FFF2-40B4-BE49-F238E27FC236}">
                <a16:creationId xmlns:a16="http://schemas.microsoft.com/office/drawing/2014/main" id="{E80AAC08-19CD-4CAE-9501-24BAAAA407C6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KYVYT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8E1AC9B6-4919-405E-A1D9-780FE87165EB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VAHVUUDET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AFAC23E0-22C8-45AD-A8B5-0B38BD23F5B0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391A106D-1DA3-4766-8BC9-2CA18E558B98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82" lnSpcReduction="10000"/>
          </a:bodyPr>
          <a:lstStyle/>
          <a:p>
            <a:pPr algn="l">
              <a:lnSpc>
                <a:spcPct val="90000"/>
              </a:lnSpc>
              <a:buNone/>
              <a:def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AI loistaa, kun tehtävä on toistuva, kielellinen tai dataintensiivinen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933757C9-4808-4312-BAA4-EF5EDD51F7FA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591ABF9-CAC0-4F20-9F4F-8B38DAD050BD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Yleistys: OECD.AI; NIST AI 600-1 (2024)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3A55FE2D-CE60-4952-990D-6310F8896AA5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27720D64-A881-4B6B-934B-789422618150}"/>
              </a:ext>
            </a:extLst>
          </p:cNvPr>
          <p:cNvSpPr>
            <a:spLocks noGrp="1"/>
          </p:cNvSpPr>
          <p:nvPr/>
        </p:nvSpPr>
        <p:spPr>
          <a:xfrm>
            <a:off x="4914900" y="2476500"/>
            <a:ext cx="23622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76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76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AI</a:t>
            </a:r>
          </a:p>
        </p:txBody>
      </p:sp>
      <p:sp>
        <p:nvSpPr>
          <p:cNvPr id="9" name="Suora yhdysviiva 8">
            <a:extLst>
              <a:ext uri="{FF2B5EF4-FFF2-40B4-BE49-F238E27FC236}">
                <a16:creationId xmlns:a16="http://schemas.microsoft.com/office/drawing/2014/main" id="{21B3DC22-D66F-4A24-B079-7D10657356D4}"/>
              </a:ext>
            </a:extLst>
          </p:cNvPr>
          <p:cNvSpPr>
            <a:spLocks noGrp="1"/>
          </p:cNvSpPr>
          <p:nvPr/>
        </p:nvSpPr>
        <p:spPr>
          <a:xfrm>
            <a:off x="5143500" y="4143375"/>
            <a:ext cx="1905000" cy="0"/>
          </a:xfrm>
          <a:prstGeom prst="line">
            <a:avLst/>
          </a:prstGeom>
          <a:noFill/>
          <a:ln w="66675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56C6A402-88E3-4C3C-B8BD-551F66A83164}"/>
              </a:ext>
            </a:extLst>
          </p:cNvPr>
          <p:cNvSpPr>
            <a:spLocks noGrp="1"/>
          </p:cNvSpPr>
          <p:nvPr/>
        </p:nvSpPr>
        <p:spPr>
          <a:xfrm>
            <a:off x="714375" y="2238375"/>
            <a:ext cx="285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TIIVISTÄÄ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7DCA528A-64FB-45A2-A2F5-CEA6B6F724E0}"/>
              </a:ext>
            </a:extLst>
          </p:cNvPr>
          <p:cNvSpPr>
            <a:spLocks noGrp="1"/>
          </p:cNvSpPr>
          <p:nvPr/>
        </p:nvSpPr>
        <p:spPr>
          <a:xfrm>
            <a:off x="714375" y="2562225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pitkän aineiston olennaiset kohdat</a:t>
            </a:r>
          </a:p>
        </p:txBody>
      </p:sp>
      <p:sp>
        <p:nvSpPr>
          <p:cNvPr id="12" name="Suora yhdysviiva 11">
            <a:extLst>
              <a:ext uri="{FF2B5EF4-FFF2-40B4-BE49-F238E27FC236}">
                <a16:creationId xmlns:a16="http://schemas.microsoft.com/office/drawing/2014/main" id="{704322A7-9992-49AE-A7F9-C1A08347D49A}"/>
              </a:ext>
            </a:extLst>
          </p:cNvPr>
          <p:cNvSpPr>
            <a:spLocks noGrp="1"/>
          </p:cNvSpPr>
          <p:nvPr/>
        </p:nvSpPr>
        <p:spPr>
          <a:xfrm>
            <a:off x="714375" y="313372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8FDB122-54DD-42F7-9759-7356ADA87051}"/>
              </a:ext>
            </a:extLst>
          </p:cNvPr>
          <p:cNvSpPr>
            <a:spLocks noGrp="1"/>
          </p:cNvSpPr>
          <p:nvPr/>
        </p:nvSpPr>
        <p:spPr>
          <a:xfrm>
            <a:off x="8334375" y="2238375"/>
            <a:ext cx="3143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50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HAKEE &amp; YHDISTÄÄ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34BBEBA-485F-4925-99EF-79BFE473A5C6}"/>
              </a:ext>
            </a:extLst>
          </p:cNvPr>
          <p:cNvSpPr>
            <a:spLocks noGrp="1"/>
          </p:cNvSpPr>
          <p:nvPr/>
        </p:nvSpPr>
        <p:spPr>
          <a:xfrm>
            <a:off x="8048625" y="2562225"/>
            <a:ext cx="342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tietoa useista lähteistä</a:t>
            </a:r>
          </a:p>
        </p:txBody>
      </p:sp>
      <p:sp>
        <p:nvSpPr>
          <p:cNvPr id="15" name="Suora yhdysviiva 14">
            <a:extLst>
              <a:ext uri="{FF2B5EF4-FFF2-40B4-BE49-F238E27FC236}">
                <a16:creationId xmlns:a16="http://schemas.microsoft.com/office/drawing/2014/main" id="{59C0F442-A963-43E5-ACEC-903993823D58}"/>
              </a:ext>
            </a:extLst>
          </p:cNvPr>
          <p:cNvSpPr>
            <a:spLocks noGrp="1"/>
          </p:cNvSpPr>
          <p:nvPr/>
        </p:nvSpPr>
        <p:spPr>
          <a:xfrm>
            <a:off x="8429625" y="313372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AD99A72D-EAB3-43C9-84CC-4785F6A0FE25}"/>
              </a:ext>
            </a:extLst>
          </p:cNvPr>
          <p:cNvSpPr>
            <a:spLocks noGrp="1"/>
          </p:cNvSpPr>
          <p:nvPr/>
        </p:nvSpPr>
        <p:spPr>
          <a:xfrm>
            <a:off x="714375" y="3362325"/>
            <a:ext cx="285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LUONNOSTELEE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59368B91-A56E-4B63-8849-61EDA819EDB3}"/>
              </a:ext>
            </a:extLst>
          </p:cNvPr>
          <p:cNvSpPr>
            <a:spLocks noGrp="1"/>
          </p:cNvSpPr>
          <p:nvPr/>
        </p:nvSpPr>
        <p:spPr>
          <a:xfrm>
            <a:off x="714375" y="3686175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tekstiä, kuvia, koodia ja vaihtoehtoja</a:t>
            </a:r>
          </a:p>
        </p:txBody>
      </p:sp>
      <p:sp>
        <p:nvSpPr>
          <p:cNvPr id="18" name="Suora yhdysviiva 17">
            <a:extLst>
              <a:ext uri="{FF2B5EF4-FFF2-40B4-BE49-F238E27FC236}">
                <a16:creationId xmlns:a16="http://schemas.microsoft.com/office/drawing/2014/main" id="{559AD0D9-4AE1-437F-830A-988E94727F63}"/>
              </a:ext>
            </a:extLst>
          </p:cNvPr>
          <p:cNvSpPr>
            <a:spLocks noGrp="1"/>
          </p:cNvSpPr>
          <p:nvPr/>
        </p:nvSpPr>
        <p:spPr>
          <a:xfrm>
            <a:off x="714375" y="425767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6DFA0E8C-6AF6-4E2F-9F64-78CC1BBD9DD0}"/>
              </a:ext>
            </a:extLst>
          </p:cNvPr>
          <p:cNvSpPr>
            <a:spLocks noGrp="1"/>
          </p:cNvSpPr>
          <p:nvPr/>
        </p:nvSpPr>
        <p:spPr>
          <a:xfrm>
            <a:off x="8334375" y="3362325"/>
            <a:ext cx="3143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50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MUUNTAA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F79A6B4E-FDCC-4DBF-994C-02350188423D}"/>
              </a:ext>
            </a:extLst>
          </p:cNvPr>
          <p:cNvSpPr>
            <a:spLocks noGrp="1"/>
          </p:cNvSpPr>
          <p:nvPr/>
        </p:nvSpPr>
        <p:spPr>
          <a:xfrm>
            <a:off x="8048625" y="3686175"/>
            <a:ext cx="342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r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kieltä, muotoa, sävyä ja rakennetta</a:t>
            </a:r>
          </a:p>
        </p:txBody>
      </p:sp>
      <p:sp>
        <p:nvSpPr>
          <p:cNvPr id="21" name="Suora yhdysviiva 20">
            <a:extLst>
              <a:ext uri="{FF2B5EF4-FFF2-40B4-BE49-F238E27FC236}">
                <a16:creationId xmlns:a16="http://schemas.microsoft.com/office/drawing/2014/main" id="{47F667BA-386E-4CEC-B762-3731731E8089}"/>
              </a:ext>
            </a:extLst>
          </p:cNvPr>
          <p:cNvSpPr>
            <a:spLocks noGrp="1"/>
          </p:cNvSpPr>
          <p:nvPr/>
        </p:nvSpPr>
        <p:spPr>
          <a:xfrm>
            <a:off x="8429625" y="425767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FE29CC9B-A1D1-43DB-9ABD-78F55DA0E0EE}"/>
              </a:ext>
            </a:extLst>
          </p:cNvPr>
          <p:cNvSpPr>
            <a:spLocks noGrp="1"/>
          </p:cNvSpPr>
          <p:nvPr/>
        </p:nvSpPr>
        <p:spPr>
          <a:xfrm>
            <a:off x="714375" y="4486275"/>
            <a:ext cx="285750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LUOKITTELEE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F1503BFA-06E5-4AA2-A416-8F427B11C57B}"/>
              </a:ext>
            </a:extLst>
          </p:cNvPr>
          <p:cNvSpPr>
            <a:spLocks noGrp="1"/>
          </p:cNvSpPr>
          <p:nvPr/>
        </p:nvSpPr>
        <p:spPr>
          <a:xfrm>
            <a:off x="714375" y="4810125"/>
            <a:ext cx="3143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viestejä, tapauksia ja poikkeamia</a:t>
            </a:r>
          </a:p>
        </p:txBody>
      </p:sp>
      <p:sp>
        <p:nvSpPr>
          <p:cNvPr id="24" name="Suora yhdysviiva 23">
            <a:extLst>
              <a:ext uri="{FF2B5EF4-FFF2-40B4-BE49-F238E27FC236}">
                <a16:creationId xmlns:a16="http://schemas.microsoft.com/office/drawing/2014/main" id="{2D46B419-382A-41EE-8F73-F8943C265049}"/>
              </a:ext>
            </a:extLst>
          </p:cNvPr>
          <p:cNvSpPr>
            <a:spLocks noGrp="1"/>
          </p:cNvSpPr>
          <p:nvPr/>
        </p:nvSpPr>
        <p:spPr>
          <a:xfrm>
            <a:off x="714375" y="538162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BA89C9CF-E192-4BD0-9468-1F79B4903D6C}"/>
              </a:ext>
            </a:extLst>
          </p:cNvPr>
          <p:cNvSpPr>
            <a:spLocks noGrp="1"/>
          </p:cNvSpPr>
          <p:nvPr/>
        </p:nvSpPr>
        <p:spPr>
          <a:xfrm>
            <a:off x="8334375" y="4486275"/>
            <a:ext cx="3143250" cy="2571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50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EHDOTTAA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D09197CF-E463-42EE-BDD8-C6D2A7D5FDB2}"/>
              </a:ext>
            </a:extLst>
          </p:cNvPr>
          <p:cNvSpPr>
            <a:spLocks noGrp="1"/>
          </p:cNvSpPr>
          <p:nvPr/>
        </p:nvSpPr>
        <p:spPr>
          <a:xfrm>
            <a:off x="8048625" y="4810125"/>
            <a:ext cx="34290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 lnSpcReduction="10000"/>
          </a:bodyPr>
          <a:lstStyle/>
          <a:p>
            <a:pPr algn="r">
              <a:lnSpc>
                <a:spcPct val="100000"/>
              </a:lnSpc>
              <a:buNone/>
              <a:defRPr sz="15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seuraavia askelia ja toimintavaihtoehtoja</a:t>
            </a:r>
          </a:p>
        </p:txBody>
      </p:sp>
      <p:sp>
        <p:nvSpPr>
          <p:cNvPr id="27" name="Suora yhdysviiva 26">
            <a:extLst>
              <a:ext uri="{FF2B5EF4-FFF2-40B4-BE49-F238E27FC236}">
                <a16:creationId xmlns:a16="http://schemas.microsoft.com/office/drawing/2014/main" id="{8CE1EB8B-A828-41F6-88DE-8A79820AA829}"/>
              </a:ext>
            </a:extLst>
          </p:cNvPr>
          <p:cNvSpPr>
            <a:spLocks noGrp="1"/>
          </p:cNvSpPr>
          <p:nvPr/>
        </p:nvSpPr>
        <p:spPr>
          <a:xfrm>
            <a:off x="8429625" y="5381625"/>
            <a:ext cx="30480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40FDEDBF-B2D0-44D0-AFCE-B4C826BD1588}"/>
              </a:ext>
            </a:extLst>
          </p:cNvPr>
          <p:cNvSpPr>
            <a:spLocks noGrp="1"/>
          </p:cNvSpPr>
          <p:nvPr/>
        </p:nvSpPr>
        <p:spPr>
          <a:xfrm>
            <a:off x="2476500" y="575310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59"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Paras tehtävä on rajattu, arvioitavissa ja palautettavissa ihmiselle.</a:t>
            </a:r>
          </a:p>
        </p:txBody>
      </p:sp>
    </p:spTree>
    <p:extLst>
      <p:ext uri="{BB962C8B-B14F-4D97-AF65-F5344CB8AC3E}">
        <p14:creationId xmlns:p14="http://schemas.microsoft.com/office/powerpoint/2010/main" val="14443557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uorakulmio 15">
            <a:extLst>
              <a:ext uri="{FF2B5EF4-FFF2-40B4-BE49-F238E27FC236}">
                <a16:creationId xmlns:a16="http://schemas.microsoft.com/office/drawing/2014/main" id="{D4E83B80-B747-406F-A2E3-5CEE460FE0F5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RAJAT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B4AD1A6-D0C5-443B-A9DB-72F5953BDAEF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HARKINTA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D2DA41B3-3B8B-4042-964C-C837E5B39114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1264F647-1A76-408A-A5F0-4A428B217F4C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203"/>
          </a:bodyPr>
          <a:lstStyle/>
          <a:p>
            <a:pPr algn="l">
              <a:lnSpc>
                <a:spcPct val="90000"/>
              </a:lnSpc>
              <a:buNone/>
              <a:def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Sujuva vastaus ei ole sama kuin ymmärrys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86B3D7C7-60DA-455A-81D2-82D15D857282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434BFE41-9617-4698-9655-89A46E9455F4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Lähde: NIST AI 600-1 (2024)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488243F-1C59-4DFB-97C3-8219A271B2F8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8" name="Suora yhdysviiva 7">
            <a:extLst>
              <a:ext uri="{FF2B5EF4-FFF2-40B4-BE49-F238E27FC236}">
                <a16:creationId xmlns:a16="http://schemas.microsoft.com/office/drawing/2014/main" id="{6D7E2DE9-B4FC-4774-92C7-0CA8F227AC8F}"/>
              </a:ext>
            </a:extLst>
          </p:cNvPr>
          <p:cNvSpPr>
            <a:spLocks noGrp="1"/>
          </p:cNvSpPr>
          <p:nvPr/>
        </p:nvSpPr>
        <p:spPr>
          <a:xfrm>
            <a:off x="6096000" y="2095500"/>
            <a:ext cx="0" cy="3714750"/>
          </a:xfrm>
          <a:prstGeom prst="line">
            <a:avLst/>
          </a:prstGeom>
          <a:noFill/>
          <a:ln w="19050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AF86A9B1-D18C-40AD-BD5A-0787AED9DB89}"/>
              </a:ext>
            </a:extLst>
          </p:cNvPr>
          <p:cNvSpPr>
            <a:spLocks noGrp="1"/>
          </p:cNvSpPr>
          <p:nvPr/>
        </p:nvSpPr>
        <p:spPr>
          <a:xfrm>
            <a:off x="781050" y="2095500"/>
            <a:ext cx="2095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OSAA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9BA44A6F-1053-43CF-BC9C-5803897E4F76}"/>
              </a:ext>
            </a:extLst>
          </p:cNvPr>
          <p:cNvSpPr>
            <a:spLocks noGrp="1"/>
          </p:cNvSpPr>
          <p:nvPr/>
        </p:nvSpPr>
        <p:spPr>
          <a:xfrm>
            <a:off x="781050" y="2552700"/>
            <a:ext cx="447675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tuottaa</a:t>
            </a:r>
          </a:p>
          <a:p>
            <a:pPr algn="l">
              <a:lnSpc>
                <a:spcPct val="90000"/>
              </a:lnSpc>
              <a:buNone/>
              <a:def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todennäköisen</a:t>
            </a:r>
          </a:p>
          <a:p>
            <a:pPr algn="l">
              <a:lnSpc>
                <a:spcPct val="90000"/>
              </a:lnSpc>
              <a:buNone/>
              <a:def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vastauksen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BA20B73-98FE-405B-892C-CEB0263D0BFF}"/>
              </a:ext>
            </a:extLst>
          </p:cNvPr>
          <p:cNvSpPr>
            <a:spLocks noGrp="1"/>
          </p:cNvSpPr>
          <p:nvPr/>
        </p:nvSpPr>
        <p:spPr>
          <a:xfrm>
            <a:off x="781050" y="4286250"/>
            <a:ext cx="4572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tunnistaa rakenteita datasta</a:t>
            </a:r>
          </a:p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jäljitellä tyylejä ja esitystapoja</a:t>
            </a:r>
          </a:p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soveltaa opittuja malleja uusiin syötteisiin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3231A511-DD36-4836-B0C0-66CCC943309B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EI TAKAA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A3A18CA9-6C54-4935-AE83-9CF713104F6B}"/>
              </a:ext>
            </a:extLst>
          </p:cNvPr>
          <p:cNvSpPr>
            <a:spLocks noGrp="1"/>
          </p:cNvSpPr>
          <p:nvPr/>
        </p:nvSpPr>
        <p:spPr>
          <a:xfrm>
            <a:off x="6667500" y="2552700"/>
            <a:ext cx="4572000" cy="1381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0000"/>
              </a:lnSpc>
              <a:buNone/>
              <a:def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totuutta,</a:t>
            </a:r>
          </a:p>
          <a:p>
            <a:pPr algn="l">
              <a:lnSpc>
                <a:spcPct val="90000"/>
              </a:lnSpc>
              <a:buNone/>
              <a:def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syy–seurausta</a:t>
            </a:r>
          </a:p>
          <a:p>
            <a:pPr algn="l">
              <a:lnSpc>
                <a:spcPct val="90000"/>
              </a:lnSpc>
              <a:buNone/>
              <a:def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3225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tai vastuuta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8B5B22DC-3A9D-406D-B2AD-98737954B877}"/>
              </a:ext>
            </a:extLst>
          </p:cNvPr>
          <p:cNvSpPr>
            <a:spLocks noGrp="1"/>
          </p:cNvSpPr>
          <p:nvPr/>
        </p:nvSpPr>
        <p:spPr>
          <a:xfrm>
            <a:off x="6667500" y="4286250"/>
            <a:ext cx="4572000" cy="1162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ajantasaista tai täydellistä tietoa</a:t>
            </a:r>
          </a:p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oikeudenmukaista lopputulosta</a:t>
            </a:r>
          </a:p>
          <a:p>
            <a:pPr marL="20" indent="-12" algn="l">
              <a:lnSpc>
                <a:spcPct val="112000"/>
              </a:lnSpc>
              <a:buNone/>
              <a:defRPr sz="150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että lähteet tai perustelut ovat todellisia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BDF436EF-BBA8-48F9-9976-F452A1BDDBCC}"/>
              </a:ext>
            </a:extLst>
          </p:cNvPr>
          <p:cNvSpPr>
            <a:spLocks noGrp="1"/>
          </p:cNvSpPr>
          <p:nvPr/>
        </p:nvSpPr>
        <p:spPr>
          <a:xfrm>
            <a:off x="2667000" y="5791200"/>
            <a:ext cx="6858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Käytä AI:ta ehdottajana — älä nimeä sitä tietäjäksi.</a:t>
            </a:r>
          </a:p>
        </p:txBody>
      </p:sp>
    </p:spTree>
    <p:extLst>
      <p:ext uri="{BB962C8B-B14F-4D97-AF65-F5344CB8AC3E}">
        <p14:creationId xmlns:p14="http://schemas.microsoft.com/office/powerpoint/2010/main" val="13780882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uorakulmio 19">
            <a:extLst>
              <a:ext uri="{FF2B5EF4-FFF2-40B4-BE49-F238E27FC236}">
                <a16:creationId xmlns:a16="http://schemas.microsoft.com/office/drawing/2014/main" id="{F9A91F5D-3CDD-420D-AD05-C90EF87940F5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HYÖDYT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BF49F65F-A72D-41BB-B54E-A1A9849DEC58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NÄYTTÖ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2670AD8D-9BB9-4942-A0FE-40C96FB9A1EE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93AD2215-50C7-4A95-9EE2-73B9961971B4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7351" lnSpcReduction="10000"/>
          </a:bodyPr>
          <a:lstStyle/>
          <a:p>
            <a:pPr algn="l">
              <a:lnSpc>
                <a:spcPct val="90000"/>
              </a:lnSpc>
              <a:buNone/>
              <a:defRPr sz="39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Hyöty syntyy työnkulusta — ei pelkästä työkalusta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D0591D58-48E3-4944-86EA-2C6E077A1DDC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788078FC-E502-4150-8E40-8A9FAC741A9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Brynjolfsson ym., NBER 31161; Noy &amp; Zhang, Science 381 (2023)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2B56C50D-024B-4C9F-A66D-1CD41DD951B8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8" name="Suora yhdysviiva 7">
            <a:extLst>
              <a:ext uri="{FF2B5EF4-FFF2-40B4-BE49-F238E27FC236}">
                <a16:creationId xmlns:a16="http://schemas.microsoft.com/office/drawing/2014/main" id="{6BFD21E7-1797-4486-8D67-BF8D28F7948F}"/>
              </a:ext>
            </a:extLst>
          </p:cNvPr>
          <p:cNvSpPr>
            <a:spLocks noGrp="1"/>
          </p:cNvSpPr>
          <p:nvPr/>
        </p:nvSpPr>
        <p:spPr>
          <a:xfrm>
            <a:off x="6096000" y="2133600"/>
            <a:ext cx="0" cy="2857500"/>
          </a:xfrm>
          <a:prstGeom prst="line">
            <a:avLst/>
          </a:prstGeom>
          <a:noFill/>
          <a:ln w="19050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96035A5-90E9-4FF6-8825-5458C1B61A77}"/>
              </a:ext>
            </a:extLst>
          </p:cNvPr>
          <p:cNvSpPr>
            <a:spLocks noGrp="1"/>
          </p:cNvSpPr>
          <p:nvPr/>
        </p:nvSpPr>
        <p:spPr>
          <a:xfrm>
            <a:off x="742950" y="2095500"/>
            <a:ext cx="466725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206"/>
          </a:bodyPr>
          <a:lstStyle/>
          <a:p>
            <a:pPr algn="l">
              <a:lnSpc>
                <a:spcPct val="100000"/>
              </a:lnSpc>
              <a:buNone/>
              <a:defRPr sz="630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630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+14 %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CA011212-E74A-4353-901C-C7BAE3D299F5}"/>
              </a:ext>
            </a:extLst>
          </p:cNvPr>
          <p:cNvSpPr>
            <a:spLocks noGrp="1"/>
          </p:cNvSpPr>
          <p:nvPr/>
        </p:nvSpPr>
        <p:spPr>
          <a:xfrm>
            <a:off x="800100" y="3162300"/>
            <a:ext cx="4476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ratkaistuja asiakaspalvelutapauksia tunnissa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C460A95F-00CC-4014-8AB2-63BEFB35664B}"/>
              </a:ext>
            </a:extLst>
          </p:cNvPr>
          <p:cNvSpPr>
            <a:spLocks noGrp="1"/>
          </p:cNvSpPr>
          <p:nvPr/>
        </p:nvSpPr>
        <p:spPr>
          <a:xfrm>
            <a:off x="800100" y="3886200"/>
            <a:ext cx="452437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5 179 asiakaspalvelijan kenttätutkimus; suurin hyöty vähemmän kokeneille.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FFBBF512-9198-4622-813F-30E59A6FFB01}"/>
              </a:ext>
            </a:extLst>
          </p:cNvPr>
          <p:cNvSpPr>
            <a:spLocks noGrp="1"/>
          </p:cNvSpPr>
          <p:nvPr/>
        </p:nvSpPr>
        <p:spPr>
          <a:xfrm>
            <a:off x="6667500" y="2095500"/>
            <a:ext cx="21907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4650" b="1" i="0">
                <a:solidFill>
                  <a:srgbClr val="D66A4E"/>
                </a:solidFill>
                <a:latin typeface="Georgia"/>
                <a:ea typeface="Georgia"/>
                <a:cs typeface="Georgia"/>
              </a:defRPr>
            </a:pPr>
            <a:r>
              <a:rPr sz="4650" b="1" i="0">
                <a:solidFill>
                  <a:srgbClr val="D66A4E"/>
                </a:solidFill>
                <a:latin typeface="Georgia"/>
                <a:ea typeface="Georgia"/>
                <a:cs typeface="Georgia"/>
              </a:rPr>
              <a:t>−40%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5D461677-18B2-4423-AAAD-730AF70C0A32}"/>
              </a:ext>
            </a:extLst>
          </p:cNvPr>
          <p:cNvSpPr>
            <a:spLocks noGrp="1"/>
          </p:cNvSpPr>
          <p:nvPr/>
        </p:nvSpPr>
        <p:spPr>
          <a:xfrm>
            <a:off x="6715125" y="30099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aikaa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B28B9F31-BBF4-4A83-8CCC-888070F90203}"/>
              </a:ext>
            </a:extLst>
          </p:cNvPr>
          <p:cNvSpPr>
            <a:spLocks noGrp="1"/>
          </p:cNvSpPr>
          <p:nvPr/>
        </p:nvSpPr>
        <p:spPr>
          <a:xfrm>
            <a:off x="9124950" y="2095500"/>
            <a:ext cx="2000250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4650" b="1" i="0">
                <a:solidFill>
                  <a:srgbClr val="6F7651"/>
                </a:solidFill>
                <a:latin typeface="Georgia"/>
                <a:ea typeface="Georgia"/>
                <a:cs typeface="Georgia"/>
              </a:defRPr>
            </a:pPr>
            <a:r>
              <a:rPr sz="4650" b="1" i="0">
                <a:solidFill>
                  <a:srgbClr val="6F7651"/>
                </a:solidFill>
                <a:latin typeface="Georgia"/>
                <a:ea typeface="Georgia"/>
                <a:cs typeface="Georgia"/>
              </a:rPr>
              <a:t>+18%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E4EF9E94-E668-4D86-9CF1-022428EFFCD0}"/>
              </a:ext>
            </a:extLst>
          </p:cNvPr>
          <p:cNvSpPr>
            <a:spLocks noGrp="1"/>
          </p:cNvSpPr>
          <p:nvPr/>
        </p:nvSpPr>
        <p:spPr>
          <a:xfrm>
            <a:off x="9172575" y="3009900"/>
            <a:ext cx="1714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laatua</a:t>
            </a:r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910FEADA-3EDA-4512-A3C3-60AEEC4D5916}"/>
              </a:ext>
            </a:extLst>
          </p:cNvPr>
          <p:cNvSpPr>
            <a:spLocks noGrp="1"/>
          </p:cNvSpPr>
          <p:nvPr/>
        </p:nvSpPr>
        <p:spPr>
          <a:xfrm>
            <a:off x="6715125" y="3714750"/>
            <a:ext cx="4095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50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453 ammattilaisen rajattu kirjoitustehtäväkoe.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159B3E54-F8E3-4C61-86C6-930A5B609AFB}"/>
              </a:ext>
            </a:extLst>
          </p:cNvPr>
          <p:cNvSpPr>
            <a:spLocks noGrp="1"/>
          </p:cNvSpPr>
          <p:nvPr/>
        </p:nvSpPr>
        <p:spPr>
          <a:xfrm>
            <a:off x="666750" y="5048250"/>
            <a:ext cx="10858500" cy="781050"/>
          </a:xfrm>
          <a:prstGeom prst="rect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D1693551-8AD3-488A-98F5-8D09D613E5BF}"/>
              </a:ext>
            </a:extLst>
          </p:cNvPr>
          <p:cNvSpPr>
            <a:spLocks noGrp="1"/>
          </p:cNvSpPr>
          <p:nvPr/>
        </p:nvSpPr>
        <p:spPr>
          <a:xfrm>
            <a:off x="876300" y="5276850"/>
            <a:ext cx="11906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500" b="1" i="0">
                <a:solidFill>
                  <a:srgbClr val="E7CBD6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E7CBD6"/>
                </a:solidFill>
                <a:latin typeface="Aptos"/>
                <a:ea typeface="Aptos"/>
                <a:cs typeface="Aptos"/>
              </a:rPr>
              <a:t>Tulkinta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C1DDCD5A-6885-4DB8-A32E-C75F55718F23}"/>
              </a:ext>
            </a:extLst>
          </p:cNvPr>
          <p:cNvSpPr>
            <a:spLocks noGrp="1"/>
          </p:cNvSpPr>
          <p:nvPr/>
        </p:nvSpPr>
        <p:spPr>
          <a:xfrm>
            <a:off x="2114550" y="5219700"/>
            <a:ext cx="8858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3587" lnSpcReduction="10000"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FFFDF9"/>
                </a:solidFill>
                <a:latin typeface="Georgia"/>
                <a:ea typeface="Georgia"/>
                <a:cs typeface="Georgia"/>
              </a:rPr>
              <a:t>AI voi nopeuttaa hyvää prosessia — mutta vaikutus riippuu tehtävästä, käyttäjästä ja toteutuksesta.</a:t>
            </a:r>
          </a:p>
        </p:txBody>
      </p:sp>
    </p:spTree>
    <p:extLst>
      <p:ext uri="{BB962C8B-B14F-4D97-AF65-F5344CB8AC3E}">
        <p14:creationId xmlns:p14="http://schemas.microsoft.com/office/powerpoint/2010/main" val="1254537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orakulmio 14">
            <a:extLst>
              <a:ext uri="{FF2B5EF4-FFF2-40B4-BE49-F238E27FC236}">
                <a16:creationId xmlns:a16="http://schemas.microsoft.com/office/drawing/2014/main" id="{6A4B7E3E-FC1F-42EC-A5F8-B8610B87A286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HYÖDYT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0562149F-D883-4F98-9236-FBD477B70531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TYÖN MUUTOS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699DC2C5-D660-42EB-BE37-43DC757310A4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A7F17126-C3B7-41DB-A955-8CF77C154C72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5734" lnSpcReduction="10000"/>
          </a:bodyPr>
          <a:lstStyle/>
          <a:p>
            <a:pPr algn="l">
              <a:lnSpc>
                <a:spcPct val="90000"/>
              </a:lnSpc>
              <a:buNone/>
              <a:def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40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Useimmat työt muuttuvat enemmän kuin katoavat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C817C8E5-E3E6-4010-B7A0-3AA18C4CB1E2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1456D332-F964-4D21-887E-0005C30FFA38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Lähde: ILO, Generative AI and jobs: A 2025 update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46ADB179-F232-4D85-8B33-1D279859889F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1FEE38FA-2A51-456E-9D4A-B7819FC10954}"/>
              </a:ext>
            </a:extLst>
          </p:cNvPr>
          <p:cNvSpPr>
            <a:spLocks noGrp="1"/>
          </p:cNvSpPr>
          <p:nvPr/>
        </p:nvSpPr>
        <p:spPr>
          <a:xfrm>
            <a:off x="685800" y="2038350"/>
            <a:ext cx="40005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915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915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1/4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A99D075-3FB9-4450-B4CF-D63A1F2B9874}"/>
              </a:ext>
            </a:extLst>
          </p:cNvPr>
          <p:cNvSpPr>
            <a:spLocks noGrp="1"/>
          </p:cNvSpPr>
          <p:nvPr/>
        </p:nvSpPr>
        <p:spPr>
          <a:xfrm>
            <a:off x="762000" y="3600450"/>
            <a:ext cx="409575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244"/>
          </a:bodyPr>
          <a:lstStyle/>
          <a:p>
            <a:pPr algn="l">
              <a:lnSpc>
                <a:spcPct val="100000"/>
              </a:lnSpc>
              <a:buNone/>
              <a:defRPr sz="1950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950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maailman työntekijöistä on ammatissa, jossa on jonkinasteista generatiivisen AI:n altistusta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3C389D6-542E-4ECA-BC03-F2D6CFE7A467}"/>
              </a:ext>
            </a:extLst>
          </p:cNvPr>
          <p:cNvSpPr>
            <a:spLocks noGrp="1"/>
          </p:cNvSpPr>
          <p:nvPr/>
        </p:nvSpPr>
        <p:spPr>
          <a:xfrm>
            <a:off x="6286500" y="2209800"/>
            <a:ext cx="3619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ILO:n johtopäätös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491A0F41-29BB-4B1F-9DD2-1CB3328FA8C9}"/>
              </a:ext>
            </a:extLst>
          </p:cNvPr>
          <p:cNvSpPr>
            <a:spLocks noGrp="1"/>
          </p:cNvSpPr>
          <p:nvPr/>
        </p:nvSpPr>
        <p:spPr>
          <a:xfrm>
            <a:off x="6286500" y="2647950"/>
            <a:ext cx="4762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5219" lnSpcReduction="10000"/>
          </a:bodyPr>
          <a:lstStyle/>
          <a:p>
            <a:pPr algn="l">
              <a:lnSpc>
                <a:spcPct val="95000"/>
              </a:lnSpc>
              <a:buNone/>
              <a:defRPr sz="26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6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Ihmisen panosta tarvitaan edelleen — siksi useimmat ammatit muuttuvat ennemmin kuin katoavat.</a:t>
            </a:r>
          </a:p>
        </p:txBody>
      </p:sp>
      <p:sp>
        <p:nvSpPr>
          <p:cNvPr id="12" name="Suora yhdysviiva 11">
            <a:extLst>
              <a:ext uri="{FF2B5EF4-FFF2-40B4-BE49-F238E27FC236}">
                <a16:creationId xmlns:a16="http://schemas.microsoft.com/office/drawing/2014/main" id="{BFA47ED2-BD1D-42B2-A7F3-ED6452D11FD0}"/>
              </a:ext>
            </a:extLst>
          </p:cNvPr>
          <p:cNvSpPr>
            <a:spLocks noGrp="1"/>
          </p:cNvSpPr>
          <p:nvPr/>
        </p:nvSpPr>
        <p:spPr>
          <a:xfrm>
            <a:off x="6286500" y="4305300"/>
            <a:ext cx="4762500" cy="0"/>
          </a:xfrm>
          <a:prstGeom prst="line">
            <a:avLst/>
          </a:prstGeom>
          <a:noFill/>
          <a:ln w="47625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B538E57E-08FF-4B74-B679-C37E8A4C9DB3}"/>
              </a:ext>
            </a:extLst>
          </p:cNvPr>
          <p:cNvSpPr>
            <a:spLocks noGrp="1"/>
          </p:cNvSpPr>
          <p:nvPr/>
        </p:nvSpPr>
        <p:spPr>
          <a:xfrm>
            <a:off x="6286500" y="4552950"/>
            <a:ext cx="476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650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650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Älä kysy vain “korvaako AI työn?”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427726C1-C11A-4E39-96B1-437E1D6BE631}"/>
              </a:ext>
            </a:extLst>
          </p:cNvPr>
          <p:cNvSpPr>
            <a:spLocks noGrp="1"/>
          </p:cNvSpPr>
          <p:nvPr/>
        </p:nvSpPr>
        <p:spPr>
          <a:xfrm>
            <a:off x="6286500" y="4962525"/>
            <a:ext cx="4762500" cy="704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948"/>
          </a:bodyPr>
          <a:lstStyle/>
          <a:p>
            <a:pPr algn="l">
              <a:lnSpc>
                <a:spcPct val="100000"/>
              </a:lnSpc>
              <a:buNone/>
              <a:defRPr sz="16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6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Kysy: mitkä tehtävät automatisoituvat, mitkä vahvistuvat ja mitä uutta osaamista tarvitaan?</a:t>
            </a:r>
          </a:p>
        </p:txBody>
      </p:sp>
    </p:spTree>
    <p:extLst>
      <p:ext uri="{BB962C8B-B14F-4D97-AF65-F5344CB8AC3E}">
        <p14:creationId xmlns:p14="http://schemas.microsoft.com/office/powerpoint/2010/main" val="14512920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uorakulmio 35">
            <a:extLst>
              <a:ext uri="{FF2B5EF4-FFF2-40B4-BE49-F238E27FC236}">
                <a16:creationId xmlns:a16="http://schemas.microsoft.com/office/drawing/2014/main" id="{538842A3-F16C-4B76-8D4A-A4C74332676A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RISKIT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7C4957A8-5EA3-45EA-9E52-B7ADFA0FB7A7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RISKIMAISEMA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A841BB67-9DBE-42FD-9D45-522294AF54C9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FA6DE44A-0DAD-4A6D-9140-B5FB2242CDBC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82" lnSpcReduction="10000"/>
          </a:bodyPr>
          <a:lstStyle/>
          <a:p>
            <a:pPr algn="l">
              <a:lnSpc>
                <a:spcPct val="90000"/>
              </a:lnSpc>
              <a:buNone/>
              <a:def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6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Suurimmat riskit syntyvät luottamuksesta, datasta ja vallasta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FE9C73DA-6D49-4005-8AEC-5D2F7570F88B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FCE2F7EA-9723-4C51-ADE8-562CADD829C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NIST AI 600-1 (2024); Traficom / Kyberturvallisuuskeskus (2026)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606037B1-4870-43F6-BC88-A51DFED0D82F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D47602A3-A919-4123-8F52-9D2FA644F0B2}"/>
              </a:ext>
            </a:extLst>
          </p:cNvPr>
          <p:cNvSpPr>
            <a:spLocks noGrp="1"/>
          </p:cNvSpPr>
          <p:nvPr/>
        </p:nvSpPr>
        <p:spPr>
          <a:xfrm>
            <a:off x="809625" y="21145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LUOTTAMUS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1D6A906D-A8D9-4B63-AF6C-6F4255059713}"/>
              </a:ext>
            </a:extLst>
          </p:cNvPr>
          <p:cNvSpPr>
            <a:spLocks noGrp="1"/>
          </p:cNvSpPr>
          <p:nvPr/>
        </p:nvSpPr>
        <p:spPr>
          <a:xfrm>
            <a:off x="809625" y="2571750"/>
            <a:ext cx="30480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Väärä voi</a:t>
            </a:r>
          </a:p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näyttää oikealta</a:t>
            </a:r>
          </a:p>
        </p:txBody>
      </p:sp>
      <p:sp>
        <p:nvSpPr>
          <p:cNvPr id="10" name="Suora yhdysviiva 9">
            <a:extLst>
              <a:ext uri="{FF2B5EF4-FFF2-40B4-BE49-F238E27FC236}">
                <a16:creationId xmlns:a16="http://schemas.microsoft.com/office/drawing/2014/main" id="{F322E58F-47CC-45C6-ACE3-CF3AA3845348}"/>
              </a:ext>
            </a:extLst>
          </p:cNvPr>
          <p:cNvSpPr>
            <a:spLocks noGrp="1"/>
          </p:cNvSpPr>
          <p:nvPr/>
        </p:nvSpPr>
        <p:spPr>
          <a:xfrm>
            <a:off x="809625" y="3790950"/>
            <a:ext cx="228600" cy="0"/>
          </a:xfrm>
          <a:prstGeom prst="line">
            <a:avLst/>
          </a:prstGeom>
          <a:noFill/>
          <a:ln w="38100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294317E1-2A32-4781-9BA2-787D9A210E0A}"/>
              </a:ext>
            </a:extLst>
          </p:cNvPr>
          <p:cNvSpPr>
            <a:spLocks noGrp="1"/>
          </p:cNvSpPr>
          <p:nvPr/>
        </p:nvSpPr>
        <p:spPr>
          <a:xfrm>
            <a:off x="1171575" y="36766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hallusinaatiot ja puutteet</a:t>
            </a:r>
          </a:p>
        </p:txBody>
      </p:sp>
      <p:sp>
        <p:nvSpPr>
          <p:cNvPr id="12" name="Suora yhdysviiva 11">
            <a:extLst>
              <a:ext uri="{FF2B5EF4-FFF2-40B4-BE49-F238E27FC236}">
                <a16:creationId xmlns:a16="http://schemas.microsoft.com/office/drawing/2014/main" id="{3CF19A80-6AA3-4C55-970D-D6B2FCC7FE64}"/>
              </a:ext>
            </a:extLst>
          </p:cNvPr>
          <p:cNvSpPr>
            <a:spLocks noGrp="1"/>
          </p:cNvSpPr>
          <p:nvPr/>
        </p:nvSpPr>
        <p:spPr>
          <a:xfrm>
            <a:off x="809625" y="4324350"/>
            <a:ext cx="228600" cy="0"/>
          </a:xfrm>
          <a:prstGeom prst="line">
            <a:avLst/>
          </a:prstGeom>
          <a:noFill/>
          <a:ln w="38100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39B4A7FF-8C6C-4C33-AD10-45869D3628A0}"/>
              </a:ext>
            </a:extLst>
          </p:cNvPr>
          <p:cNvSpPr>
            <a:spLocks noGrp="1"/>
          </p:cNvSpPr>
          <p:nvPr/>
        </p:nvSpPr>
        <p:spPr>
          <a:xfrm>
            <a:off x="1171575" y="42100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vinoumat ja syrjintä</a:t>
            </a:r>
          </a:p>
        </p:txBody>
      </p:sp>
      <p:sp>
        <p:nvSpPr>
          <p:cNvPr id="14" name="Suora yhdysviiva 13">
            <a:extLst>
              <a:ext uri="{FF2B5EF4-FFF2-40B4-BE49-F238E27FC236}">
                <a16:creationId xmlns:a16="http://schemas.microsoft.com/office/drawing/2014/main" id="{E9B12DF3-402E-4682-9B0F-A049C2A6FF72}"/>
              </a:ext>
            </a:extLst>
          </p:cNvPr>
          <p:cNvSpPr>
            <a:spLocks noGrp="1"/>
          </p:cNvSpPr>
          <p:nvPr/>
        </p:nvSpPr>
        <p:spPr>
          <a:xfrm>
            <a:off x="809625" y="4857750"/>
            <a:ext cx="228600" cy="0"/>
          </a:xfrm>
          <a:prstGeom prst="line">
            <a:avLst/>
          </a:prstGeom>
          <a:noFill/>
          <a:ln w="38100">
            <a:solidFill>
              <a:srgbClr val="5B2645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777AAF0A-8568-4AAC-AE44-6426322A4049}"/>
              </a:ext>
            </a:extLst>
          </p:cNvPr>
          <p:cNvSpPr>
            <a:spLocks noGrp="1"/>
          </p:cNvSpPr>
          <p:nvPr/>
        </p:nvSpPr>
        <p:spPr>
          <a:xfrm>
            <a:off x="1171575" y="47434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selittämättömät tulokset</a:t>
            </a:r>
          </a:p>
        </p:txBody>
      </p:sp>
      <p:sp>
        <p:nvSpPr>
          <p:cNvPr id="16" name="Suora yhdysviiva 15">
            <a:extLst>
              <a:ext uri="{FF2B5EF4-FFF2-40B4-BE49-F238E27FC236}">
                <a16:creationId xmlns:a16="http://schemas.microsoft.com/office/drawing/2014/main" id="{3AEF4696-A446-43D8-A28C-FB577AA5CA75}"/>
              </a:ext>
            </a:extLst>
          </p:cNvPr>
          <p:cNvSpPr>
            <a:spLocks noGrp="1"/>
          </p:cNvSpPr>
          <p:nvPr/>
        </p:nvSpPr>
        <p:spPr>
          <a:xfrm>
            <a:off x="4000500" y="2076450"/>
            <a:ext cx="0" cy="333375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F864CB85-F93E-4A7D-A474-AB0F310F0316}"/>
              </a:ext>
            </a:extLst>
          </p:cNvPr>
          <p:cNvSpPr>
            <a:spLocks noGrp="1"/>
          </p:cNvSpPr>
          <p:nvPr/>
        </p:nvSpPr>
        <p:spPr>
          <a:xfrm>
            <a:off x="4333875" y="21145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9E8B653C-2A43-4C7E-860D-A25980F1A37E}"/>
              </a:ext>
            </a:extLst>
          </p:cNvPr>
          <p:cNvSpPr>
            <a:spLocks noGrp="1"/>
          </p:cNvSpPr>
          <p:nvPr/>
        </p:nvSpPr>
        <p:spPr>
          <a:xfrm>
            <a:off x="4333875" y="2571750"/>
            <a:ext cx="30480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Syöte voi</a:t>
            </a:r>
          </a:p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vuotaa ulos</a:t>
            </a:r>
          </a:p>
        </p:txBody>
      </p:sp>
      <p:sp>
        <p:nvSpPr>
          <p:cNvPr id="19" name="Suora yhdysviiva 18">
            <a:extLst>
              <a:ext uri="{FF2B5EF4-FFF2-40B4-BE49-F238E27FC236}">
                <a16:creationId xmlns:a16="http://schemas.microsoft.com/office/drawing/2014/main" id="{82E94EC3-A2D4-486E-A923-45071682AF80}"/>
              </a:ext>
            </a:extLst>
          </p:cNvPr>
          <p:cNvSpPr>
            <a:spLocks noGrp="1"/>
          </p:cNvSpPr>
          <p:nvPr/>
        </p:nvSpPr>
        <p:spPr>
          <a:xfrm>
            <a:off x="4333875" y="3790950"/>
            <a:ext cx="2286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36A39C95-98DF-46C4-8D43-ECB0A034A638}"/>
              </a:ext>
            </a:extLst>
          </p:cNvPr>
          <p:cNvSpPr>
            <a:spLocks noGrp="1"/>
          </p:cNvSpPr>
          <p:nvPr/>
        </p:nvSpPr>
        <p:spPr>
          <a:xfrm>
            <a:off x="4695825" y="36766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luottamuksellinen tieto</a:t>
            </a:r>
          </a:p>
        </p:txBody>
      </p:sp>
      <p:sp>
        <p:nvSpPr>
          <p:cNvPr id="21" name="Suora yhdysviiva 20">
            <a:extLst>
              <a:ext uri="{FF2B5EF4-FFF2-40B4-BE49-F238E27FC236}">
                <a16:creationId xmlns:a16="http://schemas.microsoft.com/office/drawing/2014/main" id="{A87A3B1B-628C-44DE-AF29-7D04EF41AFD5}"/>
              </a:ext>
            </a:extLst>
          </p:cNvPr>
          <p:cNvSpPr>
            <a:spLocks noGrp="1"/>
          </p:cNvSpPr>
          <p:nvPr/>
        </p:nvSpPr>
        <p:spPr>
          <a:xfrm>
            <a:off x="4333875" y="4324350"/>
            <a:ext cx="2286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B5B76F98-A471-4E67-8EF5-862027C95FEC}"/>
              </a:ext>
            </a:extLst>
          </p:cNvPr>
          <p:cNvSpPr>
            <a:spLocks noGrp="1"/>
          </p:cNvSpPr>
          <p:nvPr/>
        </p:nvSpPr>
        <p:spPr>
          <a:xfrm>
            <a:off x="4695825" y="42100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6382"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henkilötiedot ja käyttöoikeudet</a:t>
            </a:r>
          </a:p>
        </p:txBody>
      </p:sp>
      <p:sp>
        <p:nvSpPr>
          <p:cNvPr id="23" name="Suora yhdysviiva 22">
            <a:extLst>
              <a:ext uri="{FF2B5EF4-FFF2-40B4-BE49-F238E27FC236}">
                <a16:creationId xmlns:a16="http://schemas.microsoft.com/office/drawing/2014/main" id="{ECAA6FB7-6ADE-4F22-AC11-714A48A2E367}"/>
              </a:ext>
            </a:extLst>
          </p:cNvPr>
          <p:cNvSpPr>
            <a:spLocks noGrp="1"/>
          </p:cNvSpPr>
          <p:nvPr/>
        </p:nvSpPr>
        <p:spPr>
          <a:xfrm>
            <a:off x="4333875" y="4857750"/>
            <a:ext cx="228600" cy="0"/>
          </a:xfrm>
          <a:prstGeom prst="line">
            <a:avLst/>
          </a:prstGeom>
          <a:noFill/>
          <a:ln w="38100">
            <a:solidFill>
              <a:srgbClr val="6F7651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4" name="Suorakulmio 23">
            <a:extLst>
              <a:ext uri="{FF2B5EF4-FFF2-40B4-BE49-F238E27FC236}">
                <a16:creationId xmlns:a16="http://schemas.microsoft.com/office/drawing/2014/main" id="{6D4E9CE5-DC56-4643-8954-06F6AD7E727E}"/>
              </a:ext>
            </a:extLst>
          </p:cNvPr>
          <p:cNvSpPr>
            <a:spLocks noGrp="1"/>
          </p:cNvSpPr>
          <p:nvPr/>
        </p:nvSpPr>
        <p:spPr>
          <a:xfrm>
            <a:off x="4695825" y="47434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734"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tekijänoikeus ja liikesalaisuudet</a:t>
            </a:r>
          </a:p>
        </p:txBody>
      </p:sp>
      <p:sp>
        <p:nvSpPr>
          <p:cNvPr id="25" name="Suora yhdysviiva 24">
            <a:extLst>
              <a:ext uri="{FF2B5EF4-FFF2-40B4-BE49-F238E27FC236}">
                <a16:creationId xmlns:a16="http://schemas.microsoft.com/office/drawing/2014/main" id="{089195D8-273E-4AC3-AA52-CB71BFD54774}"/>
              </a:ext>
            </a:extLst>
          </p:cNvPr>
          <p:cNvSpPr>
            <a:spLocks noGrp="1"/>
          </p:cNvSpPr>
          <p:nvPr/>
        </p:nvSpPr>
        <p:spPr>
          <a:xfrm>
            <a:off x="7524750" y="2076450"/>
            <a:ext cx="0" cy="333375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411F9DF9-6933-4776-812F-4E64FFFEBB16}"/>
              </a:ext>
            </a:extLst>
          </p:cNvPr>
          <p:cNvSpPr>
            <a:spLocks noGrp="1"/>
          </p:cNvSpPr>
          <p:nvPr/>
        </p:nvSpPr>
        <p:spPr>
          <a:xfrm>
            <a:off x="7858125" y="2114550"/>
            <a:ext cx="2857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VALTA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46BBB1DE-350C-48AD-BF84-126941ADE531}"/>
              </a:ext>
            </a:extLst>
          </p:cNvPr>
          <p:cNvSpPr>
            <a:spLocks noGrp="1"/>
          </p:cNvSpPr>
          <p:nvPr/>
        </p:nvSpPr>
        <p:spPr>
          <a:xfrm>
            <a:off x="7858125" y="2571750"/>
            <a:ext cx="304800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420" lnSpcReduction="10000"/>
          </a:bodyPr>
          <a:lstStyle/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Ehdotus voi</a:t>
            </a:r>
          </a:p>
          <a:p>
            <a:pPr algn="l">
              <a:lnSpc>
                <a:spcPct val="92000"/>
              </a:lnSpc>
              <a:buNone/>
              <a:def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24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muuttua päätökseksi</a:t>
            </a:r>
          </a:p>
        </p:txBody>
      </p:sp>
      <p:sp>
        <p:nvSpPr>
          <p:cNvPr id="28" name="Suora yhdysviiva 27">
            <a:extLst>
              <a:ext uri="{FF2B5EF4-FFF2-40B4-BE49-F238E27FC236}">
                <a16:creationId xmlns:a16="http://schemas.microsoft.com/office/drawing/2014/main" id="{80733548-9BE0-40D7-AD6F-A66527542F52}"/>
              </a:ext>
            </a:extLst>
          </p:cNvPr>
          <p:cNvSpPr>
            <a:spLocks noGrp="1"/>
          </p:cNvSpPr>
          <p:nvPr/>
        </p:nvSpPr>
        <p:spPr>
          <a:xfrm>
            <a:off x="7858125" y="3790950"/>
            <a:ext cx="228600" cy="0"/>
          </a:xfrm>
          <a:prstGeom prst="line">
            <a:avLst/>
          </a:prstGeom>
          <a:noFill/>
          <a:ln w="38100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D9022C58-74EE-4D49-BE00-A668134156B7}"/>
              </a:ext>
            </a:extLst>
          </p:cNvPr>
          <p:cNvSpPr>
            <a:spLocks noGrp="1"/>
          </p:cNvSpPr>
          <p:nvPr/>
        </p:nvSpPr>
        <p:spPr>
          <a:xfrm>
            <a:off x="8220075" y="36766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liiallinen automaatio</a:t>
            </a:r>
          </a:p>
        </p:txBody>
      </p:sp>
      <p:sp>
        <p:nvSpPr>
          <p:cNvPr id="30" name="Suora yhdysviiva 29">
            <a:extLst>
              <a:ext uri="{FF2B5EF4-FFF2-40B4-BE49-F238E27FC236}">
                <a16:creationId xmlns:a16="http://schemas.microsoft.com/office/drawing/2014/main" id="{BD3EA86C-1A3D-4D19-AE36-82F1B99DEE77}"/>
              </a:ext>
            </a:extLst>
          </p:cNvPr>
          <p:cNvSpPr>
            <a:spLocks noGrp="1"/>
          </p:cNvSpPr>
          <p:nvPr/>
        </p:nvSpPr>
        <p:spPr>
          <a:xfrm>
            <a:off x="7858125" y="4324350"/>
            <a:ext cx="228600" cy="0"/>
          </a:xfrm>
          <a:prstGeom prst="line">
            <a:avLst/>
          </a:prstGeom>
          <a:noFill/>
          <a:ln w="38100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CD752FE0-2592-4863-BCC1-E98497DF31B1}"/>
              </a:ext>
            </a:extLst>
          </p:cNvPr>
          <p:cNvSpPr>
            <a:spLocks noGrp="1"/>
          </p:cNvSpPr>
          <p:nvPr/>
        </p:nvSpPr>
        <p:spPr>
          <a:xfrm>
            <a:off x="8220075" y="42100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valvonta ja manipulointi</a:t>
            </a:r>
          </a:p>
        </p:txBody>
      </p:sp>
      <p:sp>
        <p:nvSpPr>
          <p:cNvPr id="32" name="Suora yhdysviiva 31">
            <a:extLst>
              <a:ext uri="{FF2B5EF4-FFF2-40B4-BE49-F238E27FC236}">
                <a16:creationId xmlns:a16="http://schemas.microsoft.com/office/drawing/2014/main" id="{AB14185B-B66A-4E33-A0C3-5D58DAE46C80}"/>
              </a:ext>
            </a:extLst>
          </p:cNvPr>
          <p:cNvSpPr>
            <a:spLocks noGrp="1"/>
          </p:cNvSpPr>
          <p:nvPr/>
        </p:nvSpPr>
        <p:spPr>
          <a:xfrm>
            <a:off x="7858125" y="4857750"/>
            <a:ext cx="228600" cy="0"/>
          </a:xfrm>
          <a:prstGeom prst="line">
            <a:avLst/>
          </a:prstGeom>
          <a:noFill/>
          <a:ln w="38100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3" name="Suorakulmio 32">
            <a:extLst>
              <a:ext uri="{FF2B5EF4-FFF2-40B4-BE49-F238E27FC236}">
                <a16:creationId xmlns:a16="http://schemas.microsoft.com/office/drawing/2014/main" id="{3B8D6C1D-BE9E-4BA9-8149-D6C3571B2315}"/>
              </a:ext>
            </a:extLst>
          </p:cNvPr>
          <p:cNvSpPr>
            <a:spLocks noGrp="1"/>
          </p:cNvSpPr>
          <p:nvPr/>
        </p:nvSpPr>
        <p:spPr>
          <a:xfrm>
            <a:off x="8220075" y="4743450"/>
            <a:ext cx="2714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42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42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vastuun hämärtyminen</a:t>
            </a:r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5433804D-E91F-431D-B61E-3361904971AC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10858500" cy="438150"/>
          </a:xfrm>
          <a:prstGeom prst="rect">
            <a:avLst/>
          </a:prstGeom>
          <a:solidFill>
            <a:srgbClr val="F0C9BA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493DE34F-2671-4E11-9F20-2954190EBAB9}"/>
              </a:ext>
            </a:extLst>
          </p:cNvPr>
          <p:cNvSpPr>
            <a:spLocks noGrp="1"/>
          </p:cNvSpPr>
          <p:nvPr/>
        </p:nvSpPr>
        <p:spPr>
          <a:xfrm>
            <a:off x="1047750" y="5734050"/>
            <a:ext cx="100965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7321"/>
          </a:bodyPr>
          <a:lstStyle/>
          <a:p>
            <a:pPr algn="ctr">
              <a:lnSpc>
                <a:spcPct val="100000"/>
              </a:lnSpc>
              <a:buNone/>
              <a:defRPr sz="1575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575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Riski kasvaa, kun päätöksen vaikutus, järjestelmän autonomia tai käyttöoikeudet kasvavat.</a:t>
            </a:r>
          </a:p>
        </p:txBody>
      </p:sp>
    </p:spTree>
    <p:extLst>
      <p:ext uri="{BB962C8B-B14F-4D97-AF65-F5344CB8AC3E}">
        <p14:creationId xmlns:p14="http://schemas.microsoft.com/office/powerpoint/2010/main" val="886707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uorakulmio 37">
            <a:extLst>
              <a:ext uri="{FF2B5EF4-FFF2-40B4-BE49-F238E27FC236}">
                <a16:creationId xmlns:a16="http://schemas.microsoft.com/office/drawing/2014/main" id="{0D03D395-B9A6-4858-97C8-D91F196489D9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KÄYTTÖ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0CE03A5-5264-4E41-B0A4-78BB280D4092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SUOJAKAITEET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11E504E5-EA07-4DA5-A26C-CA2CC17EFB6F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6781AF9-7B09-426C-A705-1A2FF342F3B6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4851" lnSpcReduction="10000"/>
          </a:bodyPr>
          <a:lstStyle/>
          <a:p>
            <a:pPr algn="l">
              <a:lnSpc>
                <a:spcPct val="90000"/>
              </a:lnSpc>
              <a:buNone/>
              <a:defRPr sz="397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97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Turvallinen käyttö on kuuden päätöksen ketju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856A5BF9-A32B-40DC-B666-B0D57E9D8116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78CBA80F-618F-43C8-AEB0-A56F2FFB3871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NIST AI RMF; EU AI Act, Article 4; Traficom (2026)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06261B4B-363B-4506-8682-D133C0F6BE39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49E4B4E2-E3D2-4A30-BC43-6D28C550E189}"/>
              </a:ext>
            </a:extLst>
          </p:cNvPr>
          <p:cNvSpPr>
            <a:spLocks noGrp="1"/>
          </p:cNvSpPr>
          <p:nvPr/>
        </p:nvSpPr>
        <p:spPr>
          <a:xfrm>
            <a:off x="533400" y="2686050"/>
            <a:ext cx="647700" cy="647700"/>
          </a:xfrm>
          <a:prstGeom prst="ellipse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91AADDB6-3095-4651-ADA4-88A4DE7FA78A}"/>
              </a:ext>
            </a:extLst>
          </p:cNvPr>
          <p:cNvSpPr>
            <a:spLocks noGrp="1"/>
          </p:cNvSpPr>
          <p:nvPr/>
        </p:nvSpPr>
        <p:spPr>
          <a:xfrm>
            <a:off x="66675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2AFC2F4C-27CF-429D-8296-D76302F7D7CF}"/>
              </a:ext>
            </a:extLst>
          </p:cNvPr>
          <p:cNvSpPr>
            <a:spLocks noGrp="1"/>
          </p:cNvSpPr>
          <p:nvPr/>
        </p:nvSpPr>
        <p:spPr>
          <a:xfrm>
            <a:off x="7620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RAJAA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9C92EF4E-5900-491B-8C7F-A1F1F393E8E6}"/>
              </a:ext>
            </a:extLst>
          </p:cNvPr>
          <p:cNvSpPr>
            <a:spLocks noGrp="1"/>
          </p:cNvSpPr>
          <p:nvPr/>
        </p:nvSpPr>
        <p:spPr>
          <a:xfrm>
            <a:off x="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Määritä tehtävä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ja hyväksytty käyttö.</a:t>
            </a:r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88F01F69-A9BF-4EC1-9D12-8DF37FC7A6C6}"/>
              </a:ext>
            </a:extLst>
          </p:cNvPr>
          <p:cNvSpPr>
            <a:spLocks noGrp="1"/>
          </p:cNvSpPr>
          <p:nvPr/>
        </p:nvSpPr>
        <p:spPr>
          <a:xfrm>
            <a:off x="2533650" y="2686050"/>
            <a:ext cx="647700" cy="647700"/>
          </a:xfrm>
          <a:prstGeom prst="ellipse">
            <a:avLst/>
          </a:prstGeom>
          <a:solidFill>
            <a:srgbClr val="6F7651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2FFDC0DB-3041-4B70-BD68-E94616BED99A}"/>
              </a:ext>
            </a:extLst>
          </p:cNvPr>
          <p:cNvSpPr>
            <a:spLocks noGrp="1"/>
          </p:cNvSpPr>
          <p:nvPr/>
        </p:nvSpPr>
        <p:spPr>
          <a:xfrm>
            <a:off x="266700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3D7A0B4-9367-4E79-BA14-D1766A0F9D2A}"/>
              </a:ext>
            </a:extLst>
          </p:cNvPr>
          <p:cNvSpPr>
            <a:spLocks noGrp="1"/>
          </p:cNvSpPr>
          <p:nvPr/>
        </p:nvSpPr>
        <p:spPr>
          <a:xfrm>
            <a:off x="207645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SUOJAA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A9691D69-CFC4-4139-9CFF-B6C84D2FA959}"/>
              </a:ext>
            </a:extLst>
          </p:cNvPr>
          <p:cNvSpPr>
            <a:spLocks noGrp="1"/>
          </p:cNvSpPr>
          <p:nvPr/>
        </p:nvSpPr>
        <p:spPr>
          <a:xfrm>
            <a:off x="200025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Älä syötä salaisia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tai tarpeettomia tietoja.</a:t>
            </a:r>
          </a:p>
        </p:txBody>
      </p:sp>
      <p:sp>
        <p:nvSpPr>
          <p:cNvPr id="16" name="Ellipsi 15">
            <a:extLst>
              <a:ext uri="{FF2B5EF4-FFF2-40B4-BE49-F238E27FC236}">
                <a16:creationId xmlns:a16="http://schemas.microsoft.com/office/drawing/2014/main" id="{F464FB43-7DBB-42C7-8989-1EC05144E70D}"/>
              </a:ext>
            </a:extLst>
          </p:cNvPr>
          <p:cNvSpPr>
            <a:spLocks noGrp="1"/>
          </p:cNvSpPr>
          <p:nvPr/>
        </p:nvSpPr>
        <p:spPr>
          <a:xfrm>
            <a:off x="4533900" y="2686050"/>
            <a:ext cx="647700" cy="647700"/>
          </a:xfrm>
          <a:prstGeom prst="ellipse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0EA8A8B5-8608-4F09-8C52-C5F358C5797F}"/>
              </a:ext>
            </a:extLst>
          </p:cNvPr>
          <p:cNvSpPr>
            <a:spLocks noGrp="1"/>
          </p:cNvSpPr>
          <p:nvPr/>
        </p:nvSpPr>
        <p:spPr>
          <a:xfrm>
            <a:off x="466725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B3507462-B31D-483C-AEDF-420F322147E7}"/>
              </a:ext>
            </a:extLst>
          </p:cNvPr>
          <p:cNvSpPr>
            <a:spLocks noGrp="1"/>
          </p:cNvSpPr>
          <p:nvPr/>
        </p:nvSpPr>
        <p:spPr>
          <a:xfrm>
            <a:off x="407670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OHJAA</a:t>
            </a:r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4C81EB42-5F7A-481F-9CD1-B3BCDC4F4658}"/>
              </a:ext>
            </a:extLst>
          </p:cNvPr>
          <p:cNvSpPr>
            <a:spLocks noGrp="1"/>
          </p:cNvSpPr>
          <p:nvPr/>
        </p:nvSpPr>
        <p:spPr>
          <a:xfrm>
            <a:off x="400050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Anna konteksti,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rajat ja formaatti.</a:t>
            </a:r>
          </a:p>
        </p:txBody>
      </p:sp>
      <p:sp>
        <p:nvSpPr>
          <p:cNvPr id="20" name="Ellipsi 19">
            <a:extLst>
              <a:ext uri="{FF2B5EF4-FFF2-40B4-BE49-F238E27FC236}">
                <a16:creationId xmlns:a16="http://schemas.microsoft.com/office/drawing/2014/main" id="{7F2C01C6-B97A-4A3B-909D-321D86877510}"/>
              </a:ext>
            </a:extLst>
          </p:cNvPr>
          <p:cNvSpPr>
            <a:spLocks noGrp="1"/>
          </p:cNvSpPr>
          <p:nvPr/>
        </p:nvSpPr>
        <p:spPr>
          <a:xfrm>
            <a:off x="6534150" y="2686050"/>
            <a:ext cx="647700" cy="647700"/>
          </a:xfrm>
          <a:prstGeom prst="ellipse">
            <a:avLst/>
          </a:prstGeom>
          <a:solidFill>
            <a:srgbClr val="6F7651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498F470A-9460-46C1-891C-3B0E096FC439}"/>
              </a:ext>
            </a:extLst>
          </p:cNvPr>
          <p:cNvSpPr>
            <a:spLocks noGrp="1"/>
          </p:cNvSpPr>
          <p:nvPr/>
        </p:nvSpPr>
        <p:spPr>
          <a:xfrm>
            <a:off x="666750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AC84378C-012A-47B7-954D-2779DE905EF8}"/>
              </a:ext>
            </a:extLst>
          </p:cNvPr>
          <p:cNvSpPr>
            <a:spLocks noGrp="1"/>
          </p:cNvSpPr>
          <p:nvPr/>
        </p:nvSpPr>
        <p:spPr>
          <a:xfrm>
            <a:off x="607695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TARKISTA</a:t>
            </a:r>
          </a:p>
        </p:txBody>
      </p:sp>
      <p:sp>
        <p:nvSpPr>
          <p:cNvPr id="23" name="Suorakulmio 22">
            <a:extLst>
              <a:ext uri="{FF2B5EF4-FFF2-40B4-BE49-F238E27FC236}">
                <a16:creationId xmlns:a16="http://schemas.microsoft.com/office/drawing/2014/main" id="{79515B46-4808-48A6-B087-A7CB1176163A}"/>
              </a:ext>
            </a:extLst>
          </p:cNvPr>
          <p:cNvSpPr>
            <a:spLocks noGrp="1"/>
          </p:cNvSpPr>
          <p:nvPr/>
        </p:nvSpPr>
        <p:spPr>
          <a:xfrm>
            <a:off x="600075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Varmista faktat,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lähteet ja vaikutukset.</a:t>
            </a:r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B397685C-2A6A-4266-AD80-4547A1D13E0D}"/>
              </a:ext>
            </a:extLst>
          </p:cNvPr>
          <p:cNvSpPr>
            <a:spLocks noGrp="1"/>
          </p:cNvSpPr>
          <p:nvPr/>
        </p:nvSpPr>
        <p:spPr>
          <a:xfrm>
            <a:off x="8534400" y="2686050"/>
            <a:ext cx="647700" cy="647700"/>
          </a:xfrm>
          <a:prstGeom prst="ellipse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8FDFA824-F7E7-4A43-9102-97B372C33001}"/>
              </a:ext>
            </a:extLst>
          </p:cNvPr>
          <p:cNvSpPr>
            <a:spLocks noGrp="1"/>
          </p:cNvSpPr>
          <p:nvPr/>
        </p:nvSpPr>
        <p:spPr>
          <a:xfrm>
            <a:off x="866775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14870238-94C3-42B6-8EA5-4773096FEC32}"/>
              </a:ext>
            </a:extLst>
          </p:cNvPr>
          <p:cNvSpPr>
            <a:spLocks noGrp="1"/>
          </p:cNvSpPr>
          <p:nvPr/>
        </p:nvSpPr>
        <p:spPr>
          <a:xfrm>
            <a:off x="807720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DOKUMENTOI</a:t>
            </a:r>
          </a:p>
        </p:txBody>
      </p:sp>
      <p:sp>
        <p:nvSpPr>
          <p:cNvPr id="27" name="Suorakulmio 26">
            <a:extLst>
              <a:ext uri="{FF2B5EF4-FFF2-40B4-BE49-F238E27FC236}">
                <a16:creationId xmlns:a16="http://schemas.microsoft.com/office/drawing/2014/main" id="{E802C113-167D-4949-907D-7772FE944C4D}"/>
              </a:ext>
            </a:extLst>
          </p:cNvPr>
          <p:cNvSpPr>
            <a:spLocks noGrp="1"/>
          </p:cNvSpPr>
          <p:nvPr/>
        </p:nvSpPr>
        <p:spPr>
          <a:xfrm>
            <a:off x="800100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Kirjaa AI:n rooli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ja olennaiset valinnat.</a:t>
            </a:r>
          </a:p>
        </p:txBody>
      </p:sp>
      <p:sp>
        <p:nvSpPr>
          <p:cNvPr id="28" name="Ellipsi 27">
            <a:extLst>
              <a:ext uri="{FF2B5EF4-FFF2-40B4-BE49-F238E27FC236}">
                <a16:creationId xmlns:a16="http://schemas.microsoft.com/office/drawing/2014/main" id="{EA6F9243-BF6F-48D6-B131-43DBFFC67087}"/>
              </a:ext>
            </a:extLst>
          </p:cNvPr>
          <p:cNvSpPr>
            <a:spLocks noGrp="1"/>
          </p:cNvSpPr>
          <p:nvPr/>
        </p:nvSpPr>
        <p:spPr>
          <a:xfrm>
            <a:off x="10534650" y="2686050"/>
            <a:ext cx="647700" cy="647700"/>
          </a:xfrm>
          <a:prstGeom prst="ellipse">
            <a:avLst/>
          </a:prstGeom>
          <a:solidFill>
            <a:srgbClr val="D66A4E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1DD5B3F6-F440-463E-AA55-F1B727C2C471}"/>
              </a:ext>
            </a:extLst>
          </p:cNvPr>
          <p:cNvSpPr>
            <a:spLocks noGrp="1"/>
          </p:cNvSpPr>
          <p:nvPr/>
        </p:nvSpPr>
        <p:spPr>
          <a:xfrm>
            <a:off x="10668000" y="2838450"/>
            <a:ext cx="38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ctr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72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30" name="Suorakulmio 29">
            <a:extLst>
              <a:ext uri="{FF2B5EF4-FFF2-40B4-BE49-F238E27FC236}">
                <a16:creationId xmlns:a16="http://schemas.microsoft.com/office/drawing/2014/main" id="{F9F005FD-C7F6-4BF8-9521-7328A946F998}"/>
              </a:ext>
            </a:extLst>
          </p:cNvPr>
          <p:cNvSpPr>
            <a:spLocks noGrp="1"/>
          </p:cNvSpPr>
          <p:nvPr/>
        </p:nvSpPr>
        <p:spPr>
          <a:xfrm>
            <a:off x="10077450" y="3638550"/>
            <a:ext cx="1562100" cy="247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VASTAA</a:t>
            </a:r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6937D946-8205-4B04-8F37-DC1E39C4910B}"/>
              </a:ext>
            </a:extLst>
          </p:cNvPr>
          <p:cNvSpPr>
            <a:spLocks noGrp="1"/>
          </p:cNvSpPr>
          <p:nvPr/>
        </p:nvSpPr>
        <p:spPr>
          <a:xfrm>
            <a:off x="10001250" y="4000500"/>
            <a:ext cx="1714500" cy="819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Ihminen hyväksyy</a:t>
            </a:r>
          </a:p>
          <a:p>
            <a:pPr algn="ctr">
              <a:lnSpc>
                <a:spcPct val="100000"/>
              </a:lnSpc>
              <a:buNone/>
              <a:defRPr sz="13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3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lopputuloksen.</a:t>
            </a:r>
          </a:p>
        </p:txBody>
      </p:sp>
      <p:cxnSp>
        <p:nvCxnSpPr>
          <p:cNvPr id="32" name="Suora nuoliyhdysviiva 31"/>
          <p:cNvCxnSpPr>
            <a:stCxn id="8" idx="6"/>
            <a:endCxn id="12" idx="2"/>
          </p:cNvCxnSpPr>
          <p:nvPr/>
        </p:nvCxnSpPr>
        <p:spPr>
          <a:xfrm>
            <a:off x="1181100" y="3009900"/>
            <a:ext cx="1352550" cy="0"/>
          </a:xfrm>
          <a:prstGeom prst="straightConnector1">
            <a:avLst/>
          </a:prstGeom>
          <a:ln w="38100">
            <a:solidFill>
              <a:srgbClr val="D9C4A7"/>
            </a:solidFill>
            <a:prstDash val="solid"/>
            <a:tailEnd type="triangle" w="sm" len="sm"/>
          </a:ln>
        </p:spPr>
      </p:cxnSp>
      <p:cxnSp>
        <p:nvCxnSpPr>
          <p:cNvPr id="33" name="Suora nuoliyhdysviiva 32"/>
          <p:cNvCxnSpPr>
            <a:stCxn id="12" idx="6"/>
            <a:endCxn id="16" idx="2"/>
          </p:cNvCxnSpPr>
          <p:nvPr/>
        </p:nvCxnSpPr>
        <p:spPr>
          <a:xfrm>
            <a:off x="3181350" y="3009900"/>
            <a:ext cx="1352550" cy="0"/>
          </a:xfrm>
          <a:prstGeom prst="straightConnector1">
            <a:avLst/>
          </a:prstGeom>
          <a:ln w="38100">
            <a:solidFill>
              <a:srgbClr val="D9C4A7"/>
            </a:solidFill>
            <a:prstDash val="solid"/>
            <a:tailEnd type="triangle" w="sm" len="sm"/>
          </a:ln>
        </p:spPr>
      </p:cxnSp>
      <p:cxnSp>
        <p:nvCxnSpPr>
          <p:cNvPr id="34" name="Suora nuoliyhdysviiva 33"/>
          <p:cNvCxnSpPr>
            <a:stCxn id="16" idx="6"/>
            <a:endCxn id="20" idx="2"/>
          </p:cNvCxnSpPr>
          <p:nvPr/>
        </p:nvCxnSpPr>
        <p:spPr>
          <a:xfrm>
            <a:off x="5181600" y="3009900"/>
            <a:ext cx="1352550" cy="0"/>
          </a:xfrm>
          <a:prstGeom prst="straightConnector1">
            <a:avLst/>
          </a:prstGeom>
          <a:ln w="38100">
            <a:solidFill>
              <a:srgbClr val="D9C4A7"/>
            </a:solidFill>
            <a:prstDash val="solid"/>
            <a:tailEnd type="triangle" w="sm" len="sm"/>
          </a:ln>
        </p:spPr>
      </p:cxnSp>
      <p:cxnSp>
        <p:nvCxnSpPr>
          <p:cNvPr id="35" name="Suora nuoliyhdysviiva 34"/>
          <p:cNvCxnSpPr>
            <a:stCxn id="20" idx="6"/>
            <a:endCxn id="24" idx="2"/>
          </p:cNvCxnSpPr>
          <p:nvPr/>
        </p:nvCxnSpPr>
        <p:spPr>
          <a:xfrm>
            <a:off x="7181850" y="3009900"/>
            <a:ext cx="1352550" cy="0"/>
          </a:xfrm>
          <a:prstGeom prst="straightConnector1">
            <a:avLst/>
          </a:prstGeom>
          <a:ln w="38100">
            <a:solidFill>
              <a:srgbClr val="D9C4A7"/>
            </a:solidFill>
            <a:prstDash val="solid"/>
            <a:tailEnd type="triangle" w="sm" len="sm"/>
          </a:ln>
        </p:spPr>
      </p:cxnSp>
      <p:cxnSp>
        <p:nvCxnSpPr>
          <p:cNvPr id="36" name="Suora nuoliyhdysviiva 35"/>
          <p:cNvCxnSpPr>
            <a:stCxn id="24" idx="6"/>
            <a:endCxn id="28" idx="2"/>
          </p:cNvCxnSpPr>
          <p:nvPr/>
        </p:nvCxnSpPr>
        <p:spPr>
          <a:xfrm>
            <a:off x="9182100" y="3009900"/>
            <a:ext cx="1352550" cy="0"/>
          </a:xfrm>
          <a:prstGeom prst="straightConnector1">
            <a:avLst/>
          </a:prstGeom>
          <a:ln w="38100">
            <a:solidFill>
              <a:srgbClr val="D9C4A7"/>
            </a:solidFill>
            <a:prstDash val="solid"/>
            <a:tailEnd type="triangle" w="sm" len="sm"/>
          </a:ln>
        </p:spPr>
      </p:cxnSp>
      <p:sp>
        <p:nvSpPr>
          <p:cNvPr id="37" name="Suorakulmio 36">
            <a:extLst>
              <a:ext uri="{FF2B5EF4-FFF2-40B4-BE49-F238E27FC236}">
                <a16:creationId xmlns:a16="http://schemas.microsoft.com/office/drawing/2014/main" id="{481170C3-F98B-4876-8C72-4A4FADAF6C81}"/>
              </a:ext>
            </a:extLst>
          </p:cNvPr>
          <p:cNvSpPr>
            <a:spLocks noGrp="1"/>
          </p:cNvSpPr>
          <p:nvPr/>
        </p:nvSpPr>
        <p:spPr>
          <a:xfrm>
            <a:off x="1714500" y="5381625"/>
            <a:ext cx="8763000" cy="533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lnSpc>
                <a:spcPct val="96000"/>
              </a:lnSpc>
              <a:buNone/>
              <a:def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AI-lukutaito tarkoittaa mahdollisuuksien ja riskien ymmärtämistä — juuri siinä käyttötilanteessa, jossa järjestelmää käytetään.</a:t>
            </a:r>
          </a:p>
        </p:txBody>
      </p:sp>
    </p:spTree>
    <p:extLst>
      <p:ext uri="{BB962C8B-B14F-4D97-AF65-F5344CB8AC3E}">
        <p14:creationId xmlns:p14="http://schemas.microsoft.com/office/powerpoint/2010/main" val="16926991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EB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uorakulmio 40">
            <a:extLst>
              <a:ext uri="{FF2B5EF4-FFF2-40B4-BE49-F238E27FC236}">
                <a16:creationId xmlns:a16="http://schemas.microsoft.com/office/drawing/2014/main" id="{04CD0C8F-9EC0-4D03-A798-F2F20A08E9D2}"/>
              </a:ext>
            </a:extLst>
          </p:cNvPr>
          <p:cNvSpPr>
            <a:spLocks noGrp="1"/>
          </p:cNvSpPr>
          <p:nvPr/>
        </p:nvSpPr>
        <p:spPr>
          <a:xfrm>
            <a:off x="666750" y="342900"/>
            <a:ext cx="2095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12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12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SÄÄNTELY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FD980EA-C2E0-43FC-9DE0-CB74859C26C7}"/>
              </a:ext>
            </a:extLst>
          </p:cNvPr>
          <p:cNvSpPr>
            <a:spLocks noGrp="1"/>
          </p:cNvSpPr>
          <p:nvPr/>
        </p:nvSpPr>
        <p:spPr>
          <a:xfrm>
            <a:off x="9334500" y="342900"/>
            <a:ext cx="219075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1050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EU AI ACT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7AE3843D-0108-4FB9-90F0-551BC539E48A}"/>
              </a:ext>
            </a:extLst>
          </p:cNvPr>
          <p:cNvSpPr>
            <a:spLocks noGrp="1"/>
          </p:cNvSpPr>
          <p:nvPr/>
        </p:nvSpPr>
        <p:spPr>
          <a:xfrm>
            <a:off x="666750" y="609600"/>
            <a:ext cx="10858500" cy="0"/>
          </a:xfrm>
          <a:prstGeom prst="line">
            <a:avLst/>
          </a:prstGeom>
          <a:noFill/>
          <a:ln w="14288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E829C2E-0077-4776-A855-0009B886F343}"/>
              </a:ext>
            </a:extLst>
          </p:cNvPr>
          <p:cNvSpPr>
            <a:spLocks noGrp="1"/>
          </p:cNvSpPr>
          <p:nvPr/>
        </p:nvSpPr>
        <p:spPr>
          <a:xfrm>
            <a:off x="666750" y="800100"/>
            <a:ext cx="108585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9031" lnSpcReduction="10000"/>
          </a:bodyPr>
          <a:lstStyle/>
          <a:p>
            <a:pPr algn="l">
              <a:lnSpc>
                <a:spcPct val="90000"/>
              </a:lnSpc>
              <a:buNone/>
              <a:defRPr sz="3900" b="1" i="0">
                <a:solidFill>
                  <a:srgbClr val="5B2645"/>
                </a:solidFill>
                <a:latin typeface="Georgia"/>
                <a:ea typeface="Georgia"/>
                <a:cs typeface="Georgia"/>
              </a:defRPr>
            </a:pPr>
            <a:r>
              <a:rPr sz="3900" b="1" i="0">
                <a:solidFill>
                  <a:srgbClr val="5B2645"/>
                </a:solidFill>
                <a:latin typeface="Georgia"/>
                <a:ea typeface="Georgia"/>
                <a:cs typeface="Georgia"/>
              </a:rPr>
              <a:t>EU:n AI Act kiristää vaatimuksia riskin kasvaessa</a:t>
            </a:r>
          </a:p>
        </p:txBody>
      </p:sp>
      <p:sp>
        <p:nvSpPr>
          <p:cNvPr id="5" name="Suora yhdysviiva 4">
            <a:extLst>
              <a:ext uri="{FF2B5EF4-FFF2-40B4-BE49-F238E27FC236}">
                <a16:creationId xmlns:a16="http://schemas.microsoft.com/office/drawing/2014/main" id="{9179BFD4-6737-41CC-B3D7-335E7BC2E618}"/>
              </a:ext>
            </a:extLst>
          </p:cNvPr>
          <p:cNvSpPr>
            <a:spLocks noGrp="1"/>
          </p:cNvSpPr>
          <p:nvPr/>
        </p:nvSpPr>
        <p:spPr>
          <a:xfrm>
            <a:off x="666750" y="6400800"/>
            <a:ext cx="10858500" cy="0"/>
          </a:xfrm>
          <a:prstGeom prst="line">
            <a:avLst/>
          </a:prstGeom>
          <a:noFill/>
          <a:ln w="952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AE9079D9-1D32-45C3-9E64-D26ED4662B1C}"/>
              </a:ext>
            </a:extLst>
          </p:cNvPr>
          <p:cNvSpPr>
            <a:spLocks noGrp="1"/>
          </p:cNvSpPr>
          <p:nvPr/>
        </p:nvSpPr>
        <p:spPr>
          <a:xfrm>
            <a:off x="666750" y="6496050"/>
            <a:ext cx="95250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Lähteet: asetus (EU) 2024/1689; EC AI Act Service Desk, tilanne 9/2026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8DFA1213-2D0F-4DC9-B774-80303AC02C9B}"/>
              </a:ext>
            </a:extLst>
          </p:cNvPr>
          <p:cNvSpPr>
            <a:spLocks noGrp="1"/>
          </p:cNvSpPr>
          <p:nvPr/>
        </p:nvSpPr>
        <p:spPr>
          <a:xfrm>
            <a:off x="10715625" y="6477000"/>
            <a:ext cx="809625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9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CFEE59A1-055B-4489-B675-D42AE4981C05}"/>
              </a:ext>
            </a:extLst>
          </p:cNvPr>
          <p:cNvSpPr>
            <a:spLocks noGrp="1"/>
          </p:cNvSpPr>
          <p:nvPr/>
        </p:nvSpPr>
        <p:spPr>
          <a:xfrm>
            <a:off x="714375" y="2000250"/>
            <a:ext cx="4286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RISKIPERUSTEINEN MALLI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84DFC3A4-F0E9-4F2A-8634-6AA05BB1A740}"/>
              </a:ext>
            </a:extLst>
          </p:cNvPr>
          <p:cNvSpPr>
            <a:spLocks noGrp="1"/>
          </p:cNvSpPr>
          <p:nvPr/>
        </p:nvSpPr>
        <p:spPr>
          <a:xfrm>
            <a:off x="714375" y="2381250"/>
            <a:ext cx="4762500" cy="609600"/>
          </a:xfrm>
          <a:prstGeom prst="rect">
            <a:avLst/>
          </a:prstGeom>
          <a:solidFill>
            <a:srgbClr val="5B2645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B72F418F-A6E3-4CEF-B55C-4FE78B2569EF}"/>
              </a:ext>
            </a:extLst>
          </p:cNvPr>
          <p:cNvSpPr>
            <a:spLocks noGrp="1"/>
          </p:cNvSpPr>
          <p:nvPr/>
        </p:nvSpPr>
        <p:spPr>
          <a:xfrm>
            <a:off x="885825" y="2476500"/>
            <a:ext cx="44196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KIELLETTY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8A599229-2247-4B94-A5FF-107489439866}"/>
              </a:ext>
            </a:extLst>
          </p:cNvPr>
          <p:cNvSpPr>
            <a:spLocks noGrp="1"/>
          </p:cNvSpPr>
          <p:nvPr/>
        </p:nvSpPr>
        <p:spPr>
          <a:xfrm>
            <a:off x="885825" y="2695575"/>
            <a:ext cx="4419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esim. sosiaalinen pisteytys; tunteiden tunnistus työpaikalla*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88F5B0FD-6A65-4CF3-9FE9-87F4C3F28E49}"/>
              </a:ext>
            </a:extLst>
          </p:cNvPr>
          <p:cNvSpPr>
            <a:spLocks noGrp="1"/>
          </p:cNvSpPr>
          <p:nvPr/>
        </p:nvSpPr>
        <p:spPr>
          <a:xfrm>
            <a:off x="1000125" y="3086100"/>
            <a:ext cx="4191000" cy="609600"/>
          </a:xfrm>
          <a:prstGeom prst="rect">
            <a:avLst/>
          </a:prstGeom>
          <a:solidFill>
            <a:srgbClr val="D66A4E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CAE86A2-A48F-4EAA-A9AB-A3819F90F886}"/>
              </a:ext>
            </a:extLst>
          </p:cNvPr>
          <p:cNvSpPr>
            <a:spLocks noGrp="1"/>
          </p:cNvSpPr>
          <p:nvPr/>
        </p:nvSpPr>
        <p:spPr>
          <a:xfrm>
            <a:off x="1171575" y="3181350"/>
            <a:ext cx="3848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SUURI RISKI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E4B7ADF5-0A6E-46DF-A572-16E3A80D6066}"/>
              </a:ext>
            </a:extLst>
          </p:cNvPr>
          <p:cNvSpPr>
            <a:spLocks noGrp="1"/>
          </p:cNvSpPr>
          <p:nvPr/>
        </p:nvSpPr>
        <p:spPr>
          <a:xfrm>
            <a:off x="1171575" y="3400425"/>
            <a:ext cx="3848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esim. rekrytointi, koulutus, kriittinen infrastruktuuri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8FCE8B93-01DA-4EEA-A523-1D24C1D4CDF2}"/>
              </a:ext>
            </a:extLst>
          </p:cNvPr>
          <p:cNvSpPr>
            <a:spLocks noGrp="1"/>
          </p:cNvSpPr>
          <p:nvPr/>
        </p:nvSpPr>
        <p:spPr>
          <a:xfrm>
            <a:off x="1285875" y="3790950"/>
            <a:ext cx="3619500" cy="609600"/>
          </a:xfrm>
          <a:prstGeom prst="rect">
            <a:avLst/>
          </a:prstGeom>
          <a:solidFill>
            <a:srgbClr val="E7CBD6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6" name="Suorakulmio 15">
            <a:extLst>
              <a:ext uri="{FF2B5EF4-FFF2-40B4-BE49-F238E27FC236}">
                <a16:creationId xmlns:a16="http://schemas.microsoft.com/office/drawing/2014/main" id="{FA60C3EB-8FFB-45E9-88E2-10307283DF44}"/>
              </a:ext>
            </a:extLst>
          </p:cNvPr>
          <p:cNvSpPr>
            <a:spLocks noGrp="1"/>
          </p:cNvSpPr>
          <p:nvPr/>
        </p:nvSpPr>
        <p:spPr>
          <a:xfrm>
            <a:off x="1457325" y="3886200"/>
            <a:ext cx="32766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LÄPINÄKYVYYS</a:t>
            </a:r>
          </a:p>
        </p:txBody>
      </p:sp>
      <p:sp>
        <p:nvSpPr>
          <p:cNvPr id="17" name="Suorakulmio 16">
            <a:extLst>
              <a:ext uri="{FF2B5EF4-FFF2-40B4-BE49-F238E27FC236}">
                <a16:creationId xmlns:a16="http://schemas.microsoft.com/office/drawing/2014/main" id="{6AAA86BA-E87C-4C24-9727-8D5C1ACCE465}"/>
              </a:ext>
            </a:extLst>
          </p:cNvPr>
          <p:cNvSpPr>
            <a:spLocks noGrp="1"/>
          </p:cNvSpPr>
          <p:nvPr/>
        </p:nvSpPr>
        <p:spPr>
          <a:xfrm>
            <a:off x="1457325" y="4105275"/>
            <a:ext cx="32766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esim. chatbotit ja synteettinen sisältö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056E2494-E7EA-4021-A618-39A1FC5B4C4B}"/>
              </a:ext>
            </a:extLst>
          </p:cNvPr>
          <p:cNvSpPr>
            <a:spLocks noGrp="1"/>
          </p:cNvSpPr>
          <p:nvPr/>
        </p:nvSpPr>
        <p:spPr>
          <a:xfrm>
            <a:off x="1571625" y="4495800"/>
            <a:ext cx="3048000" cy="609600"/>
          </a:xfrm>
          <a:prstGeom prst="rect">
            <a:avLst/>
          </a:prstGeom>
          <a:solidFill>
            <a:srgbClr val="DDE0CD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19" name="Suorakulmio 18">
            <a:extLst>
              <a:ext uri="{FF2B5EF4-FFF2-40B4-BE49-F238E27FC236}">
                <a16:creationId xmlns:a16="http://schemas.microsoft.com/office/drawing/2014/main" id="{188F6B08-7972-4979-8BD0-50EC28FD5977}"/>
              </a:ext>
            </a:extLst>
          </p:cNvPr>
          <p:cNvSpPr>
            <a:spLocks noGrp="1"/>
          </p:cNvSpPr>
          <p:nvPr/>
        </p:nvSpPr>
        <p:spPr>
          <a:xfrm>
            <a:off x="1743075" y="4591050"/>
            <a:ext cx="27051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VÄHÄINEN / EI RISKIÄ</a:t>
            </a:r>
          </a:p>
        </p:txBody>
      </p:sp>
      <p:sp>
        <p:nvSpPr>
          <p:cNvPr id="20" name="Suorakulmio 19">
            <a:extLst>
              <a:ext uri="{FF2B5EF4-FFF2-40B4-BE49-F238E27FC236}">
                <a16:creationId xmlns:a16="http://schemas.microsoft.com/office/drawing/2014/main" id="{0DC24AF3-17E7-4376-8F84-E4CC900B30EE}"/>
              </a:ext>
            </a:extLst>
          </p:cNvPr>
          <p:cNvSpPr>
            <a:spLocks noGrp="1"/>
          </p:cNvSpPr>
          <p:nvPr/>
        </p:nvSpPr>
        <p:spPr>
          <a:xfrm>
            <a:off x="1743075" y="4810125"/>
            <a:ext cx="27051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050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050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esim. tavalliset avustavat käyttötavat</a:t>
            </a:r>
          </a:p>
        </p:txBody>
      </p:sp>
      <p:sp>
        <p:nvSpPr>
          <p:cNvPr id="21" name="Suorakulmio 20">
            <a:extLst>
              <a:ext uri="{FF2B5EF4-FFF2-40B4-BE49-F238E27FC236}">
                <a16:creationId xmlns:a16="http://schemas.microsoft.com/office/drawing/2014/main" id="{2579488C-FE12-4C7B-B618-BD12F2811659}"/>
              </a:ext>
            </a:extLst>
          </p:cNvPr>
          <p:cNvSpPr>
            <a:spLocks noGrp="1"/>
          </p:cNvSpPr>
          <p:nvPr/>
        </p:nvSpPr>
        <p:spPr>
          <a:xfrm>
            <a:off x="714375" y="5257800"/>
            <a:ext cx="476250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825" b="0" i="0">
                <a:solidFill>
                  <a:srgbClr val="786C68"/>
                </a:solidFill>
                <a:latin typeface="Aptos"/>
                <a:ea typeface="Aptos"/>
                <a:cs typeface="Aptos"/>
              </a:defRPr>
            </a:pPr>
            <a:r>
              <a:rPr sz="825" b="0" i="0">
                <a:solidFill>
                  <a:srgbClr val="786C68"/>
                </a:solidFill>
                <a:latin typeface="Aptos"/>
                <a:ea typeface="Aptos"/>
                <a:cs typeface="Aptos"/>
              </a:rPr>
              <a:t>* Poikkeuksia mm. lääketieteellisiin ja turvallisuustarkoituksiin.</a:t>
            </a:r>
          </a:p>
        </p:txBody>
      </p:sp>
      <p:sp>
        <p:nvSpPr>
          <p:cNvPr id="22" name="Suorakulmio 21">
            <a:extLst>
              <a:ext uri="{FF2B5EF4-FFF2-40B4-BE49-F238E27FC236}">
                <a16:creationId xmlns:a16="http://schemas.microsoft.com/office/drawing/2014/main" id="{82C2CF3E-33C5-4FBA-BE08-4F120AB1433D}"/>
              </a:ext>
            </a:extLst>
          </p:cNvPr>
          <p:cNvSpPr>
            <a:spLocks noGrp="1"/>
          </p:cNvSpPr>
          <p:nvPr/>
        </p:nvSpPr>
        <p:spPr>
          <a:xfrm>
            <a:off x="6429375" y="2000250"/>
            <a:ext cx="4572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275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KESKEISET VIRSTANPYLVÄÄT</a:t>
            </a:r>
          </a:p>
        </p:txBody>
      </p:sp>
      <p:sp>
        <p:nvSpPr>
          <p:cNvPr id="23" name="Suora yhdysviiva 22">
            <a:extLst>
              <a:ext uri="{FF2B5EF4-FFF2-40B4-BE49-F238E27FC236}">
                <a16:creationId xmlns:a16="http://schemas.microsoft.com/office/drawing/2014/main" id="{88BD4806-B680-41BA-9B4E-2D2CB5389C6F}"/>
              </a:ext>
            </a:extLst>
          </p:cNvPr>
          <p:cNvSpPr>
            <a:spLocks noGrp="1"/>
          </p:cNvSpPr>
          <p:nvPr/>
        </p:nvSpPr>
        <p:spPr>
          <a:xfrm>
            <a:off x="6781800" y="2438400"/>
            <a:ext cx="0" cy="2857500"/>
          </a:xfrm>
          <a:prstGeom prst="line">
            <a:avLst/>
          </a:prstGeom>
          <a:noFill/>
          <a:ln w="28575">
            <a:solidFill>
              <a:srgbClr val="D9C4A7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4" name="Ellipsi 23">
            <a:extLst>
              <a:ext uri="{FF2B5EF4-FFF2-40B4-BE49-F238E27FC236}">
                <a16:creationId xmlns:a16="http://schemas.microsoft.com/office/drawing/2014/main" id="{760BB3C6-1998-4C38-B599-560E9C5190AD}"/>
              </a:ext>
            </a:extLst>
          </p:cNvPr>
          <p:cNvSpPr>
            <a:spLocks noGrp="1"/>
          </p:cNvSpPr>
          <p:nvPr/>
        </p:nvSpPr>
        <p:spPr>
          <a:xfrm>
            <a:off x="6677025" y="2409825"/>
            <a:ext cx="209550" cy="209550"/>
          </a:xfrm>
          <a:prstGeom prst="ellipse">
            <a:avLst/>
          </a:prstGeom>
          <a:solidFill>
            <a:srgbClr val="D66A4E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5" name="Suorakulmio 24">
            <a:extLst>
              <a:ext uri="{FF2B5EF4-FFF2-40B4-BE49-F238E27FC236}">
                <a16:creationId xmlns:a16="http://schemas.microsoft.com/office/drawing/2014/main" id="{F3942F15-C2D5-4C27-80B5-788A75DFE416}"/>
              </a:ext>
            </a:extLst>
          </p:cNvPr>
          <p:cNvSpPr>
            <a:spLocks noGrp="1"/>
          </p:cNvSpPr>
          <p:nvPr/>
        </p:nvSpPr>
        <p:spPr>
          <a:xfrm>
            <a:off x="7143750" y="2362200"/>
            <a:ext cx="1619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02.02.2025</a:t>
            </a:r>
          </a:p>
        </p:txBody>
      </p:sp>
      <p:sp>
        <p:nvSpPr>
          <p:cNvPr id="26" name="Suorakulmio 25">
            <a:extLst>
              <a:ext uri="{FF2B5EF4-FFF2-40B4-BE49-F238E27FC236}">
                <a16:creationId xmlns:a16="http://schemas.microsoft.com/office/drawing/2014/main" id="{12DDABAD-FEF0-4C24-AF51-3C76805B6FAB}"/>
              </a:ext>
            </a:extLst>
          </p:cNvPr>
          <p:cNvSpPr>
            <a:spLocks noGrp="1"/>
          </p:cNvSpPr>
          <p:nvPr/>
        </p:nvSpPr>
        <p:spPr>
          <a:xfrm>
            <a:off x="7143750" y="261937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kiellot, määritelmät ja AI-lukutaito</a:t>
            </a:r>
          </a:p>
        </p:txBody>
      </p:sp>
      <p:sp>
        <p:nvSpPr>
          <p:cNvPr id="27" name="Ellipsi 26">
            <a:extLst>
              <a:ext uri="{FF2B5EF4-FFF2-40B4-BE49-F238E27FC236}">
                <a16:creationId xmlns:a16="http://schemas.microsoft.com/office/drawing/2014/main" id="{C1016B8A-B929-48A1-A95F-800180E40AB2}"/>
              </a:ext>
            </a:extLst>
          </p:cNvPr>
          <p:cNvSpPr>
            <a:spLocks noGrp="1"/>
          </p:cNvSpPr>
          <p:nvPr/>
        </p:nvSpPr>
        <p:spPr>
          <a:xfrm>
            <a:off x="6677025" y="3067050"/>
            <a:ext cx="209550" cy="209550"/>
          </a:xfrm>
          <a:prstGeom prst="ellipse">
            <a:avLst/>
          </a:prstGeom>
          <a:solidFill>
            <a:srgbClr val="D66A4E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28" name="Suorakulmio 27">
            <a:extLst>
              <a:ext uri="{FF2B5EF4-FFF2-40B4-BE49-F238E27FC236}">
                <a16:creationId xmlns:a16="http://schemas.microsoft.com/office/drawing/2014/main" id="{6F82B791-1C8D-4AE2-825C-ED7CCA349609}"/>
              </a:ext>
            </a:extLst>
          </p:cNvPr>
          <p:cNvSpPr>
            <a:spLocks noGrp="1"/>
          </p:cNvSpPr>
          <p:nvPr/>
        </p:nvSpPr>
        <p:spPr>
          <a:xfrm>
            <a:off x="7143750" y="3019425"/>
            <a:ext cx="1619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02.08.2025</a:t>
            </a:r>
          </a:p>
        </p:txBody>
      </p:sp>
      <p:sp>
        <p:nvSpPr>
          <p:cNvPr id="29" name="Suorakulmio 28">
            <a:extLst>
              <a:ext uri="{FF2B5EF4-FFF2-40B4-BE49-F238E27FC236}">
                <a16:creationId xmlns:a16="http://schemas.microsoft.com/office/drawing/2014/main" id="{E8B1128C-9FA4-4F4A-99C1-6D7F6140A2D2}"/>
              </a:ext>
            </a:extLst>
          </p:cNvPr>
          <p:cNvSpPr>
            <a:spLocks noGrp="1"/>
          </p:cNvSpPr>
          <p:nvPr/>
        </p:nvSpPr>
        <p:spPr>
          <a:xfrm>
            <a:off x="7143750" y="327660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yleiskäyttöisten mallien säännöt</a:t>
            </a:r>
          </a:p>
        </p:txBody>
      </p:sp>
      <p:sp>
        <p:nvSpPr>
          <p:cNvPr id="30" name="Ellipsi 29">
            <a:extLst>
              <a:ext uri="{FF2B5EF4-FFF2-40B4-BE49-F238E27FC236}">
                <a16:creationId xmlns:a16="http://schemas.microsoft.com/office/drawing/2014/main" id="{A17CCD7E-5E52-427B-A29D-B7D4332AFD1D}"/>
              </a:ext>
            </a:extLst>
          </p:cNvPr>
          <p:cNvSpPr>
            <a:spLocks noGrp="1"/>
          </p:cNvSpPr>
          <p:nvPr/>
        </p:nvSpPr>
        <p:spPr>
          <a:xfrm>
            <a:off x="6677025" y="3724275"/>
            <a:ext cx="209550" cy="209550"/>
          </a:xfrm>
          <a:prstGeom prst="ellipse">
            <a:avLst/>
          </a:prstGeom>
          <a:solidFill>
            <a:srgbClr val="D66A4E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1" name="Suorakulmio 30">
            <a:extLst>
              <a:ext uri="{FF2B5EF4-FFF2-40B4-BE49-F238E27FC236}">
                <a16:creationId xmlns:a16="http://schemas.microsoft.com/office/drawing/2014/main" id="{BE6C8023-B9AC-4165-B2C4-11B1A4182B84}"/>
              </a:ext>
            </a:extLst>
          </p:cNvPr>
          <p:cNvSpPr>
            <a:spLocks noGrp="1"/>
          </p:cNvSpPr>
          <p:nvPr/>
        </p:nvSpPr>
        <p:spPr>
          <a:xfrm>
            <a:off x="7143750" y="3676650"/>
            <a:ext cx="1619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02.08.2026</a:t>
            </a:r>
          </a:p>
        </p:txBody>
      </p:sp>
      <p:sp>
        <p:nvSpPr>
          <p:cNvPr id="32" name="Suorakulmio 31">
            <a:extLst>
              <a:ext uri="{FF2B5EF4-FFF2-40B4-BE49-F238E27FC236}">
                <a16:creationId xmlns:a16="http://schemas.microsoft.com/office/drawing/2014/main" id="{BCBEBDA2-2A76-48A6-A2F2-E67FBB1DA7E2}"/>
              </a:ext>
            </a:extLst>
          </p:cNvPr>
          <p:cNvSpPr>
            <a:spLocks noGrp="1"/>
          </p:cNvSpPr>
          <p:nvPr/>
        </p:nvSpPr>
        <p:spPr>
          <a:xfrm>
            <a:off x="7143750" y="393382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enemmistö säännöistä + läpinäkyvyys</a:t>
            </a:r>
          </a:p>
        </p:txBody>
      </p:sp>
      <p:sp>
        <p:nvSpPr>
          <p:cNvPr id="33" name="Ellipsi 32">
            <a:extLst>
              <a:ext uri="{FF2B5EF4-FFF2-40B4-BE49-F238E27FC236}">
                <a16:creationId xmlns:a16="http://schemas.microsoft.com/office/drawing/2014/main" id="{5ED7F079-9C22-4CF8-B95B-5AD47163E63D}"/>
              </a:ext>
            </a:extLst>
          </p:cNvPr>
          <p:cNvSpPr>
            <a:spLocks noGrp="1"/>
          </p:cNvSpPr>
          <p:nvPr/>
        </p:nvSpPr>
        <p:spPr>
          <a:xfrm>
            <a:off x="6677025" y="4381500"/>
            <a:ext cx="209550" cy="209550"/>
          </a:xfrm>
          <a:prstGeom prst="ellipse">
            <a:avLst/>
          </a:prstGeom>
          <a:solidFill>
            <a:srgbClr val="6F7651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4" name="Suorakulmio 33">
            <a:extLst>
              <a:ext uri="{FF2B5EF4-FFF2-40B4-BE49-F238E27FC236}">
                <a16:creationId xmlns:a16="http://schemas.microsoft.com/office/drawing/2014/main" id="{F7933AF6-E54A-4226-B965-E5736E1E27B7}"/>
              </a:ext>
            </a:extLst>
          </p:cNvPr>
          <p:cNvSpPr>
            <a:spLocks noGrp="1"/>
          </p:cNvSpPr>
          <p:nvPr/>
        </p:nvSpPr>
        <p:spPr>
          <a:xfrm>
            <a:off x="7143750" y="4333875"/>
            <a:ext cx="1619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02.12.2027</a:t>
            </a:r>
          </a:p>
        </p:txBody>
      </p:sp>
      <p:sp>
        <p:nvSpPr>
          <p:cNvPr id="35" name="Suorakulmio 34">
            <a:extLst>
              <a:ext uri="{FF2B5EF4-FFF2-40B4-BE49-F238E27FC236}">
                <a16:creationId xmlns:a16="http://schemas.microsoft.com/office/drawing/2014/main" id="{0EEC58BD-FE29-464C-9B2C-0ABF52F8522D}"/>
              </a:ext>
            </a:extLst>
          </p:cNvPr>
          <p:cNvSpPr>
            <a:spLocks noGrp="1"/>
          </p:cNvSpPr>
          <p:nvPr/>
        </p:nvSpPr>
        <p:spPr>
          <a:xfrm>
            <a:off x="7143750" y="4591050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Annex III:n suuren riskin käyttötavat</a:t>
            </a:r>
          </a:p>
        </p:txBody>
      </p:sp>
      <p:sp>
        <p:nvSpPr>
          <p:cNvPr id="36" name="Ellipsi 35">
            <a:extLst>
              <a:ext uri="{FF2B5EF4-FFF2-40B4-BE49-F238E27FC236}">
                <a16:creationId xmlns:a16="http://schemas.microsoft.com/office/drawing/2014/main" id="{E54EB2DA-2BB8-41FE-BA4C-17711F795CE1}"/>
              </a:ext>
            </a:extLst>
          </p:cNvPr>
          <p:cNvSpPr>
            <a:spLocks noGrp="1"/>
          </p:cNvSpPr>
          <p:nvPr/>
        </p:nvSpPr>
        <p:spPr>
          <a:xfrm>
            <a:off x="6677025" y="5038725"/>
            <a:ext cx="209550" cy="209550"/>
          </a:xfrm>
          <a:prstGeom prst="ellipse">
            <a:avLst/>
          </a:prstGeom>
          <a:solidFill>
            <a:srgbClr val="6F7651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37" name="Suorakulmio 36">
            <a:extLst>
              <a:ext uri="{FF2B5EF4-FFF2-40B4-BE49-F238E27FC236}">
                <a16:creationId xmlns:a16="http://schemas.microsoft.com/office/drawing/2014/main" id="{4BFE2D6F-92A6-49CD-869C-A6A1D4A791ED}"/>
              </a:ext>
            </a:extLst>
          </p:cNvPr>
          <p:cNvSpPr>
            <a:spLocks noGrp="1"/>
          </p:cNvSpPr>
          <p:nvPr/>
        </p:nvSpPr>
        <p:spPr>
          <a:xfrm>
            <a:off x="7143750" y="4991100"/>
            <a:ext cx="161925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6F7651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6F7651"/>
                </a:solidFill>
                <a:latin typeface="Aptos"/>
                <a:ea typeface="Aptos"/>
                <a:cs typeface="Aptos"/>
              </a:rPr>
              <a:t>02.08.2028</a:t>
            </a:r>
          </a:p>
        </p:txBody>
      </p:sp>
      <p:sp>
        <p:nvSpPr>
          <p:cNvPr id="38" name="Suorakulmio 37">
            <a:extLst>
              <a:ext uri="{FF2B5EF4-FFF2-40B4-BE49-F238E27FC236}">
                <a16:creationId xmlns:a16="http://schemas.microsoft.com/office/drawing/2014/main" id="{50F3C926-7B60-4E59-8992-DA6C5464D3A7}"/>
              </a:ext>
            </a:extLst>
          </p:cNvPr>
          <p:cNvSpPr>
            <a:spLocks noGrp="1"/>
          </p:cNvSpPr>
          <p:nvPr/>
        </p:nvSpPr>
        <p:spPr>
          <a:xfrm>
            <a:off x="7143750" y="5248275"/>
            <a:ext cx="4000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75" b="0" i="0">
                <a:solidFill>
                  <a:srgbClr val="2B2427"/>
                </a:solidFill>
                <a:latin typeface="Aptos"/>
                <a:ea typeface="Aptos"/>
                <a:cs typeface="Aptos"/>
              </a:defRPr>
            </a:pPr>
            <a:r>
              <a:rPr sz="1275" b="0" i="0">
                <a:solidFill>
                  <a:srgbClr val="2B2427"/>
                </a:solidFill>
                <a:latin typeface="Aptos"/>
                <a:ea typeface="Aptos"/>
                <a:cs typeface="Aptos"/>
              </a:rPr>
              <a:t>Annex I:n säänneltyihin tuotteisiin upotettu AI</a:t>
            </a:r>
          </a:p>
        </p:txBody>
      </p:sp>
      <p:sp>
        <p:nvSpPr>
          <p:cNvPr id="39" name="Suorakulmio 38">
            <a:extLst>
              <a:ext uri="{FF2B5EF4-FFF2-40B4-BE49-F238E27FC236}">
                <a16:creationId xmlns:a16="http://schemas.microsoft.com/office/drawing/2014/main" id="{844E122A-E508-4C52-A855-3639D3C3C263}"/>
              </a:ext>
            </a:extLst>
          </p:cNvPr>
          <p:cNvSpPr>
            <a:spLocks noGrp="1"/>
          </p:cNvSpPr>
          <p:nvPr/>
        </p:nvSpPr>
        <p:spPr>
          <a:xfrm>
            <a:off x="6286500" y="5657850"/>
            <a:ext cx="5000625" cy="400050"/>
          </a:xfrm>
          <a:prstGeom prst="rect">
            <a:avLst/>
          </a:prstGeom>
          <a:solidFill>
            <a:srgbClr val="F0C9BA"/>
          </a:solidFill>
          <a:ln w="0">
            <a:noFill/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0" name="Suorakulmio 39">
            <a:extLst>
              <a:ext uri="{FF2B5EF4-FFF2-40B4-BE49-F238E27FC236}">
                <a16:creationId xmlns:a16="http://schemas.microsoft.com/office/drawing/2014/main" id="{E642411B-4D34-4583-BAF8-CA01D032439D}"/>
              </a:ext>
            </a:extLst>
          </p:cNvPr>
          <p:cNvSpPr>
            <a:spLocks noGrp="1"/>
          </p:cNvSpPr>
          <p:nvPr/>
        </p:nvSpPr>
        <p:spPr>
          <a:xfrm>
            <a:off x="6477000" y="5753100"/>
            <a:ext cx="4619625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72604" lnSpcReduction="10000"/>
          </a:bodyPr>
          <a:lstStyle/>
          <a:p>
            <a:pPr algn="ctr">
              <a:lnSpc>
                <a:spcPct val="100000"/>
              </a:lnSpc>
              <a:buNone/>
              <a:defRPr sz="1200" b="1" i="0">
                <a:solidFill>
                  <a:srgbClr val="5B2645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5B2645"/>
                </a:solidFill>
                <a:latin typeface="Aptos"/>
                <a:ea typeface="Aptos"/>
                <a:cs typeface="Aptos"/>
              </a:rPr>
              <a:t>Työnantajan käytännön minimi: riittävä AI-lukutaito, käyttöohjeet ja riskiperusteinen valvonta.</a:t>
            </a:r>
          </a:p>
        </p:txBody>
      </p:sp>
    </p:spTree>
    <p:extLst>
      <p:ext uri="{BB962C8B-B14F-4D97-AF65-F5344CB8AC3E}">
        <p14:creationId xmlns:p14="http://schemas.microsoft.com/office/powerpoint/2010/main" val="15106941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B26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Suorakulmio 14">
            <a:extLst>
              <a:ext uri="{FF2B5EF4-FFF2-40B4-BE49-F238E27FC236}">
                <a16:creationId xmlns:a16="http://schemas.microsoft.com/office/drawing/2014/main" id="{44D0444D-675F-44D8-B681-C54DE2DE5163}"/>
              </a:ext>
            </a:extLst>
          </p:cNvPr>
          <p:cNvSpPr>
            <a:spLocks noGrp="1"/>
          </p:cNvSpPr>
          <p:nvPr/>
        </p:nvSpPr>
        <p:spPr>
          <a:xfrm>
            <a:off x="685800" y="457200"/>
            <a:ext cx="2190750" cy="209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200" b="1" i="0">
                <a:solidFill>
                  <a:srgbClr val="E7CBD6"/>
                </a:solidFill>
                <a:latin typeface="Aptos"/>
                <a:ea typeface="Aptos"/>
                <a:cs typeface="Aptos"/>
              </a:defRPr>
            </a:pPr>
            <a:r>
              <a:rPr sz="1200" b="1" i="0">
                <a:solidFill>
                  <a:srgbClr val="E7CBD6"/>
                </a:solidFill>
                <a:latin typeface="Aptos"/>
                <a:ea typeface="Aptos"/>
                <a:cs typeface="Aptos"/>
              </a:rPr>
              <a:t>LOPUKSI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C6E08A0B-0F3A-41AC-BC8C-AE5F2516BF0A}"/>
              </a:ext>
            </a:extLst>
          </p:cNvPr>
          <p:cNvSpPr>
            <a:spLocks noGrp="1"/>
          </p:cNvSpPr>
          <p:nvPr/>
        </p:nvSpPr>
        <p:spPr>
          <a:xfrm>
            <a:off x="685800" y="1200150"/>
            <a:ext cx="9525000" cy="1524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88000"/>
              </a:lnSpc>
              <a:buNone/>
              <a:defRPr sz="5625" b="1" i="0">
                <a:solidFill>
                  <a:srgbClr val="FFFDF9"/>
                </a:solidFill>
                <a:latin typeface="Georgia"/>
                <a:ea typeface="Georgia"/>
                <a:cs typeface="Georgia"/>
              </a:defRPr>
            </a:pPr>
            <a:r>
              <a:rPr sz="5625" b="1" i="0">
                <a:solidFill>
                  <a:srgbClr val="FFFDF9"/>
                </a:solidFill>
                <a:latin typeface="Georgia"/>
                <a:ea typeface="Georgia"/>
                <a:cs typeface="Georgia"/>
              </a:rPr>
              <a:t>Tekoäly on vipu,</a:t>
            </a:r>
          </a:p>
          <a:p>
            <a:pPr algn="l">
              <a:lnSpc>
                <a:spcPct val="88000"/>
              </a:lnSpc>
              <a:buNone/>
              <a:defRPr sz="5625" b="1" i="0">
                <a:solidFill>
                  <a:srgbClr val="FFFDF9"/>
                </a:solidFill>
                <a:latin typeface="Georgia"/>
                <a:ea typeface="Georgia"/>
                <a:cs typeface="Georgia"/>
              </a:defRPr>
            </a:pPr>
            <a:r>
              <a:rPr sz="5625" b="1" i="0">
                <a:solidFill>
                  <a:srgbClr val="FFFDF9"/>
                </a:solidFill>
                <a:latin typeface="Georgia"/>
                <a:ea typeface="Georgia"/>
                <a:cs typeface="Georgia"/>
              </a:rPr>
              <a:t>ei autopilotti.</a:t>
            </a:r>
          </a:p>
        </p:txBody>
      </p:sp>
      <p:sp>
        <p:nvSpPr>
          <p:cNvPr id="3" name="Suora yhdysviiva 2">
            <a:extLst>
              <a:ext uri="{FF2B5EF4-FFF2-40B4-BE49-F238E27FC236}">
                <a16:creationId xmlns:a16="http://schemas.microsoft.com/office/drawing/2014/main" id="{337C40D6-D0F3-484A-AE77-925458308A89}"/>
              </a:ext>
            </a:extLst>
          </p:cNvPr>
          <p:cNvSpPr>
            <a:spLocks noGrp="1"/>
          </p:cNvSpPr>
          <p:nvPr/>
        </p:nvSpPr>
        <p:spPr>
          <a:xfrm>
            <a:off x="685800" y="3162300"/>
            <a:ext cx="10477500" cy="0"/>
          </a:xfrm>
          <a:prstGeom prst="line">
            <a:avLst/>
          </a:prstGeom>
          <a:noFill/>
          <a:ln w="38100">
            <a:solidFill>
              <a:srgbClr val="D66A4E"/>
            </a:solidFill>
            <a:prstDash val="solid"/>
          </a:ln>
        </p:spPr>
        <p:txBody>
          <a:bodyPr/>
          <a:lstStyle/>
          <a:p>
            <a:endParaRPr lang="fi-FI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B0DDC093-2C04-4188-8E22-E2F1E223B707}"/>
              </a:ext>
            </a:extLst>
          </p:cNvPr>
          <p:cNvSpPr>
            <a:spLocks noGrp="1"/>
          </p:cNvSpPr>
          <p:nvPr/>
        </p:nvSpPr>
        <p:spPr>
          <a:xfrm>
            <a:off x="742950" y="3638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8DE2CE63-F49A-4E51-9BC2-6C7CF45823C5}"/>
              </a:ext>
            </a:extLst>
          </p:cNvPr>
          <p:cNvSpPr>
            <a:spLocks noGrp="1"/>
          </p:cNvSpPr>
          <p:nvPr/>
        </p:nvSpPr>
        <p:spPr>
          <a:xfrm>
            <a:off x="742950" y="40957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KÄYTÄ</a:t>
            </a: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360FBBE2-E914-4041-9690-E84E151BC438}"/>
              </a:ext>
            </a:extLst>
          </p:cNvPr>
          <p:cNvSpPr>
            <a:spLocks noGrp="1"/>
          </p:cNvSpPr>
          <p:nvPr/>
        </p:nvSpPr>
        <p:spPr>
          <a:xfrm>
            <a:off x="742950" y="462915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rajattuun tehtävään,</a:t>
            </a:r>
          </a:p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jossa laatu voidaan arvioida</a:t>
            </a:r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180C764B-1E3D-4373-B473-BF06C3D1D1E1}"/>
              </a:ext>
            </a:extLst>
          </p:cNvPr>
          <p:cNvSpPr>
            <a:spLocks noGrp="1"/>
          </p:cNvSpPr>
          <p:nvPr/>
        </p:nvSpPr>
        <p:spPr>
          <a:xfrm>
            <a:off x="4457700" y="3638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330E2811-6AEC-4A83-909B-EA4D7D88539B}"/>
              </a:ext>
            </a:extLst>
          </p:cNvPr>
          <p:cNvSpPr>
            <a:spLocks noGrp="1"/>
          </p:cNvSpPr>
          <p:nvPr/>
        </p:nvSpPr>
        <p:spPr>
          <a:xfrm>
            <a:off x="4457700" y="40957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TARKISTA</a:t>
            </a:r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D609B4FF-73BA-4130-AE48-0E629FCDE95F}"/>
              </a:ext>
            </a:extLst>
          </p:cNvPr>
          <p:cNvSpPr>
            <a:spLocks noGrp="1"/>
          </p:cNvSpPr>
          <p:nvPr/>
        </p:nvSpPr>
        <p:spPr>
          <a:xfrm>
            <a:off x="4457700" y="462915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faktat, lähteet, vinoumat</a:t>
            </a:r>
          </a:p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ja tietojen käsittely</a:t>
            </a:r>
          </a:p>
        </p:txBody>
      </p:sp>
      <p:sp>
        <p:nvSpPr>
          <p:cNvPr id="10" name="Suorakulmio 9">
            <a:extLst>
              <a:ext uri="{FF2B5EF4-FFF2-40B4-BE49-F238E27FC236}">
                <a16:creationId xmlns:a16="http://schemas.microsoft.com/office/drawing/2014/main" id="{072604FC-5843-4FCA-845F-7DED7A201E9C}"/>
              </a:ext>
            </a:extLst>
          </p:cNvPr>
          <p:cNvSpPr>
            <a:spLocks noGrp="1"/>
          </p:cNvSpPr>
          <p:nvPr/>
        </p:nvSpPr>
        <p:spPr>
          <a:xfrm>
            <a:off x="8172450" y="3638550"/>
            <a:ext cx="666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1350" b="1" i="0">
                <a:solidFill>
                  <a:srgbClr val="D66A4E"/>
                </a:solidFill>
                <a:latin typeface="Aptos"/>
                <a:ea typeface="Aptos"/>
                <a:cs typeface="Aptos"/>
              </a:defRPr>
            </a:pPr>
            <a:r>
              <a:rPr sz="1350" b="1" i="0">
                <a:solidFill>
                  <a:srgbClr val="D66A4E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1F668043-0998-4DD8-B18F-592B5F7E5759}"/>
              </a:ext>
            </a:extLst>
          </p:cNvPr>
          <p:cNvSpPr>
            <a:spLocks noGrp="1"/>
          </p:cNvSpPr>
          <p:nvPr/>
        </p:nvSpPr>
        <p:spPr>
          <a:xfrm>
            <a:off x="8172450" y="4095750"/>
            <a:ext cx="2857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0000"/>
              </a:lnSpc>
              <a:buNone/>
              <a:def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defRPr>
            </a:pPr>
            <a:r>
              <a:rPr sz="2325" b="1" i="0">
                <a:solidFill>
                  <a:srgbClr val="E7CBD6"/>
                </a:solidFill>
                <a:latin typeface="Georgia"/>
                <a:ea typeface="Georgia"/>
                <a:cs typeface="Georgia"/>
              </a:rPr>
              <a:t>VASTAA</a:t>
            </a:r>
          </a:p>
        </p:txBody>
      </p:sp>
      <p:sp>
        <p:nvSpPr>
          <p:cNvPr id="12" name="Suorakulmio 11">
            <a:extLst>
              <a:ext uri="{FF2B5EF4-FFF2-40B4-BE49-F238E27FC236}">
                <a16:creationId xmlns:a16="http://schemas.microsoft.com/office/drawing/2014/main" id="{FC3134B3-5ED9-4D07-938C-5CF9A90C6EA2}"/>
              </a:ext>
            </a:extLst>
          </p:cNvPr>
          <p:cNvSpPr>
            <a:spLocks noGrp="1"/>
          </p:cNvSpPr>
          <p:nvPr/>
        </p:nvSpPr>
        <p:spPr>
          <a:xfrm>
            <a:off x="8172450" y="4629150"/>
            <a:ext cx="3048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lopputuloksesta —</a:t>
            </a:r>
          </a:p>
          <a:p>
            <a:pPr algn="l">
              <a:lnSpc>
                <a:spcPct val="102000"/>
              </a:lnSpc>
              <a:buNone/>
              <a:defRPr sz="1575" b="0" i="0">
                <a:solidFill>
                  <a:srgbClr val="FFFDF9"/>
                </a:solidFill>
                <a:latin typeface="Aptos"/>
                <a:ea typeface="Aptos"/>
                <a:cs typeface="Aptos"/>
              </a:defRPr>
            </a:pPr>
            <a:r>
              <a:rPr sz="1575" b="0" i="0">
                <a:solidFill>
                  <a:srgbClr val="FFFDF9"/>
                </a:solidFill>
                <a:latin typeface="Aptos"/>
                <a:ea typeface="Aptos"/>
                <a:cs typeface="Aptos"/>
              </a:rPr>
              <a:t>päätöstä ei voi ulkoistaa</a:t>
            </a:r>
          </a:p>
        </p:txBody>
      </p:sp>
      <p:sp>
        <p:nvSpPr>
          <p:cNvPr id="13" name="Suorakulmio 12">
            <a:extLst>
              <a:ext uri="{FF2B5EF4-FFF2-40B4-BE49-F238E27FC236}">
                <a16:creationId xmlns:a16="http://schemas.microsoft.com/office/drawing/2014/main" id="{4A145ED9-9FAD-43B2-B706-60A59B6B31FB}"/>
              </a:ext>
            </a:extLst>
          </p:cNvPr>
          <p:cNvSpPr>
            <a:spLocks noGrp="1"/>
          </p:cNvSpPr>
          <p:nvPr/>
        </p:nvSpPr>
        <p:spPr>
          <a:xfrm>
            <a:off x="685800" y="5867400"/>
            <a:ext cx="92392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554"/>
          </a:bodyPr>
          <a:lstStyle/>
          <a:p>
            <a:pPr algn="l">
              <a:lnSpc>
                <a:spcPct val="100000"/>
              </a:lnSpc>
              <a:buNone/>
              <a:defRPr sz="1725" b="1" i="0">
                <a:solidFill>
                  <a:srgbClr val="FFFDF9"/>
                </a:solidFill>
                <a:latin typeface="Georgia"/>
                <a:ea typeface="Georgia"/>
                <a:cs typeface="Georgia"/>
              </a:defRPr>
            </a:pPr>
            <a:r>
              <a:rPr sz="1725" b="1" i="0">
                <a:solidFill>
                  <a:srgbClr val="FFFDF9"/>
                </a:solidFill>
                <a:latin typeface="Georgia"/>
                <a:ea typeface="Georgia"/>
                <a:cs typeface="Georgia"/>
              </a:rPr>
              <a:t>Kun ihmisen harkinta säilyy ketjussa, AI voi vahvistaa sekä laatua että nopeutta.</a:t>
            </a:r>
          </a:p>
        </p:txBody>
      </p:sp>
      <p:sp>
        <p:nvSpPr>
          <p:cNvPr id="14" name="Suorakulmio 13">
            <a:extLst>
              <a:ext uri="{FF2B5EF4-FFF2-40B4-BE49-F238E27FC236}">
                <a16:creationId xmlns:a16="http://schemas.microsoft.com/office/drawing/2014/main" id="{D2CE1C16-4F0D-4573-8669-6237234FD898}"/>
              </a:ext>
            </a:extLst>
          </p:cNvPr>
          <p:cNvSpPr>
            <a:spLocks noGrp="1"/>
          </p:cNvSpPr>
          <p:nvPr/>
        </p:nvSpPr>
        <p:spPr>
          <a:xfrm>
            <a:off x="10763250" y="6172200"/>
            <a:ext cx="571500" cy="19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r">
              <a:lnSpc>
                <a:spcPct val="100000"/>
              </a:lnSpc>
              <a:buNone/>
              <a:defRPr sz="975" b="1" i="0">
                <a:solidFill>
                  <a:srgbClr val="E7CBD6"/>
                </a:solidFill>
                <a:latin typeface="Aptos"/>
                <a:ea typeface="Aptos"/>
                <a:cs typeface="Aptos"/>
              </a:defRPr>
            </a:pPr>
            <a:r>
              <a:rPr sz="975" b="1" i="0">
                <a:solidFill>
                  <a:srgbClr val="E7CBD6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83405671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895</Words>
  <Application>Microsoft Office PowerPoint</Application>
  <PresentationFormat>Laajakuva</PresentationFormat>
  <Paragraphs>221</Paragraphs>
  <Slides>12</Slides>
  <Notes>12</Notes>
  <HiddenSlides>0</HiddenSlides>
  <MMClips>0</MMClips>
  <ScaleCrop>false</ScaleCrop>
  <HeadingPairs>
    <vt:vector size="6" baseType="variant">
      <vt:variant>
        <vt:lpstr>Käytetyt fontit</vt:lpstr>
      </vt:variant>
      <vt:variant>
        <vt:i4>2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12</vt:i4>
      </vt:variant>
    </vt:vector>
  </HeadingPairs>
  <TitlesOfParts>
    <vt:vector size="15" baseType="lpstr">
      <vt:lpstr>Aptos</vt:lpstr>
      <vt:lpstr>Georgia</vt:lpstr>
      <vt:lpstr>ChatGPT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Maija Nuotio-Virtanen</dc:creator>
  <cp:lastModifiedBy>Omistaja</cp:lastModifiedBy>
  <cp:revision>1</cp:revision>
  <dcterms:created xsi:type="dcterms:W3CDTF">2026-09-08T08:55:05Z</dcterms:created>
  <dcterms:modified xsi:type="dcterms:W3CDTF">2026-09-12T07:04:27Z</dcterms:modified>
</cp:coreProperties>
</file>