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1000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23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38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706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452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760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974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41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237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303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57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076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14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D883-A35C-4C38-BA31-A59301B960AD}" type="datetimeFigureOut">
              <a:rPr lang="fi-FI" smtClean="0"/>
              <a:t>20.12.2025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CFCD5-D8AB-481A-AEC1-5B60ADA23C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53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oili.mannikko@gmail.com" TargetMode="External"/><Relationship Id="rId2" Type="http://schemas.openxmlformats.org/officeDocument/2006/relationships/hyperlink" Target="mailto:jukkatsalo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nneli.alatalo@gmail.com" TargetMode="External"/><Relationship Id="rId5" Type="http://schemas.openxmlformats.org/officeDocument/2006/relationships/hyperlink" Target="mailto:salopaivio@gmail.com" TargetMode="External"/><Relationship Id="rId4" Type="http://schemas.openxmlformats.org/officeDocument/2006/relationships/hyperlink" Target="mailto:ri.salven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7" r="4947" b="7698"/>
          <a:stretch>
            <a:fillRect/>
          </a:stretch>
        </p:blipFill>
        <p:spPr>
          <a:xfrm rot="365513">
            <a:off x="9862036" y="4459067"/>
            <a:ext cx="2025407" cy="1559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Kuva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92" b="5592"/>
          <a:stretch/>
        </p:blipFill>
        <p:spPr>
          <a:xfrm rot="21194976">
            <a:off x="7133539" y="2556508"/>
            <a:ext cx="2619382" cy="17449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Kuva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86" b="4886"/>
          <a:stretch/>
        </p:blipFill>
        <p:spPr>
          <a:xfrm rot="252909">
            <a:off x="10207029" y="2257725"/>
            <a:ext cx="1348464" cy="16889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Suorakulmio 6"/>
          <p:cNvSpPr/>
          <p:nvPr/>
        </p:nvSpPr>
        <p:spPr>
          <a:xfrm>
            <a:off x="6762750" y="446158"/>
            <a:ext cx="4852988" cy="2219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i-FI" sz="32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OLARIN KANSALLISET SENIORIT </a:t>
            </a:r>
            <a:r>
              <a:rPr lang="fi-FI" sz="3200" b="1" kern="100" dirty="0">
                <a:solidFill>
                  <a:srgbClr val="002060"/>
                </a:solidFill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ry</a:t>
            </a:r>
            <a:r>
              <a:rPr lang="fi-FI" sz="3200" b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  <a:t> (OKAS)</a:t>
            </a:r>
            <a:r>
              <a:rPr lang="fi-FI" sz="32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/>
              </a:rPr>
              <a:t> </a:t>
            </a:r>
            <a:br>
              <a:rPr lang="fi-FI" sz="32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/>
              </a:rPr>
            </a:br>
            <a:r>
              <a:rPr lang="fi-FI" sz="2400" b="1" dirty="0">
                <a:solidFill>
                  <a:srgbClr val="C01000"/>
                </a:solidFill>
                <a:latin typeface="Arial" panose="020B0604020202020204" pitchFamily="34" charset="0"/>
                <a:ea typeface="Aptos"/>
              </a:rPr>
              <a:t>Kevään 2026 tapahtumakalenteri</a:t>
            </a:r>
            <a:br>
              <a:rPr lang="fi-FI" b="1" dirty="0">
                <a:solidFill>
                  <a:srgbClr val="215E99"/>
                </a:solidFill>
                <a:effectLst/>
                <a:latin typeface="Arial" panose="020B0604020202020204" pitchFamily="34" charset="0"/>
                <a:ea typeface="Aptos"/>
              </a:rPr>
            </a:b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9920715" y="6098877"/>
            <a:ext cx="2058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rgbClr val="0070C0"/>
                </a:solidFill>
              </a:rPr>
              <a:t>YSTÄVYYTTÄ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9158124" y="3855309"/>
            <a:ext cx="23855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fi-FI" sz="2800" b="1" dirty="0">
                <a:solidFill>
                  <a:srgbClr val="FF0000"/>
                </a:solidFill>
              </a:rPr>
              <a:t>ILOA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7185592" y="4378529"/>
            <a:ext cx="257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rgbClr val="00B050"/>
                </a:solidFill>
              </a:rPr>
              <a:t>YHDESSÄOLOA</a:t>
            </a:r>
            <a:endParaRPr lang="fi-FI" sz="2400" b="1" dirty="0">
              <a:solidFill>
                <a:srgbClr val="00B050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588724" y="103315"/>
            <a:ext cx="457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Kerhot </a:t>
            </a:r>
            <a:r>
              <a:rPr lang="fi-FI" altLang="fi-FI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keväällä 2026</a:t>
            </a:r>
            <a:r>
              <a:rPr kumimoji="0" lang="fi-FI" altLang="fi-FI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tarkemmat tiedot kotisivuilla olari.senioriyhdistys.fi/kerhot</a:t>
            </a:r>
            <a:endParaRPr kumimoji="0" lang="fi-FI" altLang="fi-FI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8" name="Taulukko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157057"/>
              </p:ext>
            </p:extLst>
          </p:nvPr>
        </p:nvGraphicFramePr>
        <p:xfrm>
          <a:off x="688157" y="789792"/>
          <a:ext cx="5204703" cy="5759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9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10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KERHO JA AJANKOHTA</a:t>
                      </a:r>
                      <a:endParaRPr lang="fi-FI" sz="9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>
                          <a:solidFill>
                            <a:srgbClr val="002060"/>
                          </a:solidFill>
                          <a:effectLst/>
                        </a:rPr>
                        <a:t>YHTEYSHENKILÖ</a:t>
                      </a:r>
                      <a:endParaRPr lang="fi-FI" sz="9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PAIKKA</a:t>
                      </a:r>
                      <a:endParaRPr lang="fi-FI" sz="9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4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Muistikerho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Ke/ klo 13.00-15.00, </a:t>
                      </a:r>
                      <a:b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21.1., 18.2., 18.3., 15.4. ja 13.5.</a:t>
                      </a: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Marja </a:t>
                      </a:r>
                      <a:r>
                        <a:rPr lang="fi-FI" sz="1200" dirty="0" err="1">
                          <a:effectLst/>
                        </a:rPr>
                        <a:t>Sassali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>
                          <a:effectLst/>
                        </a:rPr>
                        <a:t>p. 050 357 0777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Valoemy</a:t>
                      </a:r>
                      <a: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Kuunkehrä 2A2</a:t>
                      </a:r>
                    </a:p>
                  </a:txBody>
                  <a:tcPr marL="51983" marR="5198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9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Pelikerhot: Bridge ja Shanghai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Ma/ klo 13.30-15.30 </a:t>
                      </a:r>
                      <a:b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alkaen 12.1.2026 </a:t>
                      </a:r>
                      <a:endParaRPr lang="fi-FI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Pauli Hinkkanen, 0400 212 127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Anneli Pohjanhovi, 040 514 1800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”Kompassi”</a:t>
                      </a:r>
                      <a:b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fi-FI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osall.maksu</a:t>
                      </a:r>
                      <a:b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5€/</a:t>
                      </a:r>
                      <a:r>
                        <a:rPr lang="fi-FI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henk</a:t>
                      </a:r>
                      <a: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/krt</a:t>
                      </a: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Kirjallisuuskerho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Ti/ 1 krt/kk/klo 13-15.30</a:t>
                      </a: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Ursula Högström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040 132 8100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”Kompassi”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 err="1">
                          <a:effectLst/>
                        </a:rPr>
                        <a:t>osall.maksu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>
                          <a:effectLst/>
                        </a:rPr>
                        <a:t>5€/</a:t>
                      </a:r>
                      <a:r>
                        <a:rPr lang="fi-FI" sz="1200" dirty="0" err="1">
                          <a:effectLst/>
                        </a:rPr>
                        <a:t>henk</a:t>
                      </a:r>
                      <a:r>
                        <a:rPr lang="fi-FI" sz="1200" dirty="0">
                          <a:effectLst/>
                        </a:rPr>
                        <a:t>/krt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Jälkiviisaat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To/klo 14-16/1 krt/kk</a:t>
                      </a:r>
                      <a:b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8.1., 12.2., …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Päiviö Salo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>
                          <a:effectLst/>
                        </a:rPr>
                        <a:t>0400 409 343</a:t>
                      </a: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Palvelutorin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err="1">
                          <a:effectLst/>
                        </a:rPr>
                        <a:t>kokoush</a:t>
                      </a:r>
                      <a:r>
                        <a:rPr lang="fi-FI" sz="1200" dirty="0">
                          <a:effectLst/>
                        </a:rPr>
                        <a:t>.,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>
                          <a:effectLst/>
                        </a:rPr>
                        <a:t>seuraa WA-viestiä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4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Golfkerho</a:t>
                      </a:r>
                      <a:endParaRPr lang="fi-FI" sz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Heikki Halkonen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>
                          <a:effectLst/>
                        </a:rPr>
                        <a:t>045 310 7646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7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Käsityökerho</a:t>
                      </a:r>
                      <a:r>
                        <a:rPr lang="fi-FI" sz="1200" b="0" dirty="0">
                          <a:solidFill>
                            <a:srgbClr val="002060"/>
                          </a:solidFill>
                          <a:effectLst/>
                        </a:rPr>
                        <a:t>, tauolla</a:t>
                      </a:r>
                      <a:endParaRPr lang="fi-FI" sz="12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3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OKAS kävelijät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Ti klo 14 ja to klo 11</a:t>
                      </a:r>
                      <a:endParaRPr lang="fi-FI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Marianne Jauhola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040 512 9924</a:t>
                      </a: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Olarin kuntopolku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Digi-/tekoälykerho</a:t>
                      </a:r>
                      <a:br>
                        <a:rPr lang="fi-FI" sz="1200">
                          <a:solidFill>
                            <a:srgbClr val="002060"/>
                          </a:solidFill>
                          <a:effectLst/>
                        </a:rPr>
                      </a:br>
                      <a:r>
                        <a:rPr lang="fi-FI" sz="1200" b="0">
                          <a:solidFill>
                            <a:srgbClr val="002060"/>
                          </a:solidFill>
                          <a:effectLst/>
                        </a:rPr>
                        <a:t>Ti 10.2.</a:t>
                      </a:r>
                      <a:endParaRPr lang="fi-FI" sz="1200" b="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Jukka Salo, 040 546 1392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Marja Sarja, 050 367 6978</a:t>
                      </a: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Palvelutorin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err="1">
                          <a:effectLst/>
                        </a:rPr>
                        <a:t>kokoush</a:t>
                      </a:r>
                      <a:r>
                        <a:rPr lang="fi-FI" sz="1200" dirty="0">
                          <a:effectLst/>
                        </a:rPr>
                        <a:t>.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34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Lounaskerho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</a:rPr>
                        <a:t>Ke/1 krt/kk/klo 13</a:t>
                      </a:r>
                      <a:endParaRPr lang="fi-FI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Riitta </a:t>
                      </a:r>
                      <a:r>
                        <a:rPr lang="fi-FI" sz="1200" dirty="0" err="1">
                          <a:effectLst/>
                        </a:rPr>
                        <a:t>Salvén</a:t>
                      </a:r>
                      <a:r>
                        <a:rPr lang="fi-FI" sz="1200" dirty="0">
                          <a:effectLst/>
                        </a:rPr>
                        <a:t>, 050 358 9405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Seuraa tiedotteita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5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Leffatreffit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Tarjonnan mukaan</a:t>
                      </a: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Lea Kokkonen, 040 562 9919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FINNKINO</a:t>
                      </a:r>
                      <a:br>
                        <a:rPr lang="fi-FI" sz="1200" dirty="0"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i-FI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OMENA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457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  <a:t>OKAS Oktaavi</a:t>
                      </a:r>
                      <a:br>
                        <a:rPr lang="fi-FI" sz="1200" dirty="0">
                          <a:solidFill>
                            <a:srgbClr val="002060"/>
                          </a:solidFill>
                          <a:effectLst/>
                        </a:rPr>
                      </a:br>
                      <a:r>
                        <a:rPr lang="fi-FI" sz="1200" b="0" dirty="0">
                          <a:solidFill>
                            <a:srgbClr val="002060"/>
                          </a:solidFill>
                          <a:effectLst/>
                        </a:rPr>
                        <a:t>Ma/1 krt/kk/klo 15.-16.30</a:t>
                      </a:r>
                      <a:br>
                        <a:rPr lang="fi-FI" sz="1200" b="0" dirty="0">
                          <a:solidFill>
                            <a:srgbClr val="002060"/>
                          </a:solidFill>
                          <a:effectLst/>
                        </a:rPr>
                      </a:br>
                      <a:r>
                        <a:rPr lang="fi-FI" sz="1200" b="0" dirty="0">
                          <a:solidFill>
                            <a:srgbClr val="002060"/>
                          </a:solidFill>
                          <a:effectLst/>
                        </a:rPr>
                        <a:t>alkaen 12.1.2026</a:t>
                      </a:r>
                      <a:endParaRPr lang="fi-FI" sz="12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Eija </a:t>
                      </a:r>
                      <a:r>
                        <a:rPr lang="fi-FI" sz="1200" dirty="0" err="1">
                          <a:effectLst/>
                        </a:rPr>
                        <a:t>Haihu</a:t>
                      </a:r>
                      <a:r>
                        <a:rPr lang="fi-FI" sz="1200" dirty="0">
                          <a:effectLst/>
                        </a:rPr>
                        <a:t>, 040 417 5011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Riitta </a:t>
                      </a:r>
                      <a:r>
                        <a:rPr lang="fi-FI" sz="1200" dirty="0" err="1">
                          <a:effectLst/>
                        </a:rPr>
                        <a:t>Salvén</a:t>
                      </a:r>
                      <a:r>
                        <a:rPr lang="fi-FI" sz="1200" dirty="0">
                          <a:effectLst/>
                        </a:rPr>
                        <a:t>, 050 358 9405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”Kompassi”</a:t>
                      </a:r>
                      <a:br>
                        <a:rPr lang="fi-FI" sz="1200" dirty="0">
                          <a:effectLst/>
                        </a:rPr>
                      </a:br>
                      <a:r>
                        <a:rPr lang="fi-FI" sz="1200" dirty="0">
                          <a:effectLst/>
                        </a:rPr>
                        <a:t>5€/</a:t>
                      </a:r>
                      <a:r>
                        <a:rPr lang="fi-FI" sz="1200" dirty="0" err="1">
                          <a:effectLst/>
                        </a:rPr>
                        <a:t>henk</a:t>
                      </a:r>
                      <a:r>
                        <a:rPr lang="fi-FI" sz="1200" dirty="0">
                          <a:effectLst/>
                        </a:rPr>
                        <a:t>/krt</a:t>
                      </a:r>
                      <a:endParaRPr lang="fi-FI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983" marR="51983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2" name="Kuva 11">
            <a:extLst>
              <a:ext uri="{FF2B5EF4-FFF2-40B4-BE49-F238E27FC236}">
                <a16:creationId xmlns:a16="http://schemas.microsoft.com/office/drawing/2014/main" id="{E4DDC91B-386A-264D-D1BD-5C93683C72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62709" y="4901749"/>
            <a:ext cx="2420278" cy="18152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84143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1913" y="226249"/>
            <a:ext cx="5516994" cy="14146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b="1" dirty="0"/>
              <a:t>JÄSENTILAISUUDET / kevät 2026</a:t>
            </a:r>
            <a:br>
              <a:rPr lang="fi-FI" sz="1400" b="1" dirty="0"/>
            </a:br>
            <a:r>
              <a:rPr lang="fi-FI" sz="1600" dirty="0"/>
              <a:t>Jäsentilaisuudet pidetään joka toinen keskiviikko klo 14-16. Paikka on ravintola Compass Group (KOMPASSI), Piispanportti 10. Jäsentilaisuuksiemme esitelmät käsittelevät seuraavia aihepiirejä: hyvinvointi, ympäristö, yhteiskunta ja viihde</a:t>
            </a:r>
            <a:br>
              <a:rPr lang="fi-FI" sz="1600" dirty="0"/>
            </a:br>
            <a:r>
              <a:rPr lang="fi-FI" sz="1600" dirty="0"/>
              <a:t>Ilmoittautuminen etukäteen.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6490570" y="438411"/>
            <a:ext cx="5361140" cy="1202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000" b="1" dirty="0"/>
              <a:t>RETKET JA KULTTUURI / kevät 2026</a:t>
            </a:r>
            <a:br>
              <a:rPr lang="fi-FI" sz="1400" b="1" dirty="0"/>
            </a:br>
            <a:r>
              <a:rPr lang="fi-FI" sz="1600" dirty="0"/>
              <a:t>Kulttuuriohjelma on suunniteltu jäsenten toiveiden pohjalta. Ilmoittautuminen etukäteen.</a:t>
            </a:r>
            <a:endParaRPr lang="fi-FI" sz="3200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666456" y="176208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i-FI" altLang="fi-FI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</a:br>
            <a:br>
              <a:rPr kumimoji="0" lang="fi-FI" altLang="fi-FI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/>
                <a:cs typeface="Times New Roman" panose="02020603050405020304" pitchFamily="18" charset="0"/>
              </a:rPr>
            </a:br>
            <a:endParaRPr kumimoji="0" lang="fi-FI" altLang="fi-FI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kstiruutu 7"/>
          <p:cNvSpPr txBox="1"/>
          <p:nvPr/>
        </p:nvSpPr>
        <p:spPr>
          <a:xfrm>
            <a:off x="6666457" y="5547270"/>
            <a:ext cx="51852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/>
              <a:t>OKAS-yhteystietoja:</a:t>
            </a:r>
            <a:br>
              <a:rPr lang="fi-FI" sz="1200" dirty="0"/>
            </a:br>
            <a:r>
              <a:rPr lang="fi-FI" sz="1200" dirty="0"/>
              <a:t>Puheenjohtaja: Jukka Salo, </a:t>
            </a:r>
            <a:r>
              <a:rPr lang="fi-FI" sz="1200" u="sng" dirty="0">
                <a:hlinkClick r:id="rId2"/>
              </a:rPr>
              <a:t>jukkatsalo@gmail.com</a:t>
            </a:r>
            <a:r>
              <a:rPr lang="fi-FI" sz="1200" dirty="0"/>
              <a:t>, 040 546 1392</a:t>
            </a:r>
            <a:br>
              <a:rPr lang="fi-FI" sz="1200" dirty="0"/>
            </a:br>
            <a:r>
              <a:rPr lang="fi-FI" sz="1200" dirty="0"/>
              <a:t>Jäsenasiat: Soili Männikkö, </a:t>
            </a:r>
            <a:r>
              <a:rPr lang="fi-FI" sz="1200" u="sng" dirty="0">
                <a:hlinkClick r:id="rId3"/>
              </a:rPr>
              <a:t>soili.mannikko@gmail.com</a:t>
            </a:r>
            <a:r>
              <a:rPr lang="fi-FI" sz="1200" dirty="0"/>
              <a:t> ,040 566 3395 </a:t>
            </a:r>
            <a:br>
              <a:rPr lang="fi-FI" sz="1200" dirty="0"/>
            </a:br>
            <a:r>
              <a:rPr lang="fi-FI" sz="1200" dirty="0"/>
              <a:t>Emäntä: Riitta </a:t>
            </a:r>
            <a:r>
              <a:rPr lang="fi-FI" sz="1200" dirty="0" err="1"/>
              <a:t>Salvén</a:t>
            </a:r>
            <a:r>
              <a:rPr lang="fi-FI" sz="1200" dirty="0"/>
              <a:t>, </a:t>
            </a:r>
            <a:r>
              <a:rPr lang="fi-FI" sz="1200" u="sng" dirty="0">
                <a:hlinkClick r:id="rId4"/>
              </a:rPr>
              <a:t>ri.salven@gmail.com</a:t>
            </a:r>
            <a:r>
              <a:rPr lang="fi-FI" sz="1200" dirty="0"/>
              <a:t>, 050 358 9405</a:t>
            </a:r>
            <a:br>
              <a:rPr lang="fi-FI" sz="1200" dirty="0"/>
            </a:br>
            <a:r>
              <a:rPr lang="fi-FI" sz="1200" dirty="0"/>
              <a:t>Isäntä: Päiviö Salo, </a:t>
            </a:r>
            <a:r>
              <a:rPr lang="fi-FI" sz="1200" u="sng" dirty="0">
                <a:hlinkClick r:id="rId5"/>
              </a:rPr>
              <a:t>salopaivio@gmail.com</a:t>
            </a:r>
            <a:r>
              <a:rPr lang="fi-FI" sz="1200" dirty="0"/>
              <a:t>, 0400 409 343</a:t>
            </a:r>
            <a:br>
              <a:rPr lang="fi-FI" sz="1200" dirty="0"/>
            </a:br>
            <a:r>
              <a:rPr lang="fi-FI" sz="1200" dirty="0"/>
              <a:t>Tiedottaja: Anneli Alatalo, </a:t>
            </a:r>
            <a:r>
              <a:rPr lang="fi-FI" sz="1200" dirty="0">
                <a:hlinkClick r:id="rId6"/>
              </a:rPr>
              <a:t>anneli.alatalo@gmail.com</a:t>
            </a:r>
            <a:r>
              <a:rPr lang="fi-FI" sz="1200" dirty="0"/>
              <a:t>, 0400 377 765</a:t>
            </a:r>
          </a:p>
          <a:p>
            <a:r>
              <a:rPr lang="fi-FI" sz="1200" dirty="0"/>
              <a:t>.</a:t>
            </a:r>
          </a:p>
        </p:txBody>
      </p:sp>
      <p:graphicFrame>
        <p:nvGraphicFramePr>
          <p:cNvPr id="11" name="Taulukk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998464"/>
              </p:ext>
            </p:extLst>
          </p:nvPr>
        </p:nvGraphicFramePr>
        <p:xfrm>
          <a:off x="461913" y="1546296"/>
          <a:ext cx="5351058" cy="5215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8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2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75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14.1.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kern="100" dirty="0">
                          <a:solidFill>
                            <a:schemeClr val="tx1"/>
                          </a:solidFill>
                          <a:effectLst/>
                        </a:rPr>
                        <a:t>Helena </a:t>
                      </a:r>
                      <a:r>
                        <a:rPr lang="fi-FI" sz="1500" b="1" kern="100" dirty="0" err="1">
                          <a:solidFill>
                            <a:schemeClr val="tx1"/>
                          </a:solidFill>
                          <a:effectLst/>
                        </a:rPr>
                        <a:t>Tigonen</a:t>
                      </a:r>
                      <a:r>
                        <a:rPr lang="fi-FI" sz="1500" b="0" kern="100" dirty="0">
                          <a:solidFill>
                            <a:schemeClr val="tx1"/>
                          </a:solidFill>
                          <a:effectLst/>
                        </a:rPr>
                        <a:t>: Tutankhamon, lapsifarao, joka sai ikuisen elämän</a:t>
                      </a:r>
                      <a:endParaRPr lang="fi-FI" sz="1500" b="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7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28.1.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Eeva Eloranta</a:t>
                      </a:r>
                      <a:r>
                        <a:rPr lang="fi-FI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Eeva määrää suunnan, MS vauhdin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550963"/>
                  </a:ext>
                </a:extLst>
              </a:tr>
              <a:tr h="4945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11.2.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500" b="1" kern="100" dirty="0">
                          <a:effectLst/>
                        </a:rPr>
                        <a:t>Markku Veijalainen</a:t>
                      </a:r>
                      <a:r>
                        <a:rPr lang="fi-FI" sz="1500" kern="100" dirty="0">
                          <a:effectLst/>
                        </a:rPr>
                        <a:t>: Olipa kerran … 70- ja 80-lukujen musiikkia, taustoja säveltäjistä ym.</a:t>
                      </a:r>
                      <a:endParaRPr lang="fi-FI" sz="15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1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25.2.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kern="100" dirty="0">
                          <a:effectLst/>
                        </a:rPr>
                        <a:t>Teologian tri, Tietokirjailija </a:t>
                      </a:r>
                      <a:r>
                        <a:rPr lang="fi-FI" sz="1500" b="1" kern="100" dirty="0">
                          <a:effectLst/>
                        </a:rPr>
                        <a:t>Eero </a:t>
                      </a:r>
                      <a:r>
                        <a:rPr lang="fi-FI" sz="1500" b="1" kern="100" dirty="0" err="1">
                          <a:effectLst/>
                        </a:rPr>
                        <a:t>Junkkaala</a:t>
                      </a:r>
                      <a:r>
                        <a:rPr lang="fi-FI" sz="1500" kern="100" dirty="0">
                          <a:effectLst/>
                        </a:rPr>
                        <a:t>: Mitä arkeologia kertoo Raamatun historiallisuudesta</a:t>
                      </a:r>
                      <a:endParaRPr lang="fi-FI" sz="15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11.3.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500" kern="100" dirty="0">
                          <a:effectLst/>
                        </a:rPr>
                        <a:t>Kevätkokous</a:t>
                      </a:r>
                      <a:br>
                        <a:rPr lang="fi-FI" sz="1500" kern="100" dirty="0">
                          <a:effectLst/>
                        </a:rPr>
                      </a:br>
                      <a:r>
                        <a:rPr lang="fi-FI" sz="1500" kern="100" dirty="0">
                          <a:effectLst/>
                        </a:rPr>
                        <a:t>Professori </a:t>
                      </a:r>
                      <a:r>
                        <a:rPr lang="fi-FI" sz="1500" b="1" kern="100" dirty="0">
                          <a:effectLst/>
                        </a:rPr>
                        <a:t>Helena Ranta</a:t>
                      </a:r>
                      <a:r>
                        <a:rPr lang="fi-FI" sz="1500" kern="100" dirty="0">
                          <a:effectLst/>
                        </a:rPr>
                        <a:t>: Sotarikokset ja rikokset ihmisyyttä vastaan, toteutuuko oikeus?</a:t>
                      </a:r>
                      <a:endParaRPr lang="fi-FI" sz="15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25.3.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500" kern="100" dirty="0" err="1">
                          <a:effectLst/>
                        </a:rPr>
                        <a:t>YLE:n</a:t>
                      </a:r>
                      <a:r>
                        <a:rPr lang="fi-FI" sz="1500" kern="100" dirty="0">
                          <a:effectLst/>
                        </a:rPr>
                        <a:t> politiikan toimittaja 1970-2006 </a:t>
                      </a:r>
                      <a:br>
                        <a:rPr lang="fi-FI" sz="1500" kern="100" dirty="0">
                          <a:effectLst/>
                        </a:rPr>
                      </a:br>
                      <a:r>
                        <a:rPr lang="fi-FI" sz="1500" b="1" kern="100" dirty="0">
                          <a:effectLst/>
                        </a:rPr>
                        <a:t>Tarmo Ropponen, </a:t>
                      </a:r>
                      <a:r>
                        <a:rPr lang="fi-FI" sz="1500" b="0" kern="100" dirty="0">
                          <a:effectLst/>
                        </a:rPr>
                        <a:t>Käärityt hihat ja keltainen lyijykynä</a:t>
                      </a:r>
                      <a:endParaRPr lang="fi-FI" sz="15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3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kern="100" dirty="0">
                          <a:effectLst/>
                        </a:rPr>
                        <a:t>Pääsiäishartaus Matinkappelissa klo 13 </a:t>
                      </a:r>
                      <a:endParaRPr lang="fi-FI" sz="15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07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8.4.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0" kern="100" dirty="0">
                          <a:effectLst/>
                        </a:rPr>
                        <a:t>Kelan pääjohtaja </a:t>
                      </a:r>
                      <a:r>
                        <a:rPr lang="fi-FI" sz="1500" b="1" kern="100" dirty="0">
                          <a:effectLst/>
                        </a:rPr>
                        <a:t>Lasse Lehtonen: </a:t>
                      </a:r>
                      <a:r>
                        <a:rPr lang="fi-FI" sz="1500" b="0" kern="100" dirty="0">
                          <a:effectLst/>
                        </a:rPr>
                        <a:t>Ikäihmisen tulevaisuuden näkymät</a:t>
                      </a:r>
                      <a:endParaRPr lang="fi-FI" sz="1500" b="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22.4.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Emeritusprofessori </a:t>
                      </a:r>
                      <a:r>
                        <a:rPr lang="fi-FI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Esko Valtaoja: </a:t>
                      </a:r>
                      <a:r>
                        <a:rPr lang="fi-FI" sz="1500" b="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Kotona maailmankaikkeudessa</a:t>
                      </a:r>
                      <a:endParaRPr lang="fi-FI" sz="15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603429"/>
                  </a:ext>
                </a:extLst>
              </a:tr>
              <a:tr h="304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6.5.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Erikoislääkäri </a:t>
                      </a:r>
                      <a:r>
                        <a:rPr lang="fi-FI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Miikka Peltomaa</a:t>
                      </a:r>
                      <a:r>
                        <a:rPr lang="fi-FI" sz="15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Uni ja musiikki – ihmeelliset lääkkeet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665389"/>
                  </a:ext>
                </a:extLst>
              </a:tr>
              <a:tr h="304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20.5.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5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Kevätjuhla</a:t>
                      </a: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073821"/>
                  </a:ext>
                </a:extLst>
              </a:tr>
            </a:tbl>
          </a:graphicData>
        </a:graphic>
      </p:graphicFrame>
      <p:graphicFrame>
        <p:nvGraphicFramePr>
          <p:cNvPr id="12" name="Taulukk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17902"/>
              </p:ext>
            </p:extLst>
          </p:nvPr>
        </p:nvGraphicFramePr>
        <p:xfrm>
          <a:off x="6600764" y="1546296"/>
          <a:ext cx="5140751" cy="3920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6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</a:rPr>
                        <a:t>Ajankohta</a:t>
                      </a:r>
                      <a:endParaRPr lang="fi-F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</a:rPr>
                        <a:t>Tapahtuma</a:t>
                      </a:r>
                      <a:endParaRPr lang="fi-F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6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</a:rPr>
                        <a:t>21.1.</a:t>
                      </a:r>
                      <a:endParaRPr lang="fi-F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i-FI" sz="1600" dirty="0">
                          <a:effectLst/>
                        </a:rPr>
                        <a:t>Luonnontieteellinen museo (Eläinmuseo)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5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</a:rPr>
                        <a:t>14.2.</a:t>
                      </a:r>
                      <a:endParaRPr lang="fi-F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Kansallisteatteri: Toinen tasavalta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17.2.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Laskiaistiistain tapahtuma </a:t>
                      </a:r>
                      <a:r>
                        <a:rPr lang="fi-FI" sz="16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Puolarmaarissa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</a:rPr>
                        <a:t>6.3.</a:t>
                      </a:r>
                      <a:endParaRPr lang="fi-F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Kouvolan teatteri: Musikaali Hiljaiset sillat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Maaliskuu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Museokäynti, taidenäyttely (avoin)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0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</a:rPr>
                        <a:t>18.4.</a:t>
                      </a:r>
                      <a:endParaRPr lang="fi-FI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Helsingin kaupunginteatteri: Komedia pankkiryöstöstä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25.4.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Kansallisteatteri: Muistopäivä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13.5.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Retki Fazerilaan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Leffatreffit noin kerran kuussa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0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84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122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606</Words>
  <Application>Microsoft Macintosh PowerPoint</Application>
  <PresentationFormat>Laajakuva</PresentationFormat>
  <Paragraphs>102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Jukka Salo</dc:creator>
  <cp:lastModifiedBy>Anneli Alatalo</cp:lastModifiedBy>
  <cp:revision>41</cp:revision>
  <dcterms:created xsi:type="dcterms:W3CDTF">2024-12-20T16:37:26Z</dcterms:created>
  <dcterms:modified xsi:type="dcterms:W3CDTF">2025-12-20T07:00:15Z</dcterms:modified>
</cp:coreProperties>
</file>