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1"/>
  </p:sldMasterIdLst>
  <p:sldIdLst>
    <p:sldId id="256" r:id="rId2"/>
    <p:sldId id="284" r:id="rId3"/>
    <p:sldId id="258" r:id="rId4"/>
    <p:sldId id="259" r:id="rId5"/>
    <p:sldId id="260" r:id="rId6"/>
    <p:sldId id="261" r:id="rId7"/>
    <p:sldId id="257" r:id="rId8"/>
    <p:sldId id="275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5" r:id="rId17"/>
    <p:sldId id="276" r:id="rId18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9EBB"/>
    <a:srgbClr val="198FBB"/>
    <a:srgbClr val="B9DBE0"/>
    <a:srgbClr val="9CD6E0"/>
    <a:srgbClr val="A6E0EA"/>
    <a:srgbClr val="A8E2ED"/>
    <a:srgbClr val="92D9E5"/>
    <a:srgbClr val="6FD3E5"/>
    <a:srgbClr val="07F6E6"/>
    <a:srgbClr val="1B9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85" autoAdjust="0"/>
    <p:restoredTop sz="94660"/>
  </p:normalViewPr>
  <p:slideViewPr>
    <p:cSldViewPr snapToGrid="0" snapToObjects="1">
      <p:cViewPr>
        <p:scale>
          <a:sx n="99" d="100"/>
          <a:sy n="99" d="100"/>
        </p:scale>
        <p:origin x="-11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 userDrawn="1"/>
        </p:nvSpPr>
        <p:spPr>
          <a:xfrm>
            <a:off x="0" y="0"/>
            <a:ext cx="9151087" cy="6773704"/>
          </a:xfrm>
          <a:prstGeom prst="rect">
            <a:avLst/>
          </a:prstGeom>
          <a:gradFill flip="none" rotWithShape="1">
            <a:gsLst>
              <a:gs pos="15000">
                <a:srgbClr val="B9DBE0"/>
              </a:gs>
              <a:gs pos="55000">
                <a:srgbClr val="089EBB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5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i-FI" dirty="0" smtClean="0"/>
              <a:t>Muokkaa perustyylejä </a:t>
            </a:r>
            <a:r>
              <a:rPr kumimoji="0" lang="fi-FI" dirty="0" err="1" smtClean="0"/>
              <a:t>osoitt</a:t>
            </a:r>
            <a:r>
              <a:rPr kumimoji="0" lang="fi-FI" dirty="0" smtClean="0"/>
              <a:t>.</a:t>
            </a:r>
            <a:endParaRPr kumimoji="0" lang="en-US" dirty="0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osoitt.</a:t>
            </a:r>
            <a:endParaRPr kumimoji="0" lang="en-US"/>
          </a:p>
        </p:txBody>
      </p:sp>
      <p:grpSp>
        <p:nvGrpSpPr>
          <p:cNvPr id="2" name="Ryhmit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100000" sy="100000" flip="none" algn="tl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ykse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solidFill>
                  <a:srgbClr val="FFFF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i-FI" dirty="0" smtClean="0"/>
              <a:t>Muokkaa perustyylejä </a:t>
            </a:r>
            <a:r>
              <a:rPr kumimoji="0" lang="fi-FI" dirty="0" err="1" smtClean="0"/>
              <a:t>osoitt</a:t>
            </a:r>
            <a:r>
              <a:rPr kumimoji="0" lang="fi-FI" dirty="0" smtClean="0"/>
              <a:t>.</a:t>
            </a:r>
            <a:endParaRPr kumimoji="0"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kumimoji="0" lang="fi-FI" dirty="0" smtClean="0"/>
              <a:t>Muokkaa perustyylejä </a:t>
            </a:r>
            <a:r>
              <a:rPr kumimoji="0" lang="fi-FI" dirty="0" err="1" smtClean="0"/>
              <a:t>osoitt</a:t>
            </a:r>
            <a:r>
              <a:rPr kumimoji="0" lang="fi-FI" dirty="0" smtClean="0"/>
              <a:t>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osoittamalla symbolia</a:t>
            </a:r>
            <a:endParaRPr kumimoji="0" lang="en-US" dirty="0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29000"/>
            </a:blip>
            <a:tile tx="0" ty="0" sx="100000" sy="100000" flip="none" algn="tl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i-FI" dirty="0" smtClean="0"/>
              <a:t>Muokkaa perustyylejä </a:t>
            </a:r>
            <a:r>
              <a:rPr kumimoji="0" lang="fi-FI" dirty="0" err="1" smtClean="0"/>
              <a:t>osoitt</a:t>
            </a:r>
            <a:r>
              <a:rPr kumimoji="0" lang="fi-FI" dirty="0" smtClean="0"/>
              <a:t>.</a:t>
            </a:r>
            <a:endParaRPr kumimoji="0" lang="en-US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dirty="0" smtClean="0"/>
              <a:t>Muokkaa tekstin perustyylejä osoittamalla</a:t>
            </a:r>
          </a:p>
          <a:p>
            <a:pPr lvl="1" eaLnBrk="1" latinLnBrk="0" hangingPunct="1"/>
            <a:r>
              <a:rPr kumimoji="0" lang="fi-FI" dirty="0" smtClean="0"/>
              <a:t>toinen taso</a:t>
            </a:r>
          </a:p>
          <a:p>
            <a:pPr lvl="2" eaLnBrk="1" latinLnBrk="0" hangingPunct="1"/>
            <a:r>
              <a:rPr kumimoji="0" lang="fi-FI" dirty="0" smtClean="0"/>
              <a:t>kolmas taso</a:t>
            </a:r>
          </a:p>
          <a:p>
            <a:pPr lvl="3" eaLnBrk="1" latinLnBrk="0" hangingPunct="1"/>
            <a:r>
              <a:rPr kumimoji="0" lang="fi-FI" dirty="0" smtClean="0"/>
              <a:t>neljäs taso</a:t>
            </a:r>
          </a:p>
          <a:p>
            <a:pPr lvl="4" eaLnBrk="1" latinLnBrk="0" hangingPunct="1"/>
            <a:r>
              <a:rPr kumimoji="0" lang="fi-FI" dirty="0" smtClean="0"/>
              <a:t>viides taso</a:t>
            </a:r>
            <a:endParaRPr kumimoji="0" lang="en-US" dirty="0"/>
          </a:p>
        </p:txBody>
      </p:sp>
      <p:sp>
        <p:nvSpPr>
          <p:cNvPr id="10" name="Päiväykse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02B9373-BF4B-B44F-9433-9756CC73756F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189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50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MIKKO ALATALO</a:t>
            </a:r>
            <a:endParaRPr lang="fi-FI" dirty="0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9356E3B-2157-164E-8217-A24D245C7AC6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rgbClr val="1FAEC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008457"/>
            <a:ext cx="7772400" cy="1829761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i-FI" sz="6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Minkälaiseen </a:t>
            </a:r>
            <a:r>
              <a:rPr lang="fi-FI" sz="6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tulevaisuuteen meidän tulee olla valmiita</a:t>
            </a:r>
            <a:r>
              <a:rPr lang="fi-FI" sz="6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br>
              <a:rPr lang="fi-FI" sz="6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fi-FI" sz="4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Fokuksessa musiikkikulttuuri.</a:t>
            </a:r>
            <a:r>
              <a:rPr lang="fi-FI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fi-FI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78329" y="4281484"/>
            <a:ext cx="7772400" cy="1199704"/>
          </a:xfrm>
        </p:spPr>
        <p:txBody>
          <a:bodyPr/>
          <a:lstStyle/>
          <a:p>
            <a:r>
              <a:rPr lang="fi-FI" dirty="0" smtClean="0"/>
              <a:t>Mikko Alatalo</a:t>
            </a:r>
          </a:p>
          <a:p>
            <a:r>
              <a:rPr lang="fi-FI" dirty="0" smtClean="0"/>
              <a:t>Kansanedustaja, taiteilija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444500" y="5651500"/>
            <a:ext cx="199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rgbClr val="FFFFFF"/>
                </a:solidFill>
              </a:rPr>
              <a:t>MIKKO ALATALO</a:t>
            </a:r>
            <a:endParaRPr lang="fi-FI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7200" dirty="0" err="1" smtClean="0"/>
              <a:t>Megailmiöitä</a:t>
            </a:r>
            <a:endParaRPr lang="fi-FI" sz="7200" dirty="0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2"/>
          </p:nvPr>
        </p:nvSpPr>
        <p:spPr>
          <a:xfrm>
            <a:off x="457200" y="1645680"/>
            <a:ext cx="4040188" cy="3941763"/>
          </a:xfrm>
        </p:spPr>
        <p:txBody>
          <a:bodyPr>
            <a:noAutofit/>
          </a:bodyPr>
          <a:lstStyle/>
          <a:p>
            <a:r>
              <a:rPr lang="fi-FI" sz="1400" dirty="0" smtClean="0"/>
              <a:t>Kalliit </a:t>
            </a:r>
            <a:r>
              <a:rPr lang="fi-FI" sz="1400" dirty="0"/>
              <a:t>raaka-aineet ja </a:t>
            </a:r>
            <a:r>
              <a:rPr lang="fi-FI" sz="1400" dirty="0" smtClean="0"/>
              <a:t>energia</a:t>
            </a:r>
            <a:endParaRPr lang="fi-FI" sz="1400" dirty="0"/>
          </a:p>
          <a:p>
            <a:r>
              <a:rPr lang="fi-FI" sz="1400" dirty="0" smtClean="0"/>
              <a:t>Niukkuuden teknologiat</a:t>
            </a:r>
            <a:endParaRPr lang="fi-FI" sz="1400" dirty="0"/>
          </a:p>
          <a:p>
            <a:r>
              <a:rPr lang="fi-FI" sz="1400" dirty="0" smtClean="0"/>
              <a:t>Radikaalit </a:t>
            </a:r>
            <a:r>
              <a:rPr lang="fi-FI" sz="1400" dirty="0"/>
              <a:t>innovaatiot </a:t>
            </a:r>
          </a:p>
          <a:p>
            <a:r>
              <a:rPr lang="fi-FI" sz="1400" dirty="0" smtClean="0"/>
              <a:t>Hullunkuriset perheet </a:t>
            </a:r>
            <a:endParaRPr lang="fi-FI" sz="1400" dirty="0"/>
          </a:p>
          <a:p>
            <a:pPr marL="109728" indent="0">
              <a:buNone/>
            </a:pPr>
            <a:r>
              <a:rPr lang="fi-FI" sz="1400" dirty="0"/>
              <a:t> </a:t>
            </a:r>
          </a:p>
          <a:p>
            <a:r>
              <a:rPr lang="fi-FI" sz="1400" dirty="0" smtClean="0"/>
              <a:t>Unohda </a:t>
            </a:r>
            <a:r>
              <a:rPr lang="fi-FI" sz="1400" dirty="0"/>
              <a:t>vanha. Ryhdy </a:t>
            </a:r>
            <a:r>
              <a:rPr lang="fi-FI" sz="1400" dirty="0" smtClean="0"/>
              <a:t>uuteen </a:t>
            </a:r>
            <a:endParaRPr lang="fi-FI" sz="1400" dirty="0"/>
          </a:p>
          <a:p>
            <a:r>
              <a:rPr lang="fi-FI" sz="1400" dirty="0" smtClean="0"/>
              <a:t>Biokausi </a:t>
            </a:r>
            <a:r>
              <a:rPr lang="fi-FI" sz="1400" dirty="0"/>
              <a:t>on alkamassa</a:t>
            </a:r>
          </a:p>
          <a:p>
            <a:pPr marL="109728" indent="0">
              <a:buNone/>
            </a:pPr>
            <a:r>
              <a:rPr lang="fi-FI" sz="1400" dirty="0"/>
              <a:t> </a:t>
            </a:r>
          </a:p>
          <a:p>
            <a:r>
              <a:rPr lang="fi-FI" sz="1400" dirty="0" err="1" smtClean="0"/>
              <a:t>Ubinetti</a:t>
            </a:r>
            <a:endParaRPr lang="fi-FI" sz="1400" dirty="0"/>
          </a:p>
          <a:p>
            <a:r>
              <a:rPr lang="fi-FI" sz="1400" dirty="0" smtClean="0"/>
              <a:t>Digiteknologiaa </a:t>
            </a:r>
            <a:r>
              <a:rPr lang="fi-FI" sz="1400" dirty="0"/>
              <a:t>sovelletaan kaikkeen </a:t>
            </a:r>
          </a:p>
          <a:p>
            <a:r>
              <a:rPr lang="fi-FI" sz="1400" dirty="0" smtClean="0"/>
              <a:t>Älyliikenne </a:t>
            </a:r>
            <a:r>
              <a:rPr lang="fi-FI" sz="1400" dirty="0"/>
              <a:t>ja robottiautot</a:t>
            </a:r>
          </a:p>
          <a:p>
            <a:pPr marL="109728" indent="0">
              <a:buNone/>
            </a:pPr>
            <a:endParaRPr lang="fi-FI" sz="1400" dirty="0"/>
          </a:p>
          <a:p>
            <a:r>
              <a:rPr lang="fi-FI" sz="1400" dirty="0" err="1" smtClean="0"/>
              <a:t>Blogalisaatio</a:t>
            </a:r>
            <a:r>
              <a:rPr lang="fi-FI" sz="1400" dirty="0" smtClean="0"/>
              <a:t> </a:t>
            </a:r>
            <a:endParaRPr lang="fi-FI" sz="1400" dirty="0"/>
          </a:p>
          <a:p>
            <a:r>
              <a:rPr lang="fi-FI" sz="1400" dirty="0" err="1" smtClean="0"/>
              <a:t>Some</a:t>
            </a:r>
            <a:r>
              <a:rPr lang="fi-FI" sz="1400" dirty="0" smtClean="0"/>
              <a:t> </a:t>
            </a:r>
            <a:r>
              <a:rPr lang="fi-FI" sz="1400" dirty="0"/>
              <a:t>muovaa tuotantorakenteita </a:t>
            </a:r>
          </a:p>
          <a:p>
            <a:r>
              <a:rPr lang="fi-FI" sz="1400" dirty="0" smtClean="0"/>
              <a:t>Kauppahuoneistot </a:t>
            </a:r>
            <a:r>
              <a:rPr lang="fi-FI" sz="1400" dirty="0"/>
              <a:t>ovat jo </a:t>
            </a:r>
            <a:r>
              <a:rPr lang="fi-FI" sz="1400" dirty="0" smtClean="0"/>
              <a:t>verkossa </a:t>
            </a:r>
            <a:endParaRPr lang="fi-FI" sz="1400" dirty="0"/>
          </a:p>
          <a:p>
            <a:r>
              <a:rPr lang="fi-FI" sz="1400" dirty="0" smtClean="0"/>
              <a:t>Kansalaisaloitteet</a:t>
            </a:r>
            <a:endParaRPr lang="fi-FI" sz="1400" dirty="0"/>
          </a:p>
          <a:p>
            <a:r>
              <a:rPr lang="fi-FI" sz="1400" dirty="0" err="1" smtClean="0"/>
              <a:t>Joukkoistaminen</a:t>
            </a:r>
            <a:r>
              <a:rPr lang="fi-FI" sz="1400" dirty="0" smtClean="0"/>
              <a:t>, </a:t>
            </a:r>
            <a:r>
              <a:rPr lang="fi-FI" sz="1400" dirty="0" err="1" smtClean="0"/>
              <a:t>crowdsourcing</a:t>
            </a:r>
            <a:endParaRPr lang="fi-FI" sz="1400" dirty="0"/>
          </a:p>
          <a:p>
            <a:r>
              <a:rPr lang="fi-FI" sz="1400" dirty="0" smtClean="0"/>
              <a:t>Yksilöt korostuvat</a:t>
            </a:r>
            <a:endParaRPr lang="fi-FI" sz="1400" dirty="0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4"/>
          </p:nvPr>
        </p:nvSpPr>
        <p:spPr>
          <a:xfrm>
            <a:off x="4497388" y="1645680"/>
            <a:ext cx="4295274" cy="4694390"/>
          </a:xfrm>
        </p:spPr>
        <p:txBody>
          <a:bodyPr>
            <a:noAutofit/>
          </a:bodyPr>
          <a:lstStyle/>
          <a:p>
            <a:r>
              <a:rPr lang="fi-FI" sz="1400" dirty="0"/>
              <a:t>H</a:t>
            </a:r>
            <a:r>
              <a:rPr lang="fi-FI" sz="1400" dirty="0" smtClean="0"/>
              <a:t>ybriditalous</a:t>
            </a:r>
            <a:r>
              <a:rPr lang="fi-FI" sz="1400" dirty="0"/>
              <a:t>: </a:t>
            </a:r>
            <a:r>
              <a:rPr lang="fi-FI" sz="1400" dirty="0" smtClean="0"/>
              <a:t>Globaali </a:t>
            </a:r>
            <a:r>
              <a:rPr lang="fi-FI" sz="1400" dirty="0"/>
              <a:t>pörssitalous vs. Made in </a:t>
            </a:r>
            <a:r>
              <a:rPr lang="fi-FI" sz="1400" dirty="0" err="1"/>
              <a:t>next</a:t>
            </a:r>
            <a:r>
              <a:rPr lang="fi-FI" sz="1400" dirty="0"/>
              <a:t> </a:t>
            </a:r>
            <a:r>
              <a:rPr lang="fi-FI" sz="1400" dirty="0" err="1"/>
              <a:t>door</a:t>
            </a:r>
            <a:endParaRPr lang="fi-FI" sz="1400" dirty="0"/>
          </a:p>
          <a:p>
            <a:r>
              <a:rPr lang="fi-FI" sz="1400" dirty="0" smtClean="0"/>
              <a:t>Ihmiset </a:t>
            </a:r>
            <a:r>
              <a:rPr lang="fi-FI" sz="1400" dirty="0"/>
              <a:t>tuottavat itse energiaa</a:t>
            </a:r>
          </a:p>
          <a:p>
            <a:r>
              <a:rPr lang="fi-FI" sz="1400" dirty="0" smtClean="0"/>
              <a:t>Kulttuuri </a:t>
            </a:r>
            <a:r>
              <a:rPr lang="fi-FI" sz="1400" dirty="0"/>
              <a:t>ilman välikäsiä netin kautta kuluttajalle </a:t>
            </a:r>
          </a:p>
          <a:p>
            <a:endParaRPr lang="fi-FI" sz="1400" dirty="0"/>
          </a:p>
          <a:p>
            <a:r>
              <a:rPr lang="fi-FI" sz="1400" dirty="0" smtClean="0"/>
              <a:t>Pelillisyys</a:t>
            </a:r>
            <a:r>
              <a:rPr lang="fi-FI" sz="1400" dirty="0"/>
              <a:t>, </a:t>
            </a:r>
            <a:r>
              <a:rPr lang="fi-FI" sz="1400" dirty="0" err="1"/>
              <a:t>serious</a:t>
            </a:r>
            <a:r>
              <a:rPr lang="fi-FI" sz="1400" dirty="0"/>
              <a:t> </a:t>
            </a:r>
            <a:r>
              <a:rPr lang="fi-FI" sz="1400" dirty="0" err="1"/>
              <a:t>games</a:t>
            </a:r>
            <a:r>
              <a:rPr lang="fi-FI" sz="1400" dirty="0"/>
              <a:t> </a:t>
            </a:r>
          </a:p>
          <a:p>
            <a:r>
              <a:rPr lang="fi-FI" sz="1400" dirty="0" smtClean="0"/>
              <a:t>Kieliteollisuus </a:t>
            </a:r>
            <a:r>
              <a:rPr lang="fi-FI" sz="1400" dirty="0"/>
              <a:t>ja koulutusvienti</a:t>
            </a:r>
          </a:p>
          <a:p>
            <a:r>
              <a:rPr lang="fi-FI" sz="1400" dirty="0" smtClean="0"/>
              <a:t>Vuorovaikutustaidot</a:t>
            </a:r>
            <a:endParaRPr lang="fi-FI" sz="1400" dirty="0"/>
          </a:p>
          <a:p>
            <a:pPr marL="109728" indent="0">
              <a:buNone/>
            </a:pPr>
            <a:r>
              <a:rPr lang="fi-FI" sz="1400" dirty="0"/>
              <a:t> </a:t>
            </a:r>
          </a:p>
          <a:p>
            <a:r>
              <a:rPr lang="fi-FI" sz="1400" dirty="0" smtClean="0"/>
              <a:t>Liikenne</a:t>
            </a:r>
            <a:r>
              <a:rPr lang="fi-FI" sz="1400" dirty="0"/>
              <a:t>: väylät kuntoon, korjausvelka hälyttävä   </a:t>
            </a:r>
          </a:p>
          <a:p>
            <a:r>
              <a:rPr lang="fi-FI" sz="1400" dirty="0" smtClean="0"/>
              <a:t>Verkkokauppa </a:t>
            </a:r>
            <a:r>
              <a:rPr lang="fi-FI" sz="1400" dirty="0"/>
              <a:t>ja </a:t>
            </a:r>
            <a:r>
              <a:rPr lang="fi-FI" sz="1400" dirty="0" smtClean="0"/>
              <a:t>jakeluliikenne</a:t>
            </a:r>
          </a:p>
          <a:p>
            <a:r>
              <a:rPr lang="fi-FI" sz="1400" dirty="0" smtClean="0"/>
              <a:t>Lennot Tampereelta </a:t>
            </a:r>
            <a:endParaRPr lang="fi-FI" sz="1400" dirty="0"/>
          </a:p>
          <a:p>
            <a:pPr marL="109728" indent="0">
              <a:buNone/>
            </a:pPr>
            <a:r>
              <a:rPr lang="fi-FI" sz="1400" dirty="0"/>
              <a:t> </a:t>
            </a:r>
          </a:p>
          <a:p>
            <a:r>
              <a:rPr lang="fi-FI" sz="1400" dirty="0" err="1" smtClean="0"/>
              <a:t>Cleantech</a:t>
            </a:r>
            <a:r>
              <a:rPr lang="fi-FI" sz="1400" dirty="0" smtClean="0"/>
              <a:t> </a:t>
            </a:r>
            <a:endParaRPr lang="fi-FI" sz="1400" dirty="0"/>
          </a:p>
          <a:p>
            <a:r>
              <a:rPr lang="fi-FI" sz="1400" dirty="0" smtClean="0"/>
              <a:t>Vesipula </a:t>
            </a:r>
            <a:endParaRPr lang="fi-FI" sz="1400" dirty="0"/>
          </a:p>
          <a:p>
            <a:pPr marL="109728" indent="0">
              <a:buNone/>
            </a:pPr>
            <a:r>
              <a:rPr lang="fi-FI" sz="1400" dirty="0"/>
              <a:t> </a:t>
            </a:r>
          </a:p>
          <a:p>
            <a:r>
              <a:rPr lang="fi-FI" sz="1400" dirty="0" smtClean="0"/>
              <a:t>Hyvinvointivaltio </a:t>
            </a:r>
            <a:r>
              <a:rPr lang="fi-FI" sz="1400" dirty="0"/>
              <a:t>heikkenee</a:t>
            </a:r>
          </a:p>
          <a:p>
            <a:r>
              <a:rPr lang="fi-FI" sz="1400" dirty="0" smtClean="0"/>
              <a:t>Hyvinvointiyhteiskunta </a:t>
            </a:r>
            <a:r>
              <a:rPr lang="fi-FI" sz="1400" dirty="0"/>
              <a:t>haasteessa</a:t>
            </a:r>
          </a:p>
          <a:p>
            <a:r>
              <a:rPr lang="fi-FI" sz="1400" dirty="0" smtClean="0"/>
              <a:t>Kolmas </a:t>
            </a:r>
            <a:r>
              <a:rPr lang="fi-FI" sz="1400" dirty="0"/>
              <a:t>sektori? </a:t>
            </a:r>
          </a:p>
          <a:p>
            <a:r>
              <a:rPr lang="fi-FI" sz="1400" dirty="0" smtClean="0"/>
              <a:t>Joukkorahoitus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0987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9"/>
          <p:cNvSpPr>
            <a:spLocks noGrp="1"/>
          </p:cNvSpPr>
          <p:nvPr>
            <p:ph idx="1"/>
          </p:nvPr>
        </p:nvSpPr>
        <p:spPr>
          <a:xfrm>
            <a:off x="360947" y="1391487"/>
            <a:ext cx="8229600" cy="4765801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nanosellu</a:t>
            </a:r>
            <a:r>
              <a:rPr lang="fi-FI" dirty="0"/>
              <a:t>, mikrokuitusellu, polttoaineita leväkasveista, antibakteeriset </a:t>
            </a:r>
            <a:r>
              <a:rPr lang="fi-FI" dirty="0" smtClean="0"/>
              <a:t>materiaalit</a:t>
            </a:r>
            <a:endParaRPr lang="fi-FI" dirty="0"/>
          </a:p>
          <a:p>
            <a:r>
              <a:rPr lang="fi-FI" dirty="0"/>
              <a:t>halpeneva aurinkoenergia, oma kehon analysaattori, dementiaa estävä </a:t>
            </a:r>
            <a:r>
              <a:rPr lang="fi-FI" dirty="0" smtClean="0"/>
              <a:t>lääkitys </a:t>
            </a:r>
            <a:endParaRPr lang="fi-FI" dirty="0"/>
          </a:p>
          <a:p>
            <a:r>
              <a:rPr lang="fi-FI" dirty="0"/>
              <a:t>kevyet akut, avoin data, etätyö (vanha juttu), laajennettu </a:t>
            </a:r>
            <a:r>
              <a:rPr lang="fi-FI" dirty="0" smtClean="0"/>
              <a:t>todellisuus </a:t>
            </a:r>
          </a:p>
          <a:p>
            <a:r>
              <a:rPr lang="fi-FI" dirty="0" smtClean="0"/>
              <a:t>tauteja tunnistavat </a:t>
            </a:r>
            <a:r>
              <a:rPr lang="fi-FI" dirty="0"/>
              <a:t>biosirut, pilvipalvelut, dna-luenta (Viiltäjä-Jack), ympäristön 3D-mallinnus, geenitietoihin perustuvat lääkkeet, elämän simulointi solutasolla ja </a:t>
            </a:r>
            <a:r>
              <a:rPr lang="fi-FI" dirty="0" smtClean="0"/>
              <a:t>keinosolu </a:t>
            </a:r>
            <a:endParaRPr lang="fi-FI" dirty="0"/>
          </a:p>
          <a:p>
            <a:r>
              <a:rPr lang="fi-FI" dirty="0"/>
              <a:t>aivojen korjaaminen, aivokyvyn kasvattaminen</a:t>
            </a:r>
            <a:r>
              <a:rPr lang="fi-FI" dirty="0" smtClean="0"/>
              <a:t>, </a:t>
            </a:r>
            <a:r>
              <a:rPr lang="fi-FI" dirty="0" err="1" smtClean="0"/>
              <a:t>medikalisaatio</a:t>
            </a:r>
            <a:r>
              <a:rPr lang="fi-FI" dirty="0" smtClean="0"/>
              <a:t>, </a:t>
            </a:r>
            <a:r>
              <a:rPr lang="fi-FI" dirty="0"/>
              <a:t>elinten takaisinkasvatus, soluviljely </a:t>
            </a:r>
          </a:p>
          <a:p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4800" dirty="0" smtClean="0"/>
              <a:t>Radikaaleja innovaatioita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10159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0" y="1685865"/>
            <a:ext cx="8229600" cy="4525963"/>
          </a:xfrm>
        </p:spPr>
        <p:txBody>
          <a:bodyPr>
            <a:normAutofit/>
          </a:bodyPr>
          <a:lstStyle/>
          <a:p>
            <a:r>
              <a:rPr lang="fi-FI" sz="3200" dirty="0" smtClean="0"/>
              <a:t>Kulttuurijournalismi </a:t>
            </a:r>
            <a:r>
              <a:rPr lang="fi-FI" sz="3200" dirty="0"/>
              <a:t>ahtaalla</a:t>
            </a:r>
          </a:p>
          <a:p>
            <a:r>
              <a:rPr lang="fi-FI" sz="3200" dirty="0" smtClean="0"/>
              <a:t>Media digitalisoituu ja </a:t>
            </a:r>
            <a:r>
              <a:rPr lang="fi-FI" sz="3200" dirty="0"/>
              <a:t>trivialisoituu </a:t>
            </a:r>
          </a:p>
          <a:p>
            <a:r>
              <a:rPr lang="fi-FI" sz="3200" dirty="0" smtClean="0"/>
              <a:t>Isoveli </a:t>
            </a:r>
            <a:r>
              <a:rPr lang="fi-FI" sz="3200" dirty="0"/>
              <a:t>valvoo ja </a:t>
            </a:r>
            <a:r>
              <a:rPr lang="fi-FI" sz="3200" dirty="0" smtClean="0"/>
              <a:t>julkaisee</a:t>
            </a:r>
          </a:p>
          <a:p>
            <a:r>
              <a:rPr lang="fi-FI" sz="3200" dirty="0" err="1"/>
              <a:t>Some</a:t>
            </a:r>
            <a:r>
              <a:rPr lang="fi-FI" sz="3200" dirty="0"/>
              <a:t>: kyberkiusaaminen </a:t>
            </a:r>
          </a:p>
          <a:p>
            <a:r>
              <a:rPr lang="fi-FI" sz="3200" dirty="0" smtClean="0"/>
              <a:t>Miehet </a:t>
            </a:r>
            <a:r>
              <a:rPr lang="fi-FI" sz="3200" dirty="0"/>
              <a:t>vaihtuvat </a:t>
            </a:r>
            <a:r>
              <a:rPr lang="fi-FI" sz="3200" dirty="0" err="1"/>
              <a:t>klisheisiin</a:t>
            </a:r>
            <a:endParaRPr lang="fi-FI" sz="3200" dirty="0"/>
          </a:p>
          <a:p>
            <a:r>
              <a:rPr lang="fi-FI" sz="3200" dirty="0" smtClean="0"/>
              <a:t>Persoonat </a:t>
            </a:r>
            <a:r>
              <a:rPr lang="fi-FI" sz="3200" dirty="0"/>
              <a:t>tulleet yhteiskunnan tilalle</a:t>
            </a:r>
          </a:p>
          <a:p>
            <a:r>
              <a:rPr lang="fi-FI" sz="3200" dirty="0" err="1" smtClean="0"/>
              <a:t>Twiittaus</a:t>
            </a:r>
            <a:r>
              <a:rPr lang="fi-FI" sz="3200" dirty="0" smtClean="0"/>
              <a:t> </a:t>
            </a:r>
            <a:r>
              <a:rPr lang="fi-FI" sz="3200" dirty="0"/>
              <a:t>ja </a:t>
            </a:r>
            <a:r>
              <a:rPr lang="fi-FI" sz="3200" dirty="0" err="1"/>
              <a:t>selfiet</a:t>
            </a:r>
            <a:r>
              <a:rPr lang="fi-FI" sz="3200" dirty="0"/>
              <a:t> 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39495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i-FI" sz="4800" dirty="0" smtClean="0"/>
              <a:t>Media on valtio valtiossa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28328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4000" dirty="0" smtClean="0"/>
              <a:t>Musiikkikulttuurin tulevaisuus</a:t>
            </a:r>
            <a:endParaRPr lang="fi-FI" sz="4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2"/>
          </p:nvPr>
        </p:nvSpPr>
        <p:spPr>
          <a:xfrm>
            <a:off x="360947" y="1416050"/>
            <a:ext cx="4040188" cy="4779721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fi-FI" sz="2900" dirty="0" err="1" smtClean="0"/>
              <a:t>CD:t</a:t>
            </a:r>
            <a:r>
              <a:rPr lang="fi-FI" sz="2900" dirty="0" smtClean="0"/>
              <a:t> </a:t>
            </a:r>
            <a:r>
              <a:rPr lang="fi-FI" sz="2900" dirty="0"/>
              <a:t>formaattina ei poistu  </a:t>
            </a:r>
          </a:p>
          <a:p>
            <a:pPr>
              <a:lnSpc>
                <a:spcPct val="120000"/>
              </a:lnSpc>
            </a:pPr>
            <a:r>
              <a:rPr lang="fi-FI" sz="2900" dirty="0" err="1" smtClean="0"/>
              <a:t>Streaming</a:t>
            </a:r>
            <a:r>
              <a:rPr lang="fi-FI" sz="2900" dirty="0"/>
              <a:t>, suoratoisto </a:t>
            </a:r>
          </a:p>
          <a:p>
            <a:pPr>
              <a:lnSpc>
                <a:spcPct val="120000"/>
              </a:lnSpc>
            </a:pPr>
            <a:r>
              <a:rPr lang="fi-FI" sz="2900" dirty="0" err="1" smtClean="0"/>
              <a:t>Downloading</a:t>
            </a:r>
            <a:r>
              <a:rPr lang="fi-FI" sz="2900" dirty="0"/>
              <a:t>, latausmyynti </a:t>
            </a:r>
            <a:r>
              <a:rPr lang="fi-FI" sz="2900" dirty="0" smtClean="0"/>
              <a:t>tasaantunut</a:t>
            </a:r>
            <a:endParaRPr lang="fi-FI" sz="2900" dirty="0"/>
          </a:p>
          <a:p>
            <a:pPr>
              <a:lnSpc>
                <a:spcPct val="120000"/>
              </a:lnSpc>
            </a:pPr>
            <a:r>
              <a:rPr lang="fi-FI" sz="2900" dirty="0" smtClean="0"/>
              <a:t>Laiton </a:t>
            </a:r>
            <a:r>
              <a:rPr lang="fi-FI" sz="2900" dirty="0"/>
              <a:t>lataaminen, joka 4:s nuori</a:t>
            </a:r>
          </a:p>
          <a:p>
            <a:pPr>
              <a:lnSpc>
                <a:spcPct val="120000"/>
              </a:lnSpc>
            </a:pPr>
            <a:r>
              <a:rPr lang="fi-FI" sz="2900" dirty="0" err="1" smtClean="0"/>
              <a:t>You</a:t>
            </a:r>
            <a:r>
              <a:rPr lang="fi-FI" sz="2900" dirty="0" smtClean="0"/>
              <a:t> </a:t>
            </a:r>
            <a:r>
              <a:rPr lang="fi-FI" sz="2900" dirty="0" err="1"/>
              <a:t>tube</a:t>
            </a:r>
            <a:r>
              <a:rPr lang="fi-FI" sz="2900" dirty="0"/>
              <a:t> kasvaa 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Laman </a:t>
            </a:r>
            <a:r>
              <a:rPr lang="fi-FI" sz="2900" dirty="0"/>
              <a:t>aikana digi lisääntyy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Tanska </a:t>
            </a:r>
            <a:r>
              <a:rPr lang="fi-FI" sz="2900" dirty="0"/>
              <a:t>ja Ruotsi johtavat digimaat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Ruotsin </a:t>
            </a:r>
            <a:r>
              <a:rPr lang="fi-FI" sz="2900" dirty="0"/>
              <a:t>palvelualan kasvu tulee digistä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Suomessa </a:t>
            </a:r>
            <a:r>
              <a:rPr lang="fi-FI" sz="2900" dirty="0"/>
              <a:t>pienet markkinat suoratoistolle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Eduskunnan </a:t>
            </a:r>
            <a:r>
              <a:rPr lang="fi-FI" sz="2900" dirty="0"/>
              <a:t>edistettävä telepalveluja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Tekijänoikeustulot </a:t>
            </a:r>
            <a:r>
              <a:rPr lang="fi-FI" sz="2900" dirty="0"/>
              <a:t>entistä tärkeämpiä </a:t>
            </a:r>
          </a:p>
          <a:p>
            <a:pPr>
              <a:lnSpc>
                <a:spcPct val="120000"/>
              </a:lnSpc>
            </a:pPr>
            <a:r>
              <a:rPr lang="fi-FI" sz="2900" dirty="0" err="1" smtClean="0"/>
              <a:t>Must</a:t>
            </a:r>
            <a:r>
              <a:rPr lang="fi-FI" sz="2900" dirty="0" smtClean="0"/>
              <a:t> </a:t>
            </a:r>
            <a:r>
              <a:rPr lang="fi-FI" sz="2900" dirty="0" err="1"/>
              <a:t>carry</a:t>
            </a:r>
            <a:r>
              <a:rPr lang="fi-FI" sz="2900" dirty="0"/>
              <a:t>, siirtovelvoite  </a:t>
            </a:r>
          </a:p>
          <a:p>
            <a:pPr>
              <a:lnSpc>
                <a:spcPct val="120000"/>
              </a:lnSpc>
            </a:pPr>
            <a:endParaRPr lang="fi-FI" sz="2900" dirty="0"/>
          </a:p>
          <a:p>
            <a:pPr>
              <a:lnSpc>
                <a:spcPct val="120000"/>
              </a:lnSpc>
            </a:pPr>
            <a:r>
              <a:rPr lang="fi-FI" sz="2900" dirty="0" smtClean="0"/>
              <a:t>CD-piratismi </a:t>
            </a:r>
            <a:r>
              <a:rPr lang="fi-FI" sz="2900" dirty="0"/>
              <a:t>jatkuu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Suurempi </a:t>
            </a:r>
            <a:r>
              <a:rPr lang="fi-FI" sz="2900" dirty="0"/>
              <a:t>ongelma </a:t>
            </a:r>
            <a:r>
              <a:rPr lang="fi-FI" sz="2900" dirty="0" smtClean="0"/>
              <a:t>elokuvapiratismi</a:t>
            </a:r>
            <a:endParaRPr lang="fi-FI" sz="2900" dirty="0"/>
          </a:p>
          <a:p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>
          <a:xfrm>
            <a:off x="4572000" y="1416050"/>
            <a:ext cx="4041775" cy="466427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fi-FI" sz="2900" dirty="0"/>
              <a:t>Warner, Sony ja Universal suuret tekijät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Tulovirrat </a:t>
            </a:r>
            <a:r>
              <a:rPr lang="fi-FI" sz="2900" dirty="0"/>
              <a:t>per biisi pienenevät </a:t>
            </a:r>
          </a:p>
          <a:p>
            <a:pPr>
              <a:lnSpc>
                <a:spcPct val="120000"/>
              </a:lnSpc>
            </a:pPr>
            <a:r>
              <a:rPr lang="fi-FI" sz="2900" dirty="0" err="1" smtClean="0"/>
              <a:t>You</a:t>
            </a:r>
            <a:r>
              <a:rPr lang="fi-FI" sz="2900" dirty="0" smtClean="0"/>
              <a:t> </a:t>
            </a:r>
            <a:r>
              <a:rPr lang="fi-FI" sz="2900" dirty="0" err="1"/>
              <a:t>tubesta</a:t>
            </a:r>
            <a:r>
              <a:rPr lang="fi-FI" sz="2900" dirty="0"/>
              <a:t> löydetään uusia biisejä 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Musiikin </a:t>
            </a:r>
            <a:r>
              <a:rPr lang="fi-FI" sz="2900" dirty="0"/>
              <a:t>tarjonta räjähtänyt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Levyn </a:t>
            </a:r>
            <a:r>
              <a:rPr lang="fi-FI" sz="2900" dirty="0"/>
              <a:t>teon kynnys mataloitunut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Läpilyönti </a:t>
            </a:r>
            <a:r>
              <a:rPr lang="fi-FI" sz="2900" dirty="0"/>
              <a:t>aina vaikeampaa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Media </a:t>
            </a:r>
            <a:r>
              <a:rPr lang="fi-FI" sz="2900" dirty="0"/>
              <a:t>sirpaloitunut 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Uusi </a:t>
            </a:r>
            <a:r>
              <a:rPr lang="fi-FI" sz="2900" dirty="0"/>
              <a:t>levy tai kirja ei uutinen 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Radiot konservatiivisia, </a:t>
            </a:r>
            <a:r>
              <a:rPr lang="fi-FI" sz="2900" dirty="0"/>
              <a:t>toisaalta sopuleita</a:t>
            </a:r>
          </a:p>
          <a:p>
            <a:pPr>
              <a:lnSpc>
                <a:spcPct val="120000"/>
              </a:lnSpc>
            </a:pPr>
            <a:r>
              <a:rPr lang="fi-FI" sz="2900" dirty="0" err="1" smtClean="0"/>
              <a:t>YLE:llä</a:t>
            </a:r>
            <a:r>
              <a:rPr lang="fi-FI" sz="2900" dirty="0" smtClean="0"/>
              <a:t> </a:t>
            </a:r>
            <a:r>
              <a:rPr lang="fi-FI" sz="2900" dirty="0"/>
              <a:t>suuri vastuu edistää musiikkia 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Musiikkipäälliköt </a:t>
            </a:r>
            <a:r>
              <a:rPr lang="fi-FI" sz="2900" dirty="0" err="1"/>
              <a:t>gatekeeper</a:t>
            </a:r>
            <a:r>
              <a:rPr lang="fi-FI" sz="2900" dirty="0"/>
              <a:t>-kuninkaita 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Kevyen </a:t>
            </a:r>
            <a:r>
              <a:rPr lang="fi-FI" sz="2900" dirty="0"/>
              <a:t>musiikin kulutus ei ole teinijuttu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360-asteiset </a:t>
            </a:r>
            <a:r>
              <a:rPr lang="fi-FI" sz="2900" dirty="0"/>
              <a:t>levy-yhtiöt myyvät myös keikat</a:t>
            </a:r>
          </a:p>
          <a:p>
            <a:pPr>
              <a:lnSpc>
                <a:spcPct val="120000"/>
              </a:lnSpc>
            </a:pPr>
            <a:r>
              <a:rPr lang="fi-FI" sz="2900" dirty="0"/>
              <a:t>S</a:t>
            </a:r>
            <a:r>
              <a:rPr lang="fi-FI" sz="2900" dirty="0" smtClean="0"/>
              <a:t>uomalaisten </a:t>
            </a:r>
            <a:r>
              <a:rPr lang="fi-FI" sz="2900" dirty="0"/>
              <a:t>bändien </a:t>
            </a:r>
            <a:r>
              <a:rPr lang="fi-FI" sz="2900" dirty="0" err="1"/>
              <a:t>export</a:t>
            </a:r>
            <a:r>
              <a:rPr lang="fi-FI" sz="2900" dirty="0"/>
              <a:t>. Kysykää Pauliinalta!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Tekijänoikeuspalkkiot </a:t>
            </a:r>
            <a:r>
              <a:rPr lang="fi-FI" sz="2900" dirty="0"/>
              <a:t>artistin firmalle!</a:t>
            </a:r>
          </a:p>
          <a:p>
            <a:pPr>
              <a:lnSpc>
                <a:spcPct val="120000"/>
              </a:lnSpc>
            </a:pPr>
            <a:r>
              <a:rPr lang="fi-FI" sz="2900" dirty="0" smtClean="0"/>
              <a:t>Ajat </a:t>
            </a:r>
            <a:r>
              <a:rPr lang="fi-FI" sz="2900" dirty="0"/>
              <a:t>muuttuvat – pakko pysyä trendien mukana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2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sz="3600" dirty="0"/>
              <a:t>Suomalaisen musiikkikulttuurin </a:t>
            </a:r>
            <a:r>
              <a:rPr lang="fi-FI" sz="3600" dirty="0" smtClean="0"/>
              <a:t>raamit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i-FI" dirty="0" smtClean="0"/>
              <a:t>HEIKKOUDET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fi-FI" dirty="0" smtClean="0"/>
              <a:t>VAHVUUDET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fi-FI" sz="3000" dirty="0" smtClean="0"/>
              <a:t>HEIKKOUDET</a:t>
            </a:r>
          </a:p>
          <a:p>
            <a:pPr marL="109728" indent="0">
              <a:buNone/>
            </a:pPr>
            <a:endParaRPr lang="fi-FI" dirty="0"/>
          </a:p>
          <a:p>
            <a:r>
              <a:rPr lang="fi-FI" sz="2900" dirty="0" smtClean="0"/>
              <a:t>konserttien </a:t>
            </a:r>
            <a:r>
              <a:rPr lang="fi-FI" sz="2900" dirty="0"/>
              <a:t>lippujen hinnat korkeita</a:t>
            </a:r>
          </a:p>
          <a:p>
            <a:r>
              <a:rPr lang="fi-FI" sz="2900" dirty="0" smtClean="0"/>
              <a:t>ihmisillä </a:t>
            </a:r>
            <a:r>
              <a:rPr lang="fi-FI" sz="2900" dirty="0"/>
              <a:t>on nyt vähän rahaa</a:t>
            </a:r>
          </a:p>
          <a:p>
            <a:r>
              <a:rPr lang="fi-FI" sz="2900" dirty="0" smtClean="0"/>
              <a:t>suuret </a:t>
            </a:r>
            <a:r>
              <a:rPr lang="fi-FI" sz="2900" dirty="0"/>
              <a:t>taloudelliset riskit konserteissa</a:t>
            </a:r>
          </a:p>
          <a:p>
            <a:r>
              <a:rPr lang="fi-FI" sz="2900" dirty="0" smtClean="0"/>
              <a:t>konserttivienti </a:t>
            </a:r>
            <a:r>
              <a:rPr lang="fi-FI" sz="2900" dirty="0"/>
              <a:t>vähäistä, artistien tuontia vain</a:t>
            </a:r>
          </a:p>
          <a:p>
            <a:r>
              <a:rPr lang="fi-FI" sz="2900" dirty="0" smtClean="0"/>
              <a:t>pienet </a:t>
            </a:r>
            <a:r>
              <a:rPr lang="fi-FI" sz="2900" dirty="0"/>
              <a:t>äänitemarkkinat</a:t>
            </a:r>
          </a:p>
          <a:p>
            <a:r>
              <a:rPr lang="fi-FI" sz="2900" dirty="0" smtClean="0"/>
              <a:t>niukat </a:t>
            </a:r>
            <a:r>
              <a:rPr lang="fi-FI" sz="2900" dirty="0"/>
              <a:t>tuotantoresurssit</a:t>
            </a:r>
          </a:p>
          <a:p>
            <a:r>
              <a:rPr lang="fi-FI" sz="2900" dirty="0" smtClean="0"/>
              <a:t>tuotteistaminen </a:t>
            </a:r>
            <a:r>
              <a:rPr lang="fi-FI" sz="2900" dirty="0"/>
              <a:t>ja markkinointiosaaminen ontuu</a:t>
            </a:r>
          </a:p>
          <a:p>
            <a:r>
              <a:rPr lang="fi-FI" sz="2900" dirty="0" smtClean="0"/>
              <a:t>maantieteellisesti </a:t>
            </a:r>
            <a:r>
              <a:rPr lang="fi-FI" sz="2900" dirty="0"/>
              <a:t>olemme syrjässä vrt. Ruotsi</a:t>
            </a:r>
          </a:p>
          <a:p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fi-FI" dirty="0" smtClean="0"/>
              <a:t>VAHVUUDET</a:t>
            </a:r>
          </a:p>
          <a:p>
            <a:pPr marL="109728" indent="0">
              <a:buNone/>
            </a:pPr>
            <a:endParaRPr lang="fi-FI" dirty="0"/>
          </a:p>
          <a:p>
            <a:r>
              <a:rPr lang="fi-FI" dirty="0" smtClean="0"/>
              <a:t>itse </a:t>
            </a:r>
            <a:r>
              <a:rPr lang="fi-FI" dirty="0"/>
              <a:t>suomalainen kielialue</a:t>
            </a:r>
          </a:p>
          <a:p>
            <a:r>
              <a:rPr lang="fi-FI" dirty="0" smtClean="0"/>
              <a:t>korkea-tasoinen </a:t>
            </a:r>
            <a:r>
              <a:rPr lang="fi-FI" dirty="0"/>
              <a:t>musiikkikoulutus</a:t>
            </a:r>
          </a:p>
          <a:p>
            <a:r>
              <a:rPr lang="fi-FI" dirty="0" smtClean="0"/>
              <a:t>musiikkimarkkinoiden </a:t>
            </a:r>
            <a:r>
              <a:rPr lang="fi-FI" dirty="0"/>
              <a:t>suuri kotimaisuusaste</a:t>
            </a:r>
          </a:p>
          <a:p>
            <a:r>
              <a:rPr lang="fi-FI" dirty="0" smtClean="0"/>
              <a:t>verrattuna </a:t>
            </a:r>
            <a:r>
              <a:rPr lang="fi-FI" dirty="0"/>
              <a:t>ulkomaihin halvat tuotantokulut</a:t>
            </a:r>
          </a:p>
          <a:p>
            <a:r>
              <a:rPr lang="fi-FI" dirty="0" smtClean="0"/>
              <a:t>laulujen </a:t>
            </a:r>
            <a:r>
              <a:rPr lang="fi-FI" dirty="0"/>
              <a:t>omaleimaisuus</a:t>
            </a:r>
          </a:p>
          <a:p>
            <a:r>
              <a:rPr lang="fi-FI" dirty="0" smtClean="0"/>
              <a:t>hyvä tekijänoikeus-järjestelmä</a:t>
            </a:r>
            <a:r>
              <a:rPr lang="fi-FI" dirty="0"/>
              <a:t>, joka tosin on haasteissa</a:t>
            </a:r>
          </a:p>
          <a:p>
            <a:r>
              <a:rPr lang="fi-FI" dirty="0" smtClean="0"/>
              <a:t>musiikkia </a:t>
            </a:r>
            <a:r>
              <a:rPr lang="fi-FI" dirty="0"/>
              <a:t>on eri tyylilajeja, kun vain pääsevät </a:t>
            </a:r>
            <a:r>
              <a:rPr lang="fi-FI" dirty="0" smtClean="0"/>
              <a:t>esiin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988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3200" dirty="0"/>
              <a:t>Suomalaisen musiikkikulttuurin raamit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i-FI" dirty="0" smtClean="0"/>
              <a:t>UHAT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fi-FI" dirty="0" smtClean="0"/>
              <a:t>MAHDOLLISUUDET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348916" y="1404523"/>
            <a:ext cx="4040188" cy="3941763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fi-FI" sz="8000" dirty="0" smtClean="0"/>
              <a:t>UHAT</a:t>
            </a:r>
          </a:p>
          <a:p>
            <a:pPr marL="109728" indent="0">
              <a:buNone/>
            </a:pPr>
            <a:endParaRPr lang="fi-FI" dirty="0"/>
          </a:p>
          <a:p>
            <a:r>
              <a:rPr lang="fi-FI" sz="5600" dirty="0" smtClean="0"/>
              <a:t>musiikista </a:t>
            </a:r>
            <a:r>
              <a:rPr lang="fi-FI" sz="5600" dirty="0"/>
              <a:t>tulee vain pelien taustaviihdettä</a:t>
            </a:r>
          </a:p>
          <a:p>
            <a:r>
              <a:rPr lang="fi-FI" sz="5600" dirty="0" smtClean="0"/>
              <a:t>musiikki </a:t>
            </a:r>
            <a:r>
              <a:rPr lang="fi-FI" sz="5600" dirty="0"/>
              <a:t>keskiarvoistuu ja köyhtyy</a:t>
            </a:r>
          </a:p>
          <a:p>
            <a:r>
              <a:rPr lang="fi-FI" sz="5600" dirty="0" smtClean="0"/>
              <a:t>uusissa </a:t>
            </a:r>
            <a:r>
              <a:rPr lang="fi-FI" sz="5600" dirty="0"/>
              <a:t>ansaintamalleissa raha ei tule musiikintekijälle</a:t>
            </a:r>
          </a:p>
          <a:p>
            <a:r>
              <a:rPr lang="fi-FI" sz="5600" dirty="0" smtClean="0"/>
              <a:t>ei </a:t>
            </a:r>
            <a:r>
              <a:rPr lang="fi-FI" sz="5600" dirty="0"/>
              <a:t>vaihtoehtoisia palveluja kv. digipalveluille</a:t>
            </a:r>
          </a:p>
          <a:p>
            <a:r>
              <a:rPr lang="fi-FI" sz="5600" dirty="0" smtClean="0"/>
              <a:t>suuruuden </a:t>
            </a:r>
            <a:r>
              <a:rPr lang="fi-FI" sz="5600" dirty="0"/>
              <a:t>voima vaikuttaa myös netissä</a:t>
            </a:r>
          </a:p>
          <a:p>
            <a:r>
              <a:rPr lang="fi-FI" sz="5600" dirty="0" smtClean="0"/>
              <a:t>marginaalimusiikki </a:t>
            </a:r>
            <a:r>
              <a:rPr lang="fi-FI" sz="5600" dirty="0"/>
              <a:t>jää jalkoihin</a:t>
            </a:r>
          </a:p>
          <a:p>
            <a:r>
              <a:rPr lang="fi-FI" sz="5600" dirty="0" smtClean="0"/>
              <a:t>korkeatasoista </a:t>
            </a:r>
            <a:r>
              <a:rPr lang="fi-FI" sz="5600" dirty="0"/>
              <a:t>musiikkijournalismia ei ole</a:t>
            </a:r>
          </a:p>
          <a:p>
            <a:r>
              <a:rPr lang="fi-FI" sz="5600" dirty="0" smtClean="0"/>
              <a:t>netti </a:t>
            </a:r>
            <a:r>
              <a:rPr lang="fi-FI" sz="5600" dirty="0"/>
              <a:t>on arvaamaton ja voi olla kielteinen kanava</a:t>
            </a:r>
          </a:p>
          <a:p>
            <a:r>
              <a:rPr lang="fi-FI" sz="5600" dirty="0" smtClean="0"/>
              <a:t>jotkut kuluttajat </a:t>
            </a:r>
            <a:r>
              <a:rPr lang="fi-FI" sz="5600" dirty="0"/>
              <a:t>luulevat musiikkia ilmaiseksi</a:t>
            </a:r>
          </a:p>
          <a:p>
            <a:r>
              <a:rPr lang="fi-FI" sz="5600" dirty="0" smtClean="0"/>
              <a:t>kevyen </a:t>
            </a:r>
            <a:r>
              <a:rPr lang="fi-FI" sz="5600" dirty="0"/>
              <a:t>musiikin eri lajien, genrejen kapeneminen</a:t>
            </a:r>
          </a:p>
          <a:p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fi-FI" sz="3200" dirty="0" smtClean="0"/>
              <a:t>MAHDOLLISUUDET</a:t>
            </a:r>
          </a:p>
          <a:p>
            <a:pPr marL="109728" indent="0">
              <a:buNone/>
            </a:pPr>
            <a:endParaRPr lang="fi-FI" dirty="0"/>
          </a:p>
          <a:p>
            <a:r>
              <a:rPr lang="fi-FI" dirty="0" smtClean="0"/>
              <a:t>musiikin </a:t>
            </a:r>
            <a:r>
              <a:rPr lang="fi-FI" dirty="0"/>
              <a:t>kasvava kysyntä</a:t>
            </a:r>
          </a:p>
          <a:p>
            <a:r>
              <a:rPr lang="fi-FI" dirty="0" smtClean="0"/>
              <a:t>musiikin </a:t>
            </a:r>
            <a:r>
              <a:rPr lang="fi-FI" dirty="0"/>
              <a:t>kansainvälistymiselle rahoitusta</a:t>
            </a:r>
          </a:p>
          <a:p>
            <a:r>
              <a:rPr lang="fi-FI" dirty="0" smtClean="0"/>
              <a:t>tietoliikenne </a:t>
            </a:r>
            <a:r>
              <a:rPr lang="fi-FI" dirty="0"/>
              <a:t>ja pelit käyttävät musiikkia</a:t>
            </a:r>
          </a:p>
          <a:p>
            <a:r>
              <a:rPr lang="fi-FI" dirty="0" smtClean="0"/>
              <a:t>marginaalimusiikki </a:t>
            </a:r>
            <a:r>
              <a:rPr lang="fi-FI" dirty="0"/>
              <a:t>voi päästä myös esille netissä</a:t>
            </a:r>
          </a:p>
          <a:p>
            <a:r>
              <a:rPr lang="fi-FI" dirty="0" smtClean="0"/>
              <a:t>kuluttajien </a:t>
            </a:r>
            <a:r>
              <a:rPr lang="fi-FI" dirty="0"/>
              <a:t>lisääntyvä vapaa-aika ja kasvava</a:t>
            </a:r>
          </a:p>
          <a:p>
            <a:r>
              <a:rPr lang="fi-FI" dirty="0" smtClean="0"/>
              <a:t>elämyshaku </a:t>
            </a:r>
            <a:r>
              <a:rPr lang="fi-FI" dirty="0"/>
              <a:t>lisäävät live-musiikkia</a:t>
            </a:r>
          </a:p>
          <a:p>
            <a:r>
              <a:rPr lang="fi-FI" dirty="0" smtClean="0"/>
              <a:t>oheistuotemyynti </a:t>
            </a:r>
            <a:r>
              <a:rPr lang="fi-FI" dirty="0"/>
              <a:t>ja sponsorit</a:t>
            </a:r>
          </a:p>
          <a:p>
            <a:r>
              <a:rPr lang="fi-FI" dirty="0" smtClean="0"/>
              <a:t>musiikkikustantaminen </a:t>
            </a:r>
            <a:r>
              <a:rPr lang="fi-FI" dirty="0"/>
              <a:t>vielä lapsenkengissä</a:t>
            </a:r>
            <a:r>
              <a:rPr lang="fi-FI" dirty="0" smtClean="0"/>
              <a:t>, musiikin </a:t>
            </a:r>
            <a:r>
              <a:rPr lang="fi-FI" dirty="0"/>
              <a:t>myynti ulkomaille vasta alussa jos </a:t>
            </a:r>
            <a:r>
              <a:rPr lang="fi-FI" dirty="0" smtClean="0"/>
              <a:t>Ruotsiin </a:t>
            </a:r>
            <a:r>
              <a:rPr lang="fi-FI" dirty="0"/>
              <a:t>vertaa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70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i-FI" b="1" i="1" dirty="0" smtClean="0"/>
          </a:p>
          <a:p>
            <a:pPr marL="109728" indent="0">
              <a:buNone/>
            </a:pPr>
            <a:r>
              <a:rPr lang="fi-FI" b="1" i="1" dirty="0" smtClean="0"/>
              <a:t>AJAT </a:t>
            </a:r>
            <a:r>
              <a:rPr lang="fi-FI" b="1" i="1" dirty="0"/>
              <a:t>MUUTTUVAT, KULTTUURIN JA BISNEKSEN TÄYTYY PYSYÄ KULUTTAJIEN TRENDIEN PERÄSSÄ. MIHIN VÄLIIN SOPII SITTEN SANA: KULTTUURI</a:t>
            </a:r>
            <a:r>
              <a:rPr lang="fi-FI" b="1" i="1" dirty="0" smtClean="0"/>
              <a:t>?</a:t>
            </a:r>
            <a:endParaRPr lang="fi-FI" dirty="0"/>
          </a:p>
          <a:p>
            <a:pPr marL="109728" indent="0">
              <a:buNone/>
            </a:pPr>
            <a:endParaRPr lang="fi-FI" b="1" i="1" dirty="0"/>
          </a:p>
          <a:p>
            <a:pPr marL="109728" indent="0">
              <a:buNone/>
            </a:pPr>
            <a:r>
              <a:rPr lang="fi-FI" b="1" i="1" dirty="0" smtClean="0"/>
              <a:t>70</a:t>
            </a:r>
            <a:r>
              <a:rPr lang="fi-FI" b="1" i="1" dirty="0"/>
              <a:t>-LUVUN INFORMATIIVISEEN, VÄKISINVALISTAVAAN MEDIAAN EI OLE PALUUTA. IHMISET OTTAVAT NETISTÄ, MITÄ HALUAVAT JA  KUUNTELEVAT  SELLAISTA MUSIIKKIA, MIKÄ ON MUKAVUUSALUEELLA</a:t>
            </a:r>
            <a:r>
              <a:rPr lang="fi-FI" b="1" i="1" dirty="0" smtClean="0"/>
              <a:t>.</a:t>
            </a:r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dirty="0" smtClean="0"/>
              <a:t>Ajat muuttuvat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8468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300" y="1727200"/>
            <a:ext cx="8064500" cy="182976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rgbClr val="FFFFFF"/>
                </a:solidFill>
              </a:rPr>
              <a:t>Keskustelun aika.</a:t>
            </a:r>
            <a:br>
              <a:rPr lang="fi-FI" dirty="0" smtClean="0">
                <a:solidFill>
                  <a:srgbClr val="FFFFFF"/>
                </a:solidFill>
              </a:rPr>
            </a:br>
            <a:r>
              <a:rPr lang="fi-FI" dirty="0" smtClean="0">
                <a:solidFill>
                  <a:srgbClr val="FFFFFF"/>
                </a:solidFill>
              </a:rPr>
              <a:t>Kiitos!</a:t>
            </a:r>
            <a:r>
              <a:rPr lang="fi-FI" dirty="0" smtClean="0">
                <a:solidFill>
                  <a:srgbClr val="01A297"/>
                </a:solidFill>
              </a:rPr>
              <a:t/>
            </a:r>
            <a:br>
              <a:rPr lang="fi-FI" dirty="0" smtClean="0">
                <a:solidFill>
                  <a:srgbClr val="01A297"/>
                </a:solidFill>
              </a:rPr>
            </a:br>
            <a:endParaRPr lang="fi-FI" sz="2222" dirty="0"/>
          </a:p>
        </p:txBody>
      </p:sp>
      <p:sp>
        <p:nvSpPr>
          <p:cNvPr id="3" name="Tekstiruutu 2"/>
          <p:cNvSpPr txBox="1"/>
          <p:nvPr/>
        </p:nvSpPr>
        <p:spPr>
          <a:xfrm>
            <a:off x="444500" y="5651500"/>
            <a:ext cx="199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rgbClr val="FFFFFF"/>
                </a:solidFill>
              </a:rPr>
              <a:t>MIKKO ALATALO</a:t>
            </a:r>
            <a:endParaRPr lang="fi-FI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i-FI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  <a:cs typeface="Arial Black"/>
              </a:rPr>
              <a:t>MEGATRENDIT</a:t>
            </a:r>
            <a:endParaRPr lang="fi-FI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2041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0" y="1290828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/>
              <a:t> </a:t>
            </a:r>
            <a:endParaRPr lang="fi-FI" dirty="0"/>
          </a:p>
          <a:p>
            <a:pPr marL="109728" indent="0">
              <a:buNone/>
            </a:pPr>
            <a:endParaRPr lang="fi-FI" sz="3600" dirty="0"/>
          </a:p>
          <a:p>
            <a:r>
              <a:rPr lang="fi-FI" sz="3600" dirty="0" smtClean="0"/>
              <a:t>Tuotteiden </a:t>
            </a:r>
            <a:r>
              <a:rPr lang="fi-FI" sz="3600" dirty="0"/>
              <a:t>hauskuus </a:t>
            </a:r>
          </a:p>
          <a:p>
            <a:r>
              <a:rPr lang="fi-FI" sz="3600" dirty="0" err="1" smtClean="0"/>
              <a:t>Free</a:t>
            </a:r>
            <a:r>
              <a:rPr lang="fi-FI" sz="3600" dirty="0" smtClean="0"/>
              <a:t>-on-</a:t>
            </a:r>
            <a:r>
              <a:rPr lang="fi-FI" sz="3600" dirty="0" err="1" smtClean="0"/>
              <a:t>demand</a:t>
            </a:r>
            <a:r>
              <a:rPr lang="fi-FI" sz="3600" dirty="0" smtClean="0"/>
              <a:t> </a:t>
            </a:r>
            <a:endParaRPr lang="fi-FI" sz="3600" dirty="0"/>
          </a:p>
          <a:p>
            <a:r>
              <a:rPr lang="en-US" sz="3600" dirty="0" smtClean="0"/>
              <a:t>Freemium </a:t>
            </a:r>
            <a:r>
              <a:rPr lang="en-US" sz="3600" dirty="0"/>
              <a:t>ja premium</a:t>
            </a:r>
            <a:endParaRPr lang="fi-FI" sz="3600" dirty="0"/>
          </a:p>
          <a:p>
            <a:r>
              <a:rPr lang="en-US" sz="3600" dirty="0" smtClean="0"/>
              <a:t>The </a:t>
            </a:r>
            <a:r>
              <a:rPr lang="en-US" sz="3600" dirty="0"/>
              <a:t>long tail</a:t>
            </a:r>
            <a:endParaRPr lang="fi-FI" sz="3600" dirty="0"/>
          </a:p>
          <a:p>
            <a:r>
              <a:rPr lang="fi-FI" sz="3600" dirty="0" err="1" smtClean="0"/>
              <a:t>Loss</a:t>
            </a:r>
            <a:r>
              <a:rPr lang="fi-FI" sz="3600" dirty="0" smtClean="0"/>
              <a:t> </a:t>
            </a:r>
            <a:r>
              <a:rPr lang="fi-FI" sz="3600" dirty="0" err="1"/>
              <a:t>Leader</a:t>
            </a:r>
            <a:r>
              <a:rPr lang="fi-FI" sz="3600" dirty="0"/>
              <a:t> </a:t>
            </a:r>
          </a:p>
          <a:p>
            <a:pPr marL="624078" indent="-514350">
              <a:buFont typeface="+mj-lt"/>
              <a:buAutoNum type="arabicPeriod"/>
            </a:pPr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7488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i-FI" sz="8000" dirty="0" err="1" smtClean="0"/>
              <a:t>Digitalisaatio</a:t>
            </a:r>
            <a:endParaRPr lang="fi-FI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0" y="1402261"/>
            <a:ext cx="8229600" cy="452596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endParaRPr lang="fi-FI" dirty="0"/>
          </a:p>
          <a:p>
            <a:r>
              <a:rPr lang="fi-FI" sz="2800" dirty="0" smtClean="0"/>
              <a:t>Väestön määrä kasvaa</a:t>
            </a:r>
          </a:p>
          <a:p>
            <a:r>
              <a:rPr lang="fi-FI" sz="2800" dirty="0" smtClean="0"/>
              <a:t>Ikääntyneiden määrä kasvaa</a:t>
            </a:r>
            <a:endParaRPr lang="fi-FI" sz="2800" dirty="0"/>
          </a:p>
          <a:p>
            <a:r>
              <a:rPr lang="fi-FI" sz="2800" dirty="0" smtClean="0"/>
              <a:t>Palvelumenot </a:t>
            </a:r>
            <a:r>
              <a:rPr lang="fi-FI" sz="2800" dirty="0"/>
              <a:t>kasvavat</a:t>
            </a:r>
          </a:p>
          <a:p>
            <a:r>
              <a:rPr lang="fi-FI" sz="2800" dirty="0" smtClean="0"/>
              <a:t>Työvoiman </a:t>
            </a:r>
            <a:r>
              <a:rPr lang="fi-FI" sz="2800" dirty="0"/>
              <a:t>vähentyminen ongelma</a:t>
            </a:r>
          </a:p>
          <a:p>
            <a:r>
              <a:rPr lang="fi-FI" sz="2800" dirty="0" smtClean="0"/>
              <a:t>Työperäinen </a:t>
            </a:r>
            <a:r>
              <a:rPr lang="fi-FI" sz="2800" dirty="0"/>
              <a:t>maahanmuutto vs. omat työttömät</a:t>
            </a:r>
          </a:p>
          <a:p>
            <a:r>
              <a:rPr lang="fi-FI" sz="2800" dirty="0" smtClean="0"/>
              <a:t>Hengen </a:t>
            </a:r>
            <a:r>
              <a:rPr lang="fi-FI" sz="2800" dirty="0"/>
              <a:t>ja ruumiin kulttuuri – työkyky</a:t>
            </a:r>
          </a:p>
          <a:p>
            <a:r>
              <a:rPr lang="fi-FI" sz="2800" dirty="0" smtClean="0"/>
              <a:t>Seniorit </a:t>
            </a:r>
            <a:r>
              <a:rPr lang="fi-FI" sz="2800" dirty="0"/>
              <a:t>kuluttavat</a:t>
            </a:r>
          </a:p>
          <a:p>
            <a:r>
              <a:rPr lang="fi-FI" sz="2800" dirty="0" smtClean="0"/>
              <a:t>Kulttuuripalvelut </a:t>
            </a:r>
            <a:r>
              <a:rPr lang="fi-FI" sz="2800" dirty="0"/>
              <a:t>uhkaavat eriytyä</a:t>
            </a:r>
          </a:p>
          <a:p>
            <a:r>
              <a:rPr lang="fi-FI" sz="2800" dirty="0" smtClean="0"/>
              <a:t>Eläkeläiset </a:t>
            </a:r>
            <a:r>
              <a:rPr lang="fi-FI" sz="2800" dirty="0"/>
              <a:t>stadikalla-konsertti</a:t>
            </a:r>
          </a:p>
          <a:p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41111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i-FI" sz="5400" dirty="0" smtClean="0"/>
              <a:t>Väestön ikääntyminen</a:t>
            </a:r>
            <a:endParaRPr lang="fi-FI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0" y="1740635"/>
            <a:ext cx="8229600" cy="4525963"/>
          </a:xfrm>
        </p:spPr>
        <p:txBody>
          <a:bodyPr>
            <a:normAutofit/>
          </a:bodyPr>
          <a:lstStyle/>
          <a:p>
            <a:r>
              <a:rPr lang="fi-FI" sz="2800" dirty="0" smtClean="0"/>
              <a:t>Maanviljely</a:t>
            </a:r>
            <a:r>
              <a:rPr lang="fi-FI" sz="2800" dirty="0"/>
              <a:t>, metsänkasvu vs. kasvitaudit</a:t>
            </a:r>
          </a:p>
          <a:p>
            <a:r>
              <a:rPr lang="fi-FI" sz="2800" dirty="0" smtClean="0"/>
              <a:t>Maailmantalouden </a:t>
            </a:r>
            <a:r>
              <a:rPr lang="fi-FI" sz="2800" dirty="0"/>
              <a:t>heilahtelu</a:t>
            </a:r>
          </a:p>
          <a:p>
            <a:r>
              <a:rPr lang="fi-FI" sz="2800" dirty="0" smtClean="0"/>
              <a:t>Etelä </a:t>
            </a:r>
            <a:r>
              <a:rPr lang="fi-FI" sz="2800" dirty="0"/>
              <a:t>vs. pohjoinen</a:t>
            </a:r>
          </a:p>
          <a:p>
            <a:r>
              <a:rPr lang="fi-FI" sz="2800" dirty="0" smtClean="0"/>
              <a:t>Energia</a:t>
            </a:r>
            <a:r>
              <a:rPr lang="fi-FI" sz="2800" dirty="0"/>
              <a:t>, viilennys</a:t>
            </a:r>
          </a:p>
          <a:p>
            <a:r>
              <a:rPr lang="fi-FI" sz="2800" dirty="0" smtClean="0"/>
              <a:t>Matkailu</a:t>
            </a:r>
            <a:r>
              <a:rPr lang="fi-FI" sz="2800" dirty="0"/>
              <a:t>, lumipula</a:t>
            </a:r>
          </a:p>
          <a:p>
            <a:r>
              <a:rPr lang="fi-FI" sz="2800" dirty="0" smtClean="0"/>
              <a:t>Tragediat</a:t>
            </a:r>
            <a:r>
              <a:rPr lang="fi-FI" sz="2800" dirty="0"/>
              <a:t>, ympäristöpakolaisuus</a:t>
            </a:r>
          </a:p>
          <a:p>
            <a:r>
              <a:rPr lang="fi-FI" sz="2800" dirty="0" smtClean="0"/>
              <a:t>Myrskyt</a:t>
            </a:r>
            <a:r>
              <a:rPr lang="fi-FI" sz="2800" dirty="0"/>
              <a:t>, tulvat, merenpinnan nousu</a:t>
            </a:r>
          </a:p>
          <a:p>
            <a:r>
              <a:rPr lang="fi-FI" sz="2800" dirty="0" smtClean="0"/>
              <a:t>Suomelle </a:t>
            </a:r>
            <a:r>
              <a:rPr lang="fi-FI" sz="2800" dirty="0"/>
              <a:t>työtä?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44751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fi-FI" sz="6600" dirty="0" smtClean="0"/>
              <a:t>Ilmastonmuutos</a:t>
            </a:r>
            <a:endParaRPr lang="fi-FI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7200" dirty="0" smtClean="0"/>
              <a:t>Globalisaatio</a:t>
            </a:r>
            <a:endParaRPr lang="fi-FI" sz="7200" dirty="0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fi-FI" sz="1900" dirty="0" smtClean="0"/>
              <a:t>Globalisaatio </a:t>
            </a:r>
            <a:r>
              <a:rPr lang="fi-FI" sz="1900" dirty="0"/>
              <a:t>jatkuu </a:t>
            </a:r>
          </a:p>
          <a:p>
            <a:r>
              <a:rPr lang="fi-FI" sz="1900" dirty="0" smtClean="0"/>
              <a:t>Hiilivuoto </a:t>
            </a:r>
            <a:r>
              <a:rPr lang="fi-FI" sz="1900" dirty="0"/>
              <a:t>vs. </a:t>
            </a:r>
            <a:r>
              <a:rPr lang="fi-FI" sz="1900" dirty="0" err="1"/>
              <a:t>come</a:t>
            </a:r>
            <a:r>
              <a:rPr lang="fi-FI" sz="1900" dirty="0"/>
              <a:t> </a:t>
            </a:r>
            <a:r>
              <a:rPr lang="fi-FI" sz="1900" dirty="0" err="1"/>
              <a:t>back</a:t>
            </a:r>
            <a:endParaRPr lang="fi-FI" sz="1900" dirty="0"/>
          </a:p>
          <a:p>
            <a:r>
              <a:rPr lang="fi-FI" sz="1900" dirty="0" smtClean="0"/>
              <a:t>Raaka-aineiden</a:t>
            </a:r>
            <a:r>
              <a:rPr lang="fi-FI" sz="1900" dirty="0"/>
              <a:t>, ruoan ja energian hinta nousee</a:t>
            </a:r>
          </a:p>
          <a:p>
            <a:r>
              <a:rPr lang="fi-FI" sz="1900" dirty="0" smtClean="0"/>
              <a:t>Nousevat taloudet kuluttavat</a:t>
            </a:r>
            <a:endParaRPr lang="fi-FI" sz="1900" dirty="0"/>
          </a:p>
          <a:p>
            <a:r>
              <a:rPr lang="fi-FI" sz="1900" dirty="0" smtClean="0"/>
              <a:t>Koulutustason nousu – Tampereen yliopistot</a:t>
            </a:r>
            <a:endParaRPr lang="fi-FI" sz="1900" dirty="0"/>
          </a:p>
          <a:p>
            <a:r>
              <a:rPr lang="fi-FI" sz="1900" dirty="0" smtClean="0"/>
              <a:t>Osaaminen </a:t>
            </a:r>
            <a:r>
              <a:rPr lang="fi-FI" sz="1900" dirty="0"/>
              <a:t>on </a:t>
            </a:r>
            <a:r>
              <a:rPr lang="fi-FI" sz="1900" dirty="0" smtClean="0"/>
              <a:t>kilpailuvaltti</a:t>
            </a:r>
          </a:p>
          <a:p>
            <a:r>
              <a:rPr lang="fi-FI" sz="1900" dirty="0" smtClean="0"/>
              <a:t>Mistä työllistävät pk-yritykset?</a:t>
            </a:r>
            <a:endParaRPr lang="fi-FI" sz="1900" dirty="0"/>
          </a:p>
          <a:p>
            <a:r>
              <a:rPr lang="fi-FI" sz="1900" dirty="0" smtClean="0"/>
              <a:t>Firmojen </a:t>
            </a:r>
            <a:r>
              <a:rPr lang="fi-FI" sz="1900" dirty="0"/>
              <a:t>rahoitus eläkerahastoilta?</a:t>
            </a:r>
          </a:p>
          <a:p>
            <a:r>
              <a:rPr lang="fi-FI" sz="1900" dirty="0" smtClean="0"/>
              <a:t>Epäonnistumisen mahdollisuus</a:t>
            </a:r>
          </a:p>
          <a:p>
            <a:r>
              <a:rPr lang="fi-FI" sz="1900" dirty="0" smtClean="0"/>
              <a:t>Byrokratiatalkoot</a:t>
            </a:r>
          </a:p>
          <a:p>
            <a:r>
              <a:rPr lang="fi-FI" sz="1900" dirty="0" smtClean="0"/>
              <a:t>Suomen tuotteet kalliita</a:t>
            </a:r>
            <a:endParaRPr lang="fi-FI" sz="1900" dirty="0"/>
          </a:p>
          <a:p>
            <a:endParaRPr lang="fi-FI" sz="1200" dirty="0"/>
          </a:p>
          <a:p>
            <a:endParaRPr lang="fi-FI" sz="12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372071" y="1416050"/>
            <a:ext cx="4492894" cy="512606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Ay-liike </a:t>
            </a:r>
            <a:r>
              <a:rPr lang="fi-FI" dirty="0"/>
              <a:t>meillä haasteiden edessä</a:t>
            </a:r>
          </a:p>
          <a:p>
            <a:r>
              <a:rPr lang="fi-FI" dirty="0"/>
              <a:t>Kehittyvissä maissa </a:t>
            </a:r>
            <a:r>
              <a:rPr lang="fi-FI" dirty="0" smtClean="0"/>
              <a:t>ay-tietous </a:t>
            </a:r>
            <a:r>
              <a:rPr lang="fi-FI" dirty="0"/>
              <a:t>kasvaa</a:t>
            </a:r>
          </a:p>
          <a:p>
            <a:r>
              <a:rPr lang="fi-FI" dirty="0"/>
              <a:t>USA:ssa painetaan pitkää päivää</a:t>
            </a:r>
          </a:p>
          <a:p>
            <a:r>
              <a:rPr lang="fi-FI" dirty="0"/>
              <a:t>Työnantajat kansainvälistyvät</a:t>
            </a:r>
          </a:p>
          <a:p>
            <a:r>
              <a:rPr lang="fi-FI" dirty="0"/>
              <a:t>Nationalismin nousu politiikassa</a:t>
            </a:r>
          </a:p>
          <a:p>
            <a:r>
              <a:rPr lang="fi-FI" dirty="0"/>
              <a:t>Moninapaistuminen, Brasilia, Intia, Etelä-Korea</a:t>
            </a:r>
          </a:p>
          <a:p>
            <a:r>
              <a:rPr lang="fi-FI" dirty="0" smtClean="0"/>
              <a:t>Venäjä</a:t>
            </a:r>
            <a:r>
              <a:rPr lang="fi-FI" dirty="0"/>
              <a:t>, + Venäjä, Venäjä</a:t>
            </a:r>
            <a:r>
              <a:rPr lang="fi-FI" dirty="0" smtClean="0"/>
              <a:t>!</a:t>
            </a:r>
          </a:p>
          <a:p>
            <a:r>
              <a:rPr lang="fi-FI" dirty="0" smtClean="0"/>
              <a:t>Kiinasta maailmanvalta</a:t>
            </a:r>
          </a:p>
          <a:p>
            <a:pPr marL="109728" indent="0">
              <a:buNone/>
            </a:pPr>
            <a:endParaRPr lang="fi-FI" dirty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6600" dirty="0" smtClean="0"/>
              <a:t>Globaali - lokaali</a:t>
            </a:r>
            <a:endParaRPr lang="fi-FI" sz="6600" dirty="0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615312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endParaRPr lang="fi-FI" dirty="0"/>
          </a:p>
          <a:p>
            <a:pPr>
              <a:lnSpc>
                <a:spcPct val="120000"/>
              </a:lnSpc>
            </a:pPr>
            <a:r>
              <a:rPr lang="fi-FI" sz="3300" dirty="0" smtClean="0"/>
              <a:t>Muuttoliikkeet </a:t>
            </a:r>
            <a:r>
              <a:rPr lang="fi-FI" sz="3300" dirty="0"/>
              <a:t>ja kaupungistuminen</a:t>
            </a:r>
          </a:p>
          <a:p>
            <a:pPr>
              <a:lnSpc>
                <a:spcPct val="120000"/>
              </a:lnSpc>
            </a:pPr>
            <a:r>
              <a:rPr lang="fi-FI" sz="3300" dirty="0" smtClean="0"/>
              <a:t>Korkeasti </a:t>
            </a:r>
            <a:r>
              <a:rPr lang="fi-FI" sz="3300" dirty="0"/>
              <a:t>koulutetut liikkuvat suvereenisti</a:t>
            </a:r>
          </a:p>
          <a:p>
            <a:pPr>
              <a:lnSpc>
                <a:spcPct val="120000"/>
              </a:lnSpc>
            </a:pPr>
            <a:r>
              <a:rPr lang="fi-FI" sz="3300" dirty="0" smtClean="0"/>
              <a:t>Köyhät </a:t>
            </a:r>
            <a:r>
              <a:rPr lang="fi-FI" sz="3300" dirty="0"/>
              <a:t>muuttavat pois köyhyydestä</a:t>
            </a:r>
          </a:p>
          <a:p>
            <a:pPr>
              <a:lnSpc>
                <a:spcPct val="120000"/>
              </a:lnSpc>
            </a:pPr>
            <a:r>
              <a:rPr lang="fi-FI" sz="3300" dirty="0" smtClean="0"/>
              <a:t>Suomi </a:t>
            </a:r>
            <a:r>
              <a:rPr lang="fi-FI" sz="3300" dirty="0"/>
              <a:t>jakautuu</a:t>
            </a:r>
          </a:p>
          <a:p>
            <a:pPr>
              <a:lnSpc>
                <a:spcPct val="120000"/>
              </a:lnSpc>
            </a:pPr>
            <a:r>
              <a:rPr lang="fi-FI" sz="3300" dirty="0" smtClean="0"/>
              <a:t>Kaupungit</a:t>
            </a:r>
            <a:r>
              <a:rPr lang="fi-FI" sz="3300" dirty="0"/>
              <a:t>, puutarhakaupungit, taajamat, ydinmaaseutu</a:t>
            </a:r>
          </a:p>
          <a:p>
            <a:pPr>
              <a:lnSpc>
                <a:spcPct val="120000"/>
              </a:lnSpc>
            </a:pPr>
            <a:r>
              <a:rPr lang="fi-FI" sz="3300" dirty="0" smtClean="0"/>
              <a:t>Maaseutu </a:t>
            </a:r>
            <a:r>
              <a:rPr lang="fi-FI" sz="3300" dirty="0"/>
              <a:t>ja pikkukaupungit kuihtuvat</a:t>
            </a:r>
          </a:p>
          <a:p>
            <a:pPr>
              <a:lnSpc>
                <a:spcPct val="120000"/>
              </a:lnSpc>
            </a:pPr>
            <a:r>
              <a:rPr lang="fi-FI" sz="3300" dirty="0" smtClean="0"/>
              <a:t>Kulttuuritarjonta </a:t>
            </a:r>
            <a:r>
              <a:rPr lang="fi-FI" sz="3300" dirty="0"/>
              <a:t>vähenee, netti korvaa</a:t>
            </a:r>
          </a:p>
          <a:p>
            <a:pPr>
              <a:lnSpc>
                <a:spcPct val="120000"/>
              </a:lnSpc>
            </a:pPr>
            <a:r>
              <a:rPr lang="fi-FI" sz="3300" dirty="0" smtClean="0"/>
              <a:t>Köyhilläkin </a:t>
            </a:r>
            <a:r>
              <a:rPr lang="fi-FI" sz="3300" dirty="0"/>
              <a:t>kulttuurin nälkä</a:t>
            </a:r>
          </a:p>
          <a:p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619346"/>
            <a:ext cx="4041775" cy="3941763"/>
          </a:xfrm>
        </p:spPr>
        <p:txBody>
          <a:bodyPr>
            <a:noAutofit/>
          </a:bodyPr>
          <a:lstStyle/>
          <a:p>
            <a:r>
              <a:rPr lang="fi-FI" sz="1800" dirty="0" smtClean="0"/>
              <a:t>Tampere-Helsinki-kasvukäytävä</a:t>
            </a:r>
          </a:p>
          <a:p>
            <a:r>
              <a:rPr lang="fi-FI" sz="1800" dirty="0" smtClean="0"/>
              <a:t>Urbaanikeskukset </a:t>
            </a:r>
            <a:r>
              <a:rPr lang="fi-FI" sz="1800" dirty="0"/>
              <a:t>ja innovaatio</a:t>
            </a:r>
          </a:p>
          <a:p>
            <a:r>
              <a:rPr lang="fi-FI" sz="1800" dirty="0" err="1" smtClean="0"/>
              <a:t>Castells</a:t>
            </a:r>
            <a:r>
              <a:rPr lang="fi-FI" sz="1800" dirty="0"/>
              <a:t>: sekä-että-trendi</a:t>
            </a:r>
          </a:p>
          <a:p>
            <a:r>
              <a:rPr lang="fi-FI" sz="1800" dirty="0" smtClean="0"/>
              <a:t>Keskitetty ja hajautettu</a:t>
            </a:r>
            <a:endParaRPr lang="fi-FI" sz="1800" dirty="0"/>
          </a:p>
          <a:p>
            <a:r>
              <a:rPr lang="fi-FI" sz="1800" dirty="0" smtClean="0"/>
              <a:t>Rusinat </a:t>
            </a:r>
            <a:r>
              <a:rPr lang="fi-FI" sz="1800" dirty="0"/>
              <a:t>poimittava kummastakin</a:t>
            </a:r>
          </a:p>
          <a:p>
            <a:r>
              <a:rPr lang="fi-FI" sz="1800" dirty="0" smtClean="0"/>
              <a:t>Energia</a:t>
            </a:r>
            <a:r>
              <a:rPr lang="fi-FI" sz="1800" dirty="0"/>
              <a:t>, luonnonvarat, biotalous, 3D – hajautettu</a:t>
            </a:r>
          </a:p>
          <a:p>
            <a:r>
              <a:rPr lang="fi-FI" sz="1800" dirty="0" smtClean="0"/>
              <a:t>Asumisen </a:t>
            </a:r>
            <a:r>
              <a:rPr lang="fi-FI" sz="1800" dirty="0"/>
              <a:t>sekä-että: läheinen maaseutu vs. urbaani</a:t>
            </a:r>
          </a:p>
          <a:p>
            <a:r>
              <a:rPr lang="fi-FI" sz="1800" dirty="0" smtClean="0"/>
              <a:t>Ydinmaaseutu </a:t>
            </a:r>
            <a:r>
              <a:rPr lang="fi-FI" sz="1800" dirty="0"/>
              <a:t>– </a:t>
            </a:r>
            <a:r>
              <a:rPr lang="fi-FI" sz="1800" dirty="0" err="1"/>
              <a:t>slow</a:t>
            </a:r>
            <a:r>
              <a:rPr lang="fi-FI" sz="1800" dirty="0"/>
              <a:t> life</a:t>
            </a:r>
          </a:p>
          <a:p>
            <a:r>
              <a:rPr lang="fi-FI" sz="1800" dirty="0" smtClean="0"/>
              <a:t>Taiteilijat </a:t>
            </a:r>
            <a:r>
              <a:rPr lang="fi-FI" sz="1800" dirty="0" err="1" smtClean="0"/>
              <a:t>YouTubessa</a:t>
            </a:r>
            <a:r>
              <a:rPr lang="fi-FI" sz="1800" dirty="0" smtClean="0"/>
              <a:t> </a:t>
            </a:r>
            <a:r>
              <a:rPr lang="fi-FI" sz="1800" dirty="0"/>
              <a:t>ilman rajoja  </a:t>
            </a:r>
          </a:p>
          <a:p>
            <a:r>
              <a:rPr lang="fi-FI" sz="1800" dirty="0" smtClean="0"/>
              <a:t>Lokaali </a:t>
            </a:r>
            <a:r>
              <a:rPr lang="fi-FI" sz="1800" dirty="0"/>
              <a:t>ja globaali on täällä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3600" dirty="0" smtClean="0"/>
              <a:t>Aineeton </a:t>
            </a:r>
            <a:r>
              <a:rPr lang="fi-FI" sz="3600" dirty="0"/>
              <a:t>pääoma kasvaa</a:t>
            </a:r>
          </a:p>
          <a:p>
            <a:r>
              <a:rPr lang="fi-FI" sz="3600" dirty="0" err="1" smtClean="0"/>
              <a:t>Disneyland</a:t>
            </a:r>
            <a:r>
              <a:rPr lang="fi-FI" sz="3600" dirty="0"/>
              <a:t>, Las </a:t>
            </a:r>
            <a:r>
              <a:rPr lang="fi-FI" sz="3600" dirty="0" smtClean="0"/>
              <a:t>Vegas</a:t>
            </a:r>
          </a:p>
          <a:p>
            <a:r>
              <a:rPr lang="fi-FI" sz="3600" dirty="0"/>
              <a:t>Tampere; lapset, kulttuuri, </a:t>
            </a:r>
            <a:r>
              <a:rPr lang="fi-FI" sz="3600" dirty="0" smtClean="0"/>
              <a:t>konferenssit</a:t>
            </a:r>
          </a:p>
          <a:p>
            <a:r>
              <a:rPr lang="fi-FI" sz="3600" dirty="0" smtClean="0"/>
              <a:t>Kv. Charterit</a:t>
            </a:r>
          </a:p>
          <a:p>
            <a:r>
              <a:rPr lang="fi-FI" sz="3600" dirty="0" err="1" smtClean="0"/>
              <a:t>Mansen</a:t>
            </a:r>
            <a:r>
              <a:rPr lang="fi-FI" sz="3600" dirty="0" smtClean="0"/>
              <a:t> </a:t>
            </a:r>
            <a:r>
              <a:rPr lang="fi-FI" sz="3600" dirty="0" err="1" smtClean="0"/>
              <a:t>brändi</a:t>
            </a:r>
            <a:r>
              <a:rPr lang="fi-FI" sz="3600" dirty="0" smtClean="0"/>
              <a:t>? </a:t>
            </a:r>
            <a:r>
              <a:rPr lang="fi-FI" sz="3600" dirty="0" err="1" smtClean="0"/>
              <a:t>Manserock</a:t>
            </a:r>
            <a:r>
              <a:rPr lang="fi-FI" sz="3600" dirty="0" smtClean="0"/>
              <a:t> vs. Abba </a:t>
            </a:r>
            <a:endParaRPr lang="fi-FI" sz="3600" dirty="0"/>
          </a:p>
          <a:p>
            <a:r>
              <a:rPr lang="fi-FI" sz="3600" dirty="0" smtClean="0"/>
              <a:t>Uniikkikokemus </a:t>
            </a:r>
            <a:r>
              <a:rPr lang="fi-FI" sz="3600" dirty="0"/>
              <a:t>palvelusta</a:t>
            </a:r>
          </a:p>
          <a:p>
            <a:r>
              <a:rPr lang="fi-FI" sz="3600" dirty="0" smtClean="0"/>
              <a:t>Hyvinvointibusiness </a:t>
            </a:r>
            <a:r>
              <a:rPr lang="fi-FI" sz="3600" dirty="0"/>
              <a:t>kasvaa</a:t>
            </a:r>
          </a:p>
          <a:p>
            <a:r>
              <a:rPr lang="fi-FI" sz="3600" dirty="0" smtClean="0"/>
              <a:t>Silicon </a:t>
            </a:r>
            <a:r>
              <a:rPr lang="fi-FI" sz="3600" dirty="0" err="1"/>
              <a:t>Valleyn</a:t>
            </a:r>
            <a:r>
              <a:rPr lang="fi-FI" sz="3600" dirty="0"/>
              <a:t> vetovoima</a:t>
            </a:r>
          </a:p>
          <a:p>
            <a:r>
              <a:rPr lang="fi-FI" sz="3600" dirty="0" smtClean="0"/>
              <a:t>Gay-indeksi</a:t>
            </a:r>
            <a:endParaRPr lang="fi-FI" sz="3600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35365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i-FI" sz="7200" dirty="0" smtClean="0"/>
              <a:t>Elämystalous</a:t>
            </a:r>
            <a:endParaRPr lang="fi-FI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0" y="2265529"/>
            <a:ext cx="8229600" cy="4082956"/>
          </a:xfrm>
        </p:spPr>
        <p:txBody>
          <a:bodyPr/>
          <a:lstStyle/>
          <a:p>
            <a:pPr marL="109728" indent="0">
              <a:buNone/>
            </a:pPr>
            <a:r>
              <a:rPr lang="fi-FI" dirty="0"/>
              <a:t> </a:t>
            </a:r>
          </a:p>
          <a:p>
            <a:r>
              <a:rPr lang="fi-FI" sz="2800" dirty="0" smtClean="0"/>
              <a:t>Elämän </a:t>
            </a:r>
            <a:r>
              <a:rPr lang="fi-FI" sz="2800" dirty="0"/>
              <a:t>mielekkyys ja kulttuuribisnes   </a:t>
            </a:r>
          </a:p>
          <a:p>
            <a:r>
              <a:rPr lang="fi-FI" sz="2800" dirty="0" smtClean="0"/>
              <a:t>Henkiset </a:t>
            </a:r>
            <a:r>
              <a:rPr lang="fi-FI" sz="2800" dirty="0"/>
              <a:t>uupumiset, </a:t>
            </a:r>
            <a:r>
              <a:rPr lang="fi-FI" sz="2800" dirty="0" err="1"/>
              <a:t>addiktiot</a:t>
            </a:r>
            <a:endParaRPr lang="fi-FI" sz="2800" dirty="0"/>
          </a:p>
          <a:p>
            <a:r>
              <a:rPr lang="fi-FI" sz="2800" dirty="0" smtClean="0"/>
              <a:t>Osallisuus</a:t>
            </a:r>
            <a:r>
              <a:rPr lang="fi-FI" sz="2800" dirty="0"/>
              <a:t>, merkityksellinen tekeminen</a:t>
            </a:r>
          </a:p>
          <a:p>
            <a:r>
              <a:rPr lang="fi-FI" sz="2800" dirty="0" smtClean="0"/>
              <a:t>Osa-aikatyö</a:t>
            </a:r>
            <a:r>
              <a:rPr lang="fi-FI" sz="2800" dirty="0"/>
              <a:t>, opiskelu, yrittäminen</a:t>
            </a:r>
          </a:p>
          <a:p>
            <a:r>
              <a:rPr lang="fi-FI" sz="2800" dirty="0" smtClean="0"/>
              <a:t>Työn </a:t>
            </a:r>
            <a:r>
              <a:rPr lang="fi-FI" sz="2800" dirty="0"/>
              <a:t>merkitys hyvinvointiin</a:t>
            </a:r>
          </a:p>
          <a:p>
            <a:endParaRPr lang="fi-FI" sz="28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i-FI" sz="4800" dirty="0" smtClean="0"/>
              <a:t>Sosiaaliset ja henkiset </a:t>
            </a:r>
            <a:br>
              <a:rPr lang="fi-FI" sz="4800" dirty="0" smtClean="0"/>
            </a:br>
            <a:r>
              <a:rPr lang="fi-FI" sz="4800" dirty="0" smtClean="0"/>
              <a:t>tarpeet korostuvat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6704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ävelyreitti">
  <a:themeElements>
    <a:clrScheme name="Kävelyreitti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ävelyreitti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ävelyreitt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Kävelyreitti.thmx</Template>
  <TotalTime>620</TotalTime>
  <Words>751</Words>
  <Application>Microsoft Office PowerPoint</Application>
  <PresentationFormat>Näytössä katseltava diaesitys (4:3)</PresentationFormat>
  <Paragraphs>229</Paragraphs>
  <Slides>17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Kävelyreitti</vt:lpstr>
      <vt:lpstr>Minkälaiseen tulevaisuuteen meidän tulee olla valmiita? Fokuksessa musiikkikulttuuri. </vt:lpstr>
      <vt:lpstr>MEGATRENDIT</vt:lpstr>
      <vt:lpstr>Digitalisaatio</vt:lpstr>
      <vt:lpstr>Väestön ikääntyminen</vt:lpstr>
      <vt:lpstr>Ilmastonmuutos</vt:lpstr>
      <vt:lpstr>Globalisaatio</vt:lpstr>
      <vt:lpstr>Globaali - lokaali</vt:lpstr>
      <vt:lpstr>Elämystalous</vt:lpstr>
      <vt:lpstr>Sosiaaliset ja henkiset  tarpeet korostuvat</vt:lpstr>
      <vt:lpstr>Megailmiöitä</vt:lpstr>
      <vt:lpstr>Radikaaleja innovaatioita</vt:lpstr>
      <vt:lpstr>Media on valtio valtiossa</vt:lpstr>
      <vt:lpstr>Musiikkikulttuurin tulevaisuus</vt:lpstr>
      <vt:lpstr>Suomalaisen musiikkikulttuurin raamit</vt:lpstr>
      <vt:lpstr>Suomalaisen musiikkikulttuurin raamit</vt:lpstr>
      <vt:lpstr>Ajat muuttuvat</vt:lpstr>
      <vt:lpstr>Keskustelun aika. Kiitos! 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Musiikin ammattilainen  digimaailmassa</dc:title>
  <dc:creator>Lauri Kaira</dc:creator>
  <cp:lastModifiedBy>Martti</cp:lastModifiedBy>
  <cp:revision>25</cp:revision>
  <dcterms:created xsi:type="dcterms:W3CDTF">2014-09-07T07:42:31Z</dcterms:created>
  <dcterms:modified xsi:type="dcterms:W3CDTF">2014-09-16T14:57:11Z</dcterms:modified>
</cp:coreProperties>
</file>