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59" r:id="rId6"/>
    <p:sldId id="280" r:id="rId7"/>
    <p:sldId id="260" r:id="rId8"/>
    <p:sldId id="270" r:id="rId9"/>
    <p:sldId id="271" r:id="rId10"/>
    <p:sldId id="272" r:id="rId11"/>
    <p:sldId id="277" r:id="rId12"/>
    <p:sldId id="275" r:id="rId13"/>
    <p:sldId id="274" r:id="rId14"/>
    <p:sldId id="276" r:id="rId15"/>
    <p:sldId id="279" r:id="rId16"/>
    <p:sldId id="261" r:id="rId17"/>
    <p:sldId id="269" r:id="rId18"/>
    <p:sldId id="262" r:id="rId19"/>
    <p:sldId id="263" r:id="rId20"/>
    <p:sldId id="265" r:id="rId21"/>
    <p:sldId id="264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77" autoAdjust="0"/>
  </p:normalViewPr>
  <p:slideViewPr>
    <p:cSldViewPr snapToGrid="0">
      <p:cViewPr varScale="1">
        <p:scale>
          <a:sx n="84" d="100"/>
          <a:sy n="84" d="100"/>
        </p:scale>
        <p:origin x="16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78BBB-2C9C-43A3-86F2-1ADF5B965D68}" type="datetimeFigureOut">
              <a:rPr lang="fi-FI" smtClean="0"/>
              <a:t>2.3.2025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74D5-6717-4691-8C4F-50B16E195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55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16ECD-9072-9F92-A584-051B684C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1196CF-65A2-D605-A085-B923D57A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C75739-7D65-81CA-9AD8-F7FFB0A7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91F5-D793-4EBD-AF7B-5CE367471C14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A19357-FBE7-D06D-F8C6-46C6D769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A084A-D749-B086-EF4B-B06CAC7B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C7727-131E-9EF8-A480-65475ABC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E8CADA-C579-DCDF-553B-A3DF6E5C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357309-D7B9-798A-25C6-754666FF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C84E-EF38-4890-9689-B223ECC7A16C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A80B23-08AC-3DD8-8653-65B33444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6287F9-A9F7-C0DA-D071-039AEC64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54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943B098-9C6F-56BB-62A5-D5C9D29FD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5162D50-927F-33C3-227E-B9006E363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6A5642-FBAB-7EF1-1E5A-EE5B0BF8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CD4-0F9F-4CF9-B528-32BF641AE9D2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D8C85-86F2-B68F-73A8-053B9BA7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0D2410-624F-CDA8-7FAD-5FD1C4F6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75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99B0E-079D-075C-B4E0-4C2B3DF5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02CB3-E1D4-87BA-2C9D-4367E5DBD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4E5C7C-C0EC-D382-C235-85E77F9C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E881-6043-4E22-9742-B326DCDE42DC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8CB321-E6DF-102A-F1AB-F61E65E2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5C4FFA-7DBA-0192-A294-62A76A26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1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409E4-3459-F265-30DF-A3E2C0D2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232719-6DE3-BC0B-F19B-538FDCED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A3F2B5-5C76-3AF4-4820-14238222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3134-C67C-45FF-9E43-2149868FBA1A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CC04F2-959D-0A39-D364-40196EA0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6DF1A5-C45A-397F-7342-C806181C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78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F3FDC-4DEA-F583-A006-D392542E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F9595F-6AAF-92A4-1472-AB0DBC7EA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9FEA3B-5FA9-6366-0B24-C0F77A3F9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C8CF13-FA1D-815A-4605-4E96DE54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D667-5DD1-42ED-A728-4A16807DE746}" type="datetime1">
              <a:rPr lang="fi-FI" smtClean="0"/>
              <a:t>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0D79CC-60FF-F5D9-B0F6-EC62E998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262DED-AB8C-4B82-D936-1940D4FB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9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7CCF5-18AE-2203-30BC-F8A544B2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D65D27-D713-3A39-CE5C-D4DBF26F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8CF1DE-51D0-0C65-1C1D-1729C94CF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9E8610-71BF-D87D-7F25-E59E1D39F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49BBBFD-0BD9-0805-9269-C2D12E046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E4129F-37C4-8462-68B7-602738D9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2A5A-D5C8-4A44-A598-1CEAF0B02D4B}" type="datetime1">
              <a:rPr lang="fi-FI" smtClean="0"/>
              <a:t>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DC1C10-4DA1-9925-98A9-5BBF2AC6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34DC95-BC81-0A1F-29FD-E6BCDB5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3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6F5CB3-D1CA-715A-EBA3-0856B137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8AA78E-1B92-B339-7D39-A215F3C2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963-5D5A-4752-94F2-4F2B7FCEBF16}" type="datetime1">
              <a:rPr lang="fi-FI" smtClean="0"/>
              <a:t>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A237E1B-DC1E-E70C-B384-541140C5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F27081-4F71-181E-A7B8-7719B42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6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BC3E459-462E-4F1F-7ABE-8B6C3DF5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E2D789-5299-6ADE-337A-3F4B75BC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DEB203-A112-8FA3-1E5D-12E6BFF8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1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BE1A5-D3C5-05C2-2E81-04A2A9B6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D69EF-7C9B-36CF-C811-F36F05E6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F3784D-EE37-1F24-E933-670291A41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6AB548-9915-CCB2-0F0A-46CB9C14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A4D-5907-4AF7-A924-DBB70F9377E0}" type="datetime1">
              <a:rPr lang="fi-FI" smtClean="0"/>
              <a:t>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98B8E8-9CED-70D9-EB1F-0811856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22E994-1130-5155-3077-0E54F8FC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6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DEBC3-F2EC-865B-66FC-76CDDFEB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B967523-F6D0-8ECD-5906-A74D7D15B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81844-CA6E-AC98-AA78-F6151B058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8F0860-5782-A84F-9B9E-CAAB268B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FEC8-B447-423E-9C31-6663FA0C2603}" type="datetime1">
              <a:rPr lang="fi-FI" smtClean="0"/>
              <a:t>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4F0573-2633-1B70-5F9B-94BB62FB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34F67B-93B6-4E8F-E53A-603F32A5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6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2824F4-CC95-75B7-5E1F-7F898FC5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AE0E04-E0EB-E425-EAF0-C1486A061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5C212B-D806-F0E6-2C9A-298ACB1CE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2439D-7DBE-4922-9ACA-2FDC48BE382D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79E6CA-1124-5F97-565A-C365FCE1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Seppo Tarkkanen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B6B985-20F9-9C8F-01DF-CF62EA2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61213-4406-48D4-8D20-55F2BF2B6C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4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stellijarjesto.creamailer.fi/ac4/7Ks3so/edy99lRfJLB4uwozsEw4" TargetMode="External"/><Relationship Id="rId2" Type="http://schemas.openxmlformats.org/officeDocument/2006/relationships/hyperlink" Target="https://hostellijarjesto.creamailer.fi/ac4/jwtfCh/edy99lRfJLB4uwozsEw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hostellit.f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i.tallink.com/etsi-matk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arkko.utriainen@ekl.fi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l.fi/toiminta/koulutus/" TargetMode="External"/><Relationship Id="rId2" Type="http://schemas.openxmlformats.org/officeDocument/2006/relationships/hyperlink" Target="https://www.ekl.fi/toimin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rkko.utriainen@ekl.fi" TargetMode="External"/><Relationship Id="rId5" Type="http://schemas.openxmlformats.org/officeDocument/2006/relationships/hyperlink" Target="https://twitter.com/intent/tweet?url=https%3A%2F%2Fwww.ekl.fi%2Ftoiminta%2Fkoulutus%2Fkurssit-kevat-2025%2F&amp;text=T%C3%A4ll%C3%A4%20sivulla%20ovat%20kev%C3%A4%C3%A4n%202025%20kurssiemme%20lyhyet%20esittelyt%2C%20kurssikohtaiset%20hintatiedot%20sek%C3%A4%E2%80%A6&amp;hashtags=" TargetMode="External"/><Relationship Id="rId4" Type="http://schemas.openxmlformats.org/officeDocument/2006/relationships/hyperlink" Target="https://www.facebook.com/sharer/sharer.php?u=https%3A%2F%2Fwww.ekl.fi%2Ftoiminta%2Fkoulutus%2Fkurssit-kevat-2025%2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861C16-5557-C1A4-B2CB-BAD0D6AD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87058"/>
          </a:xfrm>
        </p:spPr>
        <p:txBody>
          <a:bodyPr/>
          <a:lstStyle/>
          <a:p>
            <a:r>
              <a:rPr lang="fi-FI" dirty="0"/>
              <a:t>Matka- ja opintovastaavien koulutus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1BA636-9F1C-DE99-885A-FA43B0BF0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6695"/>
            <a:ext cx="9144000" cy="1699709"/>
          </a:xfrm>
        </p:spPr>
        <p:txBody>
          <a:bodyPr/>
          <a:lstStyle/>
          <a:p>
            <a:r>
              <a:rPr lang="fi-FI" dirty="0"/>
              <a:t>Ravintola Liisanpuisto Pori</a:t>
            </a:r>
          </a:p>
          <a:p>
            <a:r>
              <a:rPr lang="fi-FI" dirty="0"/>
              <a:t>27.2.2025</a:t>
            </a:r>
          </a:p>
        </p:txBody>
      </p:sp>
      <p:pic>
        <p:nvPicPr>
          <p:cNvPr id="1026" name="Picture 2" descr="KANNANOTTO MAAN HALLITUKSEN KEHYSRIIHEEN | Eläkkeensaajien Keskusliitto EKL  ry">
            <a:extLst>
              <a:ext uri="{FF2B5EF4-FFF2-40B4-BE49-F238E27FC236}">
                <a16:creationId xmlns:a16="http://schemas.microsoft.com/office/drawing/2014/main" id="{9FCFFA97-4957-3197-B1C5-83857F92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16"/>
            <a:ext cx="2829261" cy="15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825F19-3B01-F069-582E-2FAE7CA9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FDDF-19B7-4E85-BCE2-F05E577D0580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08EFC-4F5A-2115-BFC1-2025024C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1656687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975A833-3800-4992-D2BD-D82A0DBC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01D189-AEC9-2A10-5301-E4033DEC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8A7E673-F614-36BA-4973-A1793C6B560F}"/>
              </a:ext>
            </a:extLst>
          </p:cNvPr>
          <p:cNvSpPr txBox="1"/>
          <p:nvPr/>
        </p:nvSpPr>
        <p:spPr>
          <a:xfrm>
            <a:off x="1441525" y="1723529"/>
            <a:ext cx="94344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Vakuutus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proxima-nova"/>
              </a:rPr>
              <a:t>jakaantuu tapaturma- ja vastuuvakuutukseen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. Tapaturmavakuutus on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proxima-nova"/>
              </a:rPr>
              <a:t>voimassa tilaisuuden tai tapahtuman alusta loppuun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. Jos vapaaehtoinen itse vahingoittuu tilaisuuden kuluessa, vakuutus korvaa hänen sairaanhoitokulunsa.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proxima-nova"/>
              </a:rPr>
              <a:t>Matkalla tapahtumapaikalle tai sieltä pois sattunutta tapaturmaa vakuutus ei kuitenkaan korvaa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.</a:t>
            </a: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Vastuuvakuutus </a:t>
            </a:r>
            <a:r>
              <a:rPr lang="fi-FI" sz="2400" b="1" i="0" dirty="0">
                <a:solidFill>
                  <a:srgbClr val="333333"/>
                </a:solidFill>
                <a:effectLst/>
                <a:latin typeface="proxima-nova"/>
              </a:rPr>
              <a:t>korvaa vakuutetun kolmannelle osapuolelle aiheuttamat henkilö- ja esinevahingot. Esimerkiksi silloin, kun vapaaehtoisen ulkoiluttama vanhus kaatuu ja loukkaantuu, hänen sairaanhoitokulunsa korvataan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proxima-nova"/>
              </a:rPr>
              <a:t>. Esinevahingosta esimerkkinä voisi olla tilanne, kun ulkoilutustapahtuman yhteydessä ulkoilutettavan henkilön omaisuutta rikkoutuu.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FCFC9C-B3F3-0C0E-40D7-81A9D41C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8" y="0"/>
            <a:ext cx="1433064" cy="1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2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532EC72-4195-7749-9E59-E1EF0721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40A394F-AEA0-D2B8-9FE8-4A1A9862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718190-E28C-EF0A-67D5-E3AC63592912}"/>
              </a:ext>
            </a:extLst>
          </p:cNvPr>
          <p:cNvSpPr txBox="1"/>
          <p:nvPr/>
        </p:nvSpPr>
        <p:spPr>
          <a:xfrm>
            <a:off x="838201" y="2319846"/>
            <a:ext cx="10048538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fi-FI" b="0" i="0" dirty="0">
                <a:solidFill>
                  <a:srgbClr val="171C3A"/>
                </a:solidFill>
                <a:effectLst/>
                <a:latin typeface="turva-sans"/>
              </a:rPr>
            </a:br>
            <a:endParaRPr lang="fi-FI" b="0" i="0" dirty="0">
              <a:solidFill>
                <a:srgbClr val="171C3A"/>
              </a:solidFill>
              <a:effectLst/>
              <a:latin typeface="turva-sans"/>
            </a:endParaRPr>
          </a:p>
          <a:p>
            <a:pPr algn="l">
              <a:spcAft>
                <a:spcPts val="1500"/>
              </a:spcAft>
            </a:pPr>
            <a:r>
              <a:rPr lang="fi-FI" sz="3200" b="1" i="1" u="none" strike="noStrike" dirty="0">
                <a:solidFill>
                  <a:srgbClr val="171C3A"/>
                </a:solidFill>
                <a:effectLst/>
                <a:latin typeface="turva-sans"/>
              </a:rPr>
              <a:t>Matka­vakuutus -20 %</a:t>
            </a:r>
          </a:p>
          <a:p>
            <a:pPr algn="l">
              <a:spcAft>
                <a:spcPts val="2100"/>
              </a:spcAft>
            </a:pPr>
            <a:r>
              <a:rPr lang="fi-FI" sz="3200" b="0" i="0" dirty="0">
                <a:solidFill>
                  <a:srgbClr val="171C3A"/>
                </a:solidFill>
                <a:effectLst/>
                <a:latin typeface="turva-sans"/>
              </a:rPr>
              <a:t>Matkavakuutus turvaa itsesi ja perheesi sekä mukaan otettavat matkatavarat yllättävien tilanteiden varalta koti- ja ulkomaan matkoilla. Saat verkosta ostettuun jatkuvaan matkavakuutukseen 20 % edun vuodeksi koodilla MATKA2025</a:t>
            </a:r>
            <a:r>
              <a:rPr lang="fi-FI" b="0" i="0" dirty="0">
                <a:solidFill>
                  <a:srgbClr val="171C3A"/>
                </a:solidFill>
                <a:effectLst/>
                <a:latin typeface="turva-sans"/>
              </a:rPr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5940574-EDB8-C953-2A47-607FF1B6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3" y="63752"/>
            <a:ext cx="1476093" cy="14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A474AA7-8F30-7A76-FF96-1909C0F3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62" y="479881"/>
            <a:ext cx="5432612" cy="26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B80AE-B967-C01B-4F4D-A8B0B441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JÄSENEDUT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EC0C46-4E2B-56EB-7615-A978E887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Suomen </a:t>
            </a:r>
            <a:r>
              <a:rPr lang="fi-FI" b="1" i="0" dirty="0" err="1">
                <a:solidFill>
                  <a:srgbClr val="333333"/>
                </a:solidFill>
                <a:effectLst/>
                <a:latin typeface="proxima-nova"/>
              </a:rPr>
              <a:t>Hostellijärjestön</a:t>
            </a:r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 jäsenedut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Eläkkeensaajien Keskusliitto EKL ry on Suomen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Hostellijärjestön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jäsen, ja sen perusteella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EKL:n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jäsenillä on oikeus majoitusalennukseen kotimaan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hostelleissa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sekä mahdollisuus hankkia ulkomailla tarvittava Kansainvälinen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hostellikortti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alennettuun hintaan</a:t>
            </a:r>
          </a:p>
          <a:p>
            <a:pPr algn="l"/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EKL:n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jäsenenä saat </a:t>
            </a:r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kotimaan </a:t>
            </a:r>
            <a:r>
              <a:rPr lang="fi-FI" b="1" i="0" dirty="0" err="1">
                <a:solidFill>
                  <a:srgbClr val="333333"/>
                </a:solidFill>
                <a:effectLst/>
                <a:latin typeface="proxima-nova"/>
              </a:rPr>
              <a:t>hostellikortin</a:t>
            </a:r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 maksutta. 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Kortilla saa 10 % majoitusalennuksen Suomessa sekä muita </a:t>
            </a:r>
            <a:r>
              <a:rPr lang="fi-FI" b="0" i="0" u="none" strike="noStrike" dirty="0" err="1">
                <a:solidFill>
                  <a:srgbClr val="1275B3"/>
                </a:solidFill>
                <a:effectLst/>
                <a:latin typeface="proxima-nova"/>
                <a:hlinkClick r:id="rId2"/>
              </a:rPr>
              <a:t>hostellikorttietuja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. Kortilla myös todistat helposti oikeutesi majoitusetuun. Maksuttoman Kotimaan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hostellikortin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voit tilata osoitteessa </a:t>
            </a:r>
            <a:r>
              <a:rPr lang="fi-FI" b="0" i="0" u="none" strike="noStrike" dirty="0">
                <a:solidFill>
                  <a:srgbClr val="1275B3"/>
                </a:solidFill>
                <a:effectLst/>
                <a:latin typeface="proxima-nova"/>
                <a:hlinkClick r:id="rId3"/>
              </a:rPr>
              <a:t>www.bit.ly/Kotimaan-hostellikortti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. Kortti toimitetaan sähköpostitse.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Saadaksesi majoitusalennuksen tee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hostellivaraus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 osoitteessa </a:t>
            </a:r>
            <a:r>
              <a:rPr lang="fi-FI" b="1" i="0" u="none" strike="noStrike" dirty="0">
                <a:solidFill>
                  <a:srgbClr val="1275B3"/>
                </a:solidFill>
                <a:effectLst/>
                <a:latin typeface="proxima-nova"/>
                <a:hlinkClick r:id="rId4"/>
              </a:rPr>
              <a:t>www.hostellit.fi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 tai suoraan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proxima-nova"/>
              </a:rPr>
              <a:t>hostelliin</a:t>
            </a:r>
            <a:endParaRPr lang="fi-FI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A78F37-1961-0C5F-DAFF-F03CC73F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E881-6043-4E22-9742-B326DCDE42DC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88496E-D9C6-8F2E-5D44-F8392EC4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0D41A6-4F67-57CC-B6DE-DFF2D8AD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4" y="52389"/>
            <a:ext cx="1785769" cy="15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6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88AC6-E599-4B72-6738-98F4C43C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227317"/>
            <a:ext cx="8976360" cy="1666490"/>
          </a:xfrm>
        </p:spPr>
        <p:txBody>
          <a:bodyPr>
            <a:normAutofit fontScale="90000"/>
          </a:bodyPr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Kokoa ystävät yhteen ja nauttikaa EKL eduista Tallink-Siljalla</a:t>
            </a:r>
            <a:b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386E76-15BF-BB67-B565-9DE02BE1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963-5D5A-4752-94F2-4F2B7FCEBF16}" type="datetime1">
              <a:rPr lang="fi-FI" smtClean="0"/>
              <a:t>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E750A9-37A7-3D2E-4811-68C86D00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AB48B64-C027-EFC4-3797-16D7487596E9}"/>
              </a:ext>
            </a:extLst>
          </p:cNvPr>
          <p:cNvSpPr txBox="1"/>
          <p:nvPr/>
        </p:nvSpPr>
        <p:spPr>
          <a:xfrm>
            <a:off x="3047104" y="3108524"/>
            <a:ext cx="60942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0" i="0" dirty="0">
                <a:solidFill>
                  <a:srgbClr val="333333"/>
                </a:solidFill>
                <a:effectLst/>
                <a:latin typeface="proxima-nova"/>
              </a:rPr>
              <a:t>Varaa matka osoitteesta: </a:t>
            </a:r>
            <a:r>
              <a:rPr lang="fi-FI" sz="2800" b="0" i="0" u="none" strike="noStrike" dirty="0">
                <a:solidFill>
                  <a:srgbClr val="1275B3"/>
                </a:solidFill>
                <a:effectLst/>
                <a:latin typeface="proxima-nova"/>
                <a:hlinkClick r:id="rId2"/>
              </a:rPr>
              <a:t>fi.tallink.com/etsi-matka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proxima-nova"/>
              </a:rPr>
              <a:t> tai puh. 010 804 133 tuotetunnuksella: 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proxima-nova"/>
              </a:rPr>
              <a:t>154139</a:t>
            </a:r>
            <a:endParaRPr lang="fi-FI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4DBD39-511F-3B02-61DC-489D2568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" y="136525"/>
            <a:ext cx="1819835" cy="15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4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E5CF835-C95C-D8ED-D3D4-99715545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99F90E-863E-A76A-585D-81BAE3A5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C43AB5-BD98-2CFB-C44B-F47EF498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7" y="136525"/>
            <a:ext cx="1658973" cy="16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2A92894-657B-1694-55D5-F7EDE76D8295}"/>
              </a:ext>
            </a:extLst>
          </p:cNvPr>
          <p:cNvSpPr txBox="1"/>
          <p:nvPr/>
        </p:nvSpPr>
        <p:spPr>
          <a:xfrm>
            <a:off x="1290919" y="2416027"/>
            <a:ext cx="945597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Hyödynnä etuhinta risteilyille </a:t>
            </a:r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Turku- Tukholma 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tai </a:t>
            </a:r>
            <a:r>
              <a:rPr lang="fi-FI" sz="3200" b="1" i="0" dirty="0" err="1">
                <a:solidFill>
                  <a:srgbClr val="333333"/>
                </a:solidFill>
                <a:effectLst/>
                <a:latin typeface="proxima-nova"/>
              </a:rPr>
              <a:t>Helsinki-</a:t>
            </a:r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 Tukholma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, määrätyille </a:t>
            </a:r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su- to lähdöille 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(etu ei voimassa 18.6- 16.8 ajalla) tai lähde risteilylle </a:t>
            </a:r>
            <a:r>
              <a:rPr lang="fi-FI" sz="3200" b="1" i="0" dirty="0" err="1">
                <a:solidFill>
                  <a:srgbClr val="333333"/>
                </a:solidFill>
                <a:effectLst/>
                <a:latin typeface="proxima-nova"/>
              </a:rPr>
              <a:t>Helsinki-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 </a:t>
            </a:r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Tallinna, määrätyille su- ke lähdöille 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(etu ei voimassa 28.5- 16.8 ajalla). Alennus tuotetunnuksella jopa – 30% Standard luokan hytti tai – 10% De </a:t>
            </a:r>
            <a:r>
              <a:rPr lang="fi-FI" sz="3200" b="0" i="0" dirty="0" err="1">
                <a:solidFill>
                  <a:srgbClr val="333333"/>
                </a:solidFill>
                <a:effectLst/>
                <a:latin typeface="proxima-nova"/>
              </a:rPr>
              <a:t>Luxe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 luokan hytti. Ei koske polttoaine- ja päästölisämaksua.</a:t>
            </a:r>
          </a:p>
          <a:p>
            <a:pPr algn="l"/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Etu voimassa 22.12.2025 loppuun asti</a:t>
            </a:r>
          </a:p>
        </p:txBody>
      </p:sp>
    </p:spTree>
    <p:extLst>
      <p:ext uri="{BB962C8B-B14F-4D97-AF65-F5344CB8AC3E}">
        <p14:creationId xmlns:p14="http://schemas.microsoft.com/office/powerpoint/2010/main" val="277971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9E58726-B438-0839-C970-DA110DF0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89B8A3-6DC0-49F2-E8D3-8DC6595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9218" name="Picture 2" descr="Jotkut oppivat lukemalla, toiset oppivat muiden virheistä, mutta muutamien täytyy itse päästä pissamaan sähköpaimenen lankaan. — Tom Lundberg">
            <a:extLst>
              <a:ext uri="{FF2B5EF4-FFF2-40B4-BE49-F238E27FC236}">
                <a16:creationId xmlns:a16="http://schemas.microsoft.com/office/drawing/2014/main" id="{D2C1A1BD-CCBE-3F45-D082-771D66CF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48" y="732416"/>
            <a:ext cx="5727551" cy="57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C8232A8-5668-8142-B8F5-2815C0A3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0" y="236669"/>
            <a:ext cx="1635163" cy="16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23118D-D644-AFAA-38A1-217A605F7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OPINTOVASTAAVAN TEHTÄVÄT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8871B0-10D2-3AFA-B2DE-8C6D27A67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FF0000"/>
                </a:solidFill>
              </a:rPr>
              <a:t>KURSSITUKI ON JATKOSSA KOULUTUSAVUSTUS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BFB24-9007-AA3F-BE8B-41A3F628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2" y="248176"/>
            <a:ext cx="1862339" cy="17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EC2FE5-8E79-9AAE-AB46-79DD74D4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19B4-B4C8-47F0-A7C4-632483568906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2D207-BC74-50C8-94B7-348CD9DD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222560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425BB85-55EF-AF2D-BAD0-9040617F01ED}"/>
              </a:ext>
            </a:extLst>
          </p:cNvPr>
          <p:cNvSpPr txBox="1"/>
          <p:nvPr/>
        </p:nvSpPr>
        <p:spPr>
          <a:xfrm>
            <a:off x="1624405" y="760710"/>
            <a:ext cx="92085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/>
              <a:t>YHDISTYKSEN HALLITUKSEN JA TOIMIHENKILÖIDEN TEHTÄVIÄ </a:t>
            </a:r>
          </a:p>
          <a:p>
            <a:r>
              <a:rPr lang="fi-FI" sz="3600" b="1" dirty="0">
                <a:solidFill>
                  <a:srgbClr val="FF0000"/>
                </a:solidFill>
              </a:rPr>
              <a:t>OPINTOVASTAAVA</a:t>
            </a:r>
            <a:r>
              <a:rPr lang="fi-FI" sz="3600" b="1" dirty="0"/>
              <a:t> </a:t>
            </a:r>
          </a:p>
          <a:p>
            <a:r>
              <a:rPr lang="fi-FI" sz="2400" dirty="0"/>
              <a:t>• suunnittelee ja toteuttaa yhdistyksen koulutustoimintaa yhdessä hallituksen kanssa </a:t>
            </a:r>
          </a:p>
          <a:p>
            <a:r>
              <a:rPr lang="fi-FI" sz="2400" dirty="0"/>
              <a:t>• valmistelee yhdistyksen koulutussuunnitelman ja päivittää sitä </a:t>
            </a:r>
          </a:p>
          <a:p>
            <a:r>
              <a:rPr lang="fi-FI" sz="2400" dirty="0"/>
              <a:t>• havainnoi koulutustarpeita ja ohjaa jäsenistöä/ toimihenkilöitä koulutuksiin </a:t>
            </a:r>
          </a:p>
          <a:p>
            <a:r>
              <a:rPr lang="fi-FI" sz="2400" dirty="0"/>
              <a:t>• tiedottaa tarjolla olevista koulutuksista (esim. EKL-koulutukset) </a:t>
            </a:r>
          </a:p>
          <a:p>
            <a:r>
              <a:rPr lang="fi-FI" sz="2400" dirty="0"/>
              <a:t>• vastaa koulutustilaisuuksien käytännön järjestelyistä </a:t>
            </a:r>
          </a:p>
          <a:p>
            <a:r>
              <a:rPr lang="fi-FI" sz="2400" dirty="0"/>
              <a:t>• huolehtii TSL-suunnitelmat ja raportit </a:t>
            </a:r>
          </a:p>
          <a:p>
            <a:r>
              <a:rPr lang="fi-FI" sz="2400" dirty="0"/>
              <a:t>• pitää oman osaamisensa ajan tasalla</a:t>
            </a:r>
          </a:p>
        </p:txBody>
      </p:sp>
      <p:pic>
        <p:nvPicPr>
          <p:cNvPr id="8194" name="Picture 2" descr="Eläkkeensaajien Keskusliitolta kustannusneutraali malli ...">
            <a:extLst>
              <a:ext uri="{FF2B5EF4-FFF2-40B4-BE49-F238E27FC236}">
                <a16:creationId xmlns:a16="http://schemas.microsoft.com/office/drawing/2014/main" id="{7EE8E8C9-D697-A637-3E75-95B4F65C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162440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7E170D-DF4F-5C31-167D-77DEAD9B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FDDF-1D58-44A9-BE29-E165B66555E8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293803-CCB6-E7BC-B4D3-D8A37388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9638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08F60C-9892-BC05-139B-9588C70A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HUOMIOITAVAA KOULUTUSTA SUUNNITELTAESSA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3EBC0-1CB7-FD78-3324-C0D27C0A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825"/>
            <a:ext cx="10515600" cy="3774231"/>
          </a:xfrm>
        </p:spPr>
        <p:txBody>
          <a:bodyPr>
            <a:normAutofit/>
          </a:bodyPr>
          <a:lstStyle/>
          <a:p>
            <a:r>
              <a:rPr lang="fi-FI" sz="3200" b="1" dirty="0"/>
              <a:t>AIHE</a:t>
            </a:r>
          </a:p>
          <a:p>
            <a:r>
              <a:rPr lang="fi-FI" sz="3200" b="1" dirty="0"/>
              <a:t>KESTO</a:t>
            </a:r>
          </a:p>
          <a:p>
            <a:r>
              <a:rPr lang="fi-FI" sz="3200" b="1" dirty="0"/>
              <a:t>PAIKKA</a:t>
            </a:r>
          </a:p>
          <a:p>
            <a:r>
              <a:rPr lang="fi-FI" sz="3200" b="1" dirty="0"/>
              <a:t>TARVITTAVAT VÄLINEET</a:t>
            </a:r>
          </a:p>
          <a:p>
            <a:r>
              <a:rPr lang="fi-FI" sz="3200" b="1" dirty="0"/>
              <a:t>LUENNOITSIJAT</a:t>
            </a:r>
          </a:p>
          <a:p>
            <a:r>
              <a:rPr lang="fi-FI" sz="3200" b="1" dirty="0"/>
              <a:t>KUSTANNUKSET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039C42-D860-E65E-353D-40CAB937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" y="1"/>
            <a:ext cx="193580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F334A6-00C1-E4B4-BEC2-D94B8DC7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AEA1-0238-4354-97F0-C162408945E5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BFF88C-DC83-507F-CD9C-DDDA928E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22274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B7BE6-175B-5014-229D-70212CE8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45" y="321014"/>
            <a:ext cx="7577845" cy="1488331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KOULUTUSAVUSTUSTEN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744768-3D2E-9643-02E9-54C82F30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8765"/>
            <a:ext cx="10515600" cy="2918197"/>
          </a:xfrm>
        </p:spPr>
        <p:txBody>
          <a:bodyPr>
            <a:normAutofit/>
          </a:bodyPr>
          <a:lstStyle/>
          <a:p>
            <a:r>
              <a:rPr lang="fi-FI" sz="3200" dirty="0"/>
              <a:t>HAKUAJAT</a:t>
            </a:r>
          </a:p>
          <a:p>
            <a:r>
              <a:rPr lang="fi-FI" sz="3200" b="1" dirty="0">
                <a:solidFill>
                  <a:srgbClr val="FF0000"/>
                </a:solidFill>
              </a:rPr>
              <a:t>AVUSTUKSEN SAAMISEN EHDOT, ERILLINEN ESITYS</a:t>
            </a:r>
          </a:p>
          <a:p>
            <a:r>
              <a:rPr lang="fi-FI" sz="3200" dirty="0"/>
              <a:t>OSALLISTUJIEN KIRJAAMINEN</a:t>
            </a:r>
          </a:p>
          <a:p>
            <a:r>
              <a:rPr lang="fi-FI" sz="3200" dirty="0"/>
              <a:t>RAPORTOINTI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138DF2-C16A-C177-B562-CDD3AA42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1014"/>
            <a:ext cx="1535348" cy="13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C3146D-56A5-C722-FC3B-0CB3AD59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71E1-48AC-4219-B3B2-4A183E6F0B69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F3F46-9101-E0E9-D9C0-8CA19568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4069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B6F02E-FBD4-6AC6-5AB4-06703703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890B05-8035-43DC-8156-E01E9CDF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ESITTELYKIERROS</a:t>
            </a:r>
          </a:p>
          <a:p>
            <a:r>
              <a:rPr lang="fi-FI" sz="4000" dirty="0"/>
              <a:t>MIKSI MATKA- JA OPISTOVASTAAVAT SAMALLA KURSILLA</a:t>
            </a:r>
          </a:p>
          <a:p>
            <a:r>
              <a:rPr lang="fi-FI" sz="4000" dirty="0"/>
              <a:t>MATKAVASTAAVAN ASIAT</a:t>
            </a:r>
          </a:p>
          <a:p>
            <a:r>
              <a:rPr lang="fi-FI" sz="4000" dirty="0"/>
              <a:t>OPINTOVASTAAVAN ASIAT</a:t>
            </a:r>
          </a:p>
          <a:p>
            <a:r>
              <a:rPr lang="fi-FI" sz="4000" dirty="0"/>
              <a:t>YHTEISET ASIAT</a:t>
            </a:r>
          </a:p>
        </p:txBody>
      </p:sp>
      <p:pic>
        <p:nvPicPr>
          <p:cNvPr id="2050" name="Picture 2" descr="KANNANOTTO MAAN HALLITUKSEN KEHYSRIIHEEN | Eläkkeensaajien Keskusliitto EKL  ry">
            <a:extLst>
              <a:ext uri="{FF2B5EF4-FFF2-40B4-BE49-F238E27FC236}">
                <a16:creationId xmlns:a16="http://schemas.microsoft.com/office/drawing/2014/main" id="{F2C9007A-8D46-5A6C-6CBB-1F84EF75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0204" cy="15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D4029D-EE07-78DC-B1C8-6DA261F1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3B18-9670-4526-BC73-9CBD1BF7D24F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59230D-01DD-2599-DB88-B2164FF7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6" name="b50fede6-7120-403a-8963-b2cd7b72dbce (1)">
            <a:hlinkClick r:id="" action="ppaction://media"/>
            <a:extLst>
              <a:ext uri="{FF2B5EF4-FFF2-40B4-BE49-F238E27FC236}">
                <a16:creationId xmlns:a16="http://schemas.microsoft.com/office/drawing/2014/main" id="{A85BA028-8E2A-B8F7-9E34-2AD901BFE4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3284" y="3238053"/>
            <a:ext cx="1330361" cy="23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6CE78-6339-F9C0-1F80-35561A2B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285" y="165371"/>
            <a:ext cx="5814319" cy="209134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AVUSTUKSEN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163A30-AD9A-0DE9-7B27-7AA5E377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5617"/>
            <a:ext cx="10515600" cy="2091346"/>
          </a:xfrm>
        </p:spPr>
        <p:txBody>
          <a:bodyPr/>
          <a:lstStyle/>
          <a:p>
            <a:r>
              <a:rPr lang="fi-FI" dirty="0"/>
              <a:t>JARKKO UTRIAISEN DIAESITYS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49665D-6A63-4245-CD57-0163CAC9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2" y="604806"/>
            <a:ext cx="1702341" cy="13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98299B-21A6-D659-7DEA-C3FB1D63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AF8A-5A5F-476C-811D-1A15219E5DF9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AB4035-5590-5F2B-B5D6-404286B0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86357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0228FD-C01D-542D-3FDB-60721AC2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HARJOITUSTEHTÄVÄ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66AD61-938A-949E-EF48-9B86AC8C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7" y="2811295"/>
            <a:ext cx="10515600" cy="3482502"/>
          </a:xfrm>
        </p:spPr>
        <p:txBody>
          <a:bodyPr/>
          <a:lstStyle/>
          <a:p>
            <a:r>
              <a:rPr lang="fi-FI" sz="3600" dirty="0"/>
              <a:t>LAADITAAN HAKEMUS KOULUTUSAVUSTUKSESTA</a:t>
            </a:r>
          </a:p>
          <a:p>
            <a:pPr lvl="1"/>
            <a:r>
              <a:rPr lang="fi-FI" sz="2800" dirty="0"/>
              <a:t>YKSI PER YHDISTYS </a:t>
            </a:r>
          </a:p>
          <a:p>
            <a:pPr lvl="1"/>
            <a:r>
              <a:rPr lang="fi-FI" sz="2800" dirty="0"/>
              <a:t>PURETAAN HAKEMUKSET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7FA49C-5201-479C-7998-C21DFAE7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" y="564204"/>
            <a:ext cx="1643974" cy="14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873464-637E-1BB9-CDC4-A7FC532E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87E6-DF3B-4922-A16D-1901B5E4321E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0F2865-2145-B588-3125-3088E590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19266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03A977-C4F3-FA80-833D-472EBAA9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465" y="365125"/>
            <a:ext cx="6575898" cy="1325563"/>
          </a:xfrm>
        </p:spPr>
        <p:txBody>
          <a:bodyPr/>
          <a:lstStyle/>
          <a:p>
            <a:pPr algn="ctr"/>
            <a:r>
              <a:rPr lang="fi-FI" dirty="0"/>
              <a:t>TEAMS-KOULUTUKSET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336580-9E94-8C42-74C2-4C3F22E0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4561"/>
            <a:ext cx="10515600" cy="3482401"/>
          </a:xfrm>
        </p:spPr>
        <p:txBody>
          <a:bodyPr/>
          <a:lstStyle/>
          <a:p>
            <a:r>
              <a:rPr lang="fi-FI" sz="3200" dirty="0"/>
              <a:t>KOULUTUSAVUSTUSTEN TEAMS-KOULUTUS 24.3</a:t>
            </a:r>
          </a:p>
          <a:p>
            <a:r>
              <a:rPr lang="fi-FI" sz="3200" dirty="0"/>
              <a:t>OSAAMISPERUSTEISEN KURSSISUUNNITTELUN TEAMS-KOULUTUS 25.3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69613D9-62C0-A480-4A5D-A01D1A9C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52389"/>
            <a:ext cx="1974715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7448F6-0780-8CD8-0D7E-25E359EE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675-DA54-4EFF-911C-DF55BD6078C8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73E760-370D-D1F9-024B-BB286DF7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36641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6B7087-1E73-6489-1375-E8D6661C7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340" y="1122363"/>
            <a:ext cx="6679660" cy="735620"/>
          </a:xfrm>
        </p:spPr>
        <p:txBody>
          <a:bodyPr>
            <a:normAutofit fontScale="90000"/>
          </a:bodyPr>
          <a:lstStyle/>
          <a:p>
            <a:r>
              <a:rPr lang="fi-FI" dirty="0"/>
              <a:t>YHTEYSTIETOJA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189841-EDDF-F258-339C-A62CEDAEA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826" y="2247089"/>
            <a:ext cx="8197174" cy="3346315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fi-FI" sz="3200" b="1" i="0" dirty="0">
                <a:solidFill>
                  <a:srgbClr val="333333"/>
                </a:solidFill>
                <a:effectLst/>
                <a:latin typeface="proxima-nova"/>
              </a:rPr>
              <a:t>Jarkko Utriainen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järjestösuunnittelija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koulutus, Nestorit-toiminta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u="none" strike="noStrike" dirty="0">
                <a:solidFill>
                  <a:srgbClr val="1275B3"/>
                </a:solidFill>
                <a:effectLst/>
                <a:latin typeface="proxima-nova"/>
                <a:hlinkClick r:id="rId2"/>
              </a:rPr>
              <a:t>jarkko.utriainen@ekl.fi</a:t>
            </a:r>
            <a:endParaRPr lang="fi-FI" sz="32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050 436 3449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09 6126 8434</a:t>
            </a:r>
          </a:p>
          <a:p>
            <a:endParaRPr lang="fi-FI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B3D28FE-565E-14F3-06AF-015A3D807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441495"/>
            <a:ext cx="2120630" cy="18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B4647A-FC72-38C8-437D-BE59E253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8CD-6C36-459E-A17C-9F9EE0EB91CE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62BD5B-0452-7B42-2108-BDEB4E1E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23529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19FA3-E60A-B6BE-6334-B04BD3DE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443" y="413762"/>
            <a:ext cx="8540885" cy="1325563"/>
          </a:xfrm>
        </p:spPr>
        <p:txBody>
          <a:bodyPr/>
          <a:lstStyle/>
          <a:p>
            <a:pPr algn="ctr"/>
            <a:r>
              <a:rPr lang="fi-FI" dirty="0"/>
              <a:t>WWW.EKL.FI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CC06D2-6195-D9B6-1620-0051744E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u="none" strike="noStrike" dirty="0">
                <a:solidFill>
                  <a:srgbClr val="DA2027"/>
                </a:solidFill>
                <a:effectLst/>
                <a:hlinkClick r:id="rId2" tooltip="Toiminta"/>
              </a:rPr>
              <a:t>Toiminta</a:t>
            </a:r>
            <a:endParaRPr lang="fi-FI" b="1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u="none" strike="noStrike" dirty="0">
                <a:solidFill>
                  <a:srgbClr val="DA2027"/>
                </a:solidFill>
                <a:effectLst/>
                <a:hlinkClick r:id="rId3" tooltip="Koulutus ja koulutusavustus"/>
              </a:rPr>
              <a:t>Koulutus ja koulutusavustus</a:t>
            </a:r>
            <a:endParaRPr lang="fi-FI" b="1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333333"/>
                </a:solidFill>
                <a:effectLst/>
              </a:rPr>
              <a:t>Nykyinen </a:t>
            </a:r>
            <a:r>
              <a:rPr lang="fi-FI" b="1" dirty="0" err="1">
                <a:solidFill>
                  <a:srgbClr val="333333"/>
                </a:solidFill>
                <a:effectLst/>
              </a:rPr>
              <a:t>sivu:Kurssit</a:t>
            </a:r>
            <a:r>
              <a:rPr lang="fi-FI" b="1" dirty="0">
                <a:solidFill>
                  <a:srgbClr val="333333"/>
                </a:solidFill>
                <a:effectLst/>
              </a:rPr>
              <a:t> kevät 2025</a:t>
            </a:r>
          </a:p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Kurssit kevät 2025</a:t>
            </a:r>
          </a:p>
          <a:p>
            <a:pPr>
              <a:spcBef>
                <a:spcPts val="225"/>
              </a:spcBef>
              <a:spcAft>
                <a:spcPts val="1050"/>
              </a:spcAft>
            </a:pPr>
            <a:r>
              <a:rPr lang="fi-FI" b="1" i="0" dirty="0">
                <a:effectLst/>
                <a:latin typeface="proxima-nova"/>
              </a:rPr>
              <a:t>Jaa tämä sivu sosiaalisessa mediassa:</a:t>
            </a:r>
          </a:p>
          <a:p>
            <a:pPr>
              <a:spcBef>
                <a:spcPts val="225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fi-FI" u="none" strike="noStrike" dirty="0" err="1">
                <a:solidFill>
                  <a:srgbClr val="1275B3"/>
                </a:solidFill>
                <a:effectLst/>
                <a:hlinkClick r:id="rId4" tooltip="facebook"/>
              </a:rPr>
              <a:t>JaaFacebookissa</a:t>
            </a:r>
            <a:endParaRPr lang="fi-FI" dirty="0">
              <a:effectLst/>
            </a:endParaRPr>
          </a:p>
          <a:p>
            <a:pPr>
              <a:spcBef>
                <a:spcPts val="225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fi-FI" u="none" strike="noStrike" dirty="0">
                <a:solidFill>
                  <a:srgbClr val="1275B3"/>
                </a:solidFill>
                <a:effectLst/>
                <a:hlinkClick r:id="rId5" tooltip="twitter"/>
              </a:rPr>
              <a:t>Twiittaa</a:t>
            </a:r>
            <a:endParaRPr lang="fi-FI" dirty="0">
              <a:effectLst/>
            </a:endParaRPr>
          </a:p>
          <a:p>
            <a:pPr>
              <a:spcBef>
                <a:spcPts val="225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fi-FI" dirty="0">
                <a:effectLst/>
              </a:rPr>
              <a:t> </a:t>
            </a:r>
            <a:r>
              <a:rPr lang="fi-FI" u="none" strike="noStrike" dirty="0">
                <a:solidFill>
                  <a:srgbClr val="1275B3"/>
                </a:solidFill>
                <a:effectLst/>
              </a:rPr>
              <a:t>Tulosta</a:t>
            </a:r>
            <a:endParaRPr lang="fi-FI" dirty="0">
              <a:effectLst/>
            </a:endParaRP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Tällä sivulla ovat kevään 2025 kurssiemme lyhyet esittelyt, kurssikohtaiset hintatiedot sekä ilmoittautumislinkit. Sivun sisältöä täydennetään uuden tiedon mukaan. Voit ilmoittautua kullekin kurssille kurssikuvauksen alla olevan linkin kautta tai: </a:t>
            </a:r>
            <a:r>
              <a:rPr lang="fi-FI" b="0" i="0" u="none" strike="noStrike" dirty="0">
                <a:solidFill>
                  <a:srgbClr val="1275B3"/>
                </a:solidFill>
                <a:effectLst/>
                <a:latin typeface="proxima-nova"/>
                <a:hlinkClick r:id="rId6"/>
              </a:rPr>
              <a:t>jarkko.utriainen@ekl.fi</a:t>
            </a:r>
            <a:r>
              <a:rPr lang="fi-FI" b="0" i="0" dirty="0">
                <a:solidFill>
                  <a:srgbClr val="333333"/>
                </a:solidFill>
                <a:effectLst/>
                <a:latin typeface="proxima-nova"/>
              </a:rPr>
              <a:t> / 050 436 3449. Kursseille voit ilmoittautua heti kun ne tulevat näkyviin kotisivuillemme. Muista myös EKL-yhdistyksille suunnatut INTO-koulutukset, joille on valikossa oma sivu tämän sivun alapuolella</a:t>
            </a:r>
          </a:p>
          <a:p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D9EBF3B-6D7D-A3C2-B4F9-DA38890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42C2-07D6-42CC-9C4B-31142A81E3A4}" type="datetime1">
              <a:rPr lang="fi-FI" smtClean="0"/>
              <a:t>2.3.2025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98976EA-C3E8-0DDC-307A-B57EEC2C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27351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8265BF-6C12-83FE-FBE4-871283FB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02D7F9-9454-52E4-8C5B-88A587EF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AC3FBB3-6964-0FEC-34FE-3EA3E515AF67}"/>
              </a:ext>
            </a:extLst>
          </p:cNvPr>
          <p:cNvSpPr txBox="1"/>
          <p:nvPr/>
        </p:nvSpPr>
        <p:spPr>
          <a:xfrm>
            <a:off x="2915322" y="1710466"/>
            <a:ext cx="62259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i="1" dirty="0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Jos meidät olisi tarkoitettu pysymään yhdessä paikassa, meillä olisi juuret jalkojen sijaan -Rachel </a:t>
            </a:r>
            <a:r>
              <a:rPr lang="fi-FI" sz="3600" b="1" i="1" dirty="0" err="1">
                <a:solidFill>
                  <a:srgbClr val="333333"/>
                </a:solidFill>
                <a:effectLst/>
                <a:latin typeface="Nunito Sans" panose="020F0502020204030204" pitchFamily="2" charset="0"/>
              </a:rPr>
              <a:t>Wolchin</a:t>
            </a:r>
            <a:endParaRPr lang="fi-FI" sz="36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1BD8C46-4D33-49AF-2900-52E203FB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" y="137553"/>
            <a:ext cx="1390033" cy="1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C0271-D3A6-8069-A928-1C2EBFD1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MATKAVASTAAVAN MIETITTÄVÄÄ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493232-E3FF-8795-8E50-F674E280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JÄRJESTÄNKÖ</a:t>
            </a:r>
            <a:r>
              <a:rPr lang="fi-FI" sz="2400" b="1" dirty="0"/>
              <a:t> MATKAN ITSE VAI KÄYTÄNKÖ MATKATOIMISTOA?</a:t>
            </a:r>
          </a:p>
          <a:p>
            <a:r>
              <a:rPr lang="fi-FI" sz="2400" b="1" dirty="0"/>
              <a:t>KOHDE</a:t>
            </a:r>
          </a:p>
          <a:p>
            <a:r>
              <a:rPr lang="fi-FI" sz="2400" b="1" dirty="0"/>
              <a:t>AIKA</a:t>
            </a:r>
          </a:p>
          <a:p>
            <a:r>
              <a:rPr lang="fi-FI" sz="2400" b="1" dirty="0"/>
              <a:t>MATKAVASTAAVAN OMA AIKATAULU</a:t>
            </a:r>
          </a:p>
          <a:p>
            <a:pPr lvl="1"/>
            <a:r>
              <a:rPr lang="fi-FI" b="1" dirty="0"/>
              <a:t>ILMOITTAUTUMISET</a:t>
            </a:r>
            <a:r>
              <a:rPr lang="fi-FI" dirty="0"/>
              <a:t>-&gt; KENELLE JA MIHIN MENNESSÄ</a:t>
            </a:r>
          </a:p>
          <a:p>
            <a:pPr lvl="1"/>
            <a:r>
              <a:rPr lang="fi-FI" b="1" dirty="0"/>
              <a:t>OSALLISTUJIEN MAKSUT</a:t>
            </a:r>
          </a:p>
          <a:p>
            <a:pPr lvl="2"/>
            <a:r>
              <a:rPr lang="fi-FI" sz="2400" dirty="0"/>
              <a:t>MIKÄ ON MAKSUN SUURUUS, ONKO OMAVASTUUOSUUS VAI KOKO KUSTANNUS</a:t>
            </a:r>
          </a:p>
          <a:p>
            <a:pPr lvl="2"/>
            <a:r>
              <a:rPr lang="fi-FI" sz="2400" dirty="0"/>
              <a:t>MAKSUTAPA: MITEN JA MIHIN MENNESSÄ</a:t>
            </a:r>
          </a:p>
          <a:p>
            <a:pPr lvl="2"/>
            <a:r>
              <a:rPr lang="fi-FI" sz="2400" dirty="0"/>
              <a:t>VOIKO EIJÄSEN OSALLISTUA JA JOS, NIIN MILLÄ EHDOILLA</a:t>
            </a:r>
          </a:p>
          <a:p>
            <a:pPr lvl="2"/>
            <a:r>
              <a:rPr lang="fi-FI" sz="2400" dirty="0"/>
              <a:t>MAHDOLLISET AVUSTAJIEN KULUT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4A6AFB-587E-31D9-FC05-C80BE2F8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87A-E254-4EA1-9685-AA9615C116DB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8C7BC2-83EE-736C-CBA8-8CAA4E5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9218" name="Picture 2" descr="Eläkkeensaajien Keskusliitolta kustannusneutraali malli ...">
            <a:extLst>
              <a:ext uri="{FF2B5EF4-FFF2-40B4-BE49-F238E27FC236}">
                <a16:creationId xmlns:a16="http://schemas.microsoft.com/office/drawing/2014/main" id="{C938070A-6212-F178-7284-B9F6B37E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32772"/>
            <a:ext cx="16287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6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D1F1A-6873-4FEC-614C-29BDFFEB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230" y="365126"/>
            <a:ext cx="7861570" cy="315912"/>
          </a:xfrm>
        </p:spPr>
        <p:txBody>
          <a:bodyPr>
            <a:normAutofit fontScale="90000"/>
          </a:bodyPr>
          <a:lstStyle/>
          <a:p>
            <a:r>
              <a:rPr lang="fi-FI" sz="1800" dirty="0"/>
              <a:t>JATKUU</a:t>
            </a:r>
            <a:r>
              <a:rPr lang="fi-FI" dirty="0"/>
              <a:t>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EC2A7-DD15-6EC4-39DC-35C4ED5B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81" y="-160684"/>
            <a:ext cx="10736819" cy="6337647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3200" b="1" dirty="0"/>
              <a:t>KULJETUKSET</a:t>
            </a:r>
          </a:p>
          <a:p>
            <a:pPr lvl="1"/>
            <a:r>
              <a:rPr lang="fi-FI" sz="3200" dirty="0"/>
              <a:t>REITTI</a:t>
            </a:r>
          </a:p>
          <a:p>
            <a:pPr lvl="1"/>
            <a:r>
              <a:rPr lang="fi-FI" sz="3200" dirty="0"/>
              <a:t>AIKATAULUT</a:t>
            </a:r>
          </a:p>
          <a:p>
            <a:pPr lvl="1"/>
            <a:r>
              <a:rPr lang="fi-FI" sz="3200" dirty="0"/>
              <a:t>LIIKUNTARAJOITTEET</a:t>
            </a:r>
          </a:p>
          <a:p>
            <a:pPr lvl="1"/>
            <a:r>
              <a:rPr lang="fi-FI" sz="3200" dirty="0"/>
              <a:t>KILPAILUTUS</a:t>
            </a:r>
          </a:p>
          <a:p>
            <a:pPr lvl="2"/>
            <a:r>
              <a:rPr lang="fi-FI" sz="3200" dirty="0"/>
              <a:t>VAIKKA EI JOKA KERTA KILPAILUTA ESIM. BUSSIYHTIÖTÄ, NIIN JOSKUS HYVÄ TARKISTAA HINNAT!</a:t>
            </a:r>
          </a:p>
        </p:txBody>
      </p:sp>
      <p:pic>
        <p:nvPicPr>
          <p:cNvPr id="3074" name="Picture 2" descr="KANNANOTTO MAAN HALLITUKSEN KEHYSRIIHEEN | Eläkkeensaajien Keskusliitto EKL  ry">
            <a:extLst>
              <a:ext uri="{FF2B5EF4-FFF2-40B4-BE49-F238E27FC236}">
                <a16:creationId xmlns:a16="http://schemas.microsoft.com/office/drawing/2014/main" id="{94147A43-ECC1-46AC-1CEE-F87532BD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0" y="365126"/>
            <a:ext cx="2861649" cy="15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CBA034-2169-65E7-89BD-17FC6C65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12EA-22FB-4F25-8E8A-FEF534259E4F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DCACE9-410F-D1FA-21BC-5531E4BA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11124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0277C-D7BD-81E8-AD03-00FC993F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CASE EURAJOKI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30258-D4EE-0D60-37C4-6262A706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fi-FI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Eurajoen Eläkkeensaajien ”Matka- ja asiakirjaohjeet” </a:t>
            </a:r>
          </a:p>
          <a:p>
            <a:pPr marL="0" indent="0" algn="l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fi-FI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Matkojen suunnittelu / Eurajoen Eläkkeensaajat ry </a:t>
            </a:r>
            <a:r>
              <a:rPr lang="fi-FI" sz="1800" b="1" dirty="0">
                <a:solidFill>
                  <a:srgbClr val="000000"/>
                </a:solidFill>
                <a:latin typeface="Aptos" panose="020B0004020202020204" pitchFamily="34" charset="0"/>
              </a:rPr>
              <a:t>								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340DF2-D220-6599-9C92-1E2AD344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E881-6043-4E22-9742-B326DCDE42DC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26E5F1-DBA0-2DDD-8BF0-81F878FB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pic>
        <p:nvPicPr>
          <p:cNvPr id="6" name="Picture 2" descr="KANNANOTTO MAAN HALLITUKSEN KEHYSRIIHEEN | Eläkkeensaajien Keskusliitto EKL  ry">
            <a:extLst>
              <a:ext uri="{FF2B5EF4-FFF2-40B4-BE49-F238E27FC236}">
                <a16:creationId xmlns:a16="http://schemas.microsoft.com/office/drawing/2014/main" id="{A14B1A59-81D0-50E2-310D-1C303F6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93"/>
            <a:ext cx="3161491" cy="17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4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7322E-8DD3-F0DE-FB5A-C2635C61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815"/>
          </a:xfrm>
        </p:spPr>
        <p:txBody>
          <a:bodyPr>
            <a:normAutofit/>
          </a:bodyPr>
          <a:lstStyle/>
          <a:p>
            <a:pPr algn="ctr"/>
            <a:r>
              <a:rPr lang="fi-FI" sz="1600" dirty="0"/>
              <a:t>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D6ECAD-5D7B-22B6-6787-E19AAB56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047"/>
            <a:ext cx="10515600" cy="2817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sz="3600" dirty="0"/>
              <a:t>VAKUUTUKSET</a:t>
            </a:r>
          </a:p>
          <a:p>
            <a:pPr lvl="1"/>
            <a:r>
              <a:rPr lang="fi-FI" b="1" dirty="0"/>
              <a:t>EKL:N TEHTÄVISSÄ VAKUUTUKSET VOIMASSA</a:t>
            </a:r>
          </a:p>
          <a:p>
            <a:pPr lvl="1"/>
            <a:endParaRPr lang="fi-FI" b="1" dirty="0"/>
          </a:p>
          <a:p>
            <a:pPr lvl="1"/>
            <a:r>
              <a:rPr lang="fi-FI" b="1" dirty="0"/>
              <a:t>MATKANJOHTAJA ON VAKUUTETTU EKL:N TOIMESTA</a:t>
            </a:r>
          </a:p>
          <a:p>
            <a:pPr lvl="1"/>
            <a:r>
              <a:rPr lang="fi-FI" b="1" dirty="0">
                <a:solidFill>
                  <a:srgbClr val="FF0000"/>
                </a:solidFill>
              </a:rPr>
              <a:t>MUILLA MATKUSTAJILLA ON VASTUU OMISTA VAKUUTUKSISTA!</a:t>
            </a:r>
          </a:p>
        </p:txBody>
      </p:sp>
      <p:pic>
        <p:nvPicPr>
          <p:cNvPr id="4098" name="Picture 2" descr="KANNANOTTO MAAN HALLITUKSEN KEHYSRIIHEEN | Eläkkeensaajien Keskusliitto EKL  ry">
            <a:extLst>
              <a:ext uri="{FF2B5EF4-FFF2-40B4-BE49-F238E27FC236}">
                <a16:creationId xmlns:a16="http://schemas.microsoft.com/office/drawing/2014/main" id="{69885D87-5426-66FE-6F03-1AF08CF1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4" y="943583"/>
            <a:ext cx="3161491" cy="17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FCBA71-769F-2EB8-F8F7-690D4402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20F-7862-498D-8C3C-7379F14CDE3B}" type="datetime1">
              <a:rPr lang="fi-FI" smtClean="0"/>
              <a:t>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D2DC55-1E64-84B2-5188-120C1FB2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</p:spTree>
    <p:extLst>
      <p:ext uri="{BB962C8B-B14F-4D97-AF65-F5344CB8AC3E}">
        <p14:creationId xmlns:p14="http://schemas.microsoft.com/office/powerpoint/2010/main" val="199465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D79D4-47BB-C504-95FA-B69F913B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830"/>
            <a:ext cx="10515600" cy="1098193"/>
          </a:xfrm>
        </p:spPr>
        <p:txBody>
          <a:bodyPr>
            <a:normAutofit fontScale="90000"/>
          </a:bodyPr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  <a:t>EKL-yhdistysten vapaaehtoistoimijoille turvaa</a:t>
            </a:r>
            <a:br>
              <a:rPr lang="fi-FI" b="1" i="0" dirty="0">
                <a:solidFill>
                  <a:srgbClr val="333333"/>
                </a:solidFill>
                <a:effectLst/>
                <a:latin typeface="proxima-nova"/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DE586D-DEB3-4193-BD94-17E98475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963-5D5A-4752-94F2-4F2B7FCEBF16}" type="datetime1">
              <a:rPr lang="fi-FI" smtClean="0"/>
              <a:t>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F91BE-341A-67E2-B078-2D90D80D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AE80692-5A65-BB4F-B0A8-1D7F7ECEA0AD}"/>
              </a:ext>
            </a:extLst>
          </p:cNvPr>
          <p:cNvSpPr txBox="1"/>
          <p:nvPr/>
        </p:nvSpPr>
        <p:spPr>
          <a:xfrm>
            <a:off x="1183341" y="2970024"/>
            <a:ext cx="101704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Liitto on ottanut Keskinäisestä Vakuutusyhtiö Turvasta tapaturma- ja vastuuvakuutuksen. Sen piiriin kuuluvat EKL-yhdistysten vapaaehtoistoimintaan osallistuvat henkilöjäsenet.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B224A7-EFA8-FFDD-3EDE-4119F7F7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" y="136525"/>
            <a:ext cx="1272858" cy="1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AD9CC5-2D84-2344-5649-4659E69B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3BAF-84B9-4B4F-95CA-3E004EF349CA}" type="datetime1">
              <a:rPr lang="fi-FI" smtClean="0"/>
              <a:t>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406EC8-9D06-A1C4-167D-9CB11E0E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Tarkkanen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88238A-092E-F100-94F4-06DEC5F88752}"/>
              </a:ext>
            </a:extLst>
          </p:cNvPr>
          <p:cNvSpPr txBox="1"/>
          <p:nvPr/>
        </p:nvSpPr>
        <p:spPr>
          <a:xfrm>
            <a:off x="1376979" y="2554526"/>
            <a:ext cx="899339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0" i="0" dirty="0">
                <a:solidFill>
                  <a:srgbClr val="333333"/>
                </a:solidFill>
                <a:effectLst/>
                <a:latin typeface="proxima-nova"/>
              </a:rPr>
              <a:t>Vakuutus turvaa kaikki EKL-yhdistysten ja piirien toimijat, jotka tekevät erilaisissa tapahtumissaan palkatonta vapaaehtoistyötä. Tällaisia tilaisuuksia voivat olla esimerkiksi yhdistyksen järjestämät toritapahtumat tai vanhusten </a:t>
            </a:r>
            <a:r>
              <a:rPr lang="fi-FI" sz="3200" b="0" i="0" dirty="0">
                <a:solidFill>
                  <a:srgbClr val="333333"/>
                </a:solidFill>
                <a:effectLst/>
                <a:latin typeface="proxima-nova"/>
              </a:rPr>
              <a:t>ulkoiluttaminen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proxima-nova"/>
              </a:rPr>
              <a:t> palvelutaloissa. Vakuutus koskee iästä riippumatta kaikkia henkilöjäseniämme.</a:t>
            </a:r>
            <a:endParaRPr lang="fi-FI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771FFC-A6F8-CD54-8A17-1764B120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8" y="83355"/>
            <a:ext cx="1347003" cy="13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2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812</Words>
  <Application>Microsoft Office PowerPoint</Application>
  <PresentationFormat>Laajakuva</PresentationFormat>
  <Paragraphs>159</Paragraphs>
  <Slides>24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Nunito Sans</vt:lpstr>
      <vt:lpstr>proxima-nova</vt:lpstr>
      <vt:lpstr>turva-sans</vt:lpstr>
      <vt:lpstr>Office-teema</vt:lpstr>
      <vt:lpstr>Matka- ja opintovastaavien koulutus</vt:lpstr>
      <vt:lpstr>OHJELMA</vt:lpstr>
      <vt:lpstr>PowerPoint-esitys</vt:lpstr>
      <vt:lpstr>MATKAVASTAAVAN MIETITTÄVÄÄ</vt:lpstr>
      <vt:lpstr>JATKUU..</vt:lpstr>
      <vt:lpstr>CASE EURAJOKI</vt:lpstr>
      <vt:lpstr>JATKUU</vt:lpstr>
      <vt:lpstr>EKL-yhdistysten vapaaehtoistoimijoille turvaa </vt:lpstr>
      <vt:lpstr>PowerPoint-esitys</vt:lpstr>
      <vt:lpstr>PowerPoint-esitys</vt:lpstr>
      <vt:lpstr>PowerPoint-esitys</vt:lpstr>
      <vt:lpstr>JÄSENEDUT</vt:lpstr>
      <vt:lpstr>Kokoa ystävät yhteen ja nauttikaa EKL eduista Tallink-Siljalla </vt:lpstr>
      <vt:lpstr>PowerPoint-esitys</vt:lpstr>
      <vt:lpstr>PowerPoint-esitys</vt:lpstr>
      <vt:lpstr>OPINTOVASTAAVAN TEHTÄVÄT</vt:lpstr>
      <vt:lpstr>PowerPoint-esitys</vt:lpstr>
      <vt:lpstr>HUOMIOITAVAA KOULUTUSTA SUUNNITELTAESSA</vt:lpstr>
      <vt:lpstr>KOULUTUSAVUSTUSTEN HAKEMINEN</vt:lpstr>
      <vt:lpstr>AVUSTUKSEN HAKEMINEN</vt:lpstr>
      <vt:lpstr>HARJOITUSTEHTÄVÄ</vt:lpstr>
      <vt:lpstr>TEAMS-KOULUTUKSET</vt:lpstr>
      <vt:lpstr>YHTEYSTIETOJA</vt:lpstr>
      <vt:lpstr>WWW.EKL.FI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Kimmo Tarkkanen</dc:creator>
  <cp:lastModifiedBy>Jukka Kim</cp:lastModifiedBy>
  <cp:revision>38</cp:revision>
  <dcterms:created xsi:type="dcterms:W3CDTF">2025-02-22T11:29:07Z</dcterms:created>
  <dcterms:modified xsi:type="dcterms:W3CDTF">2025-03-02T08:50:34Z</dcterms:modified>
</cp:coreProperties>
</file>