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"/>
  </p:notesMasterIdLst>
  <p:sldIdLst>
    <p:sldId id="269" r:id="rId2"/>
  </p:sldIdLst>
  <p:sldSz cx="14400213" cy="7920038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94713" autoAdjust="0"/>
  </p:normalViewPr>
  <p:slideViewPr>
    <p:cSldViewPr snapToGrid="0">
      <p:cViewPr varScale="1">
        <p:scale>
          <a:sx n="49" d="100"/>
          <a:sy n="49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99E1F-EFF5-476D-B3C2-DC0A77CA2EF3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6089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4803-48E8-434E-9C57-C485FBE776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0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1pPr>
    <a:lvl2pPr marL="535620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2pPr>
    <a:lvl3pPr marL="1071242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3pPr>
    <a:lvl4pPr marL="1606862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4pPr>
    <a:lvl5pPr marL="2142483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5pPr>
    <a:lvl6pPr marL="2678104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6pPr>
    <a:lvl7pPr marL="3213725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7pPr>
    <a:lvl8pPr marL="3749345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8pPr>
    <a:lvl9pPr marL="4284967" algn="l" defTabSz="1071242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E4803-48E8-434E-9C57-C485FBE7769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28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136" y="792003"/>
            <a:ext cx="9450140" cy="3432018"/>
          </a:xfrm>
        </p:spPr>
        <p:txBody>
          <a:bodyPr anchor="b">
            <a:normAutofit/>
          </a:bodyPr>
          <a:lstStyle>
            <a:lvl1pPr algn="l">
              <a:defRPr sz="5544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36" y="4439134"/>
            <a:ext cx="7560112" cy="2248899"/>
          </a:xfrm>
        </p:spPr>
        <p:txBody>
          <a:bodyPr anchor="t">
            <a:normAutofit/>
          </a:bodyPr>
          <a:lstStyle>
            <a:lvl1pPr marL="0" indent="0" algn="l">
              <a:buNone/>
              <a:defRPr sz="2425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0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718268" y="9778"/>
            <a:ext cx="4500067" cy="44000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14481" y="105723"/>
            <a:ext cx="7181982" cy="7022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546376" y="264001"/>
            <a:ext cx="5850087" cy="5720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664503" y="37277"/>
            <a:ext cx="5731962" cy="56045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266389" y="704005"/>
            <a:ext cx="5130075" cy="50160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3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10012" y="616003"/>
            <a:ext cx="12778313" cy="360801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848"/>
            </a:lvl2pPr>
            <a:lvl3pPr marL="1056041" indent="0">
              <a:buNone/>
              <a:defRPr sz="1848"/>
            </a:lvl3pPr>
            <a:lvl4pPr marL="1584061" indent="0">
              <a:buNone/>
              <a:defRPr sz="1848"/>
            </a:lvl4pPr>
            <a:lvl5pPr marL="2112081" indent="0">
              <a:buNone/>
              <a:defRPr sz="1848"/>
            </a:lvl5pPr>
            <a:lvl6pPr marL="2640101" indent="0">
              <a:buNone/>
              <a:defRPr sz="1848"/>
            </a:lvl6pPr>
            <a:lvl7pPr marL="3168122" indent="0">
              <a:buNone/>
              <a:defRPr sz="1848"/>
            </a:lvl7pPr>
            <a:lvl8pPr marL="3696142" indent="0">
              <a:buNone/>
              <a:defRPr sz="1848"/>
            </a:lvl8pPr>
            <a:lvl9pPr marL="4224162" indent="0">
              <a:buNone/>
              <a:defRPr sz="1848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0018" y="4439133"/>
            <a:ext cx="9808267" cy="52800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48"/>
            </a:lvl1pPr>
            <a:lvl2pPr marL="528020" indent="0">
              <a:buFontTx/>
              <a:buNone/>
              <a:defRPr/>
            </a:lvl2pPr>
            <a:lvl3pPr marL="1056041" indent="0">
              <a:buFontTx/>
              <a:buNone/>
              <a:defRPr/>
            </a:lvl3pPr>
            <a:lvl4pPr marL="1584061" indent="0">
              <a:buFontTx/>
              <a:buNone/>
              <a:defRPr/>
            </a:lvl4pPr>
            <a:lvl5pPr marL="2112081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46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7" y="792004"/>
            <a:ext cx="11880176" cy="3168015"/>
          </a:xfrm>
        </p:spPr>
        <p:txBody>
          <a:bodyPr anchor="ctr">
            <a:normAutofit/>
          </a:bodyPr>
          <a:lstStyle>
            <a:lvl1pPr algn="l">
              <a:defRPr sz="3696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6" y="4752023"/>
            <a:ext cx="10082025" cy="2170677"/>
          </a:xfrm>
        </p:spPr>
        <p:txBody>
          <a:bodyPr anchor="ctr">
            <a:normAutofit/>
          </a:bodyPr>
          <a:lstStyle>
            <a:lvl1pPr marL="0" indent="0" algn="l">
              <a:buNone/>
              <a:defRPr sz="2310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98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4" y="792004"/>
            <a:ext cx="10800161" cy="3168015"/>
          </a:xfrm>
        </p:spPr>
        <p:txBody>
          <a:bodyPr anchor="ctr">
            <a:normAutofit/>
          </a:bodyPr>
          <a:lstStyle>
            <a:lvl1pPr algn="l">
              <a:defRPr sz="3696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8150" y="3960019"/>
            <a:ext cx="10080149" cy="440002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28020" indent="0">
              <a:buFontTx/>
              <a:buNone/>
              <a:defRPr/>
            </a:lvl2pPr>
            <a:lvl3pPr marL="1056041" indent="0">
              <a:buFontTx/>
              <a:buNone/>
              <a:defRPr/>
            </a:lvl3pPr>
            <a:lvl4pPr marL="1584061" indent="0">
              <a:buFontTx/>
              <a:buNone/>
              <a:defRPr/>
            </a:lvl4pPr>
            <a:lvl5pPr marL="2112081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8" y="4967136"/>
            <a:ext cx="10080149" cy="1945785"/>
          </a:xfrm>
        </p:spPr>
        <p:txBody>
          <a:bodyPr anchor="ctr">
            <a:normAutofit/>
          </a:bodyPr>
          <a:lstStyle>
            <a:lvl1pPr marL="0" indent="0" algn="l">
              <a:buNone/>
              <a:defRPr sz="2310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628134" y="938004"/>
            <a:ext cx="720011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/>
          <a:p>
            <a:pPr lvl="0"/>
            <a:r>
              <a:rPr lang="en-US" sz="923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8304" y="3197350"/>
            <a:ext cx="720011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/>
          <a:p>
            <a:pPr lvl="0" algn="r"/>
            <a:r>
              <a:rPr lang="en-US" sz="923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024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6" y="3960019"/>
            <a:ext cx="10080149" cy="1960261"/>
          </a:xfrm>
        </p:spPr>
        <p:txBody>
          <a:bodyPr anchor="b">
            <a:normAutofit/>
          </a:bodyPr>
          <a:lstStyle>
            <a:lvl1pPr algn="l">
              <a:defRPr sz="3696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5" y="5927880"/>
            <a:ext cx="10082027" cy="993643"/>
          </a:xfrm>
        </p:spPr>
        <p:txBody>
          <a:bodyPr anchor="t">
            <a:normAutofit/>
          </a:bodyPr>
          <a:lstStyle>
            <a:lvl1pPr marL="0" indent="0" algn="l">
              <a:buNone/>
              <a:defRPr sz="2310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64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5" y="792004"/>
            <a:ext cx="10800160" cy="3168015"/>
          </a:xfrm>
        </p:spPr>
        <p:txBody>
          <a:bodyPr anchor="ctr">
            <a:normAutofit/>
          </a:bodyPr>
          <a:lstStyle>
            <a:lvl1pPr algn="l">
              <a:defRPr sz="3696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8137" y="4536912"/>
            <a:ext cx="10080150" cy="12124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7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6" y="5749361"/>
            <a:ext cx="10080150" cy="1173339"/>
          </a:xfrm>
        </p:spPr>
        <p:txBody>
          <a:bodyPr anchor="t">
            <a:normAutofit/>
          </a:bodyPr>
          <a:lstStyle>
            <a:lvl1pPr marL="0" indent="0" algn="l">
              <a:buNone/>
              <a:defRPr sz="2079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628134" y="938004"/>
            <a:ext cx="720011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/>
          <a:p>
            <a:pPr lvl="0"/>
            <a:r>
              <a:rPr lang="en-US" sz="923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8304" y="3197350"/>
            <a:ext cx="720011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/>
          <a:p>
            <a:pPr lvl="0" algn="r"/>
            <a:r>
              <a:rPr lang="en-US" sz="923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06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7" y="792004"/>
            <a:ext cx="11880176" cy="316801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8136" y="4536911"/>
            <a:ext cx="10080149" cy="96800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7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6" y="5504914"/>
            <a:ext cx="10080150" cy="1417785"/>
          </a:xfrm>
        </p:spPr>
        <p:txBody>
          <a:bodyPr anchor="t">
            <a:normAutofit/>
          </a:bodyPr>
          <a:lstStyle>
            <a:lvl1pPr marL="0" indent="0" algn="l">
              <a:buNone/>
              <a:defRPr sz="2079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96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93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58276" y="792004"/>
            <a:ext cx="2430036" cy="52800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12" y="792004"/>
            <a:ext cx="9240137" cy="6130696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35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2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6" y="2317345"/>
            <a:ext cx="10080150" cy="2634931"/>
          </a:xfrm>
        </p:spPr>
        <p:txBody>
          <a:bodyPr anchor="b">
            <a:normAutofit/>
          </a:bodyPr>
          <a:lstStyle>
            <a:lvl1pPr algn="l">
              <a:defRPr sz="4158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8" y="5192025"/>
            <a:ext cx="10080149" cy="1730675"/>
          </a:xfrm>
        </p:spPr>
        <p:txBody>
          <a:bodyPr anchor="t">
            <a:normAutofit/>
          </a:bodyPr>
          <a:lstStyle>
            <a:lvl1pPr marL="0" indent="0" algn="l">
              <a:buNone/>
              <a:defRPr sz="2079">
                <a:solidFill>
                  <a:schemeClr val="bg2">
                    <a:lumMod val="75000"/>
                  </a:schemeClr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136" y="792004"/>
            <a:ext cx="5831962" cy="417513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02" y="792005"/>
            <a:ext cx="5828211" cy="417513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59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143" y="792004"/>
            <a:ext cx="5491956" cy="665503"/>
          </a:xfrm>
        </p:spPr>
        <p:txBody>
          <a:bodyPr anchor="b">
            <a:noAutofit/>
          </a:bodyPr>
          <a:lstStyle>
            <a:lvl1pPr marL="0" indent="0">
              <a:buNone/>
              <a:defRPr sz="3234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136" y="1467284"/>
            <a:ext cx="5831962" cy="34998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0106" y="792004"/>
            <a:ext cx="5510082" cy="665503"/>
          </a:xfrm>
        </p:spPr>
        <p:txBody>
          <a:bodyPr anchor="b">
            <a:noAutofit/>
          </a:bodyPr>
          <a:lstStyle>
            <a:lvl1pPr marL="0" indent="0">
              <a:buNone/>
              <a:defRPr sz="3234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225" y="1457506"/>
            <a:ext cx="5821962" cy="34998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72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14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62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248" y="792004"/>
            <a:ext cx="4320064" cy="1584008"/>
          </a:xfrm>
        </p:spPr>
        <p:txBody>
          <a:bodyPr anchor="b">
            <a:normAutofit/>
          </a:bodyPr>
          <a:lstStyle>
            <a:lvl1pPr algn="l">
              <a:defRPr sz="2772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37" y="792004"/>
            <a:ext cx="7020105" cy="6130696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8248" y="2552012"/>
            <a:ext cx="4320064" cy="2415123"/>
          </a:xfrm>
        </p:spPr>
        <p:txBody>
          <a:bodyPr anchor="t">
            <a:normAutofit/>
          </a:bodyPr>
          <a:lstStyle>
            <a:lvl1pPr marL="0" indent="0">
              <a:buNone/>
              <a:defRPr sz="1848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9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207" y="1672008"/>
            <a:ext cx="7110105" cy="1320006"/>
          </a:xfrm>
        </p:spPr>
        <p:txBody>
          <a:bodyPr anchor="b">
            <a:normAutofit/>
          </a:bodyPr>
          <a:lstStyle>
            <a:lvl1pPr algn="l">
              <a:defRPr sz="3234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8142" y="1056005"/>
            <a:ext cx="3875223" cy="528002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848"/>
            </a:lvl2pPr>
            <a:lvl3pPr marL="1056041" indent="0">
              <a:buNone/>
              <a:defRPr sz="1848"/>
            </a:lvl3pPr>
            <a:lvl4pPr marL="1584061" indent="0">
              <a:buNone/>
              <a:defRPr sz="1848"/>
            </a:lvl4pPr>
            <a:lvl5pPr marL="2112081" indent="0">
              <a:buNone/>
              <a:defRPr sz="1848"/>
            </a:lvl5pPr>
            <a:lvl6pPr marL="2640101" indent="0">
              <a:buNone/>
              <a:defRPr sz="1848"/>
            </a:lvl6pPr>
            <a:lvl7pPr marL="3168122" indent="0">
              <a:buNone/>
              <a:defRPr sz="1848"/>
            </a:lvl7pPr>
            <a:lvl8pPr marL="3696142" indent="0">
              <a:buNone/>
              <a:defRPr sz="1848"/>
            </a:lvl8pPr>
            <a:lvl9pPr marL="4224162" indent="0">
              <a:buNone/>
              <a:defRPr sz="1848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8207" y="3207126"/>
            <a:ext cx="7111981" cy="2366233"/>
          </a:xfrm>
        </p:spPr>
        <p:txBody>
          <a:bodyPr anchor="t">
            <a:normAutofit/>
          </a:bodyPr>
          <a:lstStyle>
            <a:lvl1pPr marL="0" indent="0">
              <a:buNone/>
              <a:defRPr sz="2079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643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4533" y="3422239"/>
            <a:ext cx="3521932" cy="3705796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136" y="5182246"/>
            <a:ext cx="10080149" cy="17404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136" y="792004"/>
            <a:ext cx="10080149" cy="417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8297" y="7128035"/>
            <a:ext cx="1890028" cy="4216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5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C9C3F9-9814-4B94-BF59-0A595A881F5C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8136" y="7128035"/>
            <a:ext cx="8910132" cy="4216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5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0182" y="6442365"/>
            <a:ext cx="1349128" cy="7736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69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39C446-FC36-41A6-88FD-8D922F97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493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528020" rtl="0" eaLnBrk="1" latinLnBrk="0" hangingPunct="1">
        <a:spcBef>
          <a:spcPct val="0"/>
        </a:spcBef>
        <a:buNone/>
        <a:defRPr sz="4158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0013" indent="-330013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31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58033" indent="-330013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7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86053" indent="-330013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4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82068" indent="-198008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310089" indent="-198008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904112" indent="-264010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432132" indent="-264010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960152" indent="-264010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488172" indent="-264010" algn="l" defTabSz="528020" rtl="0" eaLnBrk="1" latinLnBrk="0" hangingPunct="1">
        <a:spcBef>
          <a:spcPct val="20000"/>
        </a:spcBef>
        <a:spcAft>
          <a:spcPts val="69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www.sairauskassarollikka.fi/korvaukset-ja-korvausten-hakemin/" TargetMode="External"/><Relationship Id="rId7" Type="http://schemas.openxmlformats.org/officeDocument/2006/relationships/hyperlink" Target="https://www.sairauskassarollikka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irauskassarollikka.fi/iris-sahkoinen-asiointi/" TargetMode="External"/><Relationship Id="rId5" Type="http://schemas.openxmlformats.org/officeDocument/2006/relationships/hyperlink" Target="https://www.sairauskassarollikka.fi/liittymislomake/" TargetMode="External"/><Relationship Id="rId4" Type="http://schemas.openxmlformats.org/officeDocument/2006/relationships/hyperlink" Target="https://www.sairauskassarollikka.fi/jasenyys-ja-jasenmaks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971" y="1"/>
            <a:ext cx="14103180" cy="3252650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/>
              <a:t>         liittyminen avoinna ajalla 1.1.-28.2.2025</a:t>
            </a:r>
            <a:br>
              <a:rPr lang="fi-FI" sz="3600" b="1" dirty="0"/>
            </a:br>
            <a:r>
              <a:rPr lang="fi-FI" sz="3600" b="1" dirty="0"/>
              <a:t>LIITY SINÄKIN NYT VAKUUTETUKSI!</a:t>
            </a:r>
            <a:br>
              <a:rPr lang="fi-FI" sz="3600" b="1" dirty="0"/>
            </a:br>
            <a:br>
              <a:rPr lang="fi-FI" sz="2000" b="1" dirty="0"/>
            </a:br>
            <a:r>
              <a:rPr lang="fi-FI" sz="2000" b="1" dirty="0"/>
              <a:t>Ajalla 1.1.-28.2.2025 voit liittyä SAIRAUSKASSA ROLLIKAN VAKUUTETUKSI, </a:t>
            </a:r>
            <a:br>
              <a:rPr lang="fi-FI" sz="2000" b="1" dirty="0"/>
            </a:br>
            <a:r>
              <a:rPr lang="fi-FI" sz="2000" b="1" dirty="0"/>
              <a:t>vaikka työsuhteesi alkamisesta olisi kulunut yli 2kk.</a:t>
            </a:r>
            <a:br>
              <a:rPr lang="fi-FI" sz="3600" b="1" dirty="0"/>
            </a:b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60801" y="2609986"/>
            <a:ext cx="10902900" cy="5018722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VAKUUTETTUNA SAAT HUOMATTAVASTI LAKISÄÄTEISTÄ TURVAA PAREMMAT JA LAAJEMMAT ETUUDET</a:t>
            </a:r>
          </a:p>
          <a:p>
            <a:r>
              <a:rPr lang="fi-FI" dirty="0"/>
              <a:t>Sairauskassa </a:t>
            </a:r>
            <a:r>
              <a:rPr lang="fi-FI" dirty="0" err="1"/>
              <a:t>Rollikan</a:t>
            </a:r>
            <a:r>
              <a:rPr lang="fi-FI" dirty="0"/>
              <a:t> sääntöjen mukaisista sairaanhoidon korvauksista löytyy tarkempaa tietoa </a:t>
            </a:r>
            <a:r>
              <a:rPr lang="fi-FI" dirty="0">
                <a:hlinkClick r:id="rId3"/>
              </a:rPr>
              <a:t>www.sairauskassarollikka.fi/lkorvaukset ja korvausten hakeminen</a:t>
            </a:r>
            <a:endParaRPr lang="fi-FI" dirty="0"/>
          </a:p>
          <a:p>
            <a:r>
              <a:rPr lang="fi-FI" dirty="0">
                <a:hlinkClick r:id="rId4"/>
              </a:rPr>
              <a:t>Vakuutusmaksu 43,95 euroa </a:t>
            </a:r>
            <a:r>
              <a:rPr lang="fi-FI" dirty="0"/>
              <a:t>peritään palkasta suoraan palkanlaskennan toimesta ja tilitetään sairauskassalle. </a:t>
            </a:r>
            <a:r>
              <a:rPr lang="fi-FI"/>
              <a:t>Vakuutetuksi </a:t>
            </a:r>
            <a:r>
              <a:rPr lang="fi-FI" dirty="0"/>
              <a:t>voivat liittyä kassan </a:t>
            </a:r>
            <a:r>
              <a:rPr lang="fi-FI" dirty="0">
                <a:hlinkClick r:id="rId4"/>
              </a:rPr>
              <a:t>toimintapiiriin kuuluvat </a:t>
            </a:r>
            <a:r>
              <a:rPr lang="fi-FI" dirty="0"/>
              <a:t>henkilöt.</a:t>
            </a:r>
          </a:p>
          <a:p>
            <a:r>
              <a:rPr lang="fi-FI" dirty="0"/>
              <a:t>Täytä liittymislomake </a:t>
            </a:r>
            <a:r>
              <a:rPr lang="fi-FI" dirty="0">
                <a:hlinkClick r:id="rId5"/>
              </a:rPr>
              <a:t>www.sairauskassarollikka.fi/liittymislomake </a:t>
            </a:r>
            <a:endParaRPr lang="fi-FI" dirty="0"/>
          </a:p>
          <a:p>
            <a:r>
              <a:rPr lang="fi-FI" dirty="0"/>
              <a:t>Sairauskassa </a:t>
            </a:r>
            <a:r>
              <a:rPr lang="fi-FI" dirty="0" err="1"/>
              <a:t>Rollikalla</a:t>
            </a:r>
            <a:r>
              <a:rPr lang="fi-FI" dirty="0"/>
              <a:t> on käytössä mm. korvausten hakemiseen </a:t>
            </a:r>
            <a:r>
              <a:rPr lang="fi-FI" dirty="0">
                <a:hlinkClick r:id="rId6"/>
              </a:rPr>
              <a:t>sähköinen asiointipalvelu IRIS</a:t>
            </a:r>
            <a:endParaRPr lang="fi-FI" dirty="0"/>
          </a:p>
          <a:p>
            <a:r>
              <a:rPr lang="fi-FI" dirty="0"/>
              <a:t>Lisätietoja: </a:t>
            </a:r>
            <a:r>
              <a:rPr lang="fi-FI" dirty="0">
                <a:hlinkClick r:id="rId7"/>
              </a:rPr>
              <a:t>www.sairauskassarollikka.fi </a:t>
            </a:r>
            <a:r>
              <a:rPr lang="fi-FI" dirty="0"/>
              <a:t>tai rollikka@sairauskassarollikka.fi</a:t>
            </a:r>
          </a:p>
        </p:txBody>
      </p:sp>
      <p:pic>
        <p:nvPicPr>
          <p:cNvPr id="5" name="Kuva 4" descr="Kuva, joka sisältää kohteen teksti, luonnos, piirros, ajoneuvo&#10;&#10;Kuvaus luotu automaattisesti">
            <a:extLst>
              <a:ext uri="{FF2B5EF4-FFF2-40B4-BE49-F238E27FC236}">
                <a16:creationId xmlns:a16="http://schemas.microsoft.com/office/drawing/2014/main" id="{97AA7D3E-D8AD-4380-411D-77DFFC271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2" y="291330"/>
            <a:ext cx="2303966" cy="17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25106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</TotalTime>
  <Words>117</Words>
  <Application>Microsoft Office PowerPoint</Application>
  <PresentationFormat>Mukautettu</PresentationFormat>
  <Paragraphs>8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Wingdings 3</vt:lpstr>
      <vt:lpstr>Sektori</vt:lpstr>
      <vt:lpstr>         liittyminen avoinna ajalla 1.1.-28.2.2025 LIITY SINÄKIN NYT VAKUUTETUKSI!  Ajalla 1.1.-28.2.2025 voit liittyä SAIRAUSKASSA ROLLIKAN VAKUUTETUKSI,  vaikka työsuhteesi alkamisesta olisi kulunut yli 2kk.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 Hyry</dc:creator>
  <cp:lastModifiedBy>Sanna Hyry</cp:lastModifiedBy>
  <cp:revision>11</cp:revision>
  <cp:lastPrinted>2022-11-08T08:25:08Z</cp:lastPrinted>
  <dcterms:created xsi:type="dcterms:W3CDTF">2020-09-28T18:48:44Z</dcterms:created>
  <dcterms:modified xsi:type="dcterms:W3CDTF">2024-12-09T10:36:55Z</dcterms:modified>
</cp:coreProperties>
</file>