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91" r:id="rId3"/>
    <p:sldMasterId id="2147483830" r:id="rId4"/>
    <p:sldMasterId id="2147483855" r:id="rId5"/>
  </p:sldMasterIdLst>
  <p:sldIdLst>
    <p:sldId id="257" r:id="rId6"/>
    <p:sldId id="259" r:id="rId7"/>
    <p:sldId id="291" r:id="rId8"/>
    <p:sldId id="280" r:id="rId9"/>
    <p:sldId id="283" r:id="rId10"/>
    <p:sldId id="281" r:id="rId11"/>
    <p:sldId id="284" r:id="rId12"/>
    <p:sldId id="282" r:id="rId13"/>
    <p:sldId id="285" r:id="rId14"/>
    <p:sldId id="322" r:id="rId15"/>
    <p:sldId id="286" r:id="rId16"/>
    <p:sldId id="287" r:id="rId17"/>
    <p:sldId id="288" r:id="rId18"/>
    <p:sldId id="289" r:id="rId19"/>
    <p:sldId id="323" r:id="rId20"/>
    <p:sldId id="326" r:id="rId21"/>
    <p:sldId id="327" r:id="rId22"/>
    <p:sldId id="267" r:id="rId23"/>
  </p:sldIdLst>
  <p:sldSz cx="12192000" cy="6858000"/>
  <p:notesSz cx="7559675" cy="106918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ras" userId="S::urn:spo:anon#891f5eff070b7f15ed97a563ab29998297048360be7fcae56bb6b9491cf5d92b::" providerId="AD" clId="Web-{820AA18E-76FF-728C-C350-E10F8EEE46C9}"/>
    <pc:docChg chg="addSld modSld">
      <pc:chgData name="Vieras" userId="S::urn:spo:anon#891f5eff070b7f15ed97a563ab29998297048360be7fcae56bb6b9491cf5d92b::" providerId="AD" clId="Web-{820AA18E-76FF-728C-C350-E10F8EEE46C9}" dt="2023-10-24T11:53:52.066" v="60" actId="20577"/>
      <pc:docMkLst>
        <pc:docMk/>
      </pc:docMkLst>
      <pc:sldChg chg="addSp delSp modSp new">
        <pc:chgData name="Vieras" userId="S::urn:spo:anon#891f5eff070b7f15ed97a563ab29998297048360be7fcae56bb6b9491cf5d92b::" providerId="AD" clId="Web-{820AA18E-76FF-728C-C350-E10F8EEE46C9}" dt="2023-10-24T11:51:39.235" v="45" actId="20577"/>
        <pc:sldMkLst>
          <pc:docMk/>
          <pc:sldMk cId="112582336" sldId="323"/>
        </pc:sldMkLst>
        <pc:spChg chg="mod">
          <ac:chgData name="Vieras" userId="S::urn:spo:anon#891f5eff070b7f15ed97a563ab29998297048360be7fcae56bb6b9491cf5d92b::" providerId="AD" clId="Web-{820AA18E-76FF-728C-C350-E10F8EEE46C9}" dt="2023-10-24T11:50:21.546" v="4" actId="20577"/>
          <ac:spMkLst>
            <pc:docMk/>
            <pc:sldMk cId="112582336" sldId="323"/>
            <ac:spMk id="2" creationId="{63799E66-2A73-F591-1AC1-F602C3ABC143}"/>
          </ac:spMkLst>
        </pc:spChg>
        <pc:spChg chg="add del mod">
          <ac:chgData name="Vieras" userId="S::urn:spo:anon#891f5eff070b7f15ed97a563ab29998297048360be7fcae56bb6b9491cf5d92b::" providerId="AD" clId="Web-{820AA18E-76FF-728C-C350-E10F8EEE46C9}" dt="2023-10-24T11:51:39.235" v="45" actId="20577"/>
          <ac:spMkLst>
            <pc:docMk/>
            <pc:sldMk cId="112582336" sldId="323"/>
            <ac:spMk id="3" creationId="{FCB02BB5-7221-080D-498D-29C1F752A8F6}"/>
          </ac:spMkLst>
        </pc:spChg>
        <pc:spChg chg="add del mod">
          <ac:chgData name="Vieras" userId="S::urn:spo:anon#891f5eff070b7f15ed97a563ab29998297048360be7fcae56bb6b9491cf5d92b::" providerId="AD" clId="Web-{820AA18E-76FF-728C-C350-E10F8EEE46C9}" dt="2023-10-24T11:51:19.516" v="33"/>
          <ac:spMkLst>
            <pc:docMk/>
            <pc:sldMk cId="112582336" sldId="323"/>
            <ac:spMk id="5" creationId="{4E90203A-A80B-77D5-B9DF-D02A98E8CE49}"/>
          </ac:spMkLst>
        </pc:spChg>
      </pc:sldChg>
      <pc:sldChg chg="modSp new">
        <pc:chgData name="Vieras" userId="S::urn:spo:anon#891f5eff070b7f15ed97a563ab29998297048360be7fcae56bb6b9491cf5d92b::" providerId="AD" clId="Web-{820AA18E-76FF-728C-C350-E10F8EEE46C9}" dt="2023-10-24T11:53:05.612" v="50" actId="20577"/>
        <pc:sldMkLst>
          <pc:docMk/>
          <pc:sldMk cId="261218687" sldId="324"/>
        </pc:sldMkLst>
        <pc:spChg chg="mod">
          <ac:chgData name="Vieras" userId="S::urn:spo:anon#891f5eff070b7f15ed97a563ab29998297048360be7fcae56bb6b9491cf5d92b::" providerId="AD" clId="Web-{820AA18E-76FF-728C-C350-E10F8EEE46C9}" dt="2023-10-24T11:52:53.268" v="48" actId="20577"/>
          <ac:spMkLst>
            <pc:docMk/>
            <pc:sldMk cId="261218687" sldId="324"/>
            <ac:spMk id="2" creationId="{36A055C4-347F-F203-7149-F02A0BF8AB11}"/>
          </ac:spMkLst>
        </pc:spChg>
        <pc:spChg chg="mod">
          <ac:chgData name="Vieras" userId="S::urn:spo:anon#891f5eff070b7f15ed97a563ab29998297048360be7fcae56bb6b9491cf5d92b::" providerId="AD" clId="Web-{820AA18E-76FF-728C-C350-E10F8EEE46C9}" dt="2023-10-24T11:53:05.612" v="50" actId="20577"/>
          <ac:spMkLst>
            <pc:docMk/>
            <pc:sldMk cId="261218687" sldId="324"/>
            <ac:spMk id="3" creationId="{0151A6FE-FA0C-5B2D-9413-EECFBED88507}"/>
          </ac:spMkLst>
        </pc:spChg>
      </pc:sldChg>
      <pc:sldChg chg="modSp new">
        <pc:chgData name="Vieras" userId="S::urn:spo:anon#891f5eff070b7f15ed97a563ab29998297048360be7fcae56bb6b9491cf5d92b::" providerId="AD" clId="Web-{820AA18E-76FF-728C-C350-E10F8EEE46C9}" dt="2023-10-24T11:53:52.066" v="60" actId="20577"/>
        <pc:sldMkLst>
          <pc:docMk/>
          <pc:sldMk cId="3090179272" sldId="325"/>
        </pc:sldMkLst>
        <pc:spChg chg="mod">
          <ac:chgData name="Vieras" userId="S::urn:spo:anon#891f5eff070b7f15ed97a563ab29998297048360be7fcae56bb6b9491cf5d92b::" providerId="AD" clId="Web-{820AA18E-76FF-728C-C350-E10F8EEE46C9}" dt="2023-10-24T11:53:37.440" v="54" actId="20577"/>
          <ac:spMkLst>
            <pc:docMk/>
            <pc:sldMk cId="3090179272" sldId="325"/>
            <ac:spMk id="2" creationId="{0DFA59C3-22C2-7CF9-AD89-7D5BE0B3A3BD}"/>
          </ac:spMkLst>
        </pc:spChg>
        <pc:spChg chg="mod">
          <ac:chgData name="Vieras" userId="S::urn:spo:anon#891f5eff070b7f15ed97a563ab29998297048360be7fcae56bb6b9491cf5d92b::" providerId="AD" clId="Web-{820AA18E-76FF-728C-C350-E10F8EEE46C9}" dt="2023-10-24T11:53:52.066" v="60" actId="20577"/>
          <ac:spMkLst>
            <pc:docMk/>
            <pc:sldMk cId="3090179272" sldId="325"/>
            <ac:spMk id="3" creationId="{A82A9342-8788-1F66-D1A5-9230FAAA3961}"/>
          </ac:spMkLst>
        </pc:spChg>
      </pc:sldChg>
    </pc:docChg>
  </pc:docChgLst>
  <pc:docChgLst>
    <pc:chgData name="Turun Seudun Ekonomit" userId="37572390-8988-454f-979b-53c2e171466c" providerId="ADAL" clId="{22FCCE28-3B32-45F4-A532-54612F006878}"/>
    <pc:docChg chg="undo redo custSel addSld delSld modSld">
      <pc:chgData name="Turun Seudun Ekonomit" userId="37572390-8988-454f-979b-53c2e171466c" providerId="ADAL" clId="{22FCCE28-3B32-45F4-A532-54612F006878}" dt="2023-10-31T15:11:21.025" v="844" actId="20577"/>
      <pc:docMkLst>
        <pc:docMk/>
      </pc:docMkLst>
      <pc:sldChg chg="modSp mod">
        <pc:chgData name="Turun Seudun Ekonomit" userId="37572390-8988-454f-979b-53c2e171466c" providerId="ADAL" clId="{22FCCE28-3B32-45F4-A532-54612F006878}" dt="2023-10-28T07:30:04.809" v="612" actId="20577"/>
        <pc:sldMkLst>
          <pc:docMk/>
          <pc:sldMk cId="0" sldId="259"/>
        </pc:sldMkLst>
        <pc:spChg chg="mod">
          <ac:chgData name="Turun Seudun Ekonomit" userId="37572390-8988-454f-979b-53c2e171466c" providerId="ADAL" clId="{22FCCE28-3B32-45F4-A532-54612F006878}" dt="2023-10-28T07:30:04.809" v="612" actId="20577"/>
          <ac:spMkLst>
            <pc:docMk/>
            <pc:sldMk cId="0" sldId="259"/>
            <ac:spMk id="623" creationId="{00000000-0000-0000-0000-000000000000}"/>
          </ac:spMkLst>
        </pc:spChg>
        <pc:picChg chg="mod">
          <ac:chgData name="Turun Seudun Ekonomit" userId="37572390-8988-454f-979b-53c2e171466c" providerId="ADAL" clId="{22FCCE28-3B32-45F4-A532-54612F006878}" dt="2023-10-16T09:54:19.778" v="220" actId="1076"/>
          <ac:picMkLst>
            <pc:docMk/>
            <pc:sldMk cId="0" sldId="259"/>
            <ac:picMk id="3" creationId="{E1B0BDBD-0828-4AD3-8598-DF9920485055}"/>
          </ac:picMkLst>
        </pc:picChg>
      </pc:sldChg>
      <pc:sldChg chg="modSp mod">
        <pc:chgData name="Turun Seudun Ekonomit" userId="37572390-8988-454f-979b-53c2e171466c" providerId="ADAL" clId="{22FCCE28-3B32-45F4-A532-54612F006878}" dt="2023-10-28T07:26:05.388" v="582" actId="255"/>
        <pc:sldMkLst>
          <pc:docMk/>
          <pc:sldMk cId="2321586133" sldId="280"/>
        </pc:sldMkLst>
        <pc:spChg chg="mod">
          <ac:chgData name="Turun Seudun Ekonomit" userId="37572390-8988-454f-979b-53c2e171466c" providerId="ADAL" clId="{22FCCE28-3B32-45F4-A532-54612F006878}" dt="2023-10-28T07:26:05.388" v="582" actId="255"/>
          <ac:spMkLst>
            <pc:docMk/>
            <pc:sldMk cId="2321586133" sldId="280"/>
            <ac:spMk id="685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8T07:20:55.704" v="564" actId="255"/>
          <ac:spMkLst>
            <pc:docMk/>
            <pc:sldMk cId="2321586133" sldId="280"/>
            <ac:spMk id="686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8T07:20:51.085" v="563" actId="255"/>
          <ac:spMkLst>
            <pc:docMk/>
            <pc:sldMk cId="2321586133" sldId="280"/>
            <ac:spMk id="688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25:57.993" v="581" actId="255"/>
        <pc:sldMkLst>
          <pc:docMk/>
          <pc:sldMk cId="2953570415" sldId="281"/>
        </pc:sldMkLst>
        <pc:spChg chg="mod">
          <ac:chgData name="Turun Seudun Ekonomit" userId="37572390-8988-454f-979b-53c2e171466c" providerId="ADAL" clId="{22FCCE28-3B32-45F4-A532-54612F006878}" dt="2023-10-28T07:25:57.993" v="581" actId="255"/>
          <ac:spMkLst>
            <pc:docMk/>
            <pc:sldMk cId="2953570415" sldId="281"/>
            <ac:spMk id="685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8T07:20:37.988" v="562" actId="255"/>
          <ac:spMkLst>
            <pc:docMk/>
            <pc:sldMk cId="2953570415" sldId="281"/>
            <ac:spMk id="686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26:29.743" v="584" actId="1076"/>
        <pc:sldMkLst>
          <pc:docMk/>
          <pc:sldMk cId="948275237" sldId="282"/>
        </pc:sldMkLst>
        <pc:spChg chg="mod">
          <ac:chgData name="Turun Seudun Ekonomit" userId="37572390-8988-454f-979b-53c2e171466c" providerId="ADAL" clId="{22FCCE28-3B32-45F4-A532-54612F006878}" dt="2023-10-28T07:25:51.426" v="580" actId="255"/>
          <ac:spMkLst>
            <pc:docMk/>
            <pc:sldMk cId="948275237" sldId="282"/>
            <ac:spMk id="685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8T07:26:29.743" v="584" actId="1076"/>
          <ac:spMkLst>
            <pc:docMk/>
            <pc:sldMk cId="948275237" sldId="282"/>
            <ac:spMk id="686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32:02.736" v="632" actId="20577"/>
        <pc:sldMkLst>
          <pc:docMk/>
          <pc:sldMk cId="2897767423" sldId="283"/>
        </pc:sldMkLst>
        <pc:spChg chg="mod">
          <ac:chgData name="Turun Seudun Ekonomit" userId="37572390-8988-454f-979b-53c2e171466c" providerId="ADAL" clId="{22FCCE28-3B32-45F4-A532-54612F006878}" dt="2023-10-28T07:32:02.736" v="632" actId="20577"/>
          <ac:spMkLst>
            <pc:docMk/>
            <pc:sldMk cId="2897767423" sldId="283"/>
            <ac:spMk id="623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31:34.383" v="622" actId="20577"/>
        <pc:sldMkLst>
          <pc:docMk/>
          <pc:sldMk cId="3978220143" sldId="284"/>
        </pc:sldMkLst>
        <pc:spChg chg="mod">
          <ac:chgData name="Turun Seudun Ekonomit" userId="37572390-8988-454f-979b-53c2e171466c" providerId="ADAL" clId="{22FCCE28-3B32-45F4-A532-54612F006878}" dt="2023-10-28T07:31:34.383" v="622" actId="20577"/>
          <ac:spMkLst>
            <pc:docMk/>
            <pc:sldMk cId="3978220143" sldId="284"/>
            <ac:spMk id="623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33:07.947" v="634" actId="20577"/>
        <pc:sldMkLst>
          <pc:docMk/>
          <pc:sldMk cId="1281554632" sldId="285"/>
        </pc:sldMkLst>
        <pc:spChg chg="mod">
          <ac:chgData name="Turun Seudun Ekonomit" userId="37572390-8988-454f-979b-53c2e171466c" providerId="ADAL" clId="{22FCCE28-3B32-45F4-A532-54612F006878}" dt="2023-10-28T07:33:07.947" v="634" actId="20577"/>
          <ac:spMkLst>
            <pc:docMk/>
            <pc:sldMk cId="1281554632" sldId="285"/>
            <ac:spMk id="623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26:22.317" v="583" actId="255"/>
        <pc:sldMkLst>
          <pc:docMk/>
          <pc:sldMk cId="885142763" sldId="286"/>
        </pc:sldMkLst>
        <pc:spChg chg="mod">
          <ac:chgData name="Turun Seudun Ekonomit" userId="37572390-8988-454f-979b-53c2e171466c" providerId="ADAL" clId="{22FCCE28-3B32-45F4-A532-54612F006878}" dt="2023-10-28T07:26:22.317" v="583" actId="255"/>
          <ac:spMkLst>
            <pc:docMk/>
            <pc:sldMk cId="885142763" sldId="286"/>
            <ac:spMk id="685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4T13:36:28.426" v="474" actId="113"/>
          <ac:spMkLst>
            <pc:docMk/>
            <pc:sldMk cId="885142763" sldId="286"/>
            <ac:spMk id="686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4T14:54:12.132" v="483" actId="20577"/>
        <pc:sldMkLst>
          <pc:docMk/>
          <pc:sldMk cId="1821659122" sldId="287"/>
        </pc:sldMkLst>
        <pc:spChg chg="mod">
          <ac:chgData name="Turun Seudun Ekonomit" userId="37572390-8988-454f-979b-53c2e171466c" providerId="ADAL" clId="{22FCCE28-3B32-45F4-A532-54612F006878}" dt="2023-10-24T14:54:12.132" v="483" actId="20577"/>
          <ac:spMkLst>
            <pc:docMk/>
            <pc:sldMk cId="1821659122" sldId="287"/>
            <ac:spMk id="623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28T07:27:23.039" v="586" actId="1076"/>
        <pc:sldMkLst>
          <pc:docMk/>
          <pc:sldMk cId="3941362716" sldId="288"/>
        </pc:sldMkLst>
        <pc:spChg chg="mod">
          <ac:chgData name="Turun Seudun Ekonomit" userId="37572390-8988-454f-979b-53c2e171466c" providerId="ADAL" clId="{22FCCE28-3B32-45F4-A532-54612F006878}" dt="2023-10-28T07:27:16.635" v="585" actId="255"/>
          <ac:spMkLst>
            <pc:docMk/>
            <pc:sldMk cId="3941362716" sldId="288"/>
            <ac:spMk id="685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8T07:27:23.039" v="586" actId="1076"/>
          <ac:spMkLst>
            <pc:docMk/>
            <pc:sldMk cId="3941362716" sldId="288"/>
            <ac:spMk id="686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16T09:59:29.413" v="460" actId="20577"/>
        <pc:sldMkLst>
          <pc:docMk/>
          <pc:sldMk cId="3519655145" sldId="289"/>
        </pc:sldMkLst>
        <pc:spChg chg="mod">
          <ac:chgData name="Turun Seudun Ekonomit" userId="37572390-8988-454f-979b-53c2e171466c" providerId="ADAL" clId="{22FCCE28-3B32-45F4-A532-54612F006878}" dt="2023-10-16T09:59:29.413" v="460" actId="20577"/>
          <ac:spMkLst>
            <pc:docMk/>
            <pc:sldMk cId="3519655145" sldId="289"/>
            <ac:spMk id="623" creationId="{00000000-0000-0000-0000-000000000000}"/>
          </ac:spMkLst>
        </pc:spChg>
      </pc:sldChg>
      <pc:sldChg chg="delSp modSp mod">
        <pc:chgData name="Turun Seudun Ekonomit" userId="37572390-8988-454f-979b-53c2e171466c" providerId="ADAL" clId="{22FCCE28-3B32-45F4-A532-54612F006878}" dt="2023-10-24T15:11:37.028" v="494" actId="20577"/>
        <pc:sldMkLst>
          <pc:docMk/>
          <pc:sldMk cId="0" sldId="291"/>
        </pc:sldMkLst>
        <pc:spChg chg="mod">
          <ac:chgData name="Turun Seudun Ekonomit" userId="37572390-8988-454f-979b-53c2e171466c" providerId="ADAL" clId="{22FCCE28-3B32-45F4-A532-54612F006878}" dt="2023-10-24T15:11:37.028" v="494" actId="20577"/>
          <ac:spMkLst>
            <pc:docMk/>
            <pc:sldMk cId="0" sldId="291"/>
            <ac:spMk id="319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16T09:55:56.236" v="398" actId="20577"/>
          <ac:spMkLst>
            <pc:docMk/>
            <pc:sldMk cId="0" sldId="291"/>
            <ac:spMk id="323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16T09:55:16.850" v="281" actId="20577"/>
          <ac:spMkLst>
            <pc:docMk/>
            <pc:sldMk cId="0" sldId="291"/>
            <ac:spMk id="324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16T09:57:18.207" v="437" actId="20577"/>
          <ac:spMkLst>
            <pc:docMk/>
            <pc:sldMk cId="0" sldId="291"/>
            <ac:spMk id="325" creationId="{00000000-0000-0000-0000-000000000000}"/>
          </ac:spMkLst>
        </pc:spChg>
        <pc:spChg chg="del mod">
          <ac:chgData name="Turun Seudun Ekonomit" userId="37572390-8988-454f-979b-53c2e171466c" providerId="ADAL" clId="{22FCCE28-3B32-45F4-A532-54612F006878}" dt="2023-10-24T15:11:05.493" v="492" actId="478"/>
          <ac:spMkLst>
            <pc:docMk/>
            <pc:sldMk cId="0" sldId="291"/>
            <ac:spMk id="326" creationId="{00000000-0000-0000-0000-000000000000}"/>
          </ac:spMkLst>
        </pc:spChg>
        <pc:spChg chg="del mod">
          <ac:chgData name="Turun Seudun Ekonomit" userId="37572390-8988-454f-979b-53c2e171466c" providerId="ADAL" clId="{22FCCE28-3B32-45F4-A532-54612F006878}" dt="2023-10-24T15:11:00.585" v="488" actId="478"/>
          <ac:spMkLst>
            <pc:docMk/>
            <pc:sldMk cId="0" sldId="291"/>
            <ac:spMk id="327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4T15:11:02.412" v="489" actId="20577"/>
          <ac:spMkLst>
            <pc:docMk/>
            <pc:sldMk cId="0" sldId="291"/>
            <ac:spMk id="331" creationId="{00000000-0000-0000-0000-000000000000}"/>
          </ac:spMkLst>
        </pc:spChg>
        <pc:spChg chg="del">
          <ac:chgData name="Turun Seudun Ekonomit" userId="37572390-8988-454f-979b-53c2e171466c" providerId="ADAL" clId="{22FCCE28-3B32-45F4-A532-54612F006878}" dt="2023-10-24T15:11:06.966" v="493" actId="478"/>
          <ac:spMkLst>
            <pc:docMk/>
            <pc:sldMk cId="0" sldId="291"/>
            <ac:spMk id="334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30T09:43:00.867" v="752" actId="20577"/>
        <pc:sldMkLst>
          <pc:docMk/>
          <pc:sldMk cId="402778341" sldId="322"/>
        </pc:sldMkLst>
        <pc:spChg chg="mod">
          <ac:chgData name="Turun Seudun Ekonomit" userId="37572390-8988-454f-979b-53c2e171466c" providerId="ADAL" clId="{22FCCE28-3B32-45F4-A532-54612F006878}" dt="2023-10-30T09:43:00.867" v="752" actId="20577"/>
          <ac:spMkLst>
            <pc:docMk/>
            <pc:sldMk cId="402778341" sldId="322"/>
            <ac:spMk id="623" creationId="{00000000-0000-0000-0000-000000000000}"/>
          </ac:spMkLst>
        </pc:spChg>
        <pc:spChg chg="mod">
          <ac:chgData name="Turun Seudun Ekonomit" userId="37572390-8988-454f-979b-53c2e171466c" providerId="ADAL" clId="{22FCCE28-3B32-45F4-A532-54612F006878}" dt="2023-10-28T07:25:20.353" v="576" actId="1076"/>
          <ac:spMkLst>
            <pc:docMk/>
            <pc:sldMk cId="402778341" sldId="322"/>
            <ac:spMk id="624" creationId="{00000000-0000-0000-0000-000000000000}"/>
          </ac:spMkLst>
        </pc:spChg>
      </pc:sldChg>
      <pc:sldChg chg="modSp mod">
        <pc:chgData name="Turun Seudun Ekonomit" userId="37572390-8988-454f-979b-53c2e171466c" providerId="ADAL" clId="{22FCCE28-3B32-45F4-A532-54612F006878}" dt="2023-10-31T15:11:21.025" v="844" actId="20577"/>
        <pc:sldMkLst>
          <pc:docMk/>
          <pc:sldMk cId="112582336" sldId="323"/>
        </pc:sldMkLst>
        <pc:spChg chg="mod">
          <ac:chgData name="Turun Seudun Ekonomit" userId="37572390-8988-454f-979b-53c2e171466c" providerId="ADAL" clId="{22FCCE28-3B32-45F4-A532-54612F006878}" dt="2023-10-28T07:29:26.801" v="604" actId="2711"/>
          <ac:spMkLst>
            <pc:docMk/>
            <pc:sldMk cId="112582336" sldId="323"/>
            <ac:spMk id="2" creationId="{63799E66-2A73-F591-1AC1-F602C3ABC143}"/>
          </ac:spMkLst>
        </pc:spChg>
        <pc:spChg chg="mod">
          <ac:chgData name="Turun Seudun Ekonomit" userId="37572390-8988-454f-979b-53c2e171466c" providerId="ADAL" clId="{22FCCE28-3B32-45F4-A532-54612F006878}" dt="2023-10-31T15:11:21.025" v="844" actId="20577"/>
          <ac:spMkLst>
            <pc:docMk/>
            <pc:sldMk cId="112582336" sldId="323"/>
            <ac:spMk id="3" creationId="{FCB02BB5-7221-080D-498D-29C1F752A8F6}"/>
          </ac:spMkLst>
        </pc:spChg>
      </pc:sldChg>
      <pc:sldChg chg="modSp del mod modClrScheme chgLayout">
        <pc:chgData name="Turun Seudun Ekonomit" userId="37572390-8988-454f-979b-53c2e171466c" providerId="ADAL" clId="{22FCCE28-3B32-45F4-A532-54612F006878}" dt="2023-10-27T10:06:20.960" v="547" actId="2696"/>
        <pc:sldMkLst>
          <pc:docMk/>
          <pc:sldMk cId="261218687" sldId="324"/>
        </pc:sldMkLst>
        <pc:spChg chg="mod ord">
          <ac:chgData name="Turun Seudun Ekonomit" userId="37572390-8988-454f-979b-53c2e171466c" providerId="ADAL" clId="{22FCCE28-3B32-45F4-A532-54612F006878}" dt="2023-10-24T13:59:53.513" v="475" actId="700"/>
          <ac:spMkLst>
            <pc:docMk/>
            <pc:sldMk cId="261218687" sldId="324"/>
            <ac:spMk id="2" creationId="{36A055C4-347F-F203-7149-F02A0BF8AB11}"/>
          </ac:spMkLst>
        </pc:spChg>
        <pc:spChg chg="mod">
          <ac:chgData name="Turun Seudun Ekonomit" userId="37572390-8988-454f-979b-53c2e171466c" providerId="ADAL" clId="{22FCCE28-3B32-45F4-A532-54612F006878}" dt="2023-10-24T13:59:53.513" v="475" actId="700"/>
          <ac:spMkLst>
            <pc:docMk/>
            <pc:sldMk cId="261218687" sldId="324"/>
            <ac:spMk id="3" creationId="{0151A6FE-FA0C-5B2D-9413-EECFBED88507}"/>
          </ac:spMkLst>
        </pc:spChg>
      </pc:sldChg>
      <pc:sldChg chg="modSp del mod modClrScheme chgLayout">
        <pc:chgData name="Turun Seudun Ekonomit" userId="37572390-8988-454f-979b-53c2e171466c" providerId="ADAL" clId="{22FCCE28-3B32-45F4-A532-54612F006878}" dt="2023-10-27T10:07:03.971" v="554" actId="2696"/>
        <pc:sldMkLst>
          <pc:docMk/>
          <pc:sldMk cId="3090179272" sldId="325"/>
        </pc:sldMkLst>
        <pc:spChg chg="mod ord">
          <ac:chgData name="Turun Seudun Ekonomit" userId="37572390-8988-454f-979b-53c2e171466c" providerId="ADAL" clId="{22FCCE28-3B32-45F4-A532-54612F006878}" dt="2023-10-24T13:59:58.940" v="476" actId="700"/>
          <ac:spMkLst>
            <pc:docMk/>
            <pc:sldMk cId="3090179272" sldId="325"/>
            <ac:spMk id="2" creationId="{0DFA59C3-22C2-7CF9-AD89-7D5BE0B3A3BD}"/>
          </ac:spMkLst>
        </pc:spChg>
        <pc:spChg chg="mod">
          <ac:chgData name="Turun Seudun Ekonomit" userId="37572390-8988-454f-979b-53c2e171466c" providerId="ADAL" clId="{22FCCE28-3B32-45F4-A532-54612F006878}" dt="2023-10-24T13:59:58.940" v="476" actId="700"/>
          <ac:spMkLst>
            <pc:docMk/>
            <pc:sldMk cId="3090179272" sldId="325"/>
            <ac:spMk id="3" creationId="{A82A9342-8788-1F66-D1A5-9230FAAA3961}"/>
          </ac:spMkLst>
        </pc:spChg>
      </pc:sldChg>
      <pc:sldChg chg="modSp new mod">
        <pc:chgData name="Turun Seudun Ekonomit" userId="37572390-8988-454f-979b-53c2e171466c" providerId="ADAL" clId="{22FCCE28-3B32-45F4-A532-54612F006878}" dt="2023-10-28T07:29:42.441" v="607" actId="2711"/>
        <pc:sldMkLst>
          <pc:docMk/>
          <pc:sldMk cId="2353827869" sldId="326"/>
        </pc:sldMkLst>
        <pc:spChg chg="mod">
          <ac:chgData name="Turun Seudun Ekonomit" userId="37572390-8988-454f-979b-53c2e171466c" providerId="ADAL" clId="{22FCCE28-3B32-45F4-A532-54612F006878}" dt="2023-10-28T07:29:39.570" v="606" actId="2711"/>
          <ac:spMkLst>
            <pc:docMk/>
            <pc:sldMk cId="2353827869" sldId="326"/>
            <ac:spMk id="2" creationId="{3229184A-C841-DEF8-172A-4EA2E5A5B422}"/>
          </ac:spMkLst>
        </pc:spChg>
        <pc:spChg chg="mod">
          <ac:chgData name="Turun Seudun Ekonomit" userId="37572390-8988-454f-979b-53c2e171466c" providerId="ADAL" clId="{22FCCE28-3B32-45F4-A532-54612F006878}" dt="2023-10-28T07:29:42.441" v="607" actId="2711"/>
          <ac:spMkLst>
            <pc:docMk/>
            <pc:sldMk cId="2353827869" sldId="326"/>
            <ac:spMk id="3" creationId="{0B5FFA1A-3F5F-8E8D-0963-A47B545BE837}"/>
          </ac:spMkLst>
        </pc:spChg>
      </pc:sldChg>
      <pc:sldChg chg="modSp new mod">
        <pc:chgData name="Turun Seudun Ekonomit" userId="37572390-8988-454f-979b-53c2e171466c" providerId="ADAL" clId="{22FCCE28-3B32-45F4-A532-54612F006878}" dt="2023-10-30T09:43:32.260" v="754" actId="20577"/>
        <pc:sldMkLst>
          <pc:docMk/>
          <pc:sldMk cId="3300849211" sldId="327"/>
        </pc:sldMkLst>
        <pc:spChg chg="mod">
          <ac:chgData name="Turun Seudun Ekonomit" userId="37572390-8988-454f-979b-53c2e171466c" providerId="ADAL" clId="{22FCCE28-3B32-45F4-A532-54612F006878}" dt="2023-10-28T07:29:49.417" v="608" actId="2711"/>
          <ac:spMkLst>
            <pc:docMk/>
            <pc:sldMk cId="3300849211" sldId="327"/>
            <ac:spMk id="2" creationId="{B04C802B-B25F-08CE-E653-16C08E0BD47F}"/>
          </ac:spMkLst>
        </pc:spChg>
        <pc:spChg chg="mod">
          <ac:chgData name="Turun Seudun Ekonomit" userId="37572390-8988-454f-979b-53c2e171466c" providerId="ADAL" clId="{22FCCE28-3B32-45F4-A532-54612F006878}" dt="2023-10-30T09:43:32.260" v="754" actId="20577"/>
          <ac:spMkLst>
            <pc:docMk/>
            <pc:sldMk cId="3300849211" sldId="327"/>
            <ac:spMk id="3" creationId="{4A07806E-775C-414F-2D63-221177F52CD6}"/>
          </ac:spMkLst>
        </pc:spChg>
      </pc:sldChg>
    </pc:docChg>
  </pc:docChgLst>
  <pc:docChgLst>
    <pc:chgData name="Turun Seudun Ekonomit" userId="S::toimisto@turunseudunekonomit.fi::37572390-8988-454f-979b-53c2e171466c" providerId="AD" clId="Web-{B6F2B02B-8AF9-8B0A-575B-2247117D87FF}"/>
    <pc:docChg chg="modSld">
      <pc:chgData name="Turun Seudun Ekonomit" userId="S::toimisto@turunseudunekonomit.fi::37572390-8988-454f-979b-53c2e171466c" providerId="AD" clId="Web-{B6F2B02B-8AF9-8B0A-575B-2247117D87FF}" dt="2023-10-24T11:55:46.459" v="3" actId="20577"/>
      <pc:docMkLst>
        <pc:docMk/>
      </pc:docMkLst>
      <pc:sldChg chg="modSp">
        <pc:chgData name="Turun Seudun Ekonomit" userId="S::toimisto@turunseudunekonomit.fi::37572390-8988-454f-979b-53c2e171466c" providerId="AD" clId="Web-{B6F2B02B-8AF9-8B0A-575B-2247117D87FF}" dt="2023-10-24T11:55:46.459" v="3" actId="20577"/>
        <pc:sldMkLst>
          <pc:docMk/>
          <pc:sldMk cId="261218687" sldId="324"/>
        </pc:sldMkLst>
        <pc:spChg chg="mod">
          <ac:chgData name="Turun Seudun Ekonomit" userId="S::toimisto@turunseudunekonomit.fi::37572390-8988-454f-979b-53c2e171466c" providerId="AD" clId="Web-{B6F2B02B-8AF9-8B0A-575B-2247117D87FF}" dt="2023-10-24T11:55:46.459" v="3" actId="20577"/>
          <ac:spMkLst>
            <pc:docMk/>
            <pc:sldMk cId="261218687" sldId="324"/>
            <ac:spMk id="3" creationId="{0151A6FE-FA0C-5B2D-9413-EECFBED885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396720" y="261360"/>
            <a:ext cx="11448360" cy="412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ubTitle"/>
          </p:nvPr>
        </p:nvSpPr>
        <p:spPr>
          <a:xfrm>
            <a:off x="396720" y="261360"/>
            <a:ext cx="11448360" cy="412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2851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81611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2765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4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32061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5255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96719" y="261359"/>
            <a:ext cx="11448362" cy="412488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51657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1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7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64858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82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8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96347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9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8577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91627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1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8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50195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Kuva 4" descr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3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1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239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1600" spc="-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3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51410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5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1183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6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59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654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9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72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33617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2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8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6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0374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6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04225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8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96719" y="261359"/>
            <a:ext cx="11448362" cy="4124881"/>
          </a:xfrm>
          <a:prstGeom prst="rect">
            <a:avLst/>
          </a:prstGeom>
        </p:spPr>
        <p:txBody>
          <a:bodyPr anchor="ctr"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97287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0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4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31823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5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03511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0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5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4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55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47007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5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6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89776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9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8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84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85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0517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96720" y="261360"/>
            <a:ext cx="11448360" cy="412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80" y="6220440"/>
            <a:ext cx="2345401" cy="56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CustomShape 1"/>
          <p:cNvSpPr/>
          <p:nvPr/>
        </p:nvSpPr>
        <p:spPr>
          <a:xfrm>
            <a:off x="9314999" y="6172200"/>
            <a:ext cx="2876761" cy="68544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5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68399" y="2556719"/>
            <a:ext cx="11288881" cy="179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Kuva 87" descr="Kuva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9" y="586799"/>
            <a:ext cx="4590002" cy="110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Otsikkoteksti"/>
          <p:cNvSpPr txBox="1">
            <a:spLocks noGrp="1"/>
          </p:cNvSpPr>
          <p:nvPr>
            <p:ph type="title"/>
          </p:nvPr>
        </p:nvSpPr>
        <p:spPr>
          <a:xfrm>
            <a:off x="396719" y="261359"/>
            <a:ext cx="11448362" cy="889562"/>
          </a:xfrm>
          <a:prstGeom prst="rect">
            <a:avLst/>
          </a:prstGeom>
        </p:spPr>
        <p:txBody>
          <a:bodyPr/>
          <a:lstStyle>
            <a:lvl1pPr>
              <a:defRPr sz="4400" b="0" spc="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9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1pPr>
            <a:lvl2pPr marL="723900" indent="-2667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2pPr>
            <a:lvl3pPr marL="1234439" indent="-320039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3pPr>
            <a:lvl4pPr marL="17272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4pPr>
            <a:lvl5pPr marL="2184400" indent="-355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9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0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01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0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03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ClrTx/>
              <a:defRPr sz="280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71868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77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972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307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147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699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96720" y="261360"/>
            <a:ext cx="11448360" cy="412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72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018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493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24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226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165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3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396720" y="1320840"/>
            <a:ext cx="2347200" cy="565200"/>
          </a:xfrm>
          <a:prstGeom prst="rect">
            <a:avLst/>
          </a:prstGeom>
        </p:spPr>
        <p:txBody>
          <a:bodyPr lIns="0" tIns="0">
            <a:no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1600" b="0" strike="noStrike" spc="-1">
                <a:solidFill>
                  <a:srgbClr val="FFFFFF"/>
                </a:solidFill>
                <a:latin typeface="Arial"/>
              </a:rPr>
              <a:t>Click to edit Master text styles</a:t>
            </a:r>
            <a:endParaRPr lang="en-FI" sz="1600" b="0" strike="noStrike" spc="-1">
              <a:solidFill>
                <a:srgbClr val="FFFFFF"/>
              </a:solid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400" b="0" strike="noStrike" spc="-1">
                <a:solidFill>
                  <a:srgbClr val="FFFFFF"/>
                </a:solidFill>
                <a:latin typeface="Arial"/>
              </a:rPr>
              <a:t>Second level</a:t>
            </a:r>
            <a:endParaRPr lang="en-FI" sz="1400" b="0" strike="noStrike" spc="-1">
              <a:solidFill>
                <a:srgbClr val="FFFFFF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400" b="0" strike="noStrike" spc="-1">
                <a:solidFill>
                  <a:srgbClr val="FFFFFF"/>
                </a:solidFill>
                <a:latin typeface="Arial"/>
              </a:rPr>
              <a:t>Third level</a:t>
            </a:r>
            <a:endParaRPr lang="en-FI" sz="1400" b="0" strike="noStrike" spc="-1">
              <a:solidFill>
                <a:srgbClr val="FFFFFF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200" b="0" strike="noStrike" spc="-1">
                <a:solidFill>
                  <a:srgbClr val="FFFFFF"/>
                </a:solidFill>
                <a:latin typeface="Arial"/>
              </a:rPr>
              <a:t>Fourth level</a:t>
            </a:r>
            <a:endParaRPr lang="en-FI" sz="1200" b="0" strike="noStrike" spc="-1">
              <a:solidFill>
                <a:srgbClr val="FFFFFF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200" b="0" strike="noStrike" spc="-1">
                <a:solidFill>
                  <a:srgbClr val="FFFFFF"/>
                </a:solidFill>
                <a:latin typeface="Arial"/>
              </a:rPr>
              <a:t>Fifth level</a:t>
            </a:r>
            <a:endParaRPr lang="en-FI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/>
          </p:nvPr>
        </p:nvSpPr>
        <p:spPr>
          <a:xfrm>
            <a:off x="396720" y="6451560"/>
            <a:ext cx="410400" cy="215640"/>
          </a:xfrm>
          <a:prstGeom prst="rect">
            <a:avLst/>
          </a:prstGeom>
        </p:spPr>
        <p:txBody>
          <a:bodyPr lIns="90000" rIns="90000" anchor="ctr">
            <a:noAutofit/>
          </a:bodyPr>
          <a:lstStyle/>
          <a:p>
            <a:pPr>
              <a:lnSpc>
                <a:spcPct val="100000"/>
              </a:lnSpc>
            </a:pPr>
            <a:fld id="{8506172B-6115-4A57-A3D1-ADBCBFE9A7CA}" type="slidenum">
              <a:rPr lang="fi-FI" sz="800" b="0" strike="noStrike" spc="-1">
                <a:solidFill>
                  <a:srgbClr val="FFFFFF"/>
                </a:solidFill>
                <a:latin typeface="Arial"/>
              </a:rPr>
              <a:t>‹#›</a:t>
            </a:fld>
            <a:r>
              <a:rPr lang="fi-FI" sz="8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fi-FI" sz="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579680" y="6451560"/>
            <a:ext cx="4114440" cy="215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800" b="0" strike="noStrike" spc="-1">
                <a:solidFill>
                  <a:srgbClr val="FFFFFF"/>
                </a:solidFill>
                <a:latin typeface="Arial"/>
              </a:rPr>
              <a:t>Footerin teksti</a:t>
            </a:r>
            <a:endParaRPr lang="fi-FI" sz="8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19360" y="6451560"/>
            <a:ext cx="748080" cy="215640"/>
          </a:xfrm>
          <a:prstGeom prst="rect">
            <a:avLst/>
          </a:prstGeom>
        </p:spPr>
        <p:txBody>
          <a:bodyPr lIns="90000" rIns="90000" anchor="ctr">
            <a:noAutofit/>
          </a:bodyPr>
          <a:lstStyle/>
          <a:p>
            <a:pPr>
              <a:lnSpc>
                <a:spcPct val="100000"/>
              </a:lnSpc>
            </a:pPr>
            <a:fld id="{14A2ED7E-4C42-4936-8F0D-7DE1E0FF5EE5}" type="datetime1">
              <a:rPr lang="fi-FI" sz="800" b="0" strike="noStrike" spc="-1">
                <a:solidFill>
                  <a:srgbClr val="FFFFFF"/>
                </a:solidFill>
                <a:latin typeface="Arial"/>
              </a:rPr>
              <a:t>31.10.2023</a:t>
            </a:fld>
            <a:endParaRPr lang="fi-FI" sz="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>
                <a:solidFill>
                  <a:srgbClr val="FF5B69"/>
                </a:solidFill>
                <a:latin typeface="Arial"/>
              </a:rPr>
              <a:t>Kalvon pääotsikko tähän</a:t>
            </a:r>
            <a:endParaRPr lang="en-FI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14"/>
          <a:stretch/>
        </p:blipFill>
        <p:spPr>
          <a:xfrm>
            <a:off x="9590400" y="6224400"/>
            <a:ext cx="2347200" cy="561600"/>
          </a:xfrm>
          <a:prstGeom prst="rect">
            <a:avLst/>
          </a:prstGeom>
          <a:ln w="0">
            <a:noFill/>
          </a:ln>
        </p:spPr>
      </p:pic>
      <p:sp>
        <p:nvSpPr>
          <p:cNvPr id="8" name="MSIPCMContentMarking" descr="{&quot;HashCode&quot;:-84331830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3724949-103F-4824-AD2B-2EABA6CEF32A}"/>
              </a:ext>
            </a:extLst>
          </p:cNvPr>
          <p:cNvSpPr txBox="1"/>
          <p:nvPr userDrawn="1"/>
        </p:nvSpPr>
        <p:spPr>
          <a:xfrm>
            <a:off x="0" y="6595656"/>
            <a:ext cx="19752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phic 10"/>
          <p:cNvPicPr/>
          <p:nvPr/>
        </p:nvPicPr>
        <p:blipFill>
          <a:blip r:embed="rId14"/>
          <a:stretch/>
        </p:blipFill>
        <p:spPr>
          <a:xfrm>
            <a:off x="9593280" y="6220440"/>
            <a:ext cx="2345400" cy="56448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9315000" y="6172200"/>
            <a:ext cx="2876760" cy="685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729000" y="1683000"/>
            <a:ext cx="9143640" cy="2387160"/>
          </a:xfrm>
          <a:prstGeom prst="rect">
            <a:avLst/>
          </a:prstGeom>
        </p:spPr>
        <p:txBody>
          <a:bodyPr l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500" b="1" strike="noStrike" spc="-1">
                <a:solidFill>
                  <a:srgbClr val="FFFFFF"/>
                </a:solidFill>
                <a:latin typeface="Arial"/>
              </a:rPr>
              <a:t>Pääotsikon paikka</a:t>
            </a:r>
            <a:endParaRPr lang="en-FI" sz="5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Graphic 11"/>
          <p:cNvPicPr/>
          <p:nvPr/>
        </p:nvPicPr>
        <p:blipFill>
          <a:blip r:embed="rId15"/>
          <a:stretch/>
        </p:blipFill>
        <p:spPr>
          <a:xfrm rot="16200000">
            <a:off x="4568400" y="2556720"/>
            <a:ext cx="11288880" cy="179568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16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FI" sz="1400" b="0" strike="noStrike" spc="-1">
                <a:solidFill>
                  <a:srgbClr val="FFFFFF"/>
                </a:solidFill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1200" b="0" strike="noStrike" spc="-1">
                <a:solidFill>
                  <a:srgbClr val="FFFFFF"/>
                </a:solidFill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FI" sz="1200" b="0" strike="noStrike" spc="-1">
                <a:solidFill>
                  <a:srgbClr val="FFFFFF"/>
                </a:solidFill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2000" b="0" strike="noStrike" spc="-1">
                <a:solidFill>
                  <a:srgbClr val="FFFFFF"/>
                </a:solidFill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2000" b="0" strike="noStrike" spc="-1">
                <a:solidFill>
                  <a:srgbClr val="FFFFFF"/>
                </a:solidFill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2000" b="0" strike="noStrike" spc="-1">
                <a:solidFill>
                  <a:srgbClr val="FFFFFF"/>
                </a:solidFill>
                <a:latin typeface="Arial"/>
              </a:rPr>
              <a:t>Seitsemäs jäsennystaso</a:t>
            </a:r>
          </a:p>
        </p:txBody>
      </p:sp>
      <p:pic>
        <p:nvPicPr>
          <p:cNvPr id="88" name="Picture 87"/>
          <p:cNvPicPr/>
          <p:nvPr/>
        </p:nvPicPr>
        <p:blipFill>
          <a:blip r:embed="rId16"/>
          <a:stretch/>
        </p:blipFill>
        <p:spPr>
          <a:xfrm>
            <a:off x="464400" y="586800"/>
            <a:ext cx="4590000" cy="1101600"/>
          </a:xfrm>
          <a:prstGeom prst="rect">
            <a:avLst/>
          </a:prstGeom>
          <a:ln w="0">
            <a:noFill/>
          </a:ln>
        </p:spPr>
      </p:pic>
      <p:sp>
        <p:nvSpPr>
          <p:cNvPr id="2" name="MSIPCMContentMarking" descr="{&quot;HashCode&quot;:-84331830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AC58BA8-FA6C-4023-A752-78205E4078A8}"/>
              </a:ext>
            </a:extLst>
          </p:cNvPr>
          <p:cNvSpPr txBox="1"/>
          <p:nvPr userDrawn="1"/>
        </p:nvSpPr>
        <p:spPr>
          <a:xfrm>
            <a:off x="0" y="6595656"/>
            <a:ext cx="19752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raphic 10"/>
          <p:cNvPicPr/>
          <p:nvPr/>
        </p:nvPicPr>
        <p:blipFill>
          <a:blip r:embed="rId14"/>
          <a:stretch/>
        </p:blipFill>
        <p:spPr>
          <a:xfrm>
            <a:off x="9593280" y="6220440"/>
            <a:ext cx="2345400" cy="564480"/>
          </a:xfrm>
          <a:prstGeom prst="rect">
            <a:avLst/>
          </a:prstGeom>
          <a:ln w="0">
            <a:noFill/>
          </a:ln>
        </p:spPr>
      </p:pic>
      <p:sp>
        <p:nvSpPr>
          <p:cNvPr id="487" name="CustomShape 1"/>
          <p:cNvSpPr/>
          <p:nvPr/>
        </p:nvSpPr>
        <p:spPr>
          <a:xfrm>
            <a:off x="9521640" y="5758560"/>
            <a:ext cx="2670120" cy="1099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FI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10520" cy="422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16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FI" sz="1400" b="0" strike="noStrike" spc="-1">
                <a:solidFill>
                  <a:srgbClr val="FFFFFF"/>
                </a:solidFill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1200" b="0" strike="noStrike" spc="-1">
                <a:solidFill>
                  <a:srgbClr val="FFFFFF"/>
                </a:solidFill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FI" sz="1200" b="0" strike="noStrike" spc="-1">
                <a:solidFill>
                  <a:srgbClr val="FFFFFF"/>
                </a:solidFill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2000" b="0" strike="noStrike" spc="-1">
                <a:solidFill>
                  <a:srgbClr val="FFFFFF"/>
                </a:solidFill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2000" b="0" strike="noStrike" spc="-1">
                <a:solidFill>
                  <a:srgbClr val="FFFFFF"/>
                </a:solidFill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FI" sz="2000" b="0" strike="noStrike" spc="-1">
                <a:solidFill>
                  <a:srgbClr val="FFFFFF"/>
                </a:solidFill>
                <a:latin typeface="Arial"/>
              </a:rPr>
              <a:t>Seitsemäs jäsennystaso</a:t>
            </a:r>
          </a:p>
        </p:txBody>
      </p:sp>
      <p:pic>
        <p:nvPicPr>
          <p:cNvPr id="490" name="Picture 489"/>
          <p:cNvPicPr/>
          <p:nvPr/>
        </p:nvPicPr>
        <p:blipFill>
          <a:blip r:embed="rId15"/>
          <a:stretch/>
        </p:blipFill>
        <p:spPr>
          <a:xfrm>
            <a:off x="1416240" y="2127960"/>
            <a:ext cx="10670760" cy="2559240"/>
          </a:xfrm>
          <a:prstGeom prst="rect">
            <a:avLst/>
          </a:prstGeom>
          <a:ln w="0">
            <a:noFill/>
          </a:ln>
        </p:spPr>
      </p:pic>
      <p:sp>
        <p:nvSpPr>
          <p:cNvPr id="2" name="MSIPCMContentMarking" descr="{&quot;HashCode&quot;:-84331830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0615842E-537F-493D-97AB-2D5890C227EF}"/>
              </a:ext>
            </a:extLst>
          </p:cNvPr>
          <p:cNvSpPr txBox="1"/>
          <p:nvPr userDrawn="1"/>
        </p:nvSpPr>
        <p:spPr>
          <a:xfrm>
            <a:off x="0" y="6595656"/>
            <a:ext cx="19752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 descr="Kuva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90399" y="6224399"/>
            <a:ext cx="2347201" cy="561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MSIPCMContentMarking" descr="{&quot;HashCode&quot;:-84331830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30E73415-6FA6-4171-BAB6-CF269D1D9A1A}"/>
              </a:ext>
            </a:extLst>
          </p:cNvPr>
          <p:cNvSpPr txBox="1"/>
          <p:nvPr userDrawn="1"/>
        </p:nvSpPr>
        <p:spPr>
          <a:xfrm>
            <a:off x="0" y="6595656"/>
            <a:ext cx="1975273" cy="262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1251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1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23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18405" marR="0" indent="-26084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175605" marR="0" indent="-26084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676280" marR="0" indent="-3043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133480" marR="0" indent="-3043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489200" marR="0" indent="-203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2946400" marR="0" indent="-203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403600" marR="0" indent="-203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3860800" marR="0" indent="-203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6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396720" y="1320840"/>
            <a:ext cx="2347200" cy="565200"/>
          </a:xfrm>
          <a:prstGeom prst="rect">
            <a:avLst/>
          </a:prstGeom>
        </p:spPr>
        <p:txBody>
          <a:bodyPr lIns="0" tIns="0">
            <a:no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1600" b="0" strike="noStrike" spc="-1">
                <a:solidFill>
                  <a:srgbClr val="FFFFFF"/>
                </a:solidFill>
                <a:latin typeface="Arial"/>
              </a:rPr>
              <a:t>Click to edit Master text styles</a:t>
            </a:r>
            <a:endParaRPr lang="en-FI" sz="1600" b="0" strike="noStrike" spc="-1">
              <a:solidFill>
                <a:srgbClr val="FFFFFF"/>
              </a:solid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400" b="0" strike="noStrike" spc="-1">
                <a:solidFill>
                  <a:srgbClr val="FFFFFF"/>
                </a:solidFill>
                <a:latin typeface="Arial"/>
              </a:rPr>
              <a:t>Second level</a:t>
            </a:r>
            <a:endParaRPr lang="en-FI" sz="1400" b="0" strike="noStrike" spc="-1">
              <a:solidFill>
                <a:srgbClr val="FFFFFF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400" b="0" strike="noStrike" spc="-1">
                <a:solidFill>
                  <a:srgbClr val="FFFFFF"/>
                </a:solidFill>
                <a:latin typeface="Arial"/>
              </a:rPr>
              <a:t>Third level</a:t>
            </a:r>
            <a:endParaRPr lang="en-FI" sz="1400" b="0" strike="noStrike" spc="-1">
              <a:solidFill>
                <a:srgbClr val="FFFFFF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200" b="0" strike="noStrike" spc="-1">
                <a:solidFill>
                  <a:srgbClr val="FFFFFF"/>
                </a:solidFill>
                <a:latin typeface="Arial"/>
              </a:rPr>
              <a:t>Fourth level</a:t>
            </a:r>
            <a:endParaRPr lang="en-FI" sz="1200" b="0" strike="noStrike" spc="-1">
              <a:solidFill>
                <a:srgbClr val="FFFFFF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i-FI" sz="1200" b="0" strike="noStrike" spc="-1">
                <a:solidFill>
                  <a:srgbClr val="FFFFFF"/>
                </a:solidFill>
                <a:latin typeface="Arial"/>
              </a:rPr>
              <a:t>Fifth level</a:t>
            </a:r>
            <a:endParaRPr lang="en-FI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/>
          </p:nvPr>
        </p:nvSpPr>
        <p:spPr>
          <a:xfrm>
            <a:off x="396720" y="6451560"/>
            <a:ext cx="410400" cy="215640"/>
          </a:xfrm>
          <a:prstGeom prst="rect">
            <a:avLst/>
          </a:prstGeom>
        </p:spPr>
        <p:txBody>
          <a:bodyPr lIns="90000" rIns="90000" anchor="ctr">
            <a:noAutofit/>
          </a:bodyPr>
          <a:lstStyle/>
          <a:p>
            <a:pPr>
              <a:lnSpc>
                <a:spcPct val="100000"/>
              </a:lnSpc>
            </a:pPr>
            <a:fld id="{8506172B-6115-4A57-A3D1-ADBCBFE9A7CA}" type="slidenum">
              <a:rPr lang="fi-FI" sz="800" b="0" strike="noStrike" spc="-1">
                <a:solidFill>
                  <a:srgbClr val="FFFFFF"/>
                </a:solidFill>
                <a:latin typeface="Arial"/>
              </a:rPr>
              <a:t>‹#›</a:t>
            </a:fld>
            <a:r>
              <a:rPr lang="fi-FI" sz="8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fi-FI" sz="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579680" y="6451560"/>
            <a:ext cx="4114440" cy="215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800" b="0" strike="noStrike" spc="-1">
                <a:solidFill>
                  <a:srgbClr val="FFFFFF"/>
                </a:solidFill>
                <a:latin typeface="Arial"/>
              </a:rPr>
              <a:t>Footerin teksti</a:t>
            </a:r>
            <a:endParaRPr lang="fi-FI" sz="8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19360" y="6451560"/>
            <a:ext cx="748080" cy="215640"/>
          </a:xfrm>
          <a:prstGeom prst="rect">
            <a:avLst/>
          </a:prstGeom>
        </p:spPr>
        <p:txBody>
          <a:bodyPr lIns="90000" rIns="90000" anchor="ctr">
            <a:noAutofit/>
          </a:bodyPr>
          <a:lstStyle/>
          <a:p>
            <a:pPr>
              <a:lnSpc>
                <a:spcPct val="100000"/>
              </a:lnSpc>
            </a:pPr>
            <a:fld id="{14A2ED7E-4C42-4936-8F0D-7DE1E0FF5EE5}" type="datetime1">
              <a:rPr lang="fi-FI" sz="800" b="0" strike="noStrike" spc="-1">
                <a:solidFill>
                  <a:srgbClr val="FFFFFF"/>
                </a:solidFill>
                <a:latin typeface="Arial"/>
              </a:rPr>
              <a:t>31.10.2023</a:t>
            </a:fld>
            <a:endParaRPr lang="fi-FI" sz="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96720" y="261360"/>
            <a:ext cx="11448360" cy="889560"/>
          </a:xfrm>
          <a:prstGeom prst="rect">
            <a:avLst/>
          </a:prstGeom>
        </p:spPr>
        <p:txBody>
          <a:bodyPr l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>
                <a:solidFill>
                  <a:srgbClr val="FF5B69"/>
                </a:solidFill>
                <a:latin typeface="Arial"/>
              </a:rPr>
              <a:t>Kalvon pääotsikko tähän</a:t>
            </a:r>
            <a:endParaRPr lang="en-FI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Kuva 4"/>
          <p:cNvPicPr/>
          <p:nvPr/>
        </p:nvPicPr>
        <p:blipFill>
          <a:blip r:embed="rId14"/>
          <a:stretch/>
        </p:blipFill>
        <p:spPr>
          <a:xfrm>
            <a:off x="9590400" y="6224400"/>
            <a:ext cx="2347200" cy="561600"/>
          </a:xfrm>
          <a:prstGeom prst="rect">
            <a:avLst/>
          </a:prstGeom>
          <a:ln w="0">
            <a:noFill/>
          </a:ln>
        </p:spPr>
      </p:pic>
      <p:sp>
        <p:nvSpPr>
          <p:cNvPr id="8" name="MSIPCMContentMarking" descr="{&quot;HashCode&quot;:-84331830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DA7A9329-0AEA-4FE8-BD6E-51F2B7B6EEF8}"/>
              </a:ext>
            </a:extLst>
          </p:cNvPr>
          <p:cNvSpPr txBox="1"/>
          <p:nvPr userDrawn="1"/>
        </p:nvSpPr>
        <p:spPr>
          <a:xfrm>
            <a:off x="0" y="6595656"/>
            <a:ext cx="19752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881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Shape 1"/>
          <p:cNvSpPr txBox="1"/>
          <p:nvPr/>
        </p:nvSpPr>
        <p:spPr>
          <a:xfrm>
            <a:off x="741960" y="4230360"/>
            <a:ext cx="5528520" cy="13442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800" b="1" strike="noStrike" spc="-1" dirty="0">
                <a:solidFill>
                  <a:srgbClr val="FF5B69"/>
                </a:solidFill>
                <a:latin typeface="Arial"/>
              </a:rPr>
              <a:t>Hallituksen esitys syyskokoukselle</a:t>
            </a:r>
            <a:endParaRPr lang="fi-FI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b="1" spc="-1" dirty="0">
                <a:solidFill>
                  <a:srgbClr val="FF5B69"/>
                </a:solidFill>
                <a:latin typeface="Arial"/>
              </a:rPr>
              <a:t>16.11.2023</a:t>
            </a:r>
            <a:endParaRPr lang="fi-FI" sz="1800" b="0" strike="noStrike" spc="-1" dirty="0">
              <a:latin typeface="Arial"/>
            </a:endParaRPr>
          </a:p>
        </p:txBody>
      </p:sp>
      <p:sp>
        <p:nvSpPr>
          <p:cNvPr id="618" name="TextShape 2"/>
          <p:cNvSpPr txBox="1"/>
          <p:nvPr/>
        </p:nvSpPr>
        <p:spPr>
          <a:xfrm>
            <a:off x="729000" y="16830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i-FI" sz="5500" b="1" strike="noStrike" spc="-1" dirty="0">
                <a:solidFill>
                  <a:srgbClr val="FFFFFF"/>
                </a:solidFill>
                <a:latin typeface="Arial"/>
              </a:rPr>
              <a:t>Yhdistyksen toimintasuunnitelma </a:t>
            </a:r>
            <a:r>
              <a:rPr lang="fi-FI" sz="5500" b="1" spc="-1" dirty="0">
                <a:solidFill>
                  <a:srgbClr val="FFFFFF"/>
                </a:solidFill>
                <a:latin typeface="Arial"/>
              </a:rPr>
              <a:t>2024</a:t>
            </a:r>
            <a:endParaRPr lang="en-FI" sz="5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396720" y="1373956"/>
            <a:ext cx="11103981" cy="4110087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lstStyle/>
          <a:p>
            <a:pPr marL="360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Toteutamme jäsenistön työuralle hyödyllisiä, inspiroivia tapahtumia.</a:t>
            </a:r>
          </a:p>
          <a:p>
            <a:pPr marL="360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Järjestämme aamiaistapahtumia ajankohtaisista työelämän ilmiöistä ja trendeistä.</a:t>
            </a:r>
          </a:p>
          <a:p>
            <a:pPr marL="360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Mahdollistamme työelämää ja uraa hyödyttävän verkostoitumisen. </a:t>
            </a:r>
          </a:p>
          <a:p>
            <a:pPr marL="360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Turun kauppakorkeakoulun mentorointihankkeen toteutuessa </a:t>
            </a:r>
            <a:r>
              <a:rPr lang="fi-FI" sz="2000" spc="-1" dirty="0">
                <a:solidFill>
                  <a:schemeClr val="bg1"/>
                </a:solidFill>
                <a:latin typeface="Arial"/>
              </a:rPr>
              <a:t>o</a:t>
            </a:r>
            <a:r>
              <a:rPr kumimoji="0" lang="fi-FI" sz="2000" b="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lemme</a:t>
            </a: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mukana auttaen mentorien löytymisessä.</a:t>
            </a:r>
          </a:p>
          <a:p>
            <a:pPr marL="360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Jatkamme yhteistyötä tai selvitämme yhteistyömahdollisuuksia muiden toimijoiden kanssa kuten esim. kauppakamari, Työ2030 –hanke, yrittäjät, </a:t>
            </a:r>
            <a:r>
              <a:rPr kumimoji="0" lang="fi-FI" sz="2000" b="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TuKy</a:t>
            </a:r>
            <a:r>
              <a:rPr kumimoji="0" lang="fi-FI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, TSE Masters.</a:t>
            </a:r>
          </a:p>
          <a:p>
            <a:pPr marL="360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spc="-1" dirty="0">
                <a:solidFill>
                  <a:schemeClr val="bg1"/>
                </a:solidFill>
                <a:latin typeface="Arial"/>
              </a:rPr>
              <a:t>Pohditaan podcast –sarjan jatkoa vuodelle 2024 tai 2025.</a:t>
            </a: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1800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B36"/>
              </a:buClr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1800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B36"/>
              </a:buClr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1800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B36"/>
              </a:buClr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1800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B36"/>
              </a:buClr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4" name="TextShape 2"/>
          <p:cNvSpPr txBox="1"/>
          <p:nvPr/>
        </p:nvSpPr>
        <p:spPr>
          <a:xfrm>
            <a:off x="538122" y="344566"/>
            <a:ext cx="11394720" cy="88956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-1" normalizeH="0" baseline="0" noProof="0" dirty="0">
                <a:ln>
                  <a:noFill/>
                </a:ln>
                <a:solidFill>
                  <a:srgbClr val="FF5B69"/>
                </a:solidFill>
                <a:effectLst/>
                <a:uLnTx/>
                <a:uFillTx/>
                <a:latin typeface="Arial"/>
              </a:rPr>
              <a:t>Työ- ja uravastaavat</a:t>
            </a:r>
            <a:endParaRPr kumimoji="0" lang="en-FI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7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34200" y="1752120"/>
            <a:ext cx="7257240" cy="105300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200" b="1" spc="-1" dirty="0">
                <a:solidFill>
                  <a:srgbClr val="FF5B69"/>
                </a:solidFill>
                <a:latin typeface="Arial"/>
              </a:rPr>
              <a:t>Nuoret ekonomit ja opiskelijat</a:t>
            </a:r>
            <a:endParaRPr lang="en-FI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5083560" y="297144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trike="noStrike" spc="-1" dirty="0">
                <a:solidFill>
                  <a:srgbClr val="FFFFFF"/>
                </a:solidFill>
                <a:latin typeface="Arial"/>
              </a:rPr>
              <a:t>Nuorekonomi- ja opiskelijavastaava Lauri </a:t>
            </a:r>
            <a:r>
              <a:rPr lang="fi-FI" sz="2400" b="1" strike="noStrike" spc="-1" dirty="0" err="1">
                <a:solidFill>
                  <a:srgbClr val="FFFFFF"/>
                </a:solidFill>
                <a:latin typeface="Arial"/>
              </a:rPr>
              <a:t>Liljenbäck</a:t>
            </a:r>
            <a:endParaRPr lang="en-FI" sz="2400" b="1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727560" y="1792440"/>
            <a:ext cx="3272400" cy="3272400"/>
          </a:xfrm>
          <a:prstGeom prst="ellipse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FI"/>
          </a:p>
        </p:txBody>
      </p:sp>
      <p:sp>
        <p:nvSpPr>
          <p:cNvPr id="688" name="TextShape 4"/>
          <p:cNvSpPr txBox="1"/>
          <p:nvPr/>
        </p:nvSpPr>
        <p:spPr>
          <a:xfrm>
            <a:off x="5083560" y="345060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FI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7"/>
          <p:cNvSpPr/>
          <p:nvPr/>
        </p:nvSpPr>
        <p:spPr>
          <a:xfrm>
            <a:off x="8578080" y="0"/>
            <a:ext cx="848880" cy="6856920"/>
          </a:xfrm>
          <a:custGeom>
            <a:avLst/>
            <a:gdLst/>
            <a:ahLst/>
            <a:cxnLst/>
            <a:rect l="l" t="t" r="r" b="b"/>
            <a:pathLst>
              <a:path w="849207" h="6857104">
                <a:moveTo>
                  <a:pt x="0" y="6857104"/>
                </a:moveTo>
                <a:cubicBezTo>
                  <a:pt x="0" y="6545481"/>
                  <a:pt x="849207" y="6545481"/>
                  <a:pt x="849207" y="6233776"/>
                </a:cubicBezTo>
                <a:cubicBezTo>
                  <a:pt x="849207" y="5922071"/>
                  <a:pt x="0" y="5922071"/>
                  <a:pt x="0" y="5610447"/>
                </a:cubicBezTo>
                <a:cubicBezTo>
                  <a:pt x="0" y="5298823"/>
                  <a:pt x="849207" y="5298823"/>
                  <a:pt x="849207" y="4987200"/>
                </a:cubicBezTo>
                <a:cubicBezTo>
                  <a:pt x="849207" y="4675576"/>
                  <a:pt x="0" y="4675576"/>
                  <a:pt x="0" y="4363952"/>
                </a:cubicBezTo>
                <a:cubicBezTo>
                  <a:pt x="0" y="4052329"/>
                  <a:pt x="849207" y="4052329"/>
                  <a:pt x="849207" y="3740624"/>
                </a:cubicBezTo>
                <a:cubicBezTo>
                  <a:pt x="849207" y="3428919"/>
                  <a:pt x="0" y="3428919"/>
                  <a:pt x="0" y="3117214"/>
                </a:cubicBezTo>
                <a:cubicBezTo>
                  <a:pt x="0" y="2805509"/>
                  <a:pt x="849207" y="2805509"/>
                  <a:pt x="849207" y="2493803"/>
                </a:cubicBezTo>
                <a:cubicBezTo>
                  <a:pt x="849207" y="2182098"/>
                  <a:pt x="0" y="2182098"/>
                  <a:pt x="0" y="1870393"/>
                </a:cubicBezTo>
                <a:cubicBezTo>
                  <a:pt x="0" y="1558688"/>
                  <a:pt x="849207" y="1558688"/>
                  <a:pt x="849207" y="1246983"/>
                </a:cubicBezTo>
                <a:cubicBezTo>
                  <a:pt x="849207" y="935278"/>
                  <a:pt x="0" y="935278"/>
                  <a:pt x="0" y="623492"/>
                </a:cubicBezTo>
                <a:cubicBezTo>
                  <a:pt x="0" y="311787"/>
                  <a:pt x="849207" y="311787"/>
                  <a:pt x="849207" y="0"/>
                </a:cubicBezTo>
              </a:path>
            </a:pathLst>
          </a:custGeom>
          <a:noFill/>
          <a:ln w="19050">
            <a:solidFill>
              <a:srgbClr val="FF5C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43A31-244C-4B61-85EA-3A2BCF62A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0" y="1792440"/>
            <a:ext cx="3272399" cy="3267403"/>
          </a:xfrm>
          <a:prstGeom prst="rect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8851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396720" y="1320840"/>
            <a:ext cx="11394720" cy="485568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2500"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Kohderyhmänä pian kauppatieteellisen tutkinnon jälkeen työelämään siirtyvät ja vastikään työelämään siirtyneet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Tavoitteena innostaa mukaan yhdistyksen toimintaan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Toiminnan kulmakivinä </a:t>
            </a:r>
          </a:p>
          <a:p>
            <a:pPr marL="685800" lvl="1" indent="-228240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 Verkostoitumismahdollisuudet</a:t>
            </a:r>
          </a:p>
          <a:p>
            <a:pPr marL="685800" lvl="1" indent="-228240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 Koulutusten ja keskustelujen kautta annettavat uravinkit</a:t>
            </a:r>
          </a:p>
          <a:p>
            <a:pPr marL="685800" lvl="1" indent="-228240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 Osaamisen kehittäminen</a:t>
            </a:r>
          </a:p>
          <a:p>
            <a:pPr marL="685800" lvl="1" indent="-228240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 Ekonomihengen ylläpitäminen, tuttujen ihmisten uudelleenyhdistäminen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Osallistutaan yhteistyötahojen tapahtumiin kuten valmistujaistilaisuuksiin ja opiskelijatapahtumiin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200" spc="-1" dirty="0">
                <a:solidFill>
                  <a:srgbClr val="FFFFFF"/>
                </a:solidFill>
                <a:latin typeface="Arial"/>
              </a:rPr>
              <a:t>Tärkeimpinä yhteistyökumppaneina Turun kauppakorkeakoulu, Suomen Ekonomien TuKKK:n </a:t>
            </a:r>
            <a:r>
              <a:rPr lang="fi-FI" sz="2200" spc="-1" dirty="0" err="1">
                <a:solidFill>
                  <a:srgbClr val="FFFFFF"/>
                </a:solidFill>
                <a:latin typeface="Arial"/>
              </a:rPr>
              <a:t>kylteriyhdyshenkilö</a:t>
            </a:r>
            <a:r>
              <a:rPr lang="fi-FI" sz="2200" spc="-1" dirty="0">
                <a:solidFill>
                  <a:srgbClr val="FFFFFF"/>
                </a:solidFill>
                <a:latin typeface="Arial"/>
              </a:rPr>
              <a:t> (</a:t>
            </a:r>
            <a:r>
              <a:rPr lang="fi-FI" sz="2200" spc="-1" dirty="0" err="1">
                <a:solidFill>
                  <a:srgbClr val="FFFFFF"/>
                </a:solidFill>
                <a:latin typeface="Arial"/>
              </a:rPr>
              <a:t>kylli</a:t>
            </a:r>
            <a:r>
              <a:rPr lang="fi-FI" sz="2200" spc="-1" dirty="0">
                <a:solidFill>
                  <a:srgbClr val="FFFFFF"/>
                </a:solidFill>
                <a:latin typeface="Arial"/>
              </a:rPr>
              <a:t>), Turun kauppatieteiden ylioppilaat (</a:t>
            </a:r>
            <a:r>
              <a:rPr lang="fi-FI" sz="2200" spc="-1" dirty="0" err="1">
                <a:solidFill>
                  <a:srgbClr val="FFFFFF"/>
                </a:solidFill>
                <a:latin typeface="Arial"/>
              </a:rPr>
              <a:t>TuKY</a:t>
            </a:r>
            <a:r>
              <a:rPr lang="fi-FI" sz="2200" spc="-1" dirty="0">
                <a:solidFill>
                  <a:srgbClr val="FFFFFF"/>
                </a:solidFill>
                <a:latin typeface="Arial"/>
              </a:rPr>
              <a:t>) ja TuKKK:n maisterivaiheen opiskelijoille toimintansa suuntaava yhdistys TSE Masters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fi-FI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fi-FI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fi-FI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TextShape 2"/>
          <p:cNvSpPr txBox="1"/>
          <p:nvPr/>
        </p:nvSpPr>
        <p:spPr>
          <a:xfrm>
            <a:off x="396720" y="261360"/>
            <a:ext cx="11448360" cy="88956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Nuoret ekonomit ja opiskelijat</a:t>
            </a:r>
          </a:p>
        </p:txBody>
      </p:sp>
    </p:spTree>
    <p:extLst>
      <p:ext uri="{BB962C8B-B14F-4D97-AF65-F5344CB8AC3E}">
        <p14:creationId xmlns:p14="http://schemas.microsoft.com/office/powerpoint/2010/main" val="18216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34200" y="1752120"/>
            <a:ext cx="7257240" cy="105300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200" b="1" spc="-1" dirty="0">
                <a:solidFill>
                  <a:srgbClr val="FF5B69"/>
                </a:solidFill>
                <a:latin typeface="Arial"/>
              </a:rPr>
              <a:t>Talous</a:t>
            </a:r>
            <a:endParaRPr lang="en-FI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4923304" y="280512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trike="noStrike" spc="-1" dirty="0">
                <a:solidFill>
                  <a:srgbClr val="FFFFFF"/>
                </a:solidFill>
                <a:latin typeface="Arial"/>
              </a:rPr>
              <a:t>Talousvastaava Hanna Korhonen</a:t>
            </a:r>
            <a:endParaRPr lang="en-FI" sz="2400" b="1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727560" y="1792440"/>
            <a:ext cx="3272400" cy="3272400"/>
          </a:xfrm>
          <a:prstGeom prst="ellipse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FI"/>
          </a:p>
        </p:txBody>
      </p:sp>
      <p:sp>
        <p:nvSpPr>
          <p:cNvPr id="688" name="TextShape 4"/>
          <p:cNvSpPr txBox="1"/>
          <p:nvPr/>
        </p:nvSpPr>
        <p:spPr>
          <a:xfrm>
            <a:off x="5083560" y="345060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FI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7"/>
          <p:cNvSpPr/>
          <p:nvPr/>
        </p:nvSpPr>
        <p:spPr>
          <a:xfrm>
            <a:off x="8578080" y="0"/>
            <a:ext cx="848880" cy="6856920"/>
          </a:xfrm>
          <a:custGeom>
            <a:avLst/>
            <a:gdLst/>
            <a:ahLst/>
            <a:cxnLst/>
            <a:rect l="l" t="t" r="r" b="b"/>
            <a:pathLst>
              <a:path w="849207" h="6857104">
                <a:moveTo>
                  <a:pt x="0" y="6857104"/>
                </a:moveTo>
                <a:cubicBezTo>
                  <a:pt x="0" y="6545481"/>
                  <a:pt x="849207" y="6545481"/>
                  <a:pt x="849207" y="6233776"/>
                </a:cubicBezTo>
                <a:cubicBezTo>
                  <a:pt x="849207" y="5922071"/>
                  <a:pt x="0" y="5922071"/>
                  <a:pt x="0" y="5610447"/>
                </a:cubicBezTo>
                <a:cubicBezTo>
                  <a:pt x="0" y="5298823"/>
                  <a:pt x="849207" y="5298823"/>
                  <a:pt x="849207" y="4987200"/>
                </a:cubicBezTo>
                <a:cubicBezTo>
                  <a:pt x="849207" y="4675576"/>
                  <a:pt x="0" y="4675576"/>
                  <a:pt x="0" y="4363952"/>
                </a:cubicBezTo>
                <a:cubicBezTo>
                  <a:pt x="0" y="4052329"/>
                  <a:pt x="849207" y="4052329"/>
                  <a:pt x="849207" y="3740624"/>
                </a:cubicBezTo>
                <a:cubicBezTo>
                  <a:pt x="849207" y="3428919"/>
                  <a:pt x="0" y="3428919"/>
                  <a:pt x="0" y="3117214"/>
                </a:cubicBezTo>
                <a:cubicBezTo>
                  <a:pt x="0" y="2805509"/>
                  <a:pt x="849207" y="2805509"/>
                  <a:pt x="849207" y="2493803"/>
                </a:cubicBezTo>
                <a:cubicBezTo>
                  <a:pt x="849207" y="2182098"/>
                  <a:pt x="0" y="2182098"/>
                  <a:pt x="0" y="1870393"/>
                </a:cubicBezTo>
                <a:cubicBezTo>
                  <a:pt x="0" y="1558688"/>
                  <a:pt x="849207" y="1558688"/>
                  <a:pt x="849207" y="1246983"/>
                </a:cubicBezTo>
                <a:cubicBezTo>
                  <a:pt x="849207" y="935278"/>
                  <a:pt x="0" y="935278"/>
                  <a:pt x="0" y="623492"/>
                </a:cubicBezTo>
                <a:cubicBezTo>
                  <a:pt x="0" y="311787"/>
                  <a:pt x="849207" y="311787"/>
                  <a:pt x="849207" y="0"/>
                </a:cubicBezTo>
              </a:path>
            </a:pathLst>
          </a:custGeom>
          <a:noFill/>
          <a:ln w="19050">
            <a:solidFill>
              <a:srgbClr val="FF5C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3B30E-CBC5-4800-94F2-2779D873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0" y="1792440"/>
            <a:ext cx="3272400" cy="3268305"/>
          </a:xfrm>
          <a:prstGeom prst="rect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9413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450360" y="1740960"/>
            <a:ext cx="11394720" cy="485568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Budjettiehdotus erikseen liitteenä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Budjetin seuranta hallituksen kokouksissa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Yhteistyö tilitoimiston kanssa, tarvittaessa keskustelut tilintarkastajien kanssa jo tilikauden aikana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Sijoitusten seuranta yhdessä sijoitustyöryhmän kanssa sekä raportointi hallitukselle</a:t>
            </a:r>
          </a:p>
        </p:txBody>
      </p:sp>
      <p:sp>
        <p:nvSpPr>
          <p:cNvPr id="624" name="TextShape 2"/>
          <p:cNvSpPr txBox="1"/>
          <p:nvPr/>
        </p:nvSpPr>
        <p:spPr>
          <a:xfrm>
            <a:off x="450507" y="494443"/>
            <a:ext cx="11448360" cy="889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Budjetti ja talous vuonna </a:t>
            </a:r>
            <a:r>
              <a:rPr lang="fi-FI" sz="3600" b="1" spc="-1" dirty="0">
                <a:solidFill>
                  <a:srgbClr val="FF5B69"/>
                </a:solidFill>
                <a:latin typeface="Arial"/>
              </a:rPr>
              <a:t>2024</a:t>
            </a:r>
            <a:endParaRPr lang="fi-FI" sz="3600" b="1" strike="noStrike" spc="-1" dirty="0">
              <a:solidFill>
                <a:srgbClr val="FF5B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6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799E66-2A73-F591-1AC1-F602C3AB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3600" b="1" dirty="0">
                <a:solidFill>
                  <a:srgbClr val="FF5B69"/>
                </a:solidFill>
                <a:cs typeface="Arial"/>
              </a:rPr>
            </a:br>
            <a:r>
              <a:rPr lang="fi-FI" sz="3600" b="1" dirty="0">
                <a:solidFill>
                  <a:srgbClr val="FF5B69"/>
                </a:solidFill>
                <a:latin typeface="+mn-lt"/>
                <a:cs typeface="Arial"/>
              </a:rPr>
              <a:t>Sijoitustoiminta</a:t>
            </a:r>
            <a:r>
              <a:rPr lang="fi-FI" sz="3600" b="1" dirty="0">
                <a:solidFill>
                  <a:srgbClr val="FF5B69"/>
                </a:solidFill>
                <a:cs typeface="Arial"/>
              </a:rPr>
              <a:t> </a:t>
            </a:r>
            <a:endParaRPr lang="fi-FI" sz="3600" dirty="0">
              <a:solidFill>
                <a:srgbClr val="FF5B69"/>
              </a:solidFill>
              <a:cs typeface="Arial"/>
            </a:endParaRPr>
          </a:p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CB02BB5-7221-080D-498D-29C1F752A8F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780" y="1632800"/>
            <a:ext cx="10972440" cy="397728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2000" dirty="0">
                <a:solidFill>
                  <a:schemeClr val="bg1"/>
                </a:solidFill>
                <a:cs typeface="Arial"/>
              </a:rPr>
              <a:t> </a:t>
            </a: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Sijoitustyöryhmän tekemät sijoitukset ja tilanne marraskuussa 2023: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i-FI" sz="2000" dirty="0">
              <a:solidFill>
                <a:srgbClr val="FFFFFF"/>
              </a:solidFill>
              <a:latin typeface="+mn-lt"/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2000" b="1" dirty="0">
                <a:solidFill>
                  <a:schemeClr val="bg1"/>
                </a:solidFill>
                <a:latin typeface="+mn-lt"/>
                <a:cs typeface="Arial"/>
              </a:rPr>
              <a:t>OP-Maailma A  -Rahasto (10/2023)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        20.000€  -&gt;    +348,95€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2000" b="1" dirty="0">
                <a:solidFill>
                  <a:schemeClr val="bg1"/>
                </a:solidFill>
                <a:latin typeface="+mn-lt"/>
                <a:cs typeface="Arial"/>
              </a:rPr>
              <a:t>Turun Seudun Osuuspankin Tuotto-osuus (10/2023)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        20.000€  -&gt;    +890€  (tuottoprosentti 4,45%)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2000" b="1" dirty="0">
                <a:solidFill>
                  <a:schemeClr val="bg1"/>
                </a:solidFill>
                <a:latin typeface="+mn-lt"/>
                <a:cs typeface="Arial"/>
              </a:rPr>
              <a:t>OP Suomi Indeksi A  -Rahasto (10/2023)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       10.000 -&gt;      -2335,80€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2000" b="1" dirty="0">
                <a:solidFill>
                  <a:schemeClr val="bg1"/>
                </a:solidFill>
                <a:latin typeface="+mn-lt"/>
                <a:cs typeface="Arial"/>
              </a:rPr>
              <a:t>OP Kestävä Maailma -Rahasto (10/2023)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       10.000€ -&gt;    -730,20€</a:t>
            </a:r>
            <a:endParaRPr lang="fi-FI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8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9184A-C841-DEF8-172A-4EA2E5A5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8" y="478176"/>
            <a:ext cx="11448360" cy="889560"/>
          </a:xfrm>
        </p:spPr>
        <p:txBody>
          <a:bodyPr/>
          <a:lstStyle/>
          <a:p>
            <a:r>
              <a:rPr lang="fi-FI" sz="3600" b="1" dirty="0">
                <a:solidFill>
                  <a:srgbClr val="FF5B69"/>
                </a:solidFill>
                <a:latin typeface="+mn-lt"/>
                <a:cs typeface="Arial"/>
              </a:rPr>
              <a:t>Jäsenmaksut</a:t>
            </a:r>
            <a:endParaRPr lang="fi-FI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5FFA1A-3F5F-8E8D-0963-A47B545BE83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780" y="1150920"/>
            <a:ext cx="10972440" cy="23955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Hallitus esittää, että  Turun Seudun Ekonomien jäsenmaksu vuonna 2024 on 25 euroa.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82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C802B-B25F-08CE-E653-16C08E0B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3600" b="1" dirty="0">
                <a:solidFill>
                  <a:srgbClr val="FF5B69"/>
                </a:solidFill>
                <a:latin typeface="+mn-lt"/>
                <a:cs typeface="Arial"/>
              </a:rPr>
            </a:br>
            <a:r>
              <a:rPr lang="fi-FI" sz="3600" b="1" dirty="0">
                <a:solidFill>
                  <a:srgbClr val="FF5B69"/>
                </a:solidFill>
                <a:latin typeface="+mn-lt"/>
                <a:cs typeface="Arial"/>
              </a:rPr>
              <a:t>Tilintarkastajat</a:t>
            </a:r>
            <a:endParaRPr lang="fi-FI" sz="3600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07806E-775C-414F-2D63-221177F52CD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780" y="1574276"/>
            <a:ext cx="10972440" cy="322509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Vuoden 2023 tilintarkastajat ovat kertoneet olevansa </a:t>
            </a:r>
            <a:r>
              <a:rPr lang="fi-FI" sz="2000">
                <a:solidFill>
                  <a:schemeClr val="bg1"/>
                </a:solidFill>
                <a:latin typeface="+mn-lt"/>
                <a:cs typeface="Arial"/>
              </a:rPr>
              <a:t>käytettävissä.</a:t>
            </a:r>
            <a:endParaRPr lang="fi-FI" sz="2000" dirty="0">
              <a:solidFill>
                <a:srgbClr val="FFFFFF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Hallitus esittää vuoden 2024 tilintarkastajiksi: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FFFFFF"/>
              </a:solidFill>
              <a:latin typeface="+mn-lt"/>
              <a:cs typeface="Arial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Tilintarkastaja KHT Mika Suoranta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+mn-lt"/>
                <a:cs typeface="Arial"/>
              </a:rPr>
              <a:t>Varatilintarkastaja KHT Simo Samppala</a:t>
            </a:r>
            <a:endParaRPr lang="en-US" sz="2000" dirty="0">
              <a:solidFill>
                <a:schemeClr val="bg1"/>
              </a:solidFill>
              <a:latin typeface="+mn-lt"/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84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396720" y="1320840"/>
            <a:ext cx="11394720" cy="485568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rmAutofit/>
          </a:bodyPr>
          <a:lstStyle/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Turun Seudun Ekonomit ry on vanha perinteikäs yhdistys Turun seudulla, joka juhli 85-vuotista taivaltaan vuonna 2023.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Yhdistyksen jäsenmäärä oli vuoden 2023 lokakuussa 2351 henkilöä.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Yhdistys toimii jäsentensä yhdyssiteenä järjestämällä ammatillisen kehittymisen, virkistäytymisen ja verkostoitumisen tilaisuuksia ja tapahtumia jäsenistölleen. </a:t>
            </a:r>
          </a:p>
          <a:p>
            <a:pPr lvl="1">
              <a:spcBef>
                <a:spcPts val="1001"/>
              </a:spcBef>
              <a:buClr>
                <a:srgbClr val="FFFFFF"/>
              </a:buClr>
            </a:pPr>
            <a:endParaRPr lang="fi-FI" sz="2100" b="1" i="1" spc="-1" dirty="0">
              <a:solidFill>
                <a:srgbClr val="00B0F0"/>
              </a:solidFill>
              <a:latin typeface="Arial"/>
            </a:endParaRP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fi-FI" sz="1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FI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TextShape 2"/>
          <p:cNvSpPr txBox="1"/>
          <p:nvPr/>
        </p:nvSpPr>
        <p:spPr>
          <a:xfrm>
            <a:off x="396720" y="261360"/>
            <a:ext cx="11448360" cy="889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Teema </a:t>
            </a:r>
            <a:r>
              <a:rPr lang="fi-FI" sz="3600" b="1" spc="-1" dirty="0">
                <a:solidFill>
                  <a:srgbClr val="FF5B69"/>
                </a:solidFill>
                <a:latin typeface="Arial"/>
              </a:rPr>
              <a:t>2024</a:t>
            </a: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 ja toimialue</a:t>
            </a:r>
            <a:endParaRPr lang="en-FI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1B0BDBD-0828-4AD3-8598-DF992048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94" y="3193816"/>
            <a:ext cx="3240785" cy="340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396719" y="446918"/>
            <a:ext cx="11356921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defRPr sz="3600" b="1" spc="-1">
                <a:solidFill>
                  <a:schemeClr val="accent2"/>
                </a:solidFill>
              </a:defRPr>
            </a:lvl1pPr>
          </a:lstStyle>
          <a:p>
            <a:pPr hangingPunct="0">
              <a:defRPr/>
            </a:pPr>
            <a:r>
              <a:rPr kumimoji="0" sz="3600" b="1" i="0" u="none" strike="noStrike" kern="0" cap="none" spc="-1" normalizeH="0" baseline="0" noProof="0" dirty="0" err="1">
                <a:ln>
                  <a:noFill/>
                </a:ln>
                <a:solidFill>
                  <a:srgbClr val="FF5B6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Vuoden</a:t>
            </a:r>
            <a:r>
              <a:rPr kumimoji="0" sz="3600" b="1" i="0" u="none" strike="noStrike" kern="0" cap="none" spc="-1" normalizeH="0" baseline="0" noProof="0" dirty="0">
                <a:ln>
                  <a:noFill/>
                </a:ln>
                <a:solidFill>
                  <a:srgbClr val="FF5B6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fi-FI" kern="0" dirty="0">
                <a:solidFill>
                  <a:srgbClr val="FF5B69"/>
                </a:solidFill>
                <a:latin typeface="Arial"/>
                <a:cs typeface="Arial"/>
                <a:sym typeface="Arial"/>
              </a:rPr>
              <a:t>2024 painopisteet </a:t>
            </a:r>
            <a:endParaRPr lang="fi-FI" sz="3600" b="1" i="0" u="none" strike="noStrike" kern="0" cap="none" spc="-1" normalizeH="0" baseline="0" noProof="0" dirty="0">
              <a:ln>
                <a:noFill/>
              </a:ln>
              <a:solidFill>
                <a:srgbClr val="FF5B69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96720" y="1397860"/>
            <a:ext cx="723960" cy="7239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396720" y="2840381"/>
            <a:ext cx="723960" cy="7239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396720" y="4282900"/>
            <a:ext cx="723960" cy="7239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3" name="CustomShape 5"/>
          <p:cNvSpPr txBox="1"/>
          <p:nvPr/>
        </p:nvSpPr>
        <p:spPr>
          <a:xfrm>
            <a:off x="1412297" y="2976625"/>
            <a:ext cx="7887673" cy="70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Paikallisen ekonomiverkoston tarjoaminen jäsenille: kiinnostavia tapahtumia ja aktiivista viestintää jäsenille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4" name="CustomShape 6"/>
          <p:cNvSpPr txBox="1"/>
          <p:nvPr/>
        </p:nvSpPr>
        <p:spPr>
          <a:xfrm>
            <a:off x="1412297" y="1567002"/>
            <a:ext cx="795299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latin typeface="Arial"/>
                <a:cs typeface="Arial"/>
                <a:sym typeface="Arial"/>
              </a:rPr>
              <a:t>Jäsenhankintaan panostaminen yhdessä Suomen Ekonomien kanssa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CustomShape 7"/>
          <p:cNvSpPr txBox="1"/>
          <p:nvPr/>
        </p:nvSpPr>
        <p:spPr>
          <a:xfrm>
            <a:off x="1416598" y="4295140"/>
            <a:ext cx="7234533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Opiskelijayhteistyön kehittäminen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CustomShape 14"/>
          <p:cNvSpPr txBox="1"/>
          <p:nvPr/>
        </p:nvSpPr>
        <p:spPr>
          <a:xfrm>
            <a:off x="441720" y="1517740"/>
            <a:ext cx="633960" cy="44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z="2500" b="1" spc="-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329" name="CustomShape 15"/>
          <p:cNvSpPr txBox="1"/>
          <p:nvPr/>
        </p:nvSpPr>
        <p:spPr>
          <a:xfrm>
            <a:off x="441720" y="2965661"/>
            <a:ext cx="633960" cy="44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z="2500" b="1" spc="-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330" name="CustomShape 16"/>
          <p:cNvSpPr txBox="1"/>
          <p:nvPr/>
        </p:nvSpPr>
        <p:spPr>
          <a:xfrm>
            <a:off x="441720" y="4413220"/>
            <a:ext cx="633960" cy="44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z="2500" b="1" spc="-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331" name="CustomShape 17"/>
          <p:cNvSpPr txBox="1"/>
          <p:nvPr/>
        </p:nvSpPr>
        <p:spPr>
          <a:xfrm>
            <a:off x="441720" y="5855353"/>
            <a:ext cx="633960" cy="475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z="2500" b="1" spc="-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1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CustomShape 20"/>
          <p:cNvSpPr/>
          <p:nvPr/>
        </p:nvSpPr>
        <p:spPr>
          <a:xfrm>
            <a:off x="615240" y="3560741"/>
            <a:ext cx="219961" cy="7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747" y="21600"/>
                  <a:pt x="17865" y="21218"/>
                  <a:pt x="17865" y="18951"/>
                </a:cubicBezTo>
                <a:cubicBezTo>
                  <a:pt x="17865" y="16684"/>
                  <a:pt x="4635" y="16060"/>
                  <a:pt x="4635" y="13755"/>
                </a:cubicBezTo>
                <a:cubicBezTo>
                  <a:pt x="4635" y="11582"/>
                  <a:pt x="18027" y="11465"/>
                  <a:pt x="18027" y="9329"/>
                </a:cubicBezTo>
                <a:cubicBezTo>
                  <a:pt x="18027" y="6646"/>
                  <a:pt x="4333" y="6693"/>
                  <a:pt x="4333" y="4142"/>
                </a:cubicBezTo>
                <a:cubicBezTo>
                  <a:pt x="4333" y="1686"/>
                  <a:pt x="21600" y="1604"/>
                  <a:pt x="21600" y="0"/>
                </a:cubicBezTo>
              </a:path>
            </a:pathLst>
          </a:cu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CustomShape 21"/>
          <p:cNvSpPr/>
          <p:nvPr/>
        </p:nvSpPr>
        <p:spPr>
          <a:xfrm>
            <a:off x="615240" y="2125060"/>
            <a:ext cx="219961" cy="7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747" y="21600"/>
                  <a:pt x="17865" y="21218"/>
                  <a:pt x="17865" y="18951"/>
                </a:cubicBezTo>
                <a:cubicBezTo>
                  <a:pt x="17865" y="16684"/>
                  <a:pt x="4635" y="16060"/>
                  <a:pt x="4635" y="13755"/>
                </a:cubicBezTo>
                <a:cubicBezTo>
                  <a:pt x="4635" y="11582"/>
                  <a:pt x="18027" y="11465"/>
                  <a:pt x="18027" y="9329"/>
                </a:cubicBezTo>
                <a:cubicBezTo>
                  <a:pt x="18027" y="6646"/>
                  <a:pt x="4333" y="6693"/>
                  <a:pt x="4333" y="4142"/>
                </a:cubicBezTo>
                <a:cubicBezTo>
                  <a:pt x="4333" y="1686"/>
                  <a:pt x="21600" y="1604"/>
                  <a:pt x="21600" y="0"/>
                </a:cubicBezTo>
              </a:path>
            </a:pathLst>
          </a:cu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CustomShape 3"/>
          <p:cNvSpPr/>
          <p:nvPr/>
        </p:nvSpPr>
        <p:spPr>
          <a:xfrm rot="17742599">
            <a:off x="9021659" y="-88213"/>
            <a:ext cx="3597481" cy="4018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56"/>
                </a:moveTo>
                <a:cubicBezTo>
                  <a:pt x="21600" y="1356"/>
                  <a:pt x="19821" y="0"/>
                  <a:pt x="16781" y="0"/>
                </a:cubicBezTo>
                <a:cubicBezTo>
                  <a:pt x="12703" y="0"/>
                  <a:pt x="10208" y="2190"/>
                  <a:pt x="10208" y="4549"/>
                </a:cubicBezTo>
                <a:cubicBezTo>
                  <a:pt x="10208" y="5817"/>
                  <a:pt x="10711" y="6383"/>
                  <a:pt x="11280" y="6383"/>
                </a:cubicBezTo>
                <a:cubicBezTo>
                  <a:pt x="11635" y="6383"/>
                  <a:pt x="12030" y="6167"/>
                  <a:pt x="12030" y="5649"/>
                </a:cubicBezTo>
                <a:cubicBezTo>
                  <a:pt x="12030" y="4477"/>
                  <a:pt x="9123" y="3311"/>
                  <a:pt x="6259" y="3311"/>
                </a:cubicBezTo>
                <a:cubicBezTo>
                  <a:pt x="3193" y="3311"/>
                  <a:pt x="0" y="5061"/>
                  <a:pt x="0" y="8110"/>
                </a:cubicBezTo>
                <a:cubicBezTo>
                  <a:pt x="0" y="11986"/>
                  <a:pt x="5289" y="14513"/>
                  <a:pt x="8316" y="14513"/>
                </a:cubicBezTo>
                <a:cubicBezTo>
                  <a:pt x="9675" y="14513"/>
                  <a:pt x="10230" y="14171"/>
                  <a:pt x="10230" y="13701"/>
                </a:cubicBezTo>
                <a:cubicBezTo>
                  <a:pt x="10230" y="13231"/>
                  <a:pt x="9304" y="12962"/>
                  <a:pt x="8439" y="12962"/>
                </a:cubicBezTo>
                <a:cubicBezTo>
                  <a:pt x="6375" y="12962"/>
                  <a:pt x="3064" y="14511"/>
                  <a:pt x="3064" y="17237"/>
                </a:cubicBezTo>
                <a:cubicBezTo>
                  <a:pt x="3064" y="19962"/>
                  <a:pt x="6133" y="21600"/>
                  <a:pt x="9913" y="21600"/>
                </a:cubicBezTo>
                <a:cubicBezTo>
                  <a:pt x="14741" y="21600"/>
                  <a:pt x="18140" y="18787"/>
                  <a:pt x="18140" y="18787"/>
                </a:cubicBezTo>
              </a:path>
            </a:pathLst>
          </a:cu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34200" y="1752120"/>
            <a:ext cx="7257240" cy="105300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200" b="1" strike="noStrike" spc="-1" dirty="0">
                <a:solidFill>
                  <a:srgbClr val="FF5B69"/>
                </a:solidFill>
                <a:latin typeface="Arial"/>
              </a:rPr>
              <a:t>Viestintä</a:t>
            </a:r>
            <a:endParaRPr lang="en-FI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5083560" y="2927195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trike="noStrike" spc="-1" dirty="0">
                <a:solidFill>
                  <a:srgbClr val="FFFFFF"/>
                </a:solidFill>
                <a:latin typeface="Arial"/>
              </a:rPr>
              <a:t>Viestintävastaava Anu Keltaniemi</a:t>
            </a:r>
            <a:endParaRPr lang="en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727560" y="1792440"/>
            <a:ext cx="3272400" cy="3272400"/>
          </a:xfrm>
          <a:prstGeom prst="ellipse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FI"/>
          </a:p>
        </p:txBody>
      </p:sp>
      <p:sp>
        <p:nvSpPr>
          <p:cNvPr id="688" name="TextShape 4"/>
          <p:cNvSpPr txBox="1"/>
          <p:nvPr/>
        </p:nvSpPr>
        <p:spPr>
          <a:xfrm>
            <a:off x="5083560" y="345060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trike="noStrike" spc="-1" dirty="0">
                <a:solidFill>
                  <a:srgbClr val="FFFFFF"/>
                </a:solidFill>
                <a:latin typeface="Arial"/>
              </a:rPr>
              <a:t>Jäsenlehden päätoimittaja Jaana Määttälä</a:t>
            </a:r>
            <a:endParaRPr lang="en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7"/>
          <p:cNvSpPr/>
          <p:nvPr/>
        </p:nvSpPr>
        <p:spPr>
          <a:xfrm>
            <a:off x="8578080" y="0"/>
            <a:ext cx="848880" cy="6856920"/>
          </a:xfrm>
          <a:custGeom>
            <a:avLst/>
            <a:gdLst/>
            <a:ahLst/>
            <a:cxnLst/>
            <a:rect l="l" t="t" r="r" b="b"/>
            <a:pathLst>
              <a:path w="849207" h="6857104">
                <a:moveTo>
                  <a:pt x="0" y="6857104"/>
                </a:moveTo>
                <a:cubicBezTo>
                  <a:pt x="0" y="6545481"/>
                  <a:pt x="849207" y="6545481"/>
                  <a:pt x="849207" y="6233776"/>
                </a:cubicBezTo>
                <a:cubicBezTo>
                  <a:pt x="849207" y="5922071"/>
                  <a:pt x="0" y="5922071"/>
                  <a:pt x="0" y="5610447"/>
                </a:cubicBezTo>
                <a:cubicBezTo>
                  <a:pt x="0" y="5298823"/>
                  <a:pt x="849207" y="5298823"/>
                  <a:pt x="849207" y="4987200"/>
                </a:cubicBezTo>
                <a:cubicBezTo>
                  <a:pt x="849207" y="4675576"/>
                  <a:pt x="0" y="4675576"/>
                  <a:pt x="0" y="4363952"/>
                </a:cubicBezTo>
                <a:cubicBezTo>
                  <a:pt x="0" y="4052329"/>
                  <a:pt x="849207" y="4052329"/>
                  <a:pt x="849207" y="3740624"/>
                </a:cubicBezTo>
                <a:cubicBezTo>
                  <a:pt x="849207" y="3428919"/>
                  <a:pt x="0" y="3428919"/>
                  <a:pt x="0" y="3117214"/>
                </a:cubicBezTo>
                <a:cubicBezTo>
                  <a:pt x="0" y="2805509"/>
                  <a:pt x="849207" y="2805509"/>
                  <a:pt x="849207" y="2493803"/>
                </a:cubicBezTo>
                <a:cubicBezTo>
                  <a:pt x="849207" y="2182098"/>
                  <a:pt x="0" y="2182098"/>
                  <a:pt x="0" y="1870393"/>
                </a:cubicBezTo>
                <a:cubicBezTo>
                  <a:pt x="0" y="1558688"/>
                  <a:pt x="849207" y="1558688"/>
                  <a:pt x="849207" y="1246983"/>
                </a:cubicBezTo>
                <a:cubicBezTo>
                  <a:pt x="849207" y="935278"/>
                  <a:pt x="0" y="935278"/>
                  <a:pt x="0" y="623492"/>
                </a:cubicBezTo>
                <a:cubicBezTo>
                  <a:pt x="0" y="311787"/>
                  <a:pt x="849207" y="311787"/>
                  <a:pt x="849207" y="0"/>
                </a:cubicBezTo>
              </a:path>
            </a:pathLst>
          </a:custGeom>
          <a:noFill/>
          <a:ln w="19050">
            <a:solidFill>
              <a:srgbClr val="FF5C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3141B-2934-4AAD-B0C7-2152D668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1" y="1792440"/>
            <a:ext cx="3272400" cy="3272400"/>
          </a:xfrm>
          <a:prstGeom prst="rect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3215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396720" y="1320840"/>
            <a:ext cx="11394720" cy="485568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rmAutofit/>
          </a:bodyPr>
          <a:lstStyle/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Painopisteenä vuonna 2024 on vahvistaa viestinnän keinoin yhdistyksen houkuttelevuutta potentiaalisille jäsenille sekä tuleville hallituksen ja työryhmien jäsenille. </a:t>
            </a:r>
            <a:endParaRPr lang="fi-FI" sz="2000" dirty="0"/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Viestinnän selkeyttä ja näkyvyyttä kehitetään edelleen parantamalla mm. uutiskirjeen sisältöä. 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Neljä kertaa vuodessa ilmestyvä jäsenlehti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11 kertaa vuodessa ilmestyvä uutiskirje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Yhdistyksen Facebook, Instagram ja LinkedIn –sivut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Yhdistyksen kotisivu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Sisäiseen viestintään intranet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Tarvittaessa lähetettävät tiedotteet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Yhdistyksen uutta esitettä jaetaan myös 2024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Vahvistetaan lehtitiimiä </a:t>
            </a:r>
          </a:p>
        </p:txBody>
      </p:sp>
      <p:sp>
        <p:nvSpPr>
          <p:cNvPr id="624" name="TextShape 2"/>
          <p:cNvSpPr txBox="1"/>
          <p:nvPr/>
        </p:nvSpPr>
        <p:spPr>
          <a:xfrm>
            <a:off x="396720" y="261360"/>
            <a:ext cx="11448360" cy="88956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Viestintä</a:t>
            </a:r>
            <a:endParaRPr lang="en-FI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7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34200" y="1752120"/>
            <a:ext cx="7257240" cy="105300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200" b="1" strike="noStrike" spc="-1" dirty="0">
                <a:solidFill>
                  <a:srgbClr val="FF5B69"/>
                </a:solidFill>
                <a:latin typeface="Arial"/>
              </a:rPr>
              <a:t>Jäsenistö</a:t>
            </a:r>
            <a:endParaRPr lang="en-FI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5083560" y="297144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trike="noStrike" spc="-1" dirty="0">
                <a:solidFill>
                  <a:srgbClr val="FFFFFF"/>
                </a:solidFill>
                <a:latin typeface="Arial"/>
              </a:rPr>
              <a:t>Jäsenvastaava </a:t>
            </a:r>
            <a:r>
              <a:rPr lang="fi-FI" sz="2400" b="1" spc="-1" dirty="0">
                <a:solidFill>
                  <a:srgbClr val="FFFFFF"/>
                </a:solidFill>
                <a:latin typeface="Arial"/>
              </a:rPr>
              <a:t>Elina Koivisto</a:t>
            </a:r>
            <a:endParaRPr lang="en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727560" y="1792440"/>
            <a:ext cx="3272400" cy="3272400"/>
          </a:xfrm>
          <a:prstGeom prst="ellipse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FI"/>
          </a:p>
        </p:txBody>
      </p:sp>
      <p:sp>
        <p:nvSpPr>
          <p:cNvPr id="691" name="CustomShape 7"/>
          <p:cNvSpPr/>
          <p:nvPr/>
        </p:nvSpPr>
        <p:spPr>
          <a:xfrm>
            <a:off x="8578080" y="0"/>
            <a:ext cx="848880" cy="6856920"/>
          </a:xfrm>
          <a:custGeom>
            <a:avLst/>
            <a:gdLst/>
            <a:ahLst/>
            <a:cxnLst/>
            <a:rect l="l" t="t" r="r" b="b"/>
            <a:pathLst>
              <a:path w="849207" h="6857104">
                <a:moveTo>
                  <a:pt x="0" y="6857104"/>
                </a:moveTo>
                <a:cubicBezTo>
                  <a:pt x="0" y="6545481"/>
                  <a:pt x="849207" y="6545481"/>
                  <a:pt x="849207" y="6233776"/>
                </a:cubicBezTo>
                <a:cubicBezTo>
                  <a:pt x="849207" y="5922071"/>
                  <a:pt x="0" y="5922071"/>
                  <a:pt x="0" y="5610447"/>
                </a:cubicBezTo>
                <a:cubicBezTo>
                  <a:pt x="0" y="5298823"/>
                  <a:pt x="849207" y="5298823"/>
                  <a:pt x="849207" y="4987200"/>
                </a:cubicBezTo>
                <a:cubicBezTo>
                  <a:pt x="849207" y="4675576"/>
                  <a:pt x="0" y="4675576"/>
                  <a:pt x="0" y="4363952"/>
                </a:cubicBezTo>
                <a:cubicBezTo>
                  <a:pt x="0" y="4052329"/>
                  <a:pt x="849207" y="4052329"/>
                  <a:pt x="849207" y="3740624"/>
                </a:cubicBezTo>
                <a:cubicBezTo>
                  <a:pt x="849207" y="3428919"/>
                  <a:pt x="0" y="3428919"/>
                  <a:pt x="0" y="3117214"/>
                </a:cubicBezTo>
                <a:cubicBezTo>
                  <a:pt x="0" y="2805509"/>
                  <a:pt x="849207" y="2805509"/>
                  <a:pt x="849207" y="2493803"/>
                </a:cubicBezTo>
                <a:cubicBezTo>
                  <a:pt x="849207" y="2182098"/>
                  <a:pt x="0" y="2182098"/>
                  <a:pt x="0" y="1870393"/>
                </a:cubicBezTo>
                <a:cubicBezTo>
                  <a:pt x="0" y="1558688"/>
                  <a:pt x="849207" y="1558688"/>
                  <a:pt x="849207" y="1246983"/>
                </a:cubicBezTo>
                <a:cubicBezTo>
                  <a:pt x="849207" y="935278"/>
                  <a:pt x="0" y="935278"/>
                  <a:pt x="0" y="623492"/>
                </a:cubicBezTo>
                <a:cubicBezTo>
                  <a:pt x="0" y="311787"/>
                  <a:pt x="849207" y="311787"/>
                  <a:pt x="849207" y="0"/>
                </a:cubicBezTo>
              </a:path>
            </a:pathLst>
          </a:custGeom>
          <a:noFill/>
          <a:ln w="19050">
            <a:solidFill>
              <a:srgbClr val="FF5C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AB40C-EDCB-4103-9D73-950274B67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0" y="1792440"/>
            <a:ext cx="3277183" cy="3272399"/>
          </a:xfrm>
          <a:prstGeom prst="rect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9535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396720" y="1320840"/>
            <a:ext cx="11394720" cy="485568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rmAutofit/>
          </a:bodyPr>
          <a:lstStyle/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Jäsenmäärä lisääntyy 1 % vuoden 2024 aikana.</a:t>
            </a:r>
            <a:endParaRPr lang="fi-FI" sz="2000" dirty="0"/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Yhdistys jakaa stipendit kahdelle kauppatieteen maisterivaiheen opiskelijalle.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Tuodaan vahvemmin esiin jäsenyyden tuomia etuja ja tapahtumia sekä kannustetaan nuoria jäseniä liittymään yhdistykseen.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Digitaalista ja englanninkielistä jäsenviestintää lisätään viestintästrategian mukaisesti.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Uusille jäsenille järjestetään matalan kynnyksen </a:t>
            </a:r>
            <a:r>
              <a:rPr lang="fi-FI" sz="2000" spc="-1" dirty="0" err="1">
                <a:solidFill>
                  <a:srgbClr val="FFFFFF"/>
                </a:solidFill>
                <a:latin typeface="Arial"/>
              </a:rPr>
              <a:t>after</a:t>
            </a:r>
            <a:r>
              <a:rPr lang="fi-FI" sz="20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000" spc="-1" dirty="0" err="1">
                <a:solidFill>
                  <a:srgbClr val="FFFFFF"/>
                </a:solidFill>
                <a:latin typeface="Arial"/>
              </a:rPr>
              <a:t>work</a:t>
            </a:r>
            <a:r>
              <a:rPr lang="fi-FI" sz="2000" spc="-1" dirty="0">
                <a:solidFill>
                  <a:srgbClr val="FFFFFF"/>
                </a:solidFill>
                <a:latin typeface="Arial"/>
              </a:rPr>
              <a:t> –tutustumistilaisuuksia kolme kertaa vuoden 2024 aikana.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Tapahtumien järjestämisessä otetaan vahvemmin huomioon jäsenten antama palaute.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2000" spc="-1" dirty="0">
                <a:solidFill>
                  <a:srgbClr val="FFFFFF"/>
                </a:solidFill>
                <a:latin typeface="Arial"/>
              </a:rPr>
              <a:t>Lisätään yhteistyötä opiskelijoiden kanssa mm. yhdistyksen työryhmissä ja näkymällä opiskelijatapahtumissa.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fi-FI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635">
              <a:spcBef>
                <a:spcPts val="1001"/>
              </a:spcBef>
              <a:buClr>
                <a:srgbClr val="FFFFFF"/>
              </a:buClr>
            </a:pPr>
            <a:endParaRPr lang="fi-FI" sz="16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TextShape 2"/>
          <p:cNvSpPr txBox="1"/>
          <p:nvPr/>
        </p:nvSpPr>
        <p:spPr>
          <a:xfrm>
            <a:off x="396720" y="261360"/>
            <a:ext cx="11448360" cy="88956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Jäsenten aktivointi ja hankinta</a:t>
            </a:r>
            <a:endParaRPr lang="en-FI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2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34200" y="1752120"/>
            <a:ext cx="7257240" cy="105300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200" b="1" strike="noStrike" spc="-1" dirty="0">
                <a:solidFill>
                  <a:srgbClr val="FF5B69"/>
                </a:solidFill>
                <a:latin typeface="Arial"/>
              </a:rPr>
              <a:t>Tapahtumat</a:t>
            </a:r>
            <a:endParaRPr lang="en-FI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4873565" y="2769352"/>
            <a:ext cx="6174360" cy="1276095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trike="noStrike" spc="-1" dirty="0">
                <a:solidFill>
                  <a:srgbClr val="FFFFFF"/>
                </a:solidFill>
                <a:latin typeface="Arial"/>
              </a:rPr>
              <a:t>Tapahtumavastaavat Kirsi Pitkänen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400" b="1" spc="-1" dirty="0">
                <a:solidFill>
                  <a:srgbClr val="FFFFFF"/>
                </a:solidFill>
                <a:latin typeface="Arial"/>
              </a:rPr>
              <a:t>Työ- ja uravastaavat Hanna Tähkäaho ja Hannele </a:t>
            </a:r>
            <a:r>
              <a:rPr lang="fi-FI" sz="2400" b="1" spc="-1" dirty="0" err="1">
                <a:solidFill>
                  <a:srgbClr val="FFFFFF"/>
                </a:solidFill>
                <a:latin typeface="Arial"/>
              </a:rPr>
              <a:t>Larkovuo</a:t>
            </a:r>
            <a:endParaRPr lang="en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727560" y="1792440"/>
            <a:ext cx="3272400" cy="3272400"/>
          </a:xfrm>
          <a:prstGeom prst="ellipse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FI"/>
          </a:p>
        </p:txBody>
      </p:sp>
      <p:sp>
        <p:nvSpPr>
          <p:cNvPr id="688" name="TextShape 4"/>
          <p:cNvSpPr txBox="1"/>
          <p:nvPr/>
        </p:nvSpPr>
        <p:spPr>
          <a:xfrm>
            <a:off x="5083560" y="3450600"/>
            <a:ext cx="6174360" cy="2898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FI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7"/>
          <p:cNvSpPr/>
          <p:nvPr/>
        </p:nvSpPr>
        <p:spPr>
          <a:xfrm>
            <a:off x="8578080" y="0"/>
            <a:ext cx="848880" cy="6856920"/>
          </a:xfrm>
          <a:custGeom>
            <a:avLst/>
            <a:gdLst/>
            <a:ahLst/>
            <a:cxnLst/>
            <a:rect l="l" t="t" r="r" b="b"/>
            <a:pathLst>
              <a:path w="849207" h="6857104">
                <a:moveTo>
                  <a:pt x="0" y="6857104"/>
                </a:moveTo>
                <a:cubicBezTo>
                  <a:pt x="0" y="6545481"/>
                  <a:pt x="849207" y="6545481"/>
                  <a:pt x="849207" y="6233776"/>
                </a:cubicBezTo>
                <a:cubicBezTo>
                  <a:pt x="849207" y="5922071"/>
                  <a:pt x="0" y="5922071"/>
                  <a:pt x="0" y="5610447"/>
                </a:cubicBezTo>
                <a:cubicBezTo>
                  <a:pt x="0" y="5298823"/>
                  <a:pt x="849207" y="5298823"/>
                  <a:pt x="849207" y="4987200"/>
                </a:cubicBezTo>
                <a:cubicBezTo>
                  <a:pt x="849207" y="4675576"/>
                  <a:pt x="0" y="4675576"/>
                  <a:pt x="0" y="4363952"/>
                </a:cubicBezTo>
                <a:cubicBezTo>
                  <a:pt x="0" y="4052329"/>
                  <a:pt x="849207" y="4052329"/>
                  <a:pt x="849207" y="3740624"/>
                </a:cubicBezTo>
                <a:cubicBezTo>
                  <a:pt x="849207" y="3428919"/>
                  <a:pt x="0" y="3428919"/>
                  <a:pt x="0" y="3117214"/>
                </a:cubicBezTo>
                <a:cubicBezTo>
                  <a:pt x="0" y="2805509"/>
                  <a:pt x="849207" y="2805509"/>
                  <a:pt x="849207" y="2493803"/>
                </a:cubicBezTo>
                <a:cubicBezTo>
                  <a:pt x="849207" y="2182098"/>
                  <a:pt x="0" y="2182098"/>
                  <a:pt x="0" y="1870393"/>
                </a:cubicBezTo>
                <a:cubicBezTo>
                  <a:pt x="0" y="1558688"/>
                  <a:pt x="849207" y="1558688"/>
                  <a:pt x="849207" y="1246983"/>
                </a:cubicBezTo>
                <a:cubicBezTo>
                  <a:pt x="849207" y="935278"/>
                  <a:pt x="0" y="935278"/>
                  <a:pt x="0" y="623492"/>
                </a:cubicBezTo>
                <a:cubicBezTo>
                  <a:pt x="0" y="311787"/>
                  <a:pt x="849207" y="311787"/>
                  <a:pt x="849207" y="0"/>
                </a:cubicBezTo>
              </a:path>
            </a:pathLst>
          </a:custGeom>
          <a:noFill/>
          <a:ln w="19050">
            <a:solidFill>
              <a:srgbClr val="FF5C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187AA-C0E0-4BA3-908A-C2020C9D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0" y="1792440"/>
            <a:ext cx="3272400" cy="3272400"/>
          </a:xfrm>
          <a:prstGeom prst="rect">
            <a:avLst/>
          </a:prstGeom>
          <a:blipFill rotWithShape="0">
            <a:blip r:embed="rId2"/>
            <a:stretch/>
          </a:blipFill>
          <a:ln w="28575">
            <a:solidFill>
              <a:schemeClr val="tx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9482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450360" y="1001160"/>
            <a:ext cx="11394720" cy="485568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45720" anchor="t"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</a:pPr>
            <a:endParaRPr lang="fi-FI" sz="5600" b="0" strike="noStrike" spc="-1" dirty="0">
              <a:solidFill>
                <a:srgbClr val="FFFFFF"/>
              </a:solidFill>
              <a:latin typeface="Arial"/>
            </a:endParaRP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Ammatilliset tapahtumat: ammatilliset koulutukset, luennot ja seminaarit, yritysvierailut. </a:t>
            </a:r>
            <a:r>
              <a:rPr lang="fi-FI" sz="4200" spc="-1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Pyritään lisäämään yritysvierailuja</a:t>
            </a:r>
          </a:p>
          <a:p>
            <a:pPr marL="228600" indent="-227965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Vapaa-aikaan liittyvät tapahtumat: kulttuuritapahtumat (teatterit, konsertit, näyttelyt), liikunnalliset tapahtumat (lajikokeilut, kurssit), kädentaidot ja kotitalous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Yhteistyötapahtumat: TSE </a:t>
            </a:r>
            <a:r>
              <a:rPr lang="fi-FI" sz="4200" spc="-1" dirty="0" err="1">
                <a:solidFill>
                  <a:srgbClr val="FFFFFF"/>
                </a:solidFill>
                <a:latin typeface="Arial"/>
              </a:rPr>
              <a:t>Exen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, TSE Mastersin, </a:t>
            </a:r>
            <a:r>
              <a:rPr lang="fi-FI" sz="4200" spc="-1" dirty="0" err="1">
                <a:solidFill>
                  <a:srgbClr val="FFFFFF"/>
                </a:solidFill>
                <a:latin typeface="Arial"/>
              </a:rPr>
              <a:t>Merkurin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fi-FI" sz="4200" spc="-1" dirty="0" err="1">
                <a:solidFill>
                  <a:srgbClr val="FFFFFF"/>
                </a:solidFill>
                <a:latin typeface="Arial"/>
              </a:rPr>
              <a:t>TuKYn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 ja SE:n kanssa. </a:t>
            </a:r>
            <a:r>
              <a:rPr lang="fi-FI" sz="4200" spc="-1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Pyritään järjestämään enemmän yhteistä toimintaa </a:t>
            </a:r>
            <a:r>
              <a:rPr lang="fi-FI" sz="4200" spc="-1" dirty="0" err="1">
                <a:solidFill>
                  <a:srgbClr val="FFFFFF"/>
                </a:solidFill>
                <a:latin typeface="Arial"/>
              </a:rPr>
              <a:t>Merkurin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 ja </a:t>
            </a:r>
            <a:r>
              <a:rPr lang="fi-FI" sz="4200" spc="-1" dirty="0" err="1">
                <a:solidFill>
                  <a:srgbClr val="FFFFFF"/>
                </a:solidFill>
                <a:latin typeface="Arial"/>
              </a:rPr>
              <a:t>TSEMastersin</a:t>
            </a:r>
            <a:r>
              <a:rPr lang="fi-FI" sz="4200" spc="-1" dirty="0">
                <a:solidFill>
                  <a:srgbClr val="FFFFFF"/>
                </a:solidFill>
                <a:latin typeface="Arial"/>
              </a:rPr>
              <a:t> kanssa. 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Perinteiset ”toistuvat” tapahtumat: ekonomilounas ja lukupiiri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Yhdistyksen syys- ja kevätkokous, syyskokouksen yhteydessä 'etkot' uusille jäsenille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Toteutetaan jäsenstrategian ja nuorekonomistrategian mukaisia tapahtumia. Kiinnitetään huomiota tapahtumien saavutettavuuteen ja hiilijalanjälkeen. Otetaan käyttöön tapahtumapassi.</a:t>
            </a:r>
          </a:p>
          <a:p>
            <a:pPr marL="228600" indent="-227965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i-FI" sz="4200" spc="-1" dirty="0">
                <a:solidFill>
                  <a:srgbClr val="FFFFFF"/>
                </a:solidFill>
                <a:latin typeface="Arial"/>
              </a:rPr>
              <a:t>Floran päivä -perinteen palauttaminen</a:t>
            </a:r>
          </a:p>
        </p:txBody>
      </p:sp>
      <p:sp>
        <p:nvSpPr>
          <p:cNvPr id="624" name="TextShape 2"/>
          <p:cNvSpPr txBox="1"/>
          <p:nvPr/>
        </p:nvSpPr>
        <p:spPr>
          <a:xfrm>
            <a:off x="396720" y="261360"/>
            <a:ext cx="11448360" cy="88956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3600" b="1" strike="noStrike" spc="-1" dirty="0">
                <a:solidFill>
                  <a:srgbClr val="FF5B69"/>
                </a:solidFill>
                <a:latin typeface="Arial"/>
              </a:rPr>
              <a:t>Huvia ja hyötyä jäsenille</a:t>
            </a:r>
            <a:endParaRPr lang="en-FI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5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5B69"/>
      </a:dk2>
      <a:lt2>
        <a:srgbClr val="EDEBE8"/>
      </a:lt2>
      <a:accent1>
        <a:srgbClr val="000000"/>
      </a:accent1>
      <a:accent2>
        <a:srgbClr val="FF5B69"/>
      </a:accent2>
      <a:accent3>
        <a:srgbClr val="B6A99B"/>
      </a:accent3>
      <a:accent4>
        <a:srgbClr val="D7D2CB"/>
      </a:accent4>
      <a:accent5>
        <a:srgbClr val="FFA3AC"/>
      </a:accent5>
      <a:accent6>
        <a:srgbClr val="FFD0D3"/>
      </a:accent6>
      <a:hlink>
        <a:srgbClr val="802E34"/>
      </a:hlink>
      <a:folHlink>
        <a:srgbClr val="BF44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5B69"/>
      </a:dk2>
      <a:lt2>
        <a:srgbClr val="EDEBE8"/>
      </a:lt2>
      <a:accent1>
        <a:srgbClr val="000000"/>
      </a:accent1>
      <a:accent2>
        <a:srgbClr val="FF5B69"/>
      </a:accent2>
      <a:accent3>
        <a:srgbClr val="B6A99B"/>
      </a:accent3>
      <a:accent4>
        <a:srgbClr val="D7D2CB"/>
      </a:accent4>
      <a:accent5>
        <a:srgbClr val="FFA3AC"/>
      </a:accent5>
      <a:accent6>
        <a:srgbClr val="FFD0D3"/>
      </a:accent6>
      <a:hlink>
        <a:srgbClr val="802E34"/>
      </a:hlink>
      <a:folHlink>
        <a:srgbClr val="BF44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5B69"/>
      </a:dk2>
      <a:lt2>
        <a:srgbClr val="EDEBE8"/>
      </a:lt2>
      <a:accent1>
        <a:srgbClr val="000000"/>
      </a:accent1>
      <a:accent2>
        <a:srgbClr val="FF5B69"/>
      </a:accent2>
      <a:accent3>
        <a:srgbClr val="B6A99B"/>
      </a:accent3>
      <a:accent4>
        <a:srgbClr val="D7D2CB"/>
      </a:accent4>
      <a:accent5>
        <a:srgbClr val="FFA3AC"/>
      </a:accent5>
      <a:accent6>
        <a:srgbClr val="FFD0D3"/>
      </a:accent6>
      <a:hlink>
        <a:srgbClr val="802E34"/>
      </a:hlink>
      <a:folHlink>
        <a:srgbClr val="BF44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707070"/>
      </a:accent1>
      <a:accent2>
        <a:srgbClr val="FF5B69"/>
      </a:accent2>
      <a:accent3>
        <a:srgbClr val="B6A99B"/>
      </a:accent3>
      <a:accent4>
        <a:srgbClr val="D7D2CB"/>
      </a:accent4>
      <a:accent5>
        <a:srgbClr val="FFA3AC"/>
      </a:accent5>
      <a:accent6>
        <a:srgbClr val="FFD0D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miter lim="800000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FF5B69"/>
      </a:dk2>
      <a:lt2>
        <a:srgbClr val="EDEBE8"/>
      </a:lt2>
      <a:accent1>
        <a:srgbClr val="000000"/>
      </a:accent1>
      <a:accent2>
        <a:srgbClr val="FF5B69"/>
      </a:accent2>
      <a:accent3>
        <a:srgbClr val="B6A99B"/>
      </a:accent3>
      <a:accent4>
        <a:srgbClr val="D7D2CB"/>
      </a:accent4>
      <a:accent5>
        <a:srgbClr val="FFA3AC"/>
      </a:accent5>
      <a:accent6>
        <a:srgbClr val="FFD0D3"/>
      </a:accent6>
      <a:hlink>
        <a:srgbClr val="802E34"/>
      </a:hlink>
      <a:folHlink>
        <a:srgbClr val="BF44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665</Words>
  <Application>Microsoft Office PowerPoint</Application>
  <PresentationFormat>Laajakuva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9" baseType="lpstr">
      <vt:lpstr>Arial</vt:lpstr>
      <vt:lpstr>Calibri</vt:lpstr>
      <vt:lpstr>Helvetica</vt:lpstr>
      <vt:lpstr>Symbol</vt:lpstr>
      <vt:lpstr>Times New Roman</vt:lpstr>
      <vt:lpstr>Wingdings</vt:lpstr>
      <vt:lpstr>Office Theme</vt:lpstr>
      <vt:lpstr>Office Theme</vt:lpstr>
      <vt:lpstr>Office Theme</vt:lpstr>
      <vt:lpstr>1_Office Theme</vt:lpstr>
      <vt:lpstr>2_Office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Sijoitustoiminta  </vt:lpstr>
      <vt:lpstr>Jäsenmaksut</vt:lpstr>
      <vt:lpstr> Tilintarkastajat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Turun Seudun Ekonomit</cp:lastModifiedBy>
  <cp:revision>1</cp:revision>
  <dcterms:created xsi:type="dcterms:W3CDTF">2021-04-06T11:26:53Z</dcterms:created>
  <dcterms:modified xsi:type="dcterms:W3CDTF">2023-10-31T15:11:27Z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0x010102002D4D3CA438A1A3428ADF422542928083</vt:lpwstr>
  </property>
  <property fmtid="{D5CDD505-2E9C-101B-9397-08002B2CF9AE}" pid="3" name="HiddenSlides">
    <vt:i4>10</vt:i4>
  </property>
  <property fmtid="{D5CDD505-2E9C-101B-9397-08002B2CF9AE}" pid="4" name="PresentationFormat">
    <vt:lpwstr>Laajakuva</vt:lpwstr>
  </property>
  <property fmtid="{D5CDD505-2E9C-101B-9397-08002B2CF9AE}" pid="5" name="Slides">
    <vt:i4>24</vt:i4>
  </property>
  <property fmtid="{D5CDD505-2E9C-101B-9397-08002B2CF9AE}" pid="6" name="MSIP_Label_41f9cf84-13c3-49ac-a793-b67dabd9aa6b_Enabled">
    <vt:lpwstr>true</vt:lpwstr>
  </property>
  <property fmtid="{D5CDD505-2E9C-101B-9397-08002B2CF9AE}" pid="7" name="MSIP_Label_41f9cf84-13c3-49ac-a793-b67dabd9aa6b_SetDate">
    <vt:lpwstr>2022-10-26T13:26:02Z</vt:lpwstr>
  </property>
  <property fmtid="{D5CDD505-2E9C-101B-9397-08002B2CF9AE}" pid="8" name="MSIP_Label_41f9cf84-13c3-49ac-a793-b67dabd9aa6b_Method">
    <vt:lpwstr>Standard</vt:lpwstr>
  </property>
  <property fmtid="{D5CDD505-2E9C-101B-9397-08002B2CF9AE}" pid="9" name="MSIP_Label_41f9cf84-13c3-49ac-a793-b67dabd9aa6b_Name">
    <vt:lpwstr>Confidential</vt:lpwstr>
  </property>
  <property fmtid="{D5CDD505-2E9C-101B-9397-08002B2CF9AE}" pid="10" name="MSIP_Label_41f9cf84-13c3-49ac-a793-b67dabd9aa6b_SiteId">
    <vt:lpwstr>2500a99b-05e6-4a5d-87e3-b7a258b787ca</vt:lpwstr>
  </property>
  <property fmtid="{D5CDD505-2E9C-101B-9397-08002B2CF9AE}" pid="11" name="MSIP_Label_41f9cf84-13c3-49ac-a793-b67dabd9aa6b_ActionId">
    <vt:lpwstr>14b4ee08-09db-4f38-b77d-0a29f0049af1</vt:lpwstr>
  </property>
  <property fmtid="{D5CDD505-2E9C-101B-9397-08002B2CF9AE}" pid="12" name="MSIP_Label_41f9cf84-13c3-49ac-a793-b67dabd9aa6b_ContentBits">
    <vt:lpwstr>2</vt:lpwstr>
  </property>
</Properties>
</file>