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0"/>
  </p:notesMasterIdLst>
  <p:handoutMasterIdLst>
    <p:handoutMasterId r:id="rId41"/>
  </p:handoutMasterIdLst>
  <p:sldIdLst>
    <p:sldId id="256" r:id="rId7"/>
    <p:sldId id="1392" r:id="rId8"/>
    <p:sldId id="1393" r:id="rId9"/>
    <p:sldId id="1394" r:id="rId10"/>
    <p:sldId id="1386" r:id="rId11"/>
    <p:sldId id="1387" r:id="rId12"/>
    <p:sldId id="1388" r:id="rId13"/>
    <p:sldId id="1389" r:id="rId14"/>
    <p:sldId id="1407" r:id="rId15"/>
    <p:sldId id="1396" r:id="rId16"/>
    <p:sldId id="257" r:id="rId17"/>
    <p:sldId id="258" r:id="rId18"/>
    <p:sldId id="260" r:id="rId19"/>
    <p:sldId id="262" r:id="rId20"/>
    <p:sldId id="263" r:id="rId21"/>
    <p:sldId id="264" r:id="rId22"/>
    <p:sldId id="1390" r:id="rId23"/>
    <p:sldId id="1391" r:id="rId24"/>
    <p:sldId id="265" r:id="rId25"/>
    <p:sldId id="1437" r:id="rId26"/>
    <p:sldId id="1438" r:id="rId27"/>
    <p:sldId id="266" r:id="rId28"/>
    <p:sldId id="1400" r:id="rId29"/>
    <p:sldId id="1401" r:id="rId30"/>
    <p:sldId id="1440" r:id="rId31"/>
    <p:sldId id="1441" r:id="rId32"/>
    <p:sldId id="1405" r:id="rId33"/>
    <p:sldId id="1406" r:id="rId34"/>
    <p:sldId id="1439" r:id="rId35"/>
    <p:sldId id="489" r:id="rId36"/>
    <p:sldId id="490" r:id="rId37"/>
    <p:sldId id="1403" r:id="rId38"/>
    <p:sldId id="1395" r:id="rId39"/>
  </p:sldIdLst>
  <p:sldSz cx="12192000" cy="6858000"/>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9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95901" autoAdjust="0"/>
  </p:normalViewPr>
  <p:slideViewPr>
    <p:cSldViewPr snapToGrid="0">
      <p:cViewPr varScale="1">
        <p:scale>
          <a:sx n="78" d="100"/>
          <a:sy n="78" d="100"/>
        </p:scale>
        <p:origin x="-90" y="-180"/>
      </p:cViewPr>
      <p:guideLst>
        <p:guide orient="horz" pos="2160"/>
        <p:guide pos="3840"/>
      </p:guideLst>
    </p:cSldViewPr>
  </p:slideViewPr>
  <p:notesTextViewPr>
    <p:cViewPr>
      <p:scale>
        <a:sx n="1" d="1"/>
        <a:sy n="1" d="1"/>
      </p:scale>
      <p:origin x="0" y="0"/>
    </p:cViewPr>
  </p:notesTextViewPr>
  <p:sorterViewPr>
    <p:cViewPr varScale="1">
      <p:scale>
        <a:sx n="1" d="1"/>
        <a:sy n="1" d="1"/>
      </p:scale>
      <p:origin x="0" y="-4752"/>
    </p:cViewPr>
  </p:sorterViewPr>
  <p:notesViewPr>
    <p:cSldViewPr snapToGrid="0">
      <p:cViewPr varScale="1">
        <p:scale>
          <a:sx n="67" d="100"/>
          <a:sy n="67" d="100"/>
        </p:scale>
        <p:origin x="3058" y="8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42CC5424-5E07-4AE7-B17E-F0B91A080852}" type="datetimeFigureOut">
              <a:rPr lang="fi-FI" smtClean="0"/>
              <a:pPr/>
              <a:t>16.12.2019</a:t>
            </a:fld>
            <a:endParaRPr lang="fi-FI"/>
          </a:p>
        </p:txBody>
      </p:sp>
      <p:sp>
        <p:nvSpPr>
          <p:cNvPr id="4" name="Alatunnisteen paikkamerkki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1131AEF5-4247-4447-ABBB-F640B27ABD1C}" type="slidenum">
              <a:rPr lang="fi-FI" smtClean="0"/>
              <a:pPr/>
              <a:t>‹#›</a:t>
            </a:fld>
            <a:endParaRPr lang="fi-FI"/>
          </a:p>
        </p:txBody>
      </p:sp>
    </p:spTree>
    <p:extLst>
      <p:ext uri="{BB962C8B-B14F-4D97-AF65-F5344CB8AC3E}">
        <p14:creationId xmlns:p14="http://schemas.microsoft.com/office/powerpoint/2010/main" xmlns="" val="405238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2A972409-58FC-4A76-B5D8-1864AAD8DE2E}" type="datetimeFigureOut">
              <a:rPr lang="fi-FI" smtClean="0"/>
              <a:pPr/>
              <a:t>16.12.2019</a:t>
            </a:fld>
            <a:endParaRPr lang="fi-FI"/>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4DE86BE-A25D-4E6F-88FC-D95DA71459B1}" type="slidenum">
              <a:rPr lang="fi-FI" smtClean="0"/>
              <a:pPr/>
              <a:t>‹#›</a:t>
            </a:fld>
            <a:endParaRPr lang="fi-FI"/>
          </a:p>
        </p:txBody>
      </p:sp>
    </p:spTree>
    <p:extLst>
      <p:ext uri="{BB962C8B-B14F-4D97-AF65-F5344CB8AC3E}">
        <p14:creationId xmlns:p14="http://schemas.microsoft.com/office/powerpoint/2010/main" xmlns="" val="509755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74DE86BE-A25D-4E6F-88FC-D95DA71459B1}" type="slidenum">
              <a:rPr lang="fi-FI" smtClean="0"/>
              <a:pPr/>
              <a:t>1</a:t>
            </a:fld>
            <a:endParaRPr lang="fi-FI"/>
          </a:p>
        </p:txBody>
      </p:sp>
    </p:spTree>
    <p:extLst>
      <p:ext uri="{BB962C8B-B14F-4D97-AF65-F5344CB8AC3E}">
        <p14:creationId xmlns:p14="http://schemas.microsoft.com/office/powerpoint/2010/main" xmlns="" val="185954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xmlns="" id="{E5A676C8-7928-4F48-8E51-ED37E29BDDD9}"/>
              </a:ext>
            </a:extLst>
          </p:cNvPr>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A9E0864B-933C-48FF-9698-286941057E35}" type="slidenum">
              <a:rPr kumimoji="0" lang="fi-FI" altLang="fi-FI" sz="1200" b="0" i="0" u="none" strike="noStrike" kern="1200" cap="none" spc="0" normalizeH="0" baseline="0" noProof="0">
                <a:ln>
                  <a:noFill/>
                </a:ln>
                <a:solidFill>
                  <a:prstClr val="black"/>
                </a:solidFill>
                <a:effectLst/>
                <a:uLnTx/>
                <a:uFillTx/>
                <a:latin typeface="Times" panose="02020603050405020304" pitchFamily="18" charset="0"/>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31</a:t>
            </a:fld>
            <a:endParaRPr kumimoji="0" lang="fi-FI" altLang="fi-FI" sz="1200" b="0" i="0" u="none" strike="noStrike" kern="1200" cap="none" spc="0" normalizeH="0" baseline="0" noProof="0">
              <a:ln>
                <a:noFill/>
              </a:ln>
              <a:solidFill>
                <a:prstClr val="black"/>
              </a:solidFill>
              <a:effectLst/>
              <a:uLnTx/>
              <a:uFillTx/>
              <a:latin typeface="Times" panose="02020603050405020304" pitchFamily="18" charset="0"/>
              <a:ea typeface="+mn-ea"/>
              <a:cs typeface="+mn-cs"/>
            </a:endParaRPr>
          </a:p>
        </p:txBody>
      </p:sp>
      <p:sp>
        <p:nvSpPr>
          <p:cNvPr id="57347" name="Rectangle 2">
            <a:extLst>
              <a:ext uri="{FF2B5EF4-FFF2-40B4-BE49-F238E27FC236}">
                <a16:creationId xmlns:a16="http://schemas.microsoft.com/office/drawing/2014/main" xmlns="" id="{CB1E8823-7648-4F2E-A08C-E9C0AA476698}"/>
              </a:ext>
            </a:extLst>
          </p:cNvPr>
          <p:cNvSpPr>
            <a:spLocks noGrp="1" noRot="1" noChangeAspect="1" noChangeArrowheads="1" noTextEdit="1"/>
          </p:cNvSpPr>
          <p:nvPr>
            <p:ph type="sldImg"/>
          </p:nvPr>
        </p:nvSpPr>
        <p:spPr>
          <a:xfrm>
            <a:off x="90488" y="744538"/>
            <a:ext cx="6616700" cy="3722687"/>
          </a:xfrm>
          <a:ln/>
        </p:spPr>
      </p:sp>
      <p:sp>
        <p:nvSpPr>
          <p:cNvPr id="57348" name="Rectangle 3">
            <a:extLst>
              <a:ext uri="{FF2B5EF4-FFF2-40B4-BE49-F238E27FC236}">
                <a16:creationId xmlns:a16="http://schemas.microsoft.com/office/drawing/2014/main" xmlns="" id="{E0916E03-7F87-4565-9B31-4EBF03E5D21C}"/>
              </a:ext>
            </a:extLst>
          </p:cNvPr>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i-FI" altLang="fi-FI">
              <a:latin typeface="Times" panose="02020603050405020304" pitchFamily="18" charset="0"/>
            </a:endParaRPr>
          </a:p>
        </p:txBody>
      </p:sp>
    </p:spTree>
    <p:extLst>
      <p:ext uri="{BB962C8B-B14F-4D97-AF65-F5344CB8AC3E}">
        <p14:creationId xmlns:p14="http://schemas.microsoft.com/office/powerpoint/2010/main" xmlns="" val="797953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DE86BE-A25D-4E6F-88FC-D95DA71459B1}" type="slidenum">
              <a:rPr kumimoji="0" lang="fi-FI" sz="18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i-FI" sz="18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32622342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60459" y="346509"/>
            <a:ext cx="10669381" cy="5818489"/>
          </a:xfrm>
          <a:prstGeom prst="rect">
            <a:avLst/>
          </a:prstGeom>
        </p:spPr>
      </p:pic>
    </p:spTree>
    <p:extLst>
      <p:ext uri="{BB962C8B-B14F-4D97-AF65-F5344CB8AC3E}">
        <p14:creationId xmlns:p14="http://schemas.microsoft.com/office/powerpoint/2010/main" xmlns="" val="3518889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dirty="0"/>
              <a:t>Tarja Pajunen 2016</a:t>
            </a:r>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1403871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dirty="0"/>
              <a:t>Tarja Pajunen 2016</a:t>
            </a:r>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1094193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28" y="1070490"/>
            <a:ext cx="10464800" cy="2443170"/>
          </a:xfrm>
        </p:spPr>
        <p:txBody>
          <a:bodyPr/>
          <a:lstStyle>
            <a:lvl1pPr>
              <a:buFont typeface="Arial"/>
              <a:buChar char="•"/>
              <a:defRPr b="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Content Placeholder 2"/>
          <p:cNvSpPr>
            <a:spLocks noGrp="1"/>
          </p:cNvSpPr>
          <p:nvPr>
            <p:ph idx="11"/>
          </p:nvPr>
        </p:nvSpPr>
        <p:spPr>
          <a:xfrm>
            <a:off x="688617" y="406377"/>
            <a:ext cx="10464800" cy="609600"/>
          </a:xfrm>
        </p:spPr>
        <p:txBody>
          <a:bodyPr/>
          <a:lstStyle>
            <a:lvl1pPr marL="0" indent="0">
              <a:spcBef>
                <a:spcPts val="0"/>
              </a:spcBef>
              <a:buFont typeface="Arial"/>
              <a:buNone/>
              <a:defRPr sz="3200" b="0">
                <a:latin typeface="Palatino"/>
                <a:cs typeface="Palatino"/>
              </a:defRPr>
            </a:lvl1pPr>
          </a:lstStyle>
          <a:p>
            <a:pPr lvl="0"/>
            <a:r>
              <a:rPr lang="en-US" dirty="0"/>
              <a:t>Click to edit Master text styles</a:t>
            </a:r>
            <a:endParaRPr lang="fi-FI" dirty="0"/>
          </a:p>
        </p:txBody>
      </p:sp>
      <p:sp>
        <p:nvSpPr>
          <p:cNvPr id="7" name="Content Placeholder 2"/>
          <p:cNvSpPr>
            <a:spLocks noGrp="1"/>
          </p:cNvSpPr>
          <p:nvPr>
            <p:ph idx="12"/>
          </p:nvPr>
        </p:nvSpPr>
        <p:spPr>
          <a:xfrm>
            <a:off x="699907" y="6103416"/>
            <a:ext cx="10464800" cy="609600"/>
          </a:xfrm>
        </p:spPr>
        <p:txBody>
          <a:bodyPr/>
          <a:lstStyle>
            <a:lvl1pPr marL="0" indent="0">
              <a:spcBef>
                <a:spcPts val="0"/>
              </a:spcBef>
              <a:buFont typeface="Arial"/>
              <a:buNone/>
              <a:defRPr sz="1200" b="0">
                <a:solidFill>
                  <a:schemeClr val="bg1">
                    <a:lumMod val="65000"/>
                  </a:schemeClr>
                </a:solidFill>
                <a:latin typeface="Palatino"/>
                <a:cs typeface="Palatino"/>
              </a:defRPr>
            </a:lvl1pPr>
          </a:lstStyle>
          <a:p>
            <a:pPr lvl="0"/>
            <a:r>
              <a:rPr lang="en-US" dirty="0"/>
              <a:t>Click to edit Master text styles</a:t>
            </a:r>
            <a:endParaRPr lang="fi-FI" dirty="0"/>
          </a:p>
        </p:txBody>
      </p:sp>
    </p:spTree>
    <p:extLst>
      <p:ext uri="{BB962C8B-B14F-4D97-AF65-F5344CB8AC3E}">
        <p14:creationId xmlns:p14="http://schemas.microsoft.com/office/powerpoint/2010/main" xmlns="" val="2761406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76056" y="2955234"/>
            <a:ext cx="9039885" cy="553998"/>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1"/>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1165901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12/16/2019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50121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4175969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1709184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2709129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3186560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3012003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r>
              <a:rPr lang="fi-FI" dirty="0"/>
              <a:t>Tarja Pajunen 2016</a:t>
            </a:r>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dirty="0"/>
          </a:p>
        </p:txBody>
      </p:sp>
      <p:sp>
        <p:nvSpPr>
          <p:cNvPr id="6" name="Dian numeron paikkamerkki 5"/>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3561706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230346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6" name="Päivämäärän paikkamerkki 5"/>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7" name="Alatunnisteen paikkamerkki 6"/>
          <p:cNvSpPr>
            <a:spLocks noGrp="1"/>
          </p:cNvSpPr>
          <p:nvPr>
            <p:ph type="ftr" sz="quarter" idx="11"/>
          </p:nvPr>
        </p:nvSpPr>
        <p:spPr/>
        <p:txBody>
          <a:bodyPr/>
          <a:lstStyle/>
          <a:p>
            <a:endParaRPr lang="fi-FI"/>
          </a:p>
        </p:txBody>
      </p:sp>
      <p:sp>
        <p:nvSpPr>
          <p:cNvPr id="8" name="Dian numeron paikkamerkki 7"/>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796329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xmlns="" val="268086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315992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1212461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3629228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120B2AFE-FD7D-47F4-974F-2B58170B6669}" type="datetimeFigureOut">
              <a:rPr lang="fi-FI" smtClean="0"/>
              <a:pPr/>
              <a:t>16.12.2019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2178170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13532141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1427984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256454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r>
              <a:rPr lang="fi-FI" dirty="0"/>
              <a:t>Tarja Pajunen 2016</a:t>
            </a:r>
          </a:p>
        </p:txBody>
      </p:sp>
      <p:sp>
        <p:nvSpPr>
          <p:cNvPr id="5" name="Alatunnisteen paikkamerkki 4"/>
          <p:cNvSpPr>
            <a:spLocks noGrp="1"/>
          </p:cNvSpPr>
          <p:nvPr>
            <p:ph type="ftr" sz="quarter" idx="11"/>
          </p:nvPr>
        </p:nvSpPr>
        <p:spPr>
          <a:xfrm>
            <a:off x="4038600" y="6356350"/>
            <a:ext cx="4114800" cy="365125"/>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511457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101347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2310712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1832752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924500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34769149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3796373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511287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C4497FC3-73C1-481D-A123-8F7CD65ABE70}" type="datetimeFigureOut">
              <a:rPr lang="fi-FI" smtClean="0"/>
              <a:pPr/>
              <a:t>16.12.2019</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383475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r>
              <a:rPr lang="fi-FI" dirty="0"/>
              <a:t>Tarja Pajunen 2016</a:t>
            </a:r>
          </a:p>
        </p:txBody>
      </p:sp>
      <p:sp>
        <p:nvSpPr>
          <p:cNvPr id="6" name="Alatunnisteen paikkamerkki 5"/>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271071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r>
              <a:rPr lang="fi-FI" dirty="0"/>
              <a:t>Tarja Pajunen 2016</a:t>
            </a:r>
          </a:p>
        </p:txBody>
      </p:sp>
      <p:sp>
        <p:nvSpPr>
          <p:cNvPr id="8" name="Alatunnisteen paikkamerkki 7"/>
          <p:cNvSpPr>
            <a:spLocks noGrp="1"/>
          </p:cNvSpPr>
          <p:nvPr>
            <p:ph type="ftr" sz="quarter" idx="11"/>
          </p:nvPr>
        </p:nvSpPr>
        <p:spPr>
          <a:xfrm>
            <a:off x="4038600" y="6356350"/>
            <a:ext cx="4114800" cy="365125"/>
          </a:xfrm>
          <a:prstGeom prst="rect">
            <a:avLst/>
          </a:prstGeom>
        </p:spPr>
        <p:txBody>
          <a:bodyPr/>
          <a:lstStyle/>
          <a:p>
            <a:endParaRPr lang="fi-FI"/>
          </a:p>
        </p:txBody>
      </p:sp>
      <p:sp>
        <p:nvSpPr>
          <p:cNvPr id="9" name="Dian numeron paikkamerkki 8"/>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8865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r>
              <a:rPr lang="fi-FI" dirty="0"/>
              <a:t>Tarja Pajunen 2016</a:t>
            </a:r>
          </a:p>
        </p:txBody>
      </p:sp>
      <p:sp>
        <p:nvSpPr>
          <p:cNvPr id="4" name="Alatunnisteen paikkamerkki 3"/>
          <p:cNvSpPr>
            <a:spLocks noGrp="1"/>
          </p:cNvSpPr>
          <p:nvPr>
            <p:ph type="ftr" sz="quarter" idx="11"/>
          </p:nvPr>
        </p:nvSpPr>
        <p:spPr>
          <a:xfrm>
            <a:off x="4038600" y="6356350"/>
            <a:ext cx="4114800" cy="365125"/>
          </a:xfrm>
          <a:prstGeom prst="rect">
            <a:avLst/>
          </a:prstGeom>
        </p:spPr>
        <p:txBody>
          <a:bodyPr/>
          <a:lstStyle/>
          <a:p>
            <a:endParaRPr lang="fi-FI"/>
          </a:p>
        </p:txBody>
      </p:sp>
      <p:sp>
        <p:nvSpPr>
          <p:cNvPr id="5" name="Dian numeron paikkamerkki 4"/>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281655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dirty="0"/>
              <a:t>Tarja Pajunen 2016</a:t>
            </a:r>
          </a:p>
        </p:txBody>
      </p:sp>
      <p:sp>
        <p:nvSpPr>
          <p:cNvPr id="3" name="Alatunnisteen paikkamerkki 2"/>
          <p:cNvSpPr>
            <a:spLocks noGrp="1"/>
          </p:cNvSpPr>
          <p:nvPr>
            <p:ph type="ftr" sz="quarter" idx="11"/>
          </p:nvPr>
        </p:nvSpPr>
        <p:spPr>
          <a:xfrm>
            <a:off x="4038600" y="6356350"/>
            <a:ext cx="4114800" cy="365125"/>
          </a:xfrm>
          <a:prstGeom prst="rect">
            <a:avLst/>
          </a:prstGeom>
        </p:spPr>
        <p:txBody>
          <a:bodyPr/>
          <a:lstStyle/>
          <a:p>
            <a:endParaRPr lang="fi-FI"/>
          </a:p>
        </p:txBody>
      </p:sp>
      <p:sp>
        <p:nvSpPr>
          <p:cNvPr id="4" name="Dian numeron paikkamerkki 3"/>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3759688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dirty="0"/>
              <a:t>Tarja Pajunen 2016</a:t>
            </a:r>
          </a:p>
        </p:txBody>
      </p:sp>
      <p:sp>
        <p:nvSpPr>
          <p:cNvPr id="6" name="Alatunnisteen paikkamerkki 5"/>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3160032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r>
              <a:rPr lang="fi-FI" dirty="0"/>
              <a:t>Tarja Pajunen 2016</a:t>
            </a:r>
          </a:p>
        </p:txBody>
      </p:sp>
      <p:sp>
        <p:nvSpPr>
          <p:cNvPr id="6" name="Alatunnisteen paikkamerkki 5"/>
          <p:cNvSpPr>
            <a:spLocks noGrp="1"/>
          </p:cNvSpPr>
          <p:nvPr>
            <p:ph type="ftr" sz="quarter" idx="11"/>
          </p:nvPr>
        </p:nvSpPr>
        <p:spPr>
          <a:xfrm>
            <a:off x="4038600" y="6356350"/>
            <a:ext cx="4114800" cy="365125"/>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8AABEC2C-E3F8-4FCF-8C35-324852C42EB9}" type="slidenum">
              <a:rPr lang="fi-FI" smtClean="0"/>
              <a:pPr/>
              <a:t>‹#›</a:t>
            </a:fld>
            <a:endParaRPr lang="fi-FI"/>
          </a:p>
        </p:txBody>
      </p:sp>
    </p:spTree>
    <p:extLst>
      <p:ext uri="{BB962C8B-B14F-4D97-AF65-F5344CB8AC3E}">
        <p14:creationId xmlns:p14="http://schemas.microsoft.com/office/powerpoint/2010/main" xmlns="" val="333556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904875"/>
          </a:xfrm>
          <a:prstGeom prst="rect">
            <a:avLst/>
          </a:prstGeom>
        </p:spPr>
        <p:txBody>
          <a:bodyPr vert="horz" lIns="91440" tIns="45720" rIns="91440" bIns="45720" rtlCol="0" anchor="ctr">
            <a:normAutofit/>
          </a:bodyPr>
          <a:lstStyle/>
          <a:p>
            <a:r>
              <a:rPr lang="fi-FI" dirty="0"/>
              <a:t>Otsikko tähän</a:t>
            </a:r>
          </a:p>
        </p:txBody>
      </p:sp>
      <p:sp>
        <p:nvSpPr>
          <p:cNvPr id="3" name="Tekstin paikkamerkki 2"/>
          <p:cNvSpPr>
            <a:spLocks noGrp="1"/>
          </p:cNvSpPr>
          <p:nvPr>
            <p:ph type="body" idx="1"/>
          </p:nvPr>
        </p:nvSpPr>
        <p:spPr>
          <a:xfrm>
            <a:off x="838200" y="1524000"/>
            <a:ext cx="10515600" cy="4652963"/>
          </a:xfrm>
          <a:prstGeom prst="rect">
            <a:avLst/>
          </a:prstGeom>
        </p:spPr>
        <p:txBody>
          <a:bodyPr vert="horz" lIns="91440" tIns="45720" rIns="91440" bIns="45720" rtlCol="0" anchor="t">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838200" y="6356350"/>
            <a:ext cx="3522133"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r>
              <a:rPr lang="fi-FI" dirty="0"/>
              <a:t>Nimi ja päivämäärä</a:t>
            </a:r>
          </a:p>
        </p:txBody>
      </p:sp>
      <p:pic>
        <p:nvPicPr>
          <p:cNvPr id="9" name="Kuva 8"/>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10042144" y="4300207"/>
            <a:ext cx="2149856" cy="2557793"/>
          </a:xfrm>
          <a:prstGeom prst="rect">
            <a:avLst/>
          </a:prstGeom>
        </p:spPr>
      </p:pic>
      <p:sp>
        <p:nvSpPr>
          <p:cNvPr id="6" name="Dian numeron paikkamerkki 5"/>
          <p:cNvSpPr>
            <a:spLocks noGrp="1"/>
          </p:cNvSpPr>
          <p:nvPr>
            <p:ph type="sldNum" sz="quarter" idx="4"/>
          </p:nvPr>
        </p:nvSpPr>
        <p:spPr>
          <a:xfrm>
            <a:off x="8195733" y="6356350"/>
            <a:ext cx="13461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BEC2C-E3F8-4FCF-8C35-324852C42EB9}" type="slidenum">
              <a:rPr lang="fi-FI" smtClean="0"/>
              <a:pPr/>
              <a:t>‹#›</a:t>
            </a:fld>
            <a:endParaRPr lang="fi-FI"/>
          </a:p>
        </p:txBody>
      </p:sp>
      <p:pic>
        <p:nvPicPr>
          <p:cNvPr id="5" name="Kuva 4"/>
          <p:cNvPicPr>
            <a:picLocks noChangeAspect="1"/>
          </p:cNvPicPr>
          <p:nvPr userDrawn="1"/>
        </p:nvPicPr>
        <p:blipFill>
          <a:blip r:embed="rId17" cstate="print">
            <a:extLst>
              <a:ext uri="{28A0092B-C50C-407E-A947-70E740481C1C}">
                <a14:useLocalDpi xmlns:a14="http://schemas.microsoft.com/office/drawing/2010/main" xmlns="" val="0"/>
              </a:ext>
            </a:extLst>
          </a:blip>
          <a:stretch>
            <a:fillRect/>
          </a:stretch>
        </p:blipFill>
        <p:spPr>
          <a:xfrm>
            <a:off x="4610021" y="6430963"/>
            <a:ext cx="2971958" cy="345500"/>
          </a:xfrm>
          <a:prstGeom prst="rect">
            <a:avLst/>
          </a:prstGeom>
        </p:spPr>
      </p:pic>
    </p:spTree>
    <p:extLst>
      <p:ext uri="{BB962C8B-B14F-4D97-AF65-F5344CB8AC3E}">
        <p14:creationId xmlns:p14="http://schemas.microsoft.com/office/powerpoint/2010/main" xmlns="" val="165344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3" r:id="rId12"/>
    <p:sldLayoutId id="2147483704" r:id="rId13"/>
    <p:sldLayoutId id="2147483706" r:id="rId14"/>
  </p:sldLayoutIdLst>
  <p:hf hdr="0" ftr="0"/>
  <p:txStyles>
    <p:titleStyle>
      <a:lvl1pPr algn="l" defTabSz="914400" rtl="0" eaLnBrk="1" latinLnBrk="0" hangingPunct="1">
        <a:lnSpc>
          <a:spcPct val="90000"/>
        </a:lnSpc>
        <a:spcBef>
          <a:spcPct val="0"/>
        </a:spcBef>
        <a:buNone/>
        <a:defRPr sz="4000" b="1" i="0" kern="1200">
          <a:solidFill>
            <a:srgbClr val="FF0000"/>
          </a:solidFill>
          <a:effectLst>
            <a:outerShdw blurRad="38100" dist="38100" dir="2700000" algn="tl">
              <a:srgbClr val="000000">
                <a:alpha val="43137"/>
              </a:srgbClr>
            </a:outerShdw>
          </a:effectLst>
          <a:latin typeface="NeuzeitS Book"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0B2AFE-FD7D-47F4-974F-2B58170B6669}" type="datetimeFigureOut">
              <a:rPr lang="fi-FI" smtClean="0"/>
              <a:pPr/>
              <a:t>16.12.2019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8F151-5B7D-4BB8-9A49-40F0F5F3AFAD}" type="slidenum">
              <a:rPr lang="fi-FI" smtClean="0"/>
              <a:pPr/>
              <a:t>‹#›</a:t>
            </a:fld>
            <a:endParaRPr lang="fi-FI"/>
          </a:p>
        </p:txBody>
      </p:sp>
    </p:spTree>
    <p:extLst>
      <p:ext uri="{BB962C8B-B14F-4D97-AF65-F5344CB8AC3E}">
        <p14:creationId xmlns:p14="http://schemas.microsoft.com/office/powerpoint/2010/main" xmlns="" val="2929118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97FC3-73C1-481D-A123-8F7CD65ABE70}" type="datetimeFigureOut">
              <a:rPr lang="fi-FI" smtClean="0"/>
              <a:pPr/>
              <a:t>16.12.2019</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BA6C1-4341-4072-AB20-0A7560A03531}" type="slidenum">
              <a:rPr lang="fi-FI" smtClean="0"/>
              <a:pPr/>
              <a:t>‹#›</a:t>
            </a:fld>
            <a:endParaRPr lang="fi-FI"/>
          </a:p>
        </p:txBody>
      </p:sp>
    </p:spTree>
    <p:extLst>
      <p:ext uri="{BB962C8B-B14F-4D97-AF65-F5344CB8AC3E}">
        <p14:creationId xmlns:p14="http://schemas.microsoft.com/office/powerpoint/2010/main" xmlns="" val="3523337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mailto:ulla.wallinsalo@ekl.fi" TargetMode="External"/><Relationship Id="rId2" Type="http://schemas.openxmlformats.org/officeDocument/2006/relationships/hyperlink" Target="mailto:katriina.jordan@kedm.fi" TargetMode="Externa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5" Type="http://schemas.openxmlformats.org/officeDocument/2006/relationships/hyperlink" Target="mailto:ulla.wallinsalo@ekl.fi" TargetMode="Externa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elakkeensaajat.fi/"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xmlns="" id="{3E51EB5B-1E37-4216-A547-2B6FE44819C9}"/>
              </a:ext>
            </a:extLst>
          </p:cNvPr>
          <p:cNvSpPr txBox="1"/>
          <p:nvPr/>
        </p:nvSpPr>
        <p:spPr>
          <a:xfrm>
            <a:off x="6236898" y="3628729"/>
            <a:ext cx="5888908" cy="892552"/>
          </a:xfrm>
          <a:prstGeom prst="rect">
            <a:avLst/>
          </a:prstGeom>
          <a:noFill/>
        </p:spPr>
        <p:txBody>
          <a:bodyPr wrap="square" rtlCol="0">
            <a:spAutoFit/>
          </a:bodyPr>
          <a:lstStyle/>
          <a:p>
            <a:r>
              <a:rPr lang="fi-FI" sz="2800" b="1" dirty="0"/>
              <a:t>EKL jäsenhankintakampanjasta 2020</a:t>
            </a:r>
          </a:p>
          <a:p>
            <a:endParaRPr lang="fi-FI" sz="2400" dirty="0"/>
          </a:p>
        </p:txBody>
      </p:sp>
    </p:spTree>
    <p:extLst>
      <p:ext uri="{BB962C8B-B14F-4D97-AF65-F5344CB8AC3E}">
        <p14:creationId xmlns:p14="http://schemas.microsoft.com/office/powerpoint/2010/main" xmlns="" val="61262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659AB092-3E8C-4E4B-AC33-5185522F73B0}"/>
              </a:ext>
            </a:extLst>
          </p:cNvPr>
          <p:cNvSpPr>
            <a:spLocks noGrp="1"/>
          </p:cNvSpPr>
          <p:nvPr>
            <p:ph type="title"/>
          </p:nvPr>
        </p:nvSpPr>
        <p:spPr>
          <a:xfrm>
            <a:off x="838200" y="0"/>
            <a:ext cx="10515600" cy="904875"/>
          </a:xfrm>
        </p:spPr>
        <p:txBody>
          <a:bodyPr/>
          <a:lstStyle/>
          <a:p>
            <a:r>
              <a:rPr lang="fi-FI" dirty="0"/>
              <a:t>JÄSENYYDEN KESTO YHDISTYKSISSÄ</a:t>
            </a:r>
          </a:p>
        </p:txBody>
      </p:sp>
      <p:graphicFrame>
        <p:nvGraphicFramePr>
          <p:cNvPr id="7" name="Sisällön paikkamerkki 6">
            <a:extLst>
              <a:ext uri="{FF2B5EF4-FFF2-40B4-BE49-F238E27FC236}">
                <a16:creationId xmlns:a16="http://schemas.microsoft.com/office/drawing/2014/main" xmlns="" id="{747C322C-797A-4CC3-BF36-BE9B94583CFA}"/>
              </a:ext>
            </a:extLst>
          </p:cNvPr>
          <p:cNvGraphicFramePr>
            <a:graphicFrameLocks noGrp="1"/>
          </p:cNvGraphicFramePr>
          <p:nvPr>
            <p:ph idx="1"/>
            <p:extLst>
              <p:ext uri="{D42A27DB-BD31-4B8C-83A1-F6EECF244321}">
                <p14:modId xmlns:p14="http://schemas.microsoft.com/office/powerpoint/2010/main" xmlns="" val="431355960"/>
              </p:ext>
            </p:extLst>
          </p:nvPr>
        </p:nvGraphicFramePr>
        <p:xfrm>
          <a:off x="3242931" y="744278"/>
          <a:ext cx="5996764" cy="5612062"/>
        </p:xfrm>
        <a:graphic>
          <a:graphicData uri="http://schemas.openxmlformats.org/drawingml/2006/table">
            <a:tbl>
              <a:tblPr/>
              <a:tblGrid>
                <a:gridCol w="308054">
                  <a:extLst>
                    <a:ext uri="{9D8B030D-6E8A-4147-A177-3AD203B41FA5}">
                      <a16:colId xmlns:a16="http://schemas.microsoft.com/office/drawing/2014/main" xmlns="" val="2129961161"/>
                    </a:ext>
                  </a:extLst>
                </a:gridCol>
                <a:gridCol w="1067917">
                  <a:extLst>
                    <a:ext uri="{9D8B030D-6E8A-4147-A177-3AD203B41FA5}">
                      <a16:colId xmlns:a16="http://schemas.microsoft.com/office/drawing/2014/main" xmlns="" val="1356293628"/>
                    </a:ext>
                  </a:extLst>
                </a:gridCol>
                <a:gridCol w="821476">
                  <a:extLst>
                    <a:ext uri="{9D8B030D-6E8A-4147-A177-3AD203B41FA5}">
                      <a16:colId xmlns:a16="http://schemas.microsoft.com/office/drawing/2014/main" xmlns="" val="2660886582"/>
                    </a:ext>
                  </a:extLst>
                </a:gridCol>
                <a:gridCol w="1557378">
                  <a:extLst>
                    <a:ext uri="{9D8B030D-6E8A-4147-A177-3AD203B41FA5}">
                      <a16:colId xmlns:a16="http://schemas.microsoft.com/office/drawing/2014/main" xmlns="" val="978299124"/>
                    </a:ext>
                  </a:extLst>
                </a:gridCol>
                <a:gridCol w="1112413">
                  <a:extLst>
                    <a:ext uri="{9D8B030D-6E8A-4147-A177-3AD203B41FA5}">
                      <a16:colId xmlns:a16="http://schemas.microsoft.com/office/drawing/2014/main" xmlns="" val="1733339642"/>
                    </a:ext>
                  </a:extLst>
                </a:gridCol>
                <a:gridCol w="804359">
                  <a:extLst>
                    <a:ext uri="{9D8B030D-6E8A-4147-A177-3AD203B41FA5}">
                      <a16:colId xmlns:a16="http://schemas.microsoft.com/office/drawing/2014/main" xmlns="" val="2288010843"/>
                    </a:ext>
                  </a:extLst>
                </a:gridCol>
                <a:gridCol w="325167">
                  <a:extLst>
                    <a:ext uri="{9D8B030D-6E8A-4147-A177-3AD203B41FA5}">
                      <a16:colId xmlns:a16="http://schemas.microsoft.com/office/drawing/2014/main" xmlns="" val="1394395309"/>
                    </a:ext>
                  </a:extLst>
                </a:gridCol>
              </a:tblGrid>
              <a:tr h="238811">
                <a:tc gridSpan="2">
                  <a:txBody>
                    <a:bodyPr/>
                    <a:lstStyle/>
                    <a:p>
                      <a:pPr algn="l" fontAlgn="b"/>
                      <a:r>
                        <a:rPr lang="fi-FI" sz="1200" b="1" i="0" u="none" strike="noStrike">
                          <a:solidFill>
                            <a:srgbClr val="000000"/>
                          </a:solidFill>
                          <a:effectLst/>
                          <a:latin typeface="Calibri" panose="020F0502020204030204" pitchFamily="34" charset="0"/>
                        </a:rPr>
                        <a:t>VUOSI 2015 </a:t>
                      </a:r>
                    </a:p>
                  </a:txBody>
                  <a:tcPr marL="6600" marR="6600" marT="6600" marB="0" anchor="b">
                    <a:lnL>
                      <a:noFill/>
                    </a:lnL>
                    <a:lnR>
                      <a:noFill/>
                    </a:lnR>
                    <a:lnT>
                      <a:noFill/>
                    </a:lnT>
                    <a:lnB>
                      <a:noFill/>
                    </a:lnB>
                  </a:tcPr>
                </a:tc>
                <a:tc hMerge="1">
                  <a:txBody>
                    <a:bodyPr/>
                    <a:lstStyle/>
                    <a:p>
                      <a:endParaRPr lang="fi-FI"/>
                    </a:p>
                  </a:txBody>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1050045073"/>
                  </a:ext>
                </a:extLst>
              </a:tr>
              <a:tr h="238811">
                <a:tc gridSpan="3">
                  <a:txBody>
                    <a:bodyPr/>
                    <a:lstStyle/>
                    <a:p>
                      <a:pPr algn="l" fontAlgn="b"/>
                      <a:r>
                        <a:rPr lang="fi-FI" sz="1200" b="1" i="0" u="none" strike="noStrike">
                          <a:solidFill>
                            <a:srgbClr val="000000"/>
                          </a:solidFill>
                          <a:effectLst/>
                          <a:latin typeface="Calibri" panose="020F0502020204030204" pitchFamily="34" charset="0"/>
                        </a:rPr>
                        <a:t>PIIRIT JA YHDISTYKSET</a:t>
                      </a:r>
                    </a:p>
                  </a:txBody>
                  <a:tcPr marL="6600" marR="6600" marT="6600" marB="0" anchor="b">
                    <a:lnL>
                      <a:noFill/>
                    </a:lnL>
                    <a:lnR>
                      <a:noFill/>
                    </a:lnR>
                    <a:lnT>
                      <a:noFill/>
                    </a:lnT>
                    <a:lnB>
                      <a:noFill/>
                    </a:lnB>
                  </a:tcPr>
                </a:tc>
                <a:tc hMerge="1">
                  <a:txBody>
                    <a:bodyPr/>
                    <a:lstStyle/>
                    <a:p>
                      <a:endParaRPr lang="fi-FI"/>
                    </a:p>
                  </a:txBody>
                  <a:tcPr/>
                </a:tc>
                <a:tc hMerge="1">
                  <a:txBody>
                    <a:bodyPr/>
                    <a:lstStyle/>
                    <a:p>
                      <a:endParaRPr lang="fi-FI"/>
                    </a:p>
                  </a:txBody>
                  <a:tcPr/>
                </a:tc>
                <a:tc>
                  <a:txBody>
                    <a:bodyPr/>
                    <a:lstStyle/>
                    <a:p>
                      <a:pPr algn="l" fontAlgn="b"/>
                      <a:r>
                        <a:rPr lang="fi-FI" sz="1200" b="0" i="0" u="none" strike="noStrike" dirty="0">
                          <a:solidFill>
                            <a:srgbClr val="FF0000"/>
                          </a:solidFill>
                          <a:effectLst/>
                          <a:latin typeface="Calibri" panose="020F0502020204030204" pitchFamily="34" charset="0"/>
                        </a:rPr>
                        <a:t>uudet jäsenet</a:t>
                      </a:r>
                    </a:p>
                  </a:txBody>
                  <a:tcPr marL="6600" marR="6600" marT="6600" marB="0" anchor="b">
                    <a:lnL>
                      <a:noFill/>
                    </a:lnL>
                    <a:lnR>
                      <a:noFill/>
                    </a:lnR>
                    <a:lnT>
                      <a:noFill/>
                    </a:lnT>
                    <a:lnB>
                      <a:noFill/>
                    </a:lnB>
                  </a:tcPr>
                </a:tc>
                <a:tc>
                  <a:txBody>
                    <a:bodyPr/>
                    <a:lstStyle/>
                    <a:p>
                      <a:pPr algn="r" fontAlgn="b"/>
                      <a:r>
                        <a:rPr lang="fi-FI" sz="1200" b="0" i="0" u="none" strike="noStrike" dirty="0">
                          <a:solidFill>
                            <a:srgbClr val="FF0000"/>
                          </a:solidFill>
                          <a:effectLst/>
                          <a:latin typeface="Calibri" panose="020F0502020204030204" pitchFamily="34" charset="0"/>
                        </a:rPr>
                        <a:t>5 156</a:t>
                      </a: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2711206283"/>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r>
                        <a:rPr lang="fi-FI" sz="1200" b="0" i="0" u="none" strike="noStrike">
                          <a:solidFill>
                            <a:srgbClr val="000000"/>
                          </a:solidFill>
                          <a:effectLst/>
                          <a:latin typeface="Calibri" panose="020F0502020204030204" pitchFamily="34" charset="0"/>
                        </a:rPr>
                        <a:t>Ero 2016</a:t>
                      </a:r>
                    </a:p>
                  </a:txBody>
                  <a:tcPr marL="6600" marR="6600" marT="6600" marB="0" anchor="b">
                    <a:lnL>
                      <a:noFill/>
                    </a:lnL>
                    <a:lnR>
                      <a:noFill/>
                    </a:lnR>
                    <a:lnT>
                      <a:noFill/>
                    </a:lnT>
                    <a:lnB>
                      <a:noFill/>
                    </a:lnB>
                  </a:tcPr>
                </a:tc>
                <a:tc gridSpan="2">
                  <a:txBody>
                    <a:bodyPr/>
                    <a:lstStyle/>
                    <a:p>
                      <a:pPr algn="l" fontAlgn="b"/>
                      <a:r>
                        <a:rPr lang="fi-FI" sz="1200" b="0" i="0" u="none" strike="noStrike">
                          <a:solidFill>
                            <a:srgbClr val="000000"/>
                          </a:solidFill>
                          <a:effectLst/>
                          <a:latin typeface="Calibri" panose="020F0502020204030204" pitchFamily="34" charset="0"/>
                        </a:rPr>
                        <a:t>(1 vuosi)</a:t>
                      </a:r>
                    </a:p>
                  </a:txBody>
                  <a:tcPr marL="6600" marR="6600" marT="6600" marB="0" anchor="b">
                    <a:lnL>
                      <a:noFill/>
                    </a:lnL>
                    <a:lnR>
                      <a:noFill/>
                    </a:lnR>
                    <a:lnT>
                      <a:noFill/>
                    </a:lnT>
                    <a:lnB>
                      <a:noFill/>
                    </a:lnB>
                  </a:tcPr>
                </a:tc>
                <a:tc hMerge="1">
                  <a:txBody>
                    <a:bodyPr/>
                    <a:lstStyle/>
                    <a:p>
                      <a:endParaRPr lang="fi-FI"/>
                    </a:p>
                  </a:txBody>
                  <a:tcPr/>
                </a:tc>
                <a:tc>
                  <a:txBody>
                    <a:bodyPr/>
                    <a:lstStyle/>
                    <a:p>
                      <a:pPr algn="r" fontAlgn="b"/>
                      <a:r>
                        <a:rPr lang="fi-FI" sz="1200" b="0" i="0" u="none" strike="noStrike">
                          <a:solidFill>
                            <a:srgbClr val="000000"/>
                          </a:solidFill>
                          <a:effectLst/>
                          <a:latin typeface="Calibri" panose="020F0502020204030204" pitchFamily="34" charset="0"/>
                        </a:rPr>
                        <a:t>571</a:t>
                      </a:r>
                    </a:p>
                  </a:txBody>
                  <a:tcPr marL="6600" marR="6600" marT="6600" marB="0" anchor="b">
                    <a:lnL>
                      <a:noFill/>
                    </a:lnL>
                    <a:lnR>
                      <a:noFill/>
                    </a:lnR>
                    <a:lnT>
                      <a:noFill/>
                    </a:lnT>
                    <a:lnB>
                      <a:noFill/>
                    </a:lnB>
                  </a:tcPr>
                </a:tc>
                <a:tc>
                  <a:txBody>
                    <a:bodyPr/>
                    <a:lstStyle/>
                    <a:p>
                      <a:pPr algn="r" fontAlgn="b"/>
                      <a:r>
                        <a:rPr lang="fi-FI" sz="1200" b="0" i="0" u="none" strike="noStrike">
                          <a:solidFill>
                            <a:srgbClr val="000000"/>
                          </a:solidFill>
                          <a:effectLst/>
                          <a:latin typeface="Calibri" panose="020F0502020204030204" pitchFamily="34" charset="0"/>
                        </a:rPr>
                        <a:t>11,1</a:t>
                      </a:r>
                    </a:p>
                  </a:txBody>
                  <a:tcPr marL="6600" marR="6600" marT="6600" marB="0" anchor="b">
                    <a:lnL>
                      <a:noFill/>
                    </a:lnL>
                    <a:lnR>
                      <a:noFill/>
                    </a:lnR>
                    <a:lnT>
                      <a:noFill/>
                    </a:lnT>
                    <a:lnB>
                      <a:noFill/>
                    </a:lnB>
                  </a:tcPr>
                </a:tc>
                <a:tc>
                  <a:txBody>
                    <a:bodyPr/>
                    <a:lstStyle/>
                    <a:p>
                      <a:pPr algn="ctr" fontAlgn="b"/>
                      <a:r>
                        <a:rPr lang="fi-FI" sz="1200" b="0" i="0" u="none" strike="noStrike">
                          <a:solidFill>
                            <a:srgbClr val="000000"/>
                          </a:solidFill>
                          <a:effectLst/>
                          <a:latin typeface="Calibri" panose="020F0502020204030204" pitchFamily="34" charset="0"/>
                        </a:rPr>
                        <a:t>%</a:t>
                      </a:r>
                    </a:p>
                  </a:txBody>
                  <a:tcPr marL="6600" marR="6600" marT="6600" marB="0" anchor="b">
                    <a:lnL>
                      <a:noFill/>
                    </a:lnL>
                    <a:lnR>
                      <a:noFill/>
                    </a:lnR>
                    <a:lnT>
                      <a:noFill/>
                    </a:lnT>
                    <a:lnB>
                      <a:noFill/>
                    </a:lnB>
                  </a:tcPr>
                </a:tc>
                <a:extLst>
                  <a:ext uri="{0D108BD9-81ED-4DB2-BD59-A6C34878D82A}">
                    <a16:rowId xmlns:a16="http://schemas.microsoft.com/office/drawing/2014/main" xmlns="" val="993848278"/>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r>
                        <a:rPr lang="fi-FI" sz="1200" b="0" i="0" u="none" strike="noStrike">
                          <a:solidFill>
                            <a:srgbClr val="000000"/>
                          </a:solidFill>
                          <a:effectLst/>
                          <a:latin typeface="Calibri" panose="020F0502020204030204" pitchFamily="34" charset="0"/>
                        </a:rPr>
                        <a:t>Ero 2017</a:t>
                      </a:r>
                    </a:p>
                  </a:txBody>
                  <a:tcPr marL="6600" marR="6600" marT="6600" marB="0" anchor="b">
                    <a:lnL>
                      <a:noFill/>
                    </a:lnL>
                    <a:lnR>
                      <a:noFill/>
                    </a:lnR>
                    <a:lnT>
                      <a:noFill/>
                    </a:lnT>
                    <a:lnB>
                      <a:noFill/>
                    </a:lnB>
                  </a:tcPr>
                </a:tc>
                <a:tc gridSpan="2">
                  <a:txBody>
                    <a:bodyPr/>
                    <a:lstStyle/>
                    <a:p>
                      <a:pPr algn="l" fontAlgn="b"/>
                      <a:r>
                        <a:rPr lang="fi-FI" sz="1200" b="0" i="0" u="none" strike="noStrike">
                          <a:solidFill>
                            <a:srgbClr val="000000"/>
                          </a:solidFill>
                          <a:effectLst/>
                          <a:latin typeface="Calibri" panose="020F0502020204030204" pitchFamily="34" charset="0"/>
                        </a:rPr>
                        <a:t>(2 vuotta)</a:t>
                      </a:r>
                    </a:p>
                  </a:txBody>
                  <a:tcPr marL="6600" marR="6600" marT="6600" marB="0" anchor="b">
                    <a:lnL>
                      <a:noFill/>
                    </a:lnL>
                    <a:lnR>
                      <a:noFill/>
                    </a:lnR>
                    <a:lnT>
                      <a:noFill/>
                    </a:lnT>
                    <a:lnB>
                      <a:noFill/>
                    </a:lnB>
                  </a:tcPr>
                </a:tc>
                <a:tc hMerge="1">
                  <a:txBody>
                    <a:bodyPr/>
                    <a:lstStyle/>
                    <a:p>
                      <a:endParaRPr lang="fi-FI"/>
                    </a:p>
                  </a:txBody>
                  <a:tcPr/>
                </a:tc>
                <a:tc>
                  <a:txBody>
                    <a:bodyPr/>
                    <a:lstStyle/>
                    <a:p>
                      <a:pPr algn="r" fontAlgn="b"/>
                      <a:r>
                        <a:rPr lang="fi-FI" sz="1200" b="0" i="0" u="none" strike="noStrike">
                          <a:solidFill>
                            <a:srgbClr val="000000"/>
                          </a:solidFill>
                          <a:effectLst/>
                          <a:latin typeface="Calibri" panose="020F0502020204030204" pitchFamily="34" charset="0"/>
                        </a:rPr>
                        <a:t>503</a:t>
                      </a:r>
                    </a:p>
                  </a:txBody>
                  <a:tcPr marL="6600" marR="6600" marT="6600" marB="0" anchor="b">
                    <a:lnL>
                      <a:noFill/>
                    </a:lnL>
                    <a:lnR>
                      <a:noFill/>
                    </a:lnR>
                    <a:lnT>
                      <a:noFill/>
                    </a:lnT>
                    <a:lnB>
                      <a:noFill/>
                    </a:lnB>
                  </a:tcPr>
                </a:tc>
                <a:tc>
                  <a:txBody>
                    <a:bodyPr/>
                    <a:lstStyle/>
                    <a:p>
                      <a:pPr algn="r" fontAlgn="b"/>
                      <a:r>
                        <a:rPr lang="fi-FI" sz="1200" b="0" i="0" u="none" strike="noStrike">
                          <a:solidFill>
                            <a:srgbClr val="000000"/>
                          </a:solidFill>
                          <a:effectLst/>
                          <a:latin typeface="Calibri" panose="020F0502020204030204" pitchFamily="34" charset="0"/>
                        </a:rPr>
                        <a:t>9,8</a:t>
                      </a:r>
                    </a:p>
                  </a:txBody>
                  <a:tcPr marL="6600" marR="6600" marT="6600" marB="0" anchor="b">
                    <a:lnL>
                      <a:noFill/>
                    </a:lnL>
                    <a:lnR>
                      <a:noFill/>
                    </a:lnR>
                    <a:lnT>
                      <a:noFill/>
                    </a:lnT>
                    <a:lnB>
                      <a:noFill/>
                    </a:lnB>
                  </a:tcPr>
                </a:tc>
                <a:tc>
                  <a:txBody>
                    <a:bodyPr/>
                    <a:lstStyle/>
                    <a:p>
                      <a:pPr algn="ctr" fontAlgn="b"/>
                      <a:r>
                        <a:rPr lang="fi-FI" sz="1200" b="0" i="0" u="none" strike="noStrike">
                          <a:solidFill>
                            <a:srgbClr val="000000"/>
                          </a:solidFill>
                          <a:effectLst/>
                          <a:latin typeface="Calibri" panose="020F0502020204030204" pitchFamily="34" charset="0"/>
                        </a:rPr>
                        <a:t>%</a:t>
                      </a:r>
                    </a:p>
                  </a:txBody>
                  <a:tcPr marL="6600" marR="6600" marT="6600" marB="0" anchor="b">
                    <a:lnL>
                      <a:noFill/>
                    </a:lnL>
                    <a:lnR>
                      <a:noFill/>
                    </a:lnR>
                    <a:lnT>
                      <a:noFill/>
                    </a:lnT>
                    <a:lnB>
                      <a:noFill/>
                    </a:lnB>
                  </a:tcPr>
                </a:tc>
                <a:extLst>
                  <a:ext uri="{0D108BD9-81ED-4DB2-BD59-A6C34878D82A}">
                    <a16:rowId xmlns:a16="http://schemas.microsoft.com/office/drawing/2014/main" xmlns="" val="4229421149"/>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r>
                        <a:rPr lang="fi-FI" sz="1200" b="0" i="0" u="none" strike="noStrike">
                          <a:solidFill>
                            <a:srgbClr val="000000"/>
                          </a:solidFill>
                          <a:effectLst/>
                          <a:latin typeface="Calibri" panose="020F0502020204030204" pitchFamily="34" charset="0"/>
                        </a:rPr>
                        <a:t>Ero 2018</a:t>
                      </a:r>
                    </a:p>
                  </a:txBody>
                  <a:tcPr marL="6600" marR="6600" marT="6600" marB="0" anchor="b">
                    <a:lnL>
                      <a:noFill/>
                    </a:lnL>
                    <a:lnR>
                      <a:noFill/>
                    </a:lnR>
                    <a:lnT>
                      <a:noFill/>
                    </a:lnT>
                    <a:lnB>
                      <a:noFill/>
                    </a:lnB>
                  </a:tcPr>
                </a:tc>
                <a:tc gridSpan="2">
                  <a:txBody>
                    <a:bodyPr/>
                    <a:lstStyle/>
                    <a:p>
                      <a:pPr algn="l" fontAlgn="b"/>
                      <a:r>
                        <a:rPr lang="fi-FI" sz="1200" b="0" i="0" u="none" strike="noStrike">
                          <a:solidFill>
                            <a:srgbClr val="000000"/>
                          </a:solidFill>
                          <a:effectLst/>
                          <a:latin typeface="Calibri" panose="020F0502020204030204" pitchFamily="34" charset="0"/>
                        </a:rPr>
                        <a:t>(3 vuotta)</a:t>
                      </a:r>
                    </a:p>
                  </a:txBody>
                  <a:tcPr marL="6600" marR="6600" marT="6600" marB="0" anchor="b">
                    <a:lnL>
                      <a:noFill/>
                    </a:lnL>
                    <a:lnR>
                      <a:noFill/>
                    </a:lnR>
                    <a:lnT>
                      <a:noFill/>
                    </a:lnT>
                    <a:lnB>
                      <a:noFill/>
                    </a:lnB>
                  </a:tcPr>
                </a:tc>
                <a:tc hMerge="1">
                  <a:txBody>
                    <a:bodyPr/>
                    <a:lstStyle/>
                    <a:p>
                      <a:endParaRPr lang="fi-FI"/>
                    </a:p>
                  </a:txBody>
                  <a:tcPr/>
                </a:tc>
                <a:tc>
                  <a:txBody>
                    <a:bodyPr/>
                    <a:lstStyle/>
                    <a:p>
                      <a:pPr algn="r" fontAlgn="b"/>
                      <a:r>
                        <a:rPr lang="fi-FI" sz="1200" b="0" i="0" u="none" strike="noStrike">
                          <a:solidFill>
                            <a:srgbClr val="000000"/>
                          </a:solidFill>
                          <a:effectLst/>
                          <a:latin typeface="Calibri" panose="020F0502020204030204" pitchFamily="34" charset="0"/>
                        </a:rPr>
                        <a:t>434</a:t>
                      </a:r>
                    </a:p>
                  </a:txBody>
                  <a:tcPr marL="6600" marR="6600" marT="6600" marB="0" anchor="b">
                    <a:lnL>
                      <a:noFill/>
                    </a:lnL>
                    <a:lnR>
                      <a:noFill/>
                    </a:lnR>
                    <a:lnT>
                      <a:noFill/>
                    </a:lnT>
                    <a:lnB>
                      <a:noFill/>
                    </a:lnB>
                  </a:tcPr>
                </a:tc>
                <a:tc>
                  <a:txBody>
                    <a:bodyPr/>
                    <a:lstStyle/>
                    <a:p>
                      <a:pPr algn="r" fontAlgn="b"/>
                      <a:r>
                        <a:rPr lang="fi-FI" sz="1200" b="0" i="0" u="none" strike="noStrike">
                          <a:solidFill>
                            <a:srgbClr val="000000"/>
                          </a:solidFill>
                          <a:effectLst/>
                          <a:latin typeface="Calibri" panose="020F0502020204030204" pitchFamily="34" charset="0"/>
                        </a:rPr>
                        <a:t>8,4</a:t>
                      </a:r>
                    </a:p>
                  </a:txBody>
                  <a:tcPr marL="6600" marR="6600" marT="66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panose="020F0502020204030204" pitchFamily="34" charset="0"/>
                        </a:rPr>
                        <a:t>%</a:t>
                      </a:r>
                    </a:p>
                  </a:txBody>
                  <a:tcPr marL="6600" marR="6600" marT="66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07968290"/>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r" fontAlgn="b"/>
                      <a:r>
                        <a:rPr lang="fi-FI" sz="1200" b="1" i="0" u="none" strike="noStrike" dirty="0">
                          <a:solidFill>
                            <a:srgbClr val="FF0000"/>
                          </a:solidFill>
                          <a:effectLst/>
                          <a:latin typeface="Calibri" panose="020F0502020204030204" pitchFamily="34" charset="0"/>
                        </a:rPr>
                        <a:t>29,3</a:t>
                      </a:r>
                    </a:p>
                  </a:txBody>
                  <a:tcPr marL="6600" marR="6600" marT="66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200" b="1" i="0" u="none" strike="noStrike" dirty="0">
                          <a:solidFill>
                            <a:srgbClr val="FF0000"/>
                          </a:solidFill>
                          <a:effectLst/>
                          <a:latin typeface="Calibri" panose="020F0502020204030204" pitchFamily="34" charset="0"/>
                        </a:rPr>
                        <a:t>%</a:t>
                      </a:r>
                    </a:p>
                  </a:txBody>
                  <a:tcPr marL="6600" marR="6600" marT="66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2596607674"/>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1066190840"/>
                  </a:ext>
                </a:extLst>
              </a:tr>
              <a:tr h="238811">
                <a:tc gridSpan="2">
                  <a:txBody>
                    <a:bodyPr/>
                    <a:lstStyle/>
                    <a:p>
                      <a:pPr algn="l" fontAlgn="b"/>
                      <a:r>
                        <a:rPr lang="fi-FI" sz="1200" b="1" i="0" u="none" strike="noStrike">
                          <a:solidFill>
                            <a:srgbClr val="000000"/>
                          </a:solidFill>
                          <a:effectLst/>
                          <a:latin typeface="Calibri" panose="020F0502020204030204" pitchFamily="34" charset="0"/>
                        </a:rPr>
                        <a:t>VUOSI 2016</a:t>
                      </a:r>
                    </a:p>
                  </a:txBody>
                  <a:tcPr marL="6600" marR="6600" marT="6600" marB="0" anchor="b">
                    <a:lnL>
                      <a:noFill/>
                    </a:lnL>
                    <a:lnR>
                      <a:noFill/>
                    </a:lnR>
                    <a:lnT>
                      <a:noFill/>
                    </a:lnT>
                    <a:lnB>
                      <a:noFill/>
                    </a:lnB>
                  </a:tcPr>
                </a:tc>
                <a:tc hMerge="1">
                  <a:txBody>
                    <a:bodyPr/>
                    <a:lstStyle/>
                    <a:p>
                      <a:endParaRPr lang="fi-FI"/>
                    </a:p>
                  </a:txBody>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3457315835"/>
                  </a:ext>
                </a:extLst>
              </a:tr>
              <a:tr h="238811">
                <a:tc gridSpan="3">
                  <a:txBody>
                    <a:bodyPr/>
                    <a:lstStyle/>
                    <a:p>
                      <a:pPr algn="l" fontAlgn="b"/>
                      <a:r>
                        <a:rPr lang="fi-FI" sz="1200" b="1" i="0" u="none" strike="noStrike">
                          <a:solidFill>
                            <a:srgbClr val="000000"/>
                          </a:solidFill>
                          <a:effectLst/>
                          <a:latin typeface="Calibri" panose="020F0502020204030204" pitchFamily="34" charset="0"/>
                        </a:rPr>
                        <a:t>PIIRIT JA YHDISTYKSET</a:t>
                      </a:r>
                    </a:p>
                  </a:txBody>
                  <a:tcPr marL="6600" marR="6600" marT="6600" marB="0" anchor="b">
                    <a:lnL>
                      <a:noFill/>
                    </a:lnL>
                    <a:lnR>
                      <a:noFill/>
                    </a:lnR>
                    <a:lnT>
                      <a:noFill/>
                    </a:lnT>
                    <a:lnB>
                      <a:noFill/>
                    </a:lnB>
                  </a:tcPr>
                </a:tc>
                <a:tc hMerge="1">
                  <a:txBody>
                    <a:bodyPr/>
                    <a:lstStyle/>
                    <a:p>
                      <a:endParaRPr lang="fi-FI"/>
                    </a:p>
                  </a:txBody>
                  <a:tcPr/>
                </a:tc>
                <a:tc hMerge="1">
                  <a:txBody>
                    <a:bodyPr/>
                    <a:lstStyle/>
                    <a:p>
                      <a:endParaRPr lang="fi-FI"/>
                    </a:p>
                  </a:txBody>
                  <a:tcPr/>
                </a:tc>
                <a:tc>
                  <a:txBody>
                    <a:bodyPr/>
                    <a:lstStyle/>
                    <a:p>
                      <a:pPr algn="l" fontAlgn="b"/>
                      <a:r>
                        <a:rPr lang="fi-FI" sz="1200" b="0" i="0" u="none" strike="noStrike" dirty="0">
                          <a:solidFill>
                            <a:srgbClr val="FF0000"/>
                          </a:solidFill>
                          <a:effectLst/>
                          <a:latin typeface="Calibri" panose="020F0502020204030204" pitchFamily="34" charset="0"/>
                        </a:rPr>
                        <a:t>uudet jäsenet</a:t>
                      </a:r>
                    </a:p>
                  </a:txBody>
                  <a:tcPr marL="6600" marR="6600" marT="6600" marB="0" anchor="b">
                    <a:lnL>
                      <a:noFill/>
                    </a:lnL>
                    <a:lnR>
                      <a:noFill/>
                    </a:lnR>
                    <a:lnT>
                      <a:noFill/>
                    </a:lnT>
                    <a:lnB>
                      <a:noFill/>
                    </a:lnB>
                  </a:tcPr>
                </a:tc>
                <a:tc>
                  <a:txBody>
                    <a:bodyPr/>
                    <a:lstStyle/>
                    <a:p>
                      <a:pPr algn="r" fontAlgn="b"/>
                      <a:r>
                        <a:rPr lang="fi-FI" sz="1200" b="0" i="0" u="none" strike="noStrike" dirty="0">
                          <a:solidFill>
                            <a:srgbClr val="FF0000"/>
                          </a:solidFill>
                          <a:effectLst/>
                          <a:latin typeface="Calibri" panose="020F0502020204030204" pitchFamily="34" charset="0"/>
                        </a:rPr>
                        <a:t>6 390</a:t>
                      </a: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3983691829"/>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r>
                        <a:rPr lang="fi-FI" sz="1200" b="0" i="0" u="none" strike="noStrike">
                          <a:solidFill>
                            <a:srgbClr val="000000"/>
                          </a:solidFill>
                          <a:effectLst/>
                          <a:latin typeface="Calibri" panose="020F0502020204030204" pitchFamily="34" charset="0"/>
                        </a:rPr>
                        <a:t>Ero 2017</a:t>
                      </a:r>
                    </a:p>
                  </a:txBody>
                  <a:tcPr marL="6600" marR="6600" marT="6600" marB="0" anchor="b">
                    <a:lnL>
                      <a:noFill/>
                    </a:lnL>
                    <a:lnR>
                      <a:noFill/>
                    </a:lnR>
                    <a:lnT>
                      <a:noFill/>
                    </a:lnT>
                    <a:lnB>
                      <a:noFill/>
                    </a:lnB>
                  </a:tcPr>
                </a:tc>
                <a:tc gridSpan="2">
                  <a:txBody>
                    <a:bodyPr/>
                    <a:lstStyle/>
                    <a:p>
                      <a:pPr algn="l" fontAlgn="b"/>
                      <a:r>
                        <a:rPr lang="fi-FI" sz="1200" b="0" i="0" u="none" strike="noStrike" dirty="0">
                          <a:solidFill>
                            <a:srgbClr val="000000"/>
                          </a:solidFill>
                          <a:effectLst/>
                          <a:latin typeface="Calibri" panose="020F0502020204030204" pitchFamily="34" charset="0"/>
                        </a:rPr>
                        <a:t>(1 vuosi)</a:t>
                      </a:r>
                    </a:p>
                  </a:txBody>
                  <a:tcPr marL="6600" marR="6600" marT="6600" marB="0" anchor="b">
                    <a:lnL>
                      <a:noFill/>
                    </a:lnL>
                    <a:lnR>
                      <a:noFill/>
                    </a:lnR>
                    <a:lnT>
                      <a:noFill/>
                    </a:lnT>
                    <a:lnB>
                      <a:noFill/>
                    </a:lnB>
                  </a:tcPr>
                </a:tc>
                <a:tc hMerge="1">
                  <a:txBody>
                    <a:bodyPr/>
                    <a:lstStyle/>
                    <a:p>
                      <a:endParaRPr lang="fi-FI"/>
                    </a:p>
                  </a:txBody>
                  <a:tcPr/>
                </a:tc>
                <a:tc>
                  <a:txBody>
                    <a:bodyPr/>
                    <a:lstStyle/>
                    <a:p>
                      <a:pPr algn="r" fontAlgn="b"/>
                      <a:r>
                        <a:rPr lang="fi-FI" sz="1200" b="0" i="0" u="none" strike="noStrike" dirty="0">
                          <a:solidFill>
                            <a:srgbClr val="000000"/>
                          </a:solidFill>
                          <a:effectLst/>
                          <a:latin typeface="Calibri" panose="020F0502020204030204" pitchFamily="34" charset="0"/>
                        </a:rPr>
                        <a:t>723</a:t>
                      </a:r>
                    </a:p>
                  </a:txBody>
                  <a:tcPr marL="6600" marR="6600" marT="6600" marB="0" anchor="b">
                    <a:lnL>
                      <a:noFill/>
                    </a:lnL>
                    <a:lnR>
                      <a:noFill/>
                    </a:lnR>
                    <a:lnT>
                      <a:noFill/>
                    </a:lnT>
                    <a:lnB>
                      <a:noFill/>
                    </a:lnB>
                  </a:tcPr>
                </a:tc>
                <a:tc>
                  <a:txBody>
                    <a:bodyPr/>
                    <a:lstStyle/>
                    <a:p>
                      <a:pPr algn="r" fontAlgn="b"/>
                      <a:r>
                        <a:rPr lang="fi-FI" sz="1200" b="0" i="0" u="none" strike="noStrike">
                          <a:solidFill>
                            <a:srgbClr val="000000"/>
                          </a:solidFill>
                          <a:effectLst/>
                          <a:latin typeface="Calibri" panose="020F0502020204030204" pitchFamily="34" charset="0"/>
                        </a:rPr>
                        <a:t>11,3</a:t>
                      </a:r>
                    </a:p>
                  </a:txBody>
                  <a:tcPr marL="6600" marR="6600" marT="6600" marB="0" anchor="b">
                    <a:lnL>
                      <a:noFill/>
                    </a:lnL>
                    <a:lnR>
                      <a:noFill/>
                    </a:lnR>
                    <a:lnT>
                      <a:noFill/>
                    </a:lnT>
                    <a:lnB>
                      <a:noFill/>
                    </a:lnB>
                  </a:tcPr>
                </a:tc>
                <a:tc>
                  <a:txBody>
                    <a:bodyPr/>
                    <a:lstStyle/>
                    <a:p>
                      <a:pPr algn="ctr" fontAlgn="b"/>
                      <a:r>
                        <a:rPr lang="fi-FI" sz="1200" b="0" i="0" u="none" strike="noStrike">
                          <a:solidFill>
                            <a:srgbClr val="000000"/>
                          </a:solidFill>
                          <a:effectLst/>
                          <a:latin typeface="Calibri" panose="020F0502020204030204" pitchFamily="34" charset="0"/>
                        </a:rPr>
                        <a:t>%</a:t>
                      </a:r>
                    </a:p>
                  </a:txBody>
                  <a:tcPr marL="6600" marR="6600" marT="6600" marB="0" anchor="b">
                    <a:lnL>
                      <a:noFill/>
                    </a:lnL>
                    <a:lnR>
                      <a:noFill/>
                    </a:lnR>
                    <a:lnT>
                      <a:noFill/>
                    </a:lnT>
                    <a:lnB>
                      <a:noFill/>
                    </a:lnB>
                  </a:tcPr>
                </a:tc>
                <a:extLst>
                  <a:ext uri="{0D108BD9-81ED-4DB2-BD59-A6C34878D82A}">
                    <a16:rowId xmlns:a16="http://schemas.microsoft.com/office/drawing/2014/main" xmlns="" val="760541836"/>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r>
                        <a:rPr lang="fi-FI" sz="1200" b="0" i="0" u="none" strike="noStrike">
                          <a:solidFill>
                            <a:srgbClr val="000000"/>
                          </a:solidFill>
                          <a:effectLst/>
                          <a:latin typeface="Calibri" panose="020F0502020204030204" pitchFamily="34" charset="0"/>
                        </a:rPr>
                        <a:t>Ero 2018</a:t>
                      </a:r>
                    </a:p>
                  </a:txBody>
                  <a:tcPr marL="6600" marR="6600" marT="6600" marB="0" anchor="b">
                    <a:lnL>
                      <a:noFill/>
                    </a:lnL>
                    <a:lnR>
                      <a:noFill/>
                    </a:lnR>
                    <a:lnT>
                      <a:noFill/>
                    </a:lnT>
                    <a:lnB>
                      <a:noFill/>
                    </a:lnB>
                  </a:tcPr>
                </a:tc>
                <a:tc gridSpan="2">
                  <a:txBody>
                    <a:bodyPr/>
                    <a:lstStyle/>
                    <a:p>
                      <a:pPr algn="l" fontAlgn="b"/>
                      <a:r>
                        <a:rPr lang="fi-FI" sz="1200" b="0" i="0" u="none" strike="noStrike">
                          <a:solidFill>
                            <a:srgbClr val="000000"/>
                          </a:solidFill>
                          <a:effectLst/>
                          <a:latin typeface="Calibri" panose="020F0502020204030204" pitchFamily="34" charset="0"/>
                        </a:rPr>
                        <a:t>(2 vuotta)</a:t>
                      </a:r>
                    </a:p>
                  </a:txBody>
                  <a:tcPr marL="6600" marR="6600" marT="6600" marB="0" anchor="b">
                    <a:lnL>
                      <a:noFill/>
                    </a:lnL>
                    <a:lnR>
                      <a:noFill/>
                    </a:lnR>
                    <a:lnT>
                      <a:noFill/>
                    </a:lnT>
                    <a:lnB>
                      <a:noFill/>
                    </a:lnB>
                  </a:tcPr>
                </a:tc>
                <a:tc hMerge="1">
                  <a:txBody>
                    <a:bodyPr/>
                    <a:lstStyle/>
                    <a:p>
                      <a:endParaRPr lang="fi-FI"/>
                    </a:p>
                  </a:txBody>
                  <a:tcPr/>
                </a:tc>
                <a:tc>
                  <a:txBody>
                    <a:bodyPr/>
                    <a:lstStyle/>
                    <a:p>
                      <a:pPr algn="r" fontAlgn="b"/>
                      <a:r>
                        <a:rPr lang="fi-FI" sz="1200" b="0" i="0" u="none" strike="noStrike">
                          <a:solidFill>
                            <a:srgbClr val="000000"/>
                          </a:solidFill>
                          <a:effectLst/>
                          <a:latin typeface="Calibri" panose="020F0502020204030204" pitchFamily="34" charset="0"/>
                        </a:rPr>
                        <a:t>665</a:t>
                      </a:r>
                    </a:p>
                  </a:txBody>
                  <a:tcPr marL="6600" marR="6600" marT="6600" marB="0" anchor="b">
                    <a:lnL>
                      <a:noFill/>
                    </a:lnL>
                    <a:lnR>
                      <a:noFill/>
                    </a:lnR>
                    <a:lnT>
                      <a:noFill/>
                    </a:lnT>
                    <a:lnB>
                      <a:noFill/>
                    </a:lnB>
                  </a:tcPr>
                </a:tc>
                <a:tc>
                  <a:txBody>
                    <a:bodyPr/>
                    <a:lstStyle/>
                    <a:p>
                      <a:pPr algn="r" fontAlgn="b"/>
                      <a:r>
                        <a:rPr lang="fi-FI" sz="1200" b="0" i="0" u="none" strike="noStrike">
                          <a:solidFill>
                            <a:srgbClr val="000000"/>
                          </a:solidFill>
                          <a:effectLst/>
                          <a:latin typeface="Calibri" panose="020F0502020204030204" pitchFamily="34" charset="0"/>
                        </a:rPr>
                        <a:t>10,4</a:t>
                      </a:r>
                    </a:p>
                  </a:txBody>
                  <a:tcPr marL="6600" marR="6600" marT="6600" marB="0" anchor="b">
                    <a:lnL>
                      <a:noFill/>
                    </a:lnL>
                    <a:lnR>
                      <a:noFill/>
                    </a:lnR>
                    <a:lnT>
                      <a:noFill/>
                    </a:lnT>
                    <a:lnB>
                      <a:noFill/>
                    </a:lnB>
                  </a:tcPr>
                </a:tc>
                <a:tc>
                  <a:txBody>
                    <a:bodyPr/>
                    <a:lstStyle/>
                    <a:p>
                      <a:pPr algn="ctr" fontAlgn="b"/>
                      <a:r>
                        <a:rPr lang="fi-FI" sz="1200" b="0" i="0" u="none" strike="noStrike">
                          <a:solidFill>
                            <a:srgbClr val="000000"/>
                          </a:solidFill>
                          <a:effectLst/>
                          <a:latin typeface="Calibri" panose="020F0502020204030204" pitchFamily="34" charset="0"/>
                        </a:rPr>
                        <a:t>%</a:t>
                      </a:r>
                    </a:p>
                  </a:txBody>
                  <a:tcPr marL="6600" marR="6600" marT="6600" marB="0" anchor="b">
                    <a:lnL>
                      <a:noFill/>
                    </a:lnL>
                    <a:lnR>
                      <a:noFill/>
                    </a:lnR>
                    <a:lnT>
                      <a:noFill/>
                    </a:lnT>
                    <a:lnB>
                      <a:noFill/>
                    </a:lnB>
                  </a:tcPr>
                </a:tc>
                <a:extLst>
                  <a:ext uri="{0D108BD9-81ED-4DB2-BD59-A6C34878D82A}">
                    <a16:rowId xmlns:a16="http://schemas.microsoft.com/office/drawing/2014/main" xmlns="" val="836190302"/>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r>
                        <a:rPr lang="fi-FI" sz="1200" b="0" i="0" u="none" strike="noStrike">
                          <a:solidFill>
                            <a:srgbClr val="000000"/>
                          </a:solidFill>
                          <a:effectLst/>
                          <a:latin typeface="Calibri" panose="020F0502020204030204" pitchFamily="34" charset="0"/>
                        </a:rPr>
                        <a:t>Ero 2019</a:t>
                      </a:r>
                    </a:p>
                  </a:txBody>
                  <a:tcPr marL="6600" marR="6600" marT="6600" marB="0" anchor="b">
                    <a:lnL>
                      <a:noFill/>
                    </a:lnL>
                    <a:lnR>
                      <a:noFill/>
                    </a:lnR>
                    <a:lnT>
                      <a:noFill/>
                    </a:lnT>
                    <a:lnB>
                      <a:noFill/>
                    </a:lnB>
                  </a:tcPr>
                </a:tc>
                <a:tc gridSpan="2">
                  <a:txBody>
                    <a:bodyPr/>
                    <a:lstStyle/>
                    <a:p>
                      <a:pPr algn="l" fontAlgn="b"/>
                      <a:r>
                        <a:rPr lang="fi-FI" sz="1200" b="0" i="0" u="none" strike="noStrike">
                          <a:solidFill>
                            <a:srgbClr val="000000"/>
                          </a:solidFill>
                          <a:effectLst/>
                          <a:latin typeface="Calibri" panose="020F0502020204030204" pitchFamily="34" charset="0"/>
                        </a:rPr>
                        <a:t>(3 vuotta)</a:t>
                      </a:r>
                    </a:p>
                  </a:txBody>
                  <a:tcPr marL="6600" marR="6600" marT="6600" marB="0" anchor="b">
                    <a:lnL>
                      <a:noFill/>
                    </a:lnL>
                    <a:lnR>
                      <a:noFill/>
                    </a:lnR>
                    <a:lnT>
                      <a:noFill/>
                    </a:lnT>
                    <a:lnB>
                      <a:noFill/>
                    </a:lnB>
                  </a:tcPr>
                </a:tc>
                <a:tc hMerge="1">
                  <a:txBody>
                    <a:bodyPr/>
                    <a:lstStyle/>
                    <a:p>
                      <a:endParaRPr lang="fi-FI"/>
                    </a:p>
                  </a:txBody>
                  <a:tcPr/>
                </a:tc>
                <a:tc>
                  <a:txBody>
                    <a:bodyPr/>
                    <a:lstStyle/>
                    <a:p>
                      <a:pPr algn="r" fontAlgn="b"/>
                      <a:r>
                        <a:rPr lang="fi-FI" sz="1200" b="0" i="0" u="none" strike="noStrike">
                          <a:solidFill>
                            <a:srgbClr val="000000"/>
                          </a:solidFill>
                          <a:effectLst/>
                          <a:latin typeface="Calibri" panose="020F0502020204030204" pitchFamily="34" charset="0"/>
                        </a:rPr>
                        <a:t>531</a:t>
                      </a:r>
                    </a:p>
                  </a:txBody>
                  <a:tcPr marL="6600" marR="6600" marT="6600" marB="0" anchor="b">
                    <a:lnL>
                      <a:noFill/>
                    </a:lnL>
                    <a:lnR>
                      <a:noFill/>
                    </a:lnR>
                    <a:lnT>
                      <a:noFill/>
                    </a:lnT>
                    <a:lnB>
                      <a:noFill/>
                    </a:lnB>
                  </a:tcPr>
                </a:tc>
                <a:tc>
                  <a:txBody>
                    <a:bodyPr/>
                    <a:lstStyle/>
                    <a:p>
                      <a:pPr algn="r" fontAlgn="b"/>
                      <a:r>
                        <a:rPr lang="fi-FI" sz="1200" b="0" i="0" u="none" strike="noStrike">
                          <a:solidFill>
                            <a:srgbClr val="000000"/>
                          </a:solidFill>
                          <a:effectLst/>
                          <a:latin typeface="Calibri" panose="020F0502020204030204" pitchFamily="34" charset="0"/>
                        </a:rPr>
                        <a:t>8,3</a:t>
                      </a:r>
                    </a:p>
                  </a:txBody>
                  <a:tcPr marL="6600" marR="6600" marT="66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panose="020F0502020204030204" pitchFamily="34" charset="0"/>
                        </a:rPr>
                        <a:t>%</a:t>
                      </a:r>
                    </a:p>
                  </a:txBody>
                  <a:tcPr marL="6600" marR="6600" marT="66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5111316"/>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r" fontAlgn="b"/>
                      <a:r>
                        <a:rPr lang="fi-FI" sz="1200" b="1" i="0" u="none" strike="noStrike" dirty="0">
                          <a:solidFill>
                            <a:srgbClr val="FF0000"/>
                          </a:solidFill>
                          <a:effectLst/>
                          <a:latin typeface="Calibri" panose="020F0502020204030204" pitchFamily="34" charset="0"/>
                        </a:rPr>
                        <a:t>30,0</a:t>
                      </a:r>
                    </a:p>
                  </a:txBody>
                  <a:tcPr marL="6600" marR="6600" marT="66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200" b="1" i="0" u="none" strike="noStrike" dirty="0">
                          <a:solidFill>
                            <a:srgbClr val="FF0000"/>
                          </a:solidFill>
                          <a:effectLst/>
                          <a:latin typeface="Calibri" panose="020F0502020204030204" pitchFamily="34" charset="0"/>
                        </a:rPr>
                        <a:t>%</a:t>
                      </a:r>
                    </a:p>
                  </a:txBody>
                  <a:tcPr marL="6600" marR="6600" marT="66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532370005"/>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ctr"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4136893966"/>
                  </a:ext>
                </a:extLst>
              </a:tr>
              <a:tr h="238811">
                <a:tc gridSpan="2">
                  <a:txBody>
                    <a:bodyPr/>
                    <a:lstStyle/>
                    <a:p>
                      <a:pPr algn="l" fontAlgn="b"/>
                      <a:r>
                        <a:rPr lang="fi-FI" sz="1200" b="1" i="0" u="none" strike="noStrike">
                          <a:solidFill>
                            <a:srgbClr val="000000"/>
                          </a:solidFill>
                          <a:effectLst/>
                          <a:latin typeface="Calibri" panose="020F0502020204030204" pitchFamily="34" charset="0"/>
                        </a:rPr>
                        <a:t>VUOSI 2017</a:t>
                      </a:r>
                    </a:p>
                  </a:txBody>
                  <a:tcPr marL="6600" marR="6600" marT="6600" marB="0" anchor="b">
                    <a:lnL>
                      <a:noFill/>
                    </a:lnL>
                    <a:lnR>
                      <a:noFill/>
                    </a:lnR>
                    <a:lnT>
                      <a:noFill/>
                    </a:lnT>
                    <a:lnB>
                      <a:noFill/>
                    </a:lnB>
                  </a:tcPr>
                </a:tc>
                <a:tc hMerge="1">
                  <a:txBody>
                    <a:bodyPr/>
                    <a:lstStyle/>
                    <a:p>
                      <a:endParaRPr lang="fi-FI"/>
                    </a:p>
                  </a:txBody>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644770081"/>
                  </a:ext>
                </a:extLst>
              </a:tr>
              <a:tr h="238811">
                <a:tc gridSpan="3">
                  <a:txBody>
                    <a:bodyPr/>
                    <a:lstStyle/>
                    <a:p>
                      <a:pPr algn="l" fontAlgn="b"/>
                      <a:r>
                        <a:rPr lang="fi-FI" sz="1200" b="1" i="0" u="none" strike="noStrike">
                          <a:solidFill>
                            <a:srgbClr val="000000"/>
                          </a:solidFill>
                          <a:effectLst/>
                          <a:latin typeface="Calibri" panose="020F0502020204030204" pitchFamily="34" charset="0"/>
                        </a:rPr>
                        <a:t>PIIRIT JA YHDISTYKSET</a:t>
                      </a:r>
                    </a:p>
                  </a:txBody>
                  <a:tcPr marL="6600" marR="6600" marT="6600" marB="0" anchor="b">
                    <a:lnL>
                      <a:noFill/>
                    </a:lnL>
                    <a:lnR>
                      <a:noFill/>
                    </a:lnR>
                    <a:lnT>
                      <a:noFill/>
                    </a:lnT>
                    <a:lnB>
                      <a:noFill/>
                    </a:lnB>
                  </a:tcPr>
                </a:tc>
                <a:tc hMerge="1">
                  <a:txBody>
                    <a:bodyPr/>
                    <a:lstStyle/>
                    <a:p>
                      <a:endParaRPr lang="fi-FI"/>
                    </a:p>
                  </a:txBody>
                  <a:tcPr/>
                </a:tc>
                <a:tc hMerge="1">
                  <a:txBody>
                    <a:bodyPr/>
                    <a:lstStyle/>
                    <a:p>
                      <a:endParaRPr lang="fi-FI"/>
                    </a:p>
                  </a:txBody>
                  <a:tcPr/>
                </a:tc>
                <a:tc>
                  <a:txBody>
                    <a:bodyPr/>
                    <a:lstStyle/>
                    <a:p>
                      <a:pPr algn="l" fontAlgn="b"/>
                      <a:r>
                        <a:rPr lang="fi-FI" sz="1200" b="0" i="0" u="none" strike="noStrike" dirty="0">
                          <a:solidFill>
                            <a:srgbClr val="FF0000"/>
                          </a:solidFill>
                          <a:effectLst/>
                          <a:latin typeface="Calibri" panose="020F0502020204030204" pitchFamily="34" charset="0"/>
                        </a:rPr>
                        <a:t>uudet jäsenet</a:t>
                      </a:r>
                    </a:p>
                  </a:txBody>
                  <a:tcPr marL="6600" marR="6600" marT="6600" marB="0" anchor="b">
                    <a:lnL>
                      <a:noFill/>
                    </a:lnL>
                    <a:lnR>
                      <a:noFill/>
                    </a:lnR>
                    <a:lnT>
                      <a:noFill/>
                    </a:lnT>
                    <a:lnB>
                      <a:noFill/>
                    </a:lnB>
                  </a:tcPr>
                </a:tc>
                <a:tc>
                  <a:txBody>
                    <a:bodyPr/>
                    <a:lstStyle/>
                    <a:p>
                      <a:pPr algn="r" fontAlgn="b"/>
                      <a:r>
                        <a:rPr lang="fi-FI" sz="1200" b="0" i="0" u="none" strike="noStrike" dirty="0">
                          <a:solidFill>
                            <a:srgbClr val="FF0000"/>
                          </a:solidFill>
                          <a:effectLst/>
                          <a:latin typeface="Calibri" panose="020F0502020204030204" pitchFamily="34" charset="0"/>
                        </a:rPr>
                        <a:t>4 738</a:t>
                      </a: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3734517199"/>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r>
                        <a:rPr lang="fi-FI" sz="1200" b="0" i="0" u="none" strike="noStrike">
                          <a:solidFill>
                            <a:srgbClr val="000000"/>
                          </a:solidFill>
                          <a:effectLst/>
                          <a:latin typeface="Calibri" panose="020F0502020204030204" pitchFamily="34" charset="0"/>
                        </a:rPr>
                        <a:t>Ero 2018</a:t>
                      </a:r>
                    </a:p>
                  </a:txBody>
                  <a:tcPr marL="6600" marR="6600" marT="6600" marB="0" anchor="b">
                    <a:lnL>
                      <a:noFill/>
                    </a:lnL>
                    <a:lnR>
                      <a:noFill/>
                    </a:lnR>
                    <a:lnT>
                      <a:noFill/>
                    </a:lnT>
                    <a:lnB>
                      <a:noFill/>
                    </a:lnB>
                  </a:tcPr>
                </a:tc>
                <a:tc gridSpan="2">
                  <a:txBody>
                    <a:bodyPr/>
                    <a:lstStyle/>
                    <a:p>
                      <a:pPr algn="l" fontAlgn="b"/>
                      <a:r>
                        <a:rPr lang="fi-FI" sz="1200" b="0" i="0" u="none" strike="noStrike" dirty="0">
                          <a:solidFill>
                            <a:srgbClr val="000000"/>
                          </a:solidFill>
                          <a:effectLst/>
                          <a:latin typeface="Calibri" panose="020F0502020204030204" pitchFamily="34" charset="0"/>
                        </a:rPr>
                        <a:t>(1 vuosi)</a:t>
                      </a:r>
                    </a:p>
                  </a:txBody>
                  <a:tcPr marL="6600" marR="6600" marT="6600" marB="0" anchor="b">
                    <a:lnL>
                      <a:noFill/>
                    </a:lnL>
                    <a:lnR>
                      <a:noFill/>
                    </a:lnR>
                    <a:lnT>
                      <a:noFill/>
                    </a:lnT>
                    <a:lnB>
                      <a:noFill/>
                    </a:lnB>
                  </a:tcPr>
                </a:tc>
                <a:tc hMerge="1">
                  <a:txBody>
                    <a:bodyPr/>
                    <a:lstStyle/>
                    <a:p>
                      <a:endParaRPr lang="fi-FI"/>
                    </a:p>
                  </a:txBody>
                  <a:tcPr/>
                </a:tc>
                <a:tc>
                  <a:txBody>
                    <a:bodyPr/>
                    <a:lstStyle/>
                    <a:p>
                      <a:pPr algn="r" fontAlgn="b"/>
                      <a:r>
                        <a:rPr lang="fi-FI" sz="1200" b="0" i="0" u="none" strike="noStrike" dirty="0">
                          <a:solidFill>
                            <a:srgbClr val="000000"/>
                          </a:solidFill>
                          <a:effectLst/>
                          <a:latin typeface="Calibri" panose="020F0502020204030204" pitchFamily="34" charset="0"/>
                        </a:rPr>
                        <a:t>546</a:t>
                      </a:r>
                    </a:p>
                  </a:txBody>
                  <a:tcPr marL="6600" marR="6600" marT="6600" marB="0" anchor="b">
                    <a:lnL>
                      <a:noFill/>
                    </a:lnL>
                    <a:lnR>
                      <a:noFill/>
                    </a:lnR>
                    <a:lnT>
                      <a:noFill/>
                    </a:lnT>
                    <a:lnB>
                      <a:noFill/>
                    </a:lnB>
                  </a:tcPr>
                </a:tc>
                <a:tc>
                  <a:txBody>
                    <a:bodyPr/>
                    <a:lstStyle/>
                    <a:p>
                      <a:pPr algn="r" fontAlgn="b"/>
                      <a:r>
                        <a:rPr lang="fi-FI" sz="1200" b="0" i="0" u="none" strike="noStrike">
                          <a:solidFill>
                            <a:srgbClr val="000000"/>
                          </a:solidFill>
                          <a:effectLst/>
                          <a:latin typeface="Calibri" panose="020F0502020204030204" pitchFamily="34" charset="0"/>
                        </a:rPr>
                        <a:t>11,5</a:t>
                      </a:r>
                    </a:p>
                  </a:txBody>
                  <a:tcPr marL="6600" marR="6600" marT="6600" marB="0" anchor="b">
                    <a:lnL>
                      <a:noFill/>
                    </a:lnL>
                    <a:lnR>
                      <a:noFill/>
                    </a:lnR>
                    <a:lnT>
                      <a:noFill/>
                    </a:lnT>
                    <a:lnB>
                      <a:noFill/>
                    </a:lnB>
                  </a:tcPr>
                </a:tc>
                <a:tc>
                  <a:txBody>
                    <a:bodyPr/>
                    <a:lstStyle/>
                    <a:p>
                      <a:pPr algn="ctr" fontAlgn="b"/>
                      <a:r>
                        <a:rPr lang="fi-FI" sz="1200" b="0" i="0" u="none" strike="noStrike">
                          <a:solidFill>
                            <a:srgbClr val="000000"/>
                          </a:solidFill>
                          <a:effectLst/>
                          <a:latin typeface="Calibri" panose="020F0502020204030204" pitchFamily="34" charset="0"/>
                        </a:rPr>
                        <a:t>%</a:t>
                      </a:r>
                    </a:p>
                  </a:txBody>
                  <a:tcPr marL="6600" marR="6600" marT="6600" marB="0" anchor="b">
                    <a:lnL>
                      <a:noFill/>
                    </a:lnL>
                    <a:lnR>
                      <a:noFill/>
                    </a:lnR>
                    <a:lnT>
                      <a:noFill/>
                    </a:lnT>
                    <a:lnB>
                      <a:noFill/>
                    </a:lnB>
                  </a:tcPr>
                </a:tc>
                <a:extLst>
                  <a:ext uri="{0D108BD9-81ED-4DB2-BD59-A6C34878D82A}">
                    <a16:rowId xmlns:a16="http://schemas.microsoft.com/office/drawing/2014/main" xmlns="" val="3935290749"/>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r>
                        <a:rPr lang="fi-FI" sz="1200" b="0" i="0" u="none" strike="noStrike">
                          <a:solidFill>
                            <a:srgbClr val="000000"/>
                          </a:solidFill>
                          <a:effectLst/>
                          <a:latin typeface="Calibri" panose="020F0502020204030204" pitchFamily="34" charset="0"/>
                        </a:rPr>
                        <a:t>Ero 2019</a:t>
                      </a:r>
                    </a:p>
                  </a:txBody>
                  <a:tcPr marL="6600" marR="6600" marT="6600" marB="0" anchor="b">
                    <a:lnL>
                      <a:noFill/>
                    </a:lnL>
                    <a:lnR>
                      <a:noFill/>
                    </a:lnR>
                    <a:lnT>
                      <a:noFill/>
                    </a:lnT>
                    <a:lnB>
                      <a:noFill/>
                    </a:lnB>
                  </a:tcPr>
                </a:tc>
                <a:tc gridSpan="2">
                  <a:txBody>
                    <a:bodyPr/>
                    <a:lstStyle/>
                    <a:p>
                      <a:pPr algn="l" fontAlgn="b"/>
                      <a:r>
                        <a:rPr lang="fi-FI" sz="1200" b="0" i="0" u="none" strike="noStrike">
                          <a:solidFill>
                            <a:srgbClr val="000000"/>
                          </a:solidFill>
                          <a:effectLst/>
                          <a:latin typeface="Calibri" panose="020F0502020204030204" pitchFamily="34" charset="0"/>
                        </a:rPr>
                        <a:t>(2 vuotta)</a:t>
                      </a:r>
                    </a:p>
                  </a:txBody>
                  <a:tcPr marL="6600" marR="6600" marT="6600" marB="0" anchor="b">
                    <a:lnL>
                      <a:noFill/>
                    </a:lnL>
                    <a:lnR>
                      <a:noFill/>
                    </a:lnR>
                    <a:lnT>
                      <a:noFill/>
                    </a:lnT>
                    <a:lnB>
                      <a:noFill/>
                    </a:lnB>
                  </a:tcPr>
                </a:tc>
                <a:tc hMerge="1">
                  <a:txBody>
                    <a:bodyPr/>
                    <a:lstStyle/>
                    <a:p>
                      <a:endParaRPr lang="fi-FI"/>
                    </a:p>
                  </a:txBody>
                  <a:tcPr/>
                </a:tc>
                <a:tc>
                  <a:txBody>
                    <a:bodyPr/>
                    <a:lstStyle/>
                    <a:p>
                      <a:pPr algn="r" fontAlgn="b"/>
                      <a:r>
                        <a:rPr lang="fi-FI" sz="1200" b="0" i="0" u="none" strike="noStrike">
                          <a:solidFill>
                            <a:srgbClr val="000000"/>
                          </a:solidFill>
                          <a:effectLst/>
                          <a:latin typeface="Calibri" panose="020F0502020204030204" pitchFamily="34" charset="0"/>
                        </a:rPr>
                        <a:t>560</a:t>
                      </a:r>
                    </a:p>
                  </a:txBody>
                  <a:tcPr marL="6600" marR="6600" marT="6600" marB="0" anchor="b">
                    <a:lnL>
                      <a:noFill/>
                    </a:lnL>
                    <a:lnR>
                      <a:noFill/>
                    </a:lnR>
                    <a:lnT>
                      <a:noFill/>
                    </a:lnT>
                    <a:lnB>
                      <a:noFill/>
                    </a:lnB>
                  </a:tcPr>
                </a:tc>
                <a:tc>
                  <a:txBody>
                    <a:bodyPr/>
                    <a:lstStyle/>
                    <a:p>
                      <a:pPr algn="r" fontAlgn="b"/>
                      <a:r>
                        <a:rPr lang="fi-FI" sz="1200" b="0" i="0" u="none" strike="noStrike">
                          <a:solidFill>
                            <a:srgbClr val="000000"/>
                          </a:solidFill>
                          <a:effectLst/>
                          <a:latin typeface="Calibri" panose="020F0502020204030204" pitchFamily="34" charset="0"/>
                        </a:rPr>
                        <a:t>11,8</a:t>
                      </a:r>
                    </a:p>
                  </a:txBody>
                  <a:tcPr marL="6600" marR="6600" marT="660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fi-FI" sz="1200" b="0" i="0" u="none" strike="noStrike">
                          <a:solidFill>
                            <a:srgbClr val="000000"/>
                          </a:solidFill>
                          <a:effectLst/>
                          <a:latin typeface="Calibri" panose="020F0502020204030204" pitchFamily="34" charset="0"/>
                        </a:rPr>
                        <a:t>%</a:t>
                      </a:r>
                    </a:p>
                  </a:txBody>
                  <a:tcPr marL="6600" marR="6600" marT="660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72557079"/>
                  </a:ext>
                </a:extLst>
              </a:tr>
              <a:tr h="238811">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r" fontAlgn="b"/>
                      <a:r>
                        <a:rPr lang="fi-FI" sz="1200" b="1" i="0" u="none" strike="noStrike" dirty="0">
                          <a:solidFill>
                            <a:srgbClr val="FF0000"/>
                          </a:solidFill>
                          <a:effectLst/>
                          <a:latin typeface="Calibri" panose="020F0502020204030204" pitchFamily="34" charset="0"/>
                        </a:rPr>
                        <a:t>23,3</a:t>
                      </a:r>
                    </a:p>
                  </a:txBody>
                  <a:tcPr marL="6600" marR="6600" marT="660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fi-FI" sz="1200" b="1" i="0" u="none" strike="noStrike" dirty="0">
                          <a:solidFill>
                            <a:srgbClr val="FF0000"/>
                          </a:solidFill>
                          <a:effectLst/>
                          <a:latin typeface="Calibri" panose="020F0502020204030204" pitchFamily="34" charset="0"/>
                        </a:rPr>
                        <a:t>%</a:t>
                      </a:r>
                    </a:p>
                  </a:txBody>
                  <a:tcPr marL="6600" marR="6600" marT="660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70886116"/>
                  </a:ext>
                </a:extLst>
              </a:tr>
              <a:tr h="278614">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2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1120355094"/>
                  </a:ext>
                </a:extLst>
              </a:tr>
              <a:tr h="278614">
                <a:tc gridSpan="2">
                  <a:txBody>
                    <a:bodyPr/>
                    <a:lstStyle/>
                    <a:p>
                      <a:pPr algn="l" fontAlgn="b"/>
                      <a:r>
                        <a:rPr lang="fi-FI" sz="1200" b="1" i="0" u="none" strike="noStrike">
                          <a:solidFill>
                            <a:srgbClr val="000000"/>
                          </a:solidFill>
                          <a:effectLst/>
                          <a:latin typeface="Calibri" panose="020F0502020204030204" pitchFamily="34" charset="0"/>
                        </a:rPr>
                        <a:t>VUOSI 2018</a:t>
                      </a:r>
                    </a:p>
                  </a:txBody>
                  <a:tcPr marL="6600" marR="6600" marT="6600" marB="0" anchor="b">
                    <a:lnL>
                      <a:noFill/>
                    </a:lnL>
                    <a:lnR>
                      <a:noFill/>
                    </a:lnR>
                    <a:lnT>
                      <a:noFill/>
                    </a:lnT>
                    <a:lnB>
                      <a:noFill/>
                    </a:lnB>
                  </a:tcPr>
                </a:tc>
                <a:tc hMerge="1">
                  <a:txBody>
                    <a:bodyPr/>
                    <a:lstStyle/>
                    <a:p>
                      <a:endParaRPr lang="fi-FI"/>
                    </a:p>
                  </a:txBody>
                  <a:tcPr/>
                </a:tc>
                <a:tc>
                  <a:txBody>
                    <a:bodyPr/>
                    <a:lstStyle/>
                    <a:p>
                      <a:pPr algn="l" fontAlgn="b"/>
                      <a:endParaRPr lang="fi-FI" sz="14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4144746896"/>
                  </a:ext>
                </a:extLst>
              </a:tr>
              <a:tr h="278614">
                <a:tc gridSpan="3">
                  <a:txBody>
                    <a:bodyPr/>
                    <a:lstStyle/>
                    <a:p>
                      <a:pPr algn="l" fontAlgn="b"/>
                      <a:r>
                        <a:rPr lang="fi-FI" sz="1200" b="1" i="0" u="none" strike="noStrike">
                          <a:solidFill>
                            <a:srgbClr val="000000"/>
                          </a:solidFill>
                          <a:effectLst/>
                          <a:latin typeface="Calibri" panose="020F0502020204030204" pitchFamily="34" charset="0"/>
                        </a:rPr>
                        <a:t>PIIRIT JA YHDISTYKSET</a:t>
                      </a:r>
                    </a:p>
                  </a:txBody>
                  <a:tcPr marL="6600" marR="6600" marT="6600" marB="0" anchor="b">
                    <a:lnL>
                      <a:noFill/>
                    </a:lnL>
                    <a:lnR>
                      <a:noFill/>
                    </a:lnR>
                    <a:lnT>
                      <a:noFill/>
                    </a:lnT>
                    <a:lnB>
                      <a:noFill/>
                    </a:lnB>
                  </a:tcPr>
                </a:tc>
                <a:tc hMerge="1">
                  <a:txBody>
                    <a:bodyPr/>
                    <a:lstStyle/>
                    <a:p>
                      <a:endParaRPr lang="fi-FI"/>
                    </a:p>
                  </a:txBody>
                  <a:tcPr/>
                </a:tc>
                <a:tc hMerge="1">
                  <a:txBody>
                    <a:bodyPr/>
                    <a:lstStyle/>
                    <a:p>
                      <a:endParaRPr lang="fi-FI"/>
                    </a:p>
                  </a:txBody>
                  <a:tcPr/>
                </a:tc>
                <a:tc>
                  <a:txBody>
                    <a:bodyPr/>
                    <a:lstStyle/>
                    <a:p>
                      <a:pPr algn="l" fontAlgn="b"/>
                      <a:r>
                        <a:rPr lang="fi-FI" sz="1200" b="0" i="0" u="none" strike="noStrike" dirty="0">
                          <a:solidFill>
                            <a:srgbClr val="FF0000"/>
                          </a:solidFill>
                          <a:effectLst/>
                          <a:latin typeface="Calibri" panose="020F0502020204030204" pitchFamily="34" charset="0"/>
                        </a:rPr>
                        <a:t>uudet jäsenet</a:t>
                      </a:r>
                    </a:p>
                  </a:txBody>
                  <a:tcPr marL="6600" marR="6600" marT="6600" marB="0" anchor="b">
                    <a:lnL>
                      <a:noFill/>
                    </a:lnL>
                    <a:lnR>
                      <a:noFill/>
                    </a:lnR>
                    <a:lnT>
                      <a:noFill/>
                    </a:lnT>
                    <a:lnB>
                      <a:noFill/>
                    </a:lnB>
                  </a:tcPr>
                </a:tc>
                <a:tc>
                  <a:txBody>
                    <a:bodyPr/>
                    <a:lstStyle/>
                    <a:p>
                      <a:pPr algn="r" fontAlgn="b"/>
                      <a:r>
                        <a:rPr lang="fi-FI" sz="1200" b="0" i="0" u="none" strike="noStrike" dirty="0">
                          <a:solidFill>
                            <a:srgbClr val="FF0000"/>
                          </a:solidFill>
                          <a:effectLst/>
                          <a:latin typeface="Calibri" panose="020F0502020204030204" pitchFamily="34" charset="0"/>
                        </a:rPr>
                        <a:t>4 738</a:t>
                      </a:r>
                    </a:p>
                  </a:txBody>
                  <a:tcPr marL="6600" marR="6600" marT="6600"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endParaRPr lang="fi-FI" sz="14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extLst>
                  <a:ext uri="{0D108BD9-81ED-4DB2-BD59-A6C34878D82A}">
                    <a16:rowId xmlns:a16="http://schemas.microsoft.com/office/drawing/2014/main" xmlns="" val="3938808014"/>
                  </a:ext>
                </a:extLst>
              </a:tr>
              <a:tr h="238811">
                <a:tc>
                  <a:txBody>
                    <a:bodyPr/>
                    <a:lstStyle/>
                    <a:p>
                      <a:pPr algn="l" fontAlgn="b"/>
                      <a:endParaRPr lang="fi-FI" sz="1000" b="0" i="0" u="none" strike="noStrike">
                        <a:solidFill>
                          <a:srgbClr val="000000"/>
                        </a:solidFill>
                        <a:effectLst/>
                        <a:latin typeface="Calibri" panose="020F0502020204030204" pitchFamily="34" charset="0"/>
                      </a:endParaRPr>
                    </a:p>
                  </a:txBody>
                  <a:tcPr marL="6600" marR="6600" marT="6600" marB="0" anchor="b">
                    <a:lnL>
                      <a:noFill/>
                    </a:lnL>
                    <a:lnR>
                      <a:noFill/>
                    </a:lnR>
                    <a:lnT>
                      <a:noFill/>
                    </a:lnT>
                    <a:lnB>
                      <a:noFill/>
                    </a:lnB>
                  </a:tcPr>
                </a:tc>
                <a:tc>
                  <a:txBody>
                    <a:bodyPr/>
                    <a:lstStyle/>
                    <a:p>
                      <a:pPr algn="l" fontAlgn="b"/>
                      <a:r>
                        <a:rPr lang="fi-FI" sz="1200" b="0" i="0" u="none" strike="noStrike">
                          <a:solidFill>
                            <a:srgbClr val="000000"/>
                          </a:solidFill>
                          <a:effectLst/>
                          <a:latin typeface="Calibri" panose="020F0502020204030204" pitchFamily="34" charset="0"/>
                        </a:rPr>
                        <a:t>Ero 2019</a:t>
                      </a:r>
                    </a:p>
                  </a:txBody>
                  <a:tcPr marL="6600" marR="6600" marT="6600" marB="0" anchor="b">
                    <a:lnL>
                      <a:noFill/>
                    </a:lnL>
                    <a:lnR>
                      <a:noFill/>
                    </a:lnR>
                    <a:lnT>
                      <a:noFill/>
                    </a:lnT>
                    <a:lnB>
                      <a:noFill/>
                    </a:lnB>
                  </a:tcPr>
                </a:tc>
                <a:tc gridSpan="2">
                  <a:txBody>
                    <a:bodyPr/>
                    <a:lstStyle/>
                    <a:p>
                      <a:pPr algn="l" fontAlgn="b"/>
                      <a:r>
                        <a:rPr lang="fi-FI" sz="1200" b="0" i="0" u="none" strike="noStrike">
                          <a:solidFill>
                            <a:srgbClr val="000000"/>
                          </a:solidFill>
                          <a:effectLst/>
                          <a:latin typeface="Calibri" panose="020F0502020204030204" pitchFamily="34" charset="0"/>
                        </a:rPr>
                        <a:t>(1 vuosi)</a:t>
                      </a:r>
                    </a:p>
                  </a:txBody>
                  <a:tcPr marL="6600" marR="6600" marT="6600" marB="0" anchor="b">
                    <a:lnL>
                      <a:noFill/>
                    </a:lnL>
                    <a:lnR>
                      <a:noFill/>
                    </a:lnR>
                    <a:lnT>
                      <a:noFill/>
                    </a:lnT>
                    <a:lnB>
                      <a:noFill/>
                    </a:lnB>
                  </a:tcPr>
                </a:tc>
                <a:tc hMerge="1">
                  <a:txBody>
                    <a:bodyPr/>
                    <a:lstStyle/>
                    <a:p>
                      <a:endParaRPr lang="fi-FI"/>
                    </a:p>
                  </a:txBody>
                  <a:tcPr/>
                </a:tc>
                <a:tc>
                  <a:txBody>
                    <a:bodyPr/>
                    <a:lstStyle/>
                    <a:p>
                      <a:pPr algn="r" fontAlgn="b"/>
                      <a:r>
                        <a:rPr lang="fi-FI" sz="1200" b="0" i="0" u="none" strike="noStrike">
                          <a:solidFill>
                            <a:srgbClr val="000000"/>
                          </a:solidFill>
                          <a:effectLst/>
                          <a:latin typeface="Calibri" panose="020F0502020204030204" pitchFamily="34" charset="0"/>
                        </a:rPr>
                        <a:t>641</a:t>
                      </a:r>
                    </a:p>
                  </a:txBody>
                  <a:tcPr marL="6600" marR="6600" marT="6600" marB="0" anchor="b">
                    <a:lnL>
                      <a:noFill/>
                    </a:lnL>
                    <a:lnR>
                      <a:noFill/>
                    </a:lnR>
                    <a:lnT>
                      <a:noFill/>
                    </a:lnT>
                    <a:lnB>
                      <a:noFill/>
                    </a:lnB>
                  </a:tcPr>
                </a:tc>
                <a:tc>
                  <a:txBody>
                    <a:bodyPr/>
                    <a:lstStyle/>
                    <a:p>
                      <a:pPr algn="r" fontAlgn="b"/>
                      <a:r>
                        <a:rPr lang="fi-FI" sz="1200" b="1" i="0" u="none" strike="noStrike" dirty="0">
                          <a:solidFill>
                            <a:srgbClr val="FF0000"/>
                          </a:solidFill>
                          <a:effectLst/>
                          <a:latin typeface="Calibri" panose="020F0502020204030204" pitchFamily="34" charset="0"/>
                        </a:rPr>
                        <a:t>13,5</a:t>
                      </a:r>
                    </a:p>
                  </a:txBody>
                  <a:tcPr marL="6600" marR="6600" marT="6600" marB="0" anchor="b">
                    <a:lnL>
                      <a:noFill/>
                    </a:lnL>
                    <a:lnR>
                      <a:noFill/>
                    </a:lnR>
                    <a:lnT>
                      <a:noFill/>
                    </a:lnT>
                    <a:lnB>
                      <a:noFill/>
                    </a:lnB>
                  </a:tcPr>
                </a:tc>
                <a:tc>
                  <a:txBody>
                    <a:bodyPr/>
                    <a:lstStyle/>
                    <a:p>
                      <a:pPr algn="ctr" fontAlgn="b"/>
                      <a:r>
                        <a:rPr lang="fi-FI" sz="1200" b="1" i="0" u="none" strike="noStrike" dirty="0">
                          <a:solidFill>
                            <a:srgbClr val="FF0000"/>
                          </a:solidFill>
                          <a:effectLst/>
                          <a:latin typeface="Calibri" panose="020F0502020204030204" pitchFamily="34" charset="0"/>
                        </a:rPr>
                        <a:t>%</a:t>
                      </a:r>
                    </a:p>
                  </a:txBody>
                  <a:tcPr marL="6600" marR="6600" marT="6600" marB="0" anchor="b">
                    <a:lnL>
                      <a:noFill/>
                    </a:lnL>
                    <a:lnR>
                      <a:noFill/>
                    </a:lnR>
                    <a:lnT>
                      <a:noFill/>
                    </a:lnT>
                    <a:lnB>
                      <a:noFill/>
                    </a:lnB>
                  </a:tcPr>
                </a:tc>
                <a:extLst>
                  <a:ext uri="{0D108BD9-81ED-4DB2-BD59-A6C34878D82A}">
                    <a16:rowId xmlns:a16="http://schemas.microsoft.com/office/drawing/2014/main" xmlns="" val="4184064525"/>
                  </a:ext>
                </a:extLst>
              </a:tr>
            </a:tbl>
          </a:graphicData>
        </a:graphic>
      </p:graphicFrame>
      <p:sp>
        <p:nvSpPr>
          <p:cNvPr id="5" name="Dian numeron paikkamerkki 4">
            <a:extLst>
              <a:ext uri="{FF2B5EF4-FFF2-40B4-BE49-F238E27FC236}">
                <a16:creationId xmlns:a16="http://schemas.microsoft.com/office/drawing/2014/main" xmlns="" id="{75B7EAA9-0D12-4909-B246-22BCE0858352}"/>
              </a:ext>
            </a:extLst>
          </p:cNvPr>
          <p:cNvSpPr>
            <a:spLocks noGrp="1"/>
          </p:cNvSpPr>
          <p:nvPr>
            <p:ph type="sldNum" sz="quarter" idx="12"/>
          </p:nvPr>
        </p:nvSpPr>
        <p:spPr/>
        <p:txBody>
          <a:bodyPr/>
          <a:lstStyle/>
          <a:p>
            <a:fld id="{8AABEC2C-E3F8-4FCF-8C35-324852C42EB9}" type="slidenum">
              <a:rPr lang="fi-FI" smtClean="0"/>
              <a:pPr/>
              <a:t>10</a:t>
            </a:fld>
            <a:endParaRPr lang="fi-FI"/>
          </a:p>
        </p:txBody>
      </p:sp>
    </p:spTree>
    <p:extLst>
      <p:ext uri="{BB962C8B-B14F-4D97-AF65-F5344CB8AC3E}">
        <p14:creationId xmlns:p14="http://schemas.microsoft.com/office/powerpoint/2010/main" xmlns="" val="3224171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1367" y="148189"/>
            <a:ext cx="9943441" cy="632651"/>
          </a:xfrm>
          <a:prstGeom prst="rect">
            <a:avLst/>
          </a:prstGeom>
        </p:spPr>
        <p:txBody>
          <a:bodyPr vert="horz" wrap="square" lIns="0" tIns="16933" rIns="0" bIns="0" rtlCol="0" anchor="ctr">
            <a:spAutoFit/>
          </a:bodyPr>
          <a:lstStyle/>
          <a:p>
            <a:pPr marL="16933">
              <a:lnSpc>
                <a:spcPct val="100000"/>
              </a:lnSpc>
              <a:spcBef>
                <a:spcPts val="133"/>
              </a:spcBef>
            </a:pPr>
            <a:r>
              <a:rPr lang="fi-FI" spc="-7" dirty="0"/>
              <a:t>Jäsenhankintakampanjan t</a:t>
            </a:r>
            <a:r>
              <a:rPr spc="-7" dirty="0" err="1"/>
              <a:t>avoitteet</a:t>
            </a:r>
            <a:endParaRPr spc="-7" dirty="0"/>
          </a:p>
        </p:txBody>
      </p:sp>
      <p:sp>
        <p:nvSpPr>
          <p:cNvPr id="3" name="object 3"/>
          <p:cNvSpPr txBox="1"/>
          <p:nvPr/>
        </p:nvSpPr>
        <p:spPr>
          <a:xfrm>
            <a:off x="1001367" y="1825412"/>
            <a:ext cx="9466579" cy="1756828"/>
          </a:xfrm>
          <a:prstGeom prst="rect">
            <a:avLst/>
          </a:prstGeom>
        </p:spPr>
        <p:txBody>
          <a:bodyPr vert="horz" wrap="square" lIns="0" tIns="30480" rIns="0" bIns="0" rtlCol="0">
            <a:spAutoFit/>
          </a:bodyPr>
          <a:lstStyle/>
          <a:p>
            <a:pPr marL="406390" marR="6773" indent="-389457">
              <a:lnSpc>
                <a:spcPts val="2533"/>
              </a:lnSpc>
              <a:spcBef>
                <a:spcPts val="240"/>
              </a:spcBef>
              <a:buChar char="•"/>
              <a:tabLst>
                <a:tab pos="405543" algn="l"/>
                <a:tab pos="406390" algn="l"/>
              </a:tabLst>
            </a:pPr>
            <a:r>
              <a:rPr sz="2133" spc="-7" dirty="0">
                <a:latin typeface="Arial"/>
                <a:cs typeface="Arial"/>
              </a:rPr>
              <a:t>Kampanjan päätavoite on aktivoida jäseniä tuomaan ystäväpiiriään mukaan  yhdistyksensä toimintaan.</a:t>
            </a:r>
            <a:endParaRPr sz="2133">
              <a:latin typeface="Arial"/>
              <a:cs typeface="Arial"/>
            </a:endParaRPr>
          </a:p>
          <a:p>
            <a:pPr marL="406390" marR="999042" indent="-389457">
              <a:lnSpc>
                <a:spcPts val="2533"/>
              </a:lnSpc>
              <a:spcBef>
                <a:spcPts val="533"/>
              </a:spcBef>
              <a:buChar char="•"/>
              <a:tabLst>
                <a:tab pos="405543" algn="l"/>
                <a:tab pos="406390" algn="l"/>
              </a:tabLst>
            </a:pPr>
            <a:r>
              <a:rPr sz="2133" spc="-7" dirty="0">
                <a:latin typeface="Arial"/>
                <a:cs typeface="Arial"/>
              </a:rPr>
              <a:t>Mielikuvatavoitteena on aktiivisten, elämänsä parasta aikaa elävien  eläkkeensaajien järjestö.</a:t>
            </a:r>
            <a:endParaRPr sz="2133">
              <a:latin typeface="Arial"/>
              <a:cs typeface="Arial"/>
            </a:endParaRPr>
          </a:p>
          <a:p>
            <a:pPr marL="406390" indent="-389457">
              <a:spcBef>
                <a:spcPts val="427"/>
              </a:spcBef>
              <a:buChar char="•"/>
              <a:tabLst>
                <a:tab pos="405543" algn="l"/>
                <a:tab pos="406390" algn="l"/>
              </a:tabLst>
            </a:pPr>
            <a:r>
              <a:rPr sz="2133" spc="-7" dirty="0">
                <a:latin typeface="Arial"/>
                <a:cs typeface="Arial"/>
              </a:rPr>
              <a:t>Vasta eläkkeelle siirtyneet ja siirtymässä olevat heti</a:t>
            </a:r>
            <a:r>
              <a:rPr sz="2133" spc="60" dirty="0">
                <a:latin typeface="Arial"/>
                <a:cs typeface="Arial"/>
              </a:rPr>
              <a:t> </a:t>
            </a:r>
            <a:r>
              <a:rPr sz="2133" spc="-7" dirty="0">
                <a:latin typeface="Arial"/>
                <a:cs typeface="Arial"/>
              </a:rPr>
              <a:t>mukaan!</a:t>
            </a:r>
            <a:endParaRPr sz="2133">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73424" y="798565"/>
            <a:ext cx="5645573" cy="632651"/>
          </a:xfrm>
          <a:prstGeom prst="rect">
            <a:avLst/>
          </a:prstGeom>
        </p:spPr>
        <p:txBody>
          <a:bodyPr vert="horz" wrap="square" lIns="0" tIns="16933" rIns="0" bIns="0" rtlCol="0" anchor="ctr">
            <a:spAutoFit/>
          </a:bodyPr>
          <a:lstStyle/>
          <a:p>
            <a:pPr marL="16933">
              <a:lnSpc>
                <a:spcPct val="100000"/>
              </a:lnSpc>
              <a:spcBef>
                <a:spcPts val="133"/>
              </a:spcBef>
            </a:pPr>
            <a:r>
              <a:rPr spc="-7" dirty="0"/>
              <a:t>Syitä </a:t>
            </a:r>
            <a:r>
              <a:rPr dirty="0"/>
              <a:t>tulla</a:t>
            </a:r>
            <a:r>
              <a:rPr spc="-53" dirty="0"/>
              <a:t> </a:t>
            </a:r>
            <a:r>
              <a:rPr spc="-7" dirty="0"/>
              <a:t>mukaan</a:t>
            </a:r>
          </a:p>
        </p:txBody>
      </p:sp>
      <p:sp>
        <p:nvSpPr>
          <p:cNvPr id="3" name="object 3"/>
          <p:cNvSpPr txBox="1"/>
          <p:nvPr/>
        </p:nvSpPr>
        <p:spPr>
          <a:xfrm>
            <a:off x="1001368" y="1951397"/>
            <a:ext cx="9656233" cy="1916442"/>
          </a:xfrm>
          <a:prstGeom prst="rect">
            <a:avLst/>
          </a:prstGeom>
        </p:spPr>
        <p:txBody>
          <a:bodyPr vert="horz" wrap="square" lIns="0" tIns="82125" rIns="0" bIns="0" rtlCol="0">
            <a:spAutoFit/>
          </a:bodyPr>
          <a:lstStyle/>
          <a:p>
            <a:pPr marL="406390" indent="-389457">
              <a:spcBef>
                <a:spcPts val="645"/>
              </a:spcBef>
              <a:buChar char="•"/>
              <a:tabLst>
                <a:tab pos="405543" algn="l"/>
                <a:tab pos="406390" algn="l"/>
              </a:tabLst>
            </a:pPr>
            <a:r>
              <a:rPr sz="2133" spc="-7" dirty="0">
                <a:latin typeface="Arial"/>
                <a:cs typeface="Arial"/>
              </a:rPr>
              <a:t>Ikäihmisten yksinäisyys kasvava</a:t>
            </a:r>
            <a:r>
              <a:rPr sz="2133" spc="13" dirty="0">
                <a:latin typeface="Arial"/>
                <a:cs typeface="Arial"/>
              </a:rPr>
              <a:t> </a:t>
            </a:r>
            <a:r>
              <a:rPr sz="2133" spc="-7" dirty="0">
                <a:latin typeface="Arial"/>
                <a:cs typeface="Arial"/>
              </a:rPr>
              <a:t>ongelma</a:t>
            </a:r>
            <a:endParaRPr sz="2133" dirty="0">
              <a:latin typeface="Arial"/>
              <a:cs typeface="Arial"/>
            </a:endParaRPr>
          </a:p>
          <a:p>
            <a:pPr marL="406390" indent="-389457">
              <a:spcBef>
                <a:spcPts val="507"/>
              </a:spcBef>
              <a:buChar char="•"/>
              <a:tabLst>
                <a:tab pos="405543" algn="l"/>
                <a:tab pos="406390" algn="l"/>
              </a:tabLst>
            </a:pPr>
            <a:r>
              <a:rPr sz="2133" spc="-13" dirty="0">
                <a:latin typeface="Arial"/>
                <a:cs typeface="Arial"/>
              </a:rPr>
              <a:t>Sosiaalinen </a:t>
            </a:r>
            <a:r>
              <a:rPr sz="2133" spc="-7" dirty="0">
                <a:latin typeface="Arial"/>
                <a:cs typeface="Arial"/>
              </a:rPr>
              <a:t>verkko ja aktiivinen elämä ylläpitävät toimintakykyä ja</a:t>
            </a:r>
            <a:r>
              <a:rPr sz="2133" spc="160" dirty="0">
                <a:latin typeface="Arial"/>
                <a:cs typeface="Arial"/>
              </a:rPr>
              <a:t> </a:t>
            </a:r>
            <a:r>
              <a:rPr sz="2133" spc="-13" dirty="0">
                <a:latin typeface="Arial"/>
                <a:cs typeface="Arial"/>
              </a:rPr>
              <a:t>elämäniloa</a:t>
            </a:r>
            <a:endParaRPr sz="2133" dirty="0">
              <a:latin typeface="Arial"/>
              <a:cs typeface="Arial"/>
            </a:endParaRPr>
          </a:p>
          <a:p>
            <a:pPr marL="406390" indent="-389457">
              <a:spcBef>
                <a:spcPts val="513"/>
              </a:spcBef>
              <a:buChar char="•"/>
              <a:tabLst>
                <a:tab pos="405543" algn="l"/>
                <a:tab pos="406390" algn="l"/>
              </a:tabLst>
            </a:pPr>
            <a:r>
              <a:rPr sz="2133" spc="-7" dirty="0">
                <a:latin typeface="Arial"/>
                <a:cs typeface="Arial"/>
              </a:rPr>
              <a:t>Elämänmuutos eläköityessä </a:t>
            </a:r>
            <a:r>
              <a:rPr sz="2133" dirty="0">
                <a:latin typeface="Arial"/>
                <a:cs typeface="Arial"/>
              </a:rPr>
              <a:t>– </a:t>
            </a:r>
            <a:r>
              <a:rPr sz="2133" spc="-7" dirty="0">
                <a:latin typeface="Arial"/>
                <a:cs typeface="Arial"/>
              </a:rPr>
              <a:t>mitä työelämän</a:t>
            </a:r>
            <a:r>
              <a:rPr sz="2133" spc="13" dirty="0">
                <a:latin typeface="Arial"/>
                <a:cs typeface="Arial"/>
              </a:rPr>
              <a:t> </a:t>
            </a:r>
            <a:r>
              <a:rPr sz="2133" spc="-7" dirty="0">
                <a:latin typeface="Arial"/>
                <a:cs typeface="Arial"/>
              </a:rPr>
              <a:t>jälkeen?</a:t>
            </a:r>
            <a:endParaRPr sz="2133" dirty="0">
              <a:latin typeface="Arial"/>
              <a:cs typeface="Arial"/>
            </a:endParaRPr>
          </a:p>
          <a:p>
            <a:pPr marL="406390" marR="60958" indent="-389457">
              <a:spcBef>
                <a:spcPts val="480"/>
              </a:spcBef>
              <a:buChar char="•"/>
              <a:tabLst>
                <a:tab pos="405543" algn="l"/>
                <a:tab pos="406390" algn="l"/>
              </a:tabLst>
            </a:pPr>
            <a:r>
              <a:rPr sz="2133" spc="-7" dirty="0">
                <a:latin typeface="Arial"/>
                <a:cs typeface="Arial"/>
              </a:rPr>
              <a:t>Yhteiskunnallinen ulottuvuus </a:t>
            </a:r>
            <a:r>
              <a:rPr sz="2133" dirty="0">
                <a:latin typeface="Arial"/>
                <a:cs typeface="Arial"/>
              </a:rPr>
              <a:t>– </a:t>
            </a:r>
            <a:r>
              <a:rPr sz="2133" spc="-7" dirty="0">
                <a:latin typeface="Arial"/>
                <a:cs typeface="Arial"/>
              </a:rPr>
              <a:t>edunvalvonta ja vaikuttaminen kuuluvat </a:t>
            </a:r>
            <a:r>
              <a:rPr sz="2133" spc="-7" dirty="0" err="1">
                <a:latin typeface="Arial"/>
                <a:cs typeface="Arial"/>
              </a:rPr>
              <a:t>myös</a:t>
            </a:r>
            <a:r>
              <a:rPr sz="2133" spc="-7" dirty="0">
                <a:latin typeface="Arial"/>
                <a:cs typeface="Arial"/>
              </a:rPr>
              <a:t>  </a:t>
            </a:r>
            <a:r>
              <a:rPr lang="fi-FI" sz="2133" spc="-13" dirty="0">
                <a:latin typeface="Arial"/>
                <a:cs typeface="Arial"/>
              </a:rPr>
              <a:t>eläkkeensaajille</a:t>
            </a:r>
            <a:endParaRPr sz="2133"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9609" y="467833"/>
            <a:ext cx="11621385" cy="2092218"/>
          </a:xfrm>
          <a:prstGeom prst="rect">
            <a:avLst/>
          </a:prstGeom>
        </p:spPr>
        <p:txBody>
          <a:bodyPr vert="horz" wrap="square" lIns="0" tIns="16933" rIns="0" bIns="0" rtlCol="0">
            <a:spAutoFit/>
          </a:bodyPr>
          <a:lstStyle/>
          <a:p>
            <a:pPr marL="16933" marR="520687">
              <a:spcBef>
                <a:spcPts val="133"/>
              </a:spcBef>
            </a:pPr>
            <a:r>
              <a:rPr sz="2667" spc="-33" dirty="0">
                <a:latin typeface="Calibri"/>
                <a:cs typeface="Calibri"/>
              </a:rPr>
              <a:t>Toiminnan </a:t>
            </a:r>
            <a:r>
              <a:rPr sz="2667" dirty="0">
                <a:latin typeface="Calibri"/>
                <a:cs typeface="Calibri"/>
              </a:rPr>
              <a:t>ytimessä </a:t>
            </a:r>
            <a:r>
              <a:rPr sz="2667" spc="-7" dirty="0">
                <a:latin typeface="Calibri"/>
                <a:cs typeface="Calibri"/>
              </a:rPr>
              <a:t>on </a:t>
            </a:r>
            <a:r>
              <a:rPr sz="2667" spc="-20" dirty="0">
                <a:latin typeface="Calibri"/>
                <a:cs typeface="Calibri"/>
              </a:rPr>
              <a:t>rohkaista </a:t>
            </a:r>
            <a:r>
              <a:rPr sz="2667" spc="-7" dirty="0">
                <a:latin typeface="Calibri"/>
                <a:cs typeface="Calibri"/>
              </a:rPr>
              <a:t>ja aktivoida </a:t>
            </a:r>
            <a:r>
              <a:rPr sz="2667" dirty="0">
                <a:latin typeface="Calibri"/>
                <a:cs typeface="Calibri"/>
              </a:rPr>
              <a:t>ihmisiä elämään  </a:t>
            </a:r>
            <a:r>
              <a:rPr sz="2667" spc="-13" dirty="0">
                <a:latin typeface="Calibri"/>
                <a:cs typeface="Calibri"/>
              </a:rPr>
              <a:t>mielekästä </a:t>
            </a:r>
            <a:r>
              <a:rPr sz="2667" spc="-7" dirty="0">
                <a:latin typeface="Calibri"/>
                <a:cs typeface="Calibri"/>
              </a:rPr>
              <a:t>ja </a:t>
            </a:r>
            <a:r>
              <a:rPr sz="2667" spc="-27" dirty="0">
                <a:latin typeface="Calibri"/>
                <a:cs typeface="Calibri"/>
              </a:rPr>
              <a:t>täyttä </a:t>
            </a:r>
            <a:r>
              <a:rPr sz="2667" dirty="0">
                <a:latin typeface="Calibri"/>
                <a:cs typeface="Calibri"/>
              </a:rPr>
              <a:t>elämää </a:t>
            </a:r>
            <a:r>
              <a:rPr sz="2667" spc="-13" dirty="0">
                <a:latin typeface="Calibri"/>
                <a:cs typeface="Calibri"/>
              </a:rPr>
              <a:t>iästä</a:t>
            </a:r>
            <a:r>
              <a:rPr sz="2667" spc="47" dirty="0">
                <a:latin typeface="Calibri"/>
                <a:cs typeface="Calibri"/>
              </a:rPr>
              <a:t> </a:t>
            </a:r>
            <a:r>
              <a:rPr sz="2667" spc="-13" dirty="0">
                <a:latin typeface="Calibri"/>
                <a:cs typeface="Calibri"/>
              </a:rPr>
              <a:t>riippumatta.</a:t>
            </a:r>
            <a:endParaRPr sz="2667" dirty="0">
              <a:latin typeface="Calibri"/>
              <a:cs typeface="Calibri"/>
            </a:endParaRPr>
          </a:p>
          <a:p>
            <a:pPr>
              <a:spcBef>
                <a:spcPts val="53"/>
              </a:spcBef>
            </a:pPr>
            <a:endParaRPr sz="2733" dirty="0">
              <a:latin typeface="Times New Roman"/>
              <a:cs typeface="Times New Roman"/>
            </a:endParaRPr>
          </a:p>
          <a:p>
            <a:pPr marL="16933" marR="6773"/>
            <a:r>
              <a:rPr sz="2667" spc="-7" dirty="0">
                <a:latin typeface="Calibri"/>
                <a:cs typeface="Calibri"/>
              </a:rPr>
              <a:t>Haluamme </a:t>
            </a:r>
            <a:r>
              <a:rPr sz="2667" spc="-13" dirty="0">
                <a:latin typeface="Calibri"/>
                <a:cs typeface="Calibri"/>
              </a:rPr>
              <a:t>tehdä kampanjan, </a:t>
            </a:r>
            <a:r>
              <a:rPr sz="2667" spc="-20" dirty="0">
                <a:latin typeface="Calibri"/>
                <a:cs typeface="Calibri"/>
              </a:rPr>
              <a:t>joka </a:t>
            </a:r>
            <a:r>
              <a:rPr sz="2667" spc="-27" dirty="0">
                <a:latin typeface="Calibri"/>
                <a:cs typeface="Calibri"/>
              </a:rPr>
              <a:t>korostaa </a:t>
            </a:r>
            <a:r>
              <a:rPr sz="2667" spc="-7" dirty="0">
                <a:latin typeface="Calibri"/>
                <a:cs typeface="Calibri"/>
              </a:rPr>
              <a:t>aktiivista </a:t>
            </a:r>
            <a:r>
              <a:rPr sz="2667" spc="-13" dirty="0">
                <a:latin typeface="Calibri"/>
                <a:cs typeface="Calibri"/>
              </a:rPr>
              <a:t>toimintaa </a:t>
            </a:r>
            <a:r>
              <a:rPr sz="2667" spc="-7" dirty="0">
                <a:latin typeface="Calibri"/>
                <a:cs typeface="Calibri"/>
              </a:rPr>
              <a:t>ja  elämästä yhdessä nauttimisen</a:t>
            </a:r>
            <a:r>
              <a:rPr sz="2667" dirty="0">
                <a:latin typeface="Calibri"/>
                <a:cs typeface="Calibri"/>
              </a:rPr>
              <a:t> </a:t>
            </a:r>
            <a:r>
              <a:rPr sz="2667" spc="-7" dirty="0">
                <a:latin typeface="Calibri"/>
                <a:cs typeface="Calibri"/>
              </a:rPr>
              <a:t>iloa.</a:t>
            </a:r>
            <a:endParaRPr sz="2667" dirty="0">
              <a:latin typeface="Calibri"/>
              <a:cs typeface="Calibri"/>
            </a:endParaRPr>
          </a:p>
        </p:txBody>
      </p:sp>
      <p:pic>
        <p:nvPicPr>
          <p:cNvPr id="5" name="Kuva 4">
            <a:extLst>
              <a:ext uri="{FF2B5EF4-FFF2-40B4-BE49-F238E27FC236}">
                <a16:creationId xmlns:a16="http://schemas.microsoft.com/office/drawing/2014/main" xmlns="" id="{11EE3305-5E8B-4432-9E41-1E0EE00C0894}"/>
              </a:ext>
            </a:extLst>
          </p:cNvPr>
          <p:cNvPicPr>
            <a:picLocks noChangeAspect="1"/>
          </p:cNvPicPr>
          <p:nvPr/>
        </p:nvPicPr>
        <p:blipFill>
          <a:blip r:embed="rId2" cstate="print"/>
          <a:stretch>
            <a:fillRect/>
          </a:stretch>
        </p:blipFill>
        <p:spPr>
          <a:xfrm>
            <a:off x="4045938" y="2245864"/>
            <a:ext cx="4100123" cy="410416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634717" y="442346"/>
            <a:ext cx="5185144" cy="4185761"/>
          </a:xfrm>
          <a:prstGeom prst="rect">
            <a:avLst/>
          </a:prstGeom>
        </p:spPr>
        <p:txBody>
          <a:bodyPr vert="horz" wrap="square" lIns="0" tIns="30480" rIns="0" bIns="0" rtlCol="0">
            <a:spAutoFit/>
          </a:bodyPr>
          <a:lstStyle/>
          <a:p>
            <a:pPr marL="16933" marR="93131">
              <a:lnSpc>
                <a:spcPts val="2533"/>
              </a:lnSpc>
              <a:spcBef>
                <a:spcPts val="240"/>
              </a:spcBef>
            </a:pPr>
            <a:r>
              <a:rPr sz="2000" spc="-7" dirty="0">
                <a:latin typeface="Arial"/>
                <a:cs typeface="Arial"/>
              </a:rPr>
              <a:t>Kuvituksena käytämme elämänmakuisia ja  hyväntuulisia kuvia, joissa on aina mukana jokin  punainen elementti muistuttamassa </a:t>
            </a:r>
            <a:r>
              <a:rPr sz="2000" spc="-7" dirty="0" err="1">
                <a:latin typeface="Arial"/>
                <a:cs typeface="Arial"/>
              </a:rPr>
              <a:t>EKL:n</a:t>
            </a:r>
            <a:r>
              <a:rPr sz="2000" spc="-7" dirty="0">
                <a:latin typeface="Arial"/>
                <a:cs typeface="Arial"/>
              </a:rPr>
              <a:t> </a:t>
            </a:r>
            <a:r>
              <a:rPr sz="2000" spc="-7" dirty="0" err="1">
                <a:latin typeface="Arial"/>
                <a:cs typeface="Arial"/>
              </a:rPr>
              <a:t>visuaalisesta</a:t>
            </a:r>
            <a:r>
              <a:rPr sz="2000" spc="-7" dirty="0">
                <a:latin typeface="Arial"/>
                <a:cs typeface="Arial"/>
              </a:rPr>
              <a:t> </a:t>
            </a:r>
            <a:r>
              <a:rPr sz="2000" spc="-7" dirty="0" err="1">
                <a:latin typeface="Arial"/>
                <a:cs typeface="Arial"/>
              </a:rPr>
              <a:t>linjasta</a:t>
            </a:r>
            <a:r>
              <a:rPr sz="2000" spc="-7" dirty="0">
                <a:latin typeface="Arial"/>
                <a:cs typeface="Arial"/>
              </a:rPr>
              <a:t>.</a:t>
            </a:r>
            <a:endParaRPr sz="2000" dirty="0">
              <a:latin typeface="Arial"/>
              <a:cs typeface="Arial"/>
            </a:endParaRPr>
          </a:p>
          <a:p>
            <a:pPr>
              <a:spcBef>
                <a:spcPts val="60"/>
              </a:spcBef>
            </a:pPr>
            <a:endParaRPr sz="2000" dirty="0">
              <a:latin typeface="Times New Roman"/>
              <a:cs typeface="Times New Roman"/>
            </a:endParaRPr>
          </a:p>
          <a:p>
            <a:pPr marL="16933" marR="6773">
              <a:lnSpc>
                <a:spcPts val="2533"/>
              </a:lnSpc>
            </a:pPr>
            <a:r>
              <a:rPr sz="2000" spc="-7" dirty="0">
                <a:latin typeface="Arial"/>
                <a:cs typeface="Arial"/>
              </a:rPr>
              <a:t>Kampanjan </a:t>
            </a:r>
            <a:r>
              <a:rPr sz="2000" spc="-7" dirty="0" err="1">
                <a:latin typeface="Arial"/>
                <a:cs typeface="Arial"/>
              </a:rPr>
              <a:t>pääkuvaksi</a:t>
            </a:r>
            <a:r>
              <a:rPr sz="2000" spc="-7" dirty="0">
                <a:latin typeface="Arial"/>
                <a:cs typeface="Arial"/>
              </a:rPr>
              <a:t> </a:t>
            </a:r>
            <a:r>
              <a:rPr lang="fi-FI" sz="2000" spc="-7" dirty="0">
                <a:latin typeface="Arial"/>
                <a:cs typeface="Arial"/>
              </a:rPr>
              <a:t>on valittu </a:t>
            </a:r>
            <a:r>
              <a:rPr sz="2000" spc="-13" dirty="0" err="1">
                <a:latin typeface="Arial"/>
                <a:cs typeface="Arial"/>
              </a:rPr>
              <a:t>punaisella</a:t>
            </a:r>
            <a:r>
              <a:rPr sz="2000" spc="-13" dirty="0">
                <a:latin typeface="Arial"/>
                <a:cs typeface="Arial"/>
              </a:rPr>
              <a:t> </a:t>
            </a:r>
            <a:r>
              <a:rPr sz="2000" spc="-7" dirty="0" err="1">
                <a:latin typeface="Arial"/>
                <a:cs typeface="Arial"/>
              </a:rPr>
              <a:t>pappamopolla</a:t>
            </a:r>
            <a:r>
              <a:rPr sz="2000" spc="-7" dirty="0">
                <a:latin typeface="Arial"/>
                <a:cs typeface="Arial"/>
              </a:rPr>
              <a:t> </a:t>
            </a:r>
            <a:r>
              <a:rPr sz="2000" spc="-7" dirty="0" err="1">
                <a:latin typeface="Arial"/>
                <a:cs typeface="Arial"/>
              </a:rPr>
              <a:t>ajeleva</a:t>
            </a:r>
            <a:r>
              <a:rPr lang="fi-FI" sz="2000" spc="-7" dirty="0">
                <a:latin typeface="Arial"/>
                <a:cs typeface="Arial"/>
              </a:rPr>
              <a:t>n</a:t>
            </a:r>
            <a:r>
              <a:rPr sz="2000" spc="-7" dirty="0">
                <a:latin typeface="Arial"/>
                <a:cs typeface="Arial"/>
              </a:rPr>
              <a:t> </a:t>
            </a:r>
            <a:r>
              <a:rPr sz="2000" spc="-7" dirty="0" err="1">
                <a:latin typeface="Arial"/>
                <a:cs typeface="Arial"/>
              </a:rPr>
              <a:t>hyväntuulisen</a:t>
            </a:r>
            <a:r>
              <a:rPr sz="2000" spc="-7" dirty="0">
                <a:latin typeface="Arial"/>
                <a:cs typeface="Arial"/>
              </a:rPr>
              <a:t> </a:t>
            </a:r>
            <a:r>
              <a:rPr sz="2000" spc="-7" dirty="0" err="1">
                <a:latin typeface="Arial"/>
                <a:cs typeface="Arial"/>
              </a:rPr>
              <a:t>herran</a:t>
            </a:r>
            <a:r>
              <a:rPr lang="fi-FI" sz="2000" spc="-7" dirty="0">
                <a:latin typeface="Arial"/>
                <a:cs typeface="Arial"/>
              </a:rPr>
              <a:t> ja rouvan</a:t>
            </a:r>
            <a:r>
              <a:rPr sz="2000" spc="-7" dirty="0">
                <a:latin typeface="Arial"/>
                <a:cs typeface="Arial"/>
              </a:rPr>
              <a:t>, jo</a:t>
            </a:r>
            <a:r>
              <a:rPr lang="fi-FI" sz="2000" spc="-7" dirty="0">
                <a:latin typeface="Arial"/>
                <a:cs typeface="Arial"/>
              </a:rPr>
              <a:t>t</a:t>
            </a:r>
            <a:r>
              <a:rPr sz="2000" spc="-7" dirty="0">
                <a:latin typeface="Arial"/>
                <a:cs typeface="Arial"/>
              </a:rPr>
              <a:t>ka </a:t>
            </a:r>
            <a:r>
              <a:rPr sz="2000" dirty="0" err="1">
                <a:latin typeface="Arial"/>
                <a:cs typeface="Arial"/>
              </a:rPr>
              <a:t>tykkää</a:t>
            </a:r>
            <a:r>
              <a:rPr lang="fi-FI" sz="2000" dirty="0" err="1">
                <a:latin typeface="Arial"/>
                <a:cs typeface="Arial"/>
              </a:rPr>
              <a:t>vät</a:t>
            </a:r>
            <a:r>
              <a:rPr sz="2000" dirty="0">
                <a:latin typeface="Arial"/>
                <a:cs typeface="Arial"/>
              </a:rPr>
              <a:t> </a:t>
            </a:r>
            <a:r>
              <a:rPr sz="2000" spc="-7" dirty="0">
                <a:latin typeface="Arial"/>
                <a:cs typeface="Arial"/>
              </a:rPr>
              <a:t>elämästä ja </a:t>
            </a:r>
            <a:r>
              <a:rPr sz="2000" dirty="0" err="1">
                <a:latin typeface="Arial"/>
                <a:cs typeface="Arial"/>
              </a:rPr>
              <a:t>tarttu</a:t>
            </a:r>
            <a:r>
              <a:rPr lang="fi-FI" sz="2000" dirty="0" err="1">
                <a:latin typeface="Arial"/>
                <a:cs typeface="Arial"/>
              </a:rPr>
              <a:t>vat</a:t>
            </a:r>
            <a:r>
              <a:rPr sz="2000" dirty="0">
                <a:latin typeface="Arial"/>
                <a:cs typeface="Arial"/>
              </a:rPr>
              <a:t> </a:t>
            </a:r>
            <a:r>
              <a:rPr sz="2000" spc="-7" dirty="0">
                <a:latin typeface="Arial"/>
                <a:cs typeface="Arial"/>
              </a:rPr>
              <a:t>hanakasti  haasteisiin. </a:t>
            </a:r>
            <a:endParaRPr lang="fi-FI" sz="2000" spc="-7" dirty="0">
              <a:latin typeface="Arial"/>
              <a:cs typeface="Arial"/>
            </a:endParaRPr>
          </a:p>
          <a:p>
            <a:pPr marL="16933" marR="6773">
              <a:lnSpc>
                <a:spcPts val="2533"/>
              </a:lnSpc>
            </a:pPr>
            <a:endParaRPr lang="fi-FI" sz="2000" spc="-7" dirty="0">
              <a:latin typeface="Arial"/>
              <a:cs typeface="Arial"/>
            </a:endParaRPr>
          </a:p>
          <a:p>
            <a:pPr marL="16933" marR="6773">
              <a:lnSpc>
                <a:spcPts val="2533"/>
              </a:lnSpc>
            </a:pPr>
            <a:r>
              <a:rPr lang="fi-FI" sz="2000" spc="-7" dirty="0">
                <a:latin typeface="Arial"/>
                <a:cs typeface="Arial"/>
              </a:rPr>
              <a:t>He ovat </a:t>
            </a:r>
            <a:r>
              <a:rPr sz="2000" spc="-7" dirty="0" err="1">
                <a:latin typeface="Arial"/>
                <a:cs typeface="Arial"/>
              </a:rPr>
              <a:t>matkalla</a:t>
            </a:r>
            <a:r>
              <a:rPr sz="2000" spc="-7" dirty="0">
                <a:latin typeface="Arial"/>
                <a:cs typeface="Arial"/>
              </a:rPr>
              <a:t> hakemaan  kavereitaan mukaan EKL:n</a:t>
            </a:r>
            <a:r>
              <a:rPr sz="2000" spc="7" dirty="0">
                <a:latin typeface="Arial"/>
                <a:cs typeface="Arial"/>
              </a:rPr>
              <a:t> </a:t>
            </a:r>
            <a:r>
              <a:rPr sz="2000" spc="-7" dirty="0">
                <a:latin typeface="Arial"/>
                <a:cs typeface="Arial"/>
              </a:rPr>
              <a:t>toimintaan!</a:t>
            </a:r>
            <a:endParaRPr sz="2000" dirty="0">
              <a:latin typeface="Arial"/>
              <a:cs typeface="Arial"/>
            </a:endParaRPr>
          </a:p>
          <a:p>
            <a:pPr>
              <a:spcBef>
                <a:spcPts val="20"/>
              </a:spcBef>
            </a:pPr>
            <a:endParaRPr sz="2000" dirty="0">
              <a:latin typeface="Times New Roman"/>
              <a:cs typeface="Times New Roman"/>
            </a:endParaRPr>
          </a:p>
        </p:txBody>
      </p:sp>
      <p:pic>
        <p:nvPicPr>
          <p:cNvPr id="5" name="Kuva 4">
            <a:extLst>
              <a:ext uri="{FF2B5EF4-FFF2-40B4-BE49-F238E27FC236}">
                <a16:creationId xmlns:a16="http://schemas.microsoft.com/office/drawing/2014/main" xmlns="" id="{10EFEAB8-0A2B-43BD-AD1A-820F35A03DCF}"/>
              </a:ext>
            </a:extLst>
          </p:cNvPr>
          <p:cNvPicPr>
            <a:picLocks noChangeAspect="1"/>
          </p:cNvPicPr>
          <p:nvPr/>
        </p:nvPicPr>
        <p:blipFill>
          <a:blip r:embed="rId2" cstate="print"/>
          <a:stretch>
            <a:fillRect/>
          </a:stretch>
        </p:blipFill>
        <p:spPr>
          <a:xfrm>
            <a:off x="1" y="0"/>
            <a:ext cx="6466356" cy="64220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uva 23">
            <a:extLst>
              <a:ext uri="{FF2B5EF4-FFF2-40B4-BE49-F238E27FC236}">
                <a16:creationId xmlns:a16="http://schemas.microsoft.com/office/drawing/2014/main" xmlns="" id="{15B37966-BC6C-4BF8-B0A2-1DF4CA457580}"/>
              </a:ext>
            </a:extLst>
          </p:cNvPr>
          <p:cNvPicPr>
            <a:picLocks noChangeAspect="1"/>
          </p:cNvPicPr>
          <p:nvPr/>
        </p:nvPicPr>
        <p:blipFill>
          <a:blip r:embed="rId2" cstate="print"/>
          <a:stretch>
            <a:fillRect/>
          </a:stretch>
        </p:blipFill>
        <p:spPr>
          <a:xfrm>
            <a:off x="334267" y="-1"/>
            <a:ext cx="3902563" cy="3953729"/>
          </a:xfrm>
          <a:prstGeom prst="rect">
            <a:avLst/>
          </a:prstGeom>
        </p:spPr>
      </p:pic>
      <p:sp>
        <p:nvSpPr>
          <p:cNvPr id="25" name="Tekstiruutu 24">
            <a:extLst>
              <a:ext uri="{FF2B5EF4-FFF2-40B4-BE49-F238E27FC236}">
                <a16:creationId xmlns:a16="http://schemas.microsoft.com/office/drawing/2014/main" xmlns="" id="{374DE3B1-EC92-4BD6-93A6-01ECDE93E0F5}"/>
              </a:ext>
            </a:extLst>
          </p:cNvPr>
          <p:cNvSpPr txBox="1"/>
          <p:nvPr/>
        </p:nvSpPr>
        <p:spPr>
          <a:xfrm>
            <a:off x="3040911" y="4466620"/>
            <a:ext cx="6762307" cy="707886"/>
          </a:xfrm>
          <a:prstGeom prst="rect">
            <a:avLst/>
          </a:prstGeom>
          <a:noFill/>
        </p:spPr>
        <p:txBody>
          <a:bodyPr wrap="square" rtlCol="0">
            <a:spAutoFit/>
          </a:bodyPr>
          <a:lstStyle/>
          <a:p>
            <a:pPr algn="ctr"/>
            <a:r>
              <a:rPr lang="fi-FI" sz="4000" dirty="0" err="1"/>
              <a:t>Facebookbannereita</a:t>
            </a:r>
            <a:endParaRPr lang="fi-FI" sz="4000" dirty="0"/>
          </a:p>
        </p:txBody>
      </p:sp>
      <p:pic>
        <p:nvPicPr>
          <p:cNvPr id="2" name="Kuva 1">
            <a:extLst>
              <a:ext uri="{FF2B5EF4-FFF2-40B4-BE49-F238E27FC236}">
                <a16:creationId xmlns:a16="http://schemas.microsoft.com/office/drawing/2014/main" xmlns="" id="{488DB2D6-79A0-4034-A972-039A1DD442B1}"/>
              </a:ext>
            </a:extLst>
          </p:cNvPr>
          <p:cNvPicPr>
            <a:picLocks noChangeAspect="1"/>
          </p:cNvPicPr>
          <p:nvPr/>
        </p:nvPicPr>
        <p:blipFill>
          <a:blip r:embed="rId3" cstate="print"/>
          <a:stretch>
            <a:fillRect/>
          </a:stretch>
        </p:blipFill>
        <p:spPr>
          <a:xfrm>
            <a:off x="4467982" y="95358"/>
            <a:ext cx="3908166" cy="3877899"/>
          </a:xfrm>
          <a:prstGeom prst="rect">
            <a:avLst/>
          </a:prstGeom>
        </p:spPr>
      </p:pic>
      <p:pic>
        <p:nvPicPr>
          <p:cNvPr id="3" name="Kuva 2">
            <a:extLst>
              <a:ext uri="{FF2B5EF4-FFF2-40B4-BE49-F238E27FC236}">
                <a16:creationId xmlns:a16="http://schemas.microsoft.com/office/drawing/2014/main" xmlns="" id="{4A4F58E1-C889-482E-A657-4358E0C94662}"/>
              </a:ext>
            </a:extLst>
          </p:cNvPr>
          <p:cNvPicPr>
            <a:picLocks noChangeAspect="1"/>
          </p:cNvPicPr>
          <p:nvPr/>
        </p:nvPicPr>
        <p:blipFill>
          <a:blip r:embed="rId4" cstate="print"/>
          <a:stretch>
            <a:fillRect/>
          </a:stretch>
        </p:blipFill>
        <p:spPr>
          <a:xfrm>
            <a:off x="8283834" y="72539"/>
            <a:ext cx="3908166" cy="38854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p:nvPr/>
        </p:nvSpPr>
        <p:spPr>
          <a:xfrm>
            <a:off x="6777050" y="358310"/>
            <a:ext cx="4264660" cy="1986484"/>
          </a:xfrm>
          <a:prstGeom prst="rect">
            <a:avLst/>
          </a:prstGeom>
        </p:spPr>
        <p:txBody>
          <a:bodyPr vert="horz" wrap="square" lIns="0" tIns="16933" rIns="0" bIns="0" rtlCol="0">
            <a:spAutoFit/>
          </a:bodyPr>
          <a:lstStyle/>
          <a:p>
            <a:pPr marL="16933" marR="6773">
              <a:spcBef>
                <a:spcPts val="133"/>
              </a:spcBef>
            </a:pPr>
            <a:r>
              <a:rPr sz="2133" spc="-7" dirty="0">
                <a:latin typeface="Calibri"/>
                <a:cs typeface="Calibri"/>
              </a:rPr>
              <a:t>Jäsenhankkijan </a:t>
            </a:r>
            <a:r>
              <a:rPr sz="2133" spc="-13" dirty="0">
                <a:latin typeface="Calibri"/>
                <a:cs typeface="Calibri"/>
              </a:rPr>
              <a:t>esite </a:t>
            </a:r>
            <a:r>
              <a:rPr sz="2133" dirty="0">
                <a:latin typeface="Calibri"/>
                <a:cs typeface="Calibri"/>
              </a:rPr>
              <a:t>on </a:t>
            </a:r>
            <a:r>
              <a:rPr sz="2133" spc="-13" dirty="0">
                <a:latin typeface="Calibri"/>
                <a:cs typeface="Calibri"/>
              </a:rPr>
              <a:t>suunniteltu  toimivaksi </a:t>
            </a:r>
            <a:r>
              <a:rPr sz="2133" spc="-7" dirty="0">
                <a:latin typeface="Calibri"/>
                <a:cs typeface="Calibri"/>
              </a:rPr>
              <a:t>niin, </a:t>
            </a:r>
            <a:r>
              <a:rPr sz="2133" spc="-20" dirty="0">
                <a:latin typeface="Calibri"/>
                <a:cs typeface="Calibri"/>
              </a:rPr>
              <a:t>että </a:t>
            </a:r>
            <a:r>
              <a:rPr sz="2133" spc="-13" dirty="0">
                <a:latin typeface="Calibri"/>
                <a:cs typeface="Calibri"/>
              </a:rPr>
              <a:t>mukaan kutsutulle  kaverille </a:t>
            </a:r>
            <a:r>
              <a:rPr sz="2133" spc="-7" dirty="0">
                <a:latin typeface="Calibri"/>
                <a:cs typeface="Calibri"/>
              </a:rPr>
              <a:t>jää </a:t>
            </a:r>
            <a:r>
              <a:rPr sz="2133" spc="-13" dirty="0">
                <a:latin typeface="Calibri"/>
                <a:cs typeface="Calibri"/>
              </a:rPr>
              <a:t>perforoitu muistilappu </a:t>
            </a:r>
            <a:r>
              <a:rPr sz="2133" dirty="0">
                <a:latin typeface="Calibri"/>
                <a:cs typeface="Calibri"/>
              </a:rPr>
              <a:t>ja  </a:t>
            </a:r>
            <a:r>
              <a:rPr sz="2133" spc="-7" dirty="0">
                <a:latin typeface="Calibri"/>
                <a:cs typeface="Calibri"/>
              </a:rPr>
              <a:t>jäsenhankkijalle itselleen </a:t>
            </a:r>
            <a:r>
              <a:rPr sz="2133" spc="-13" dirty="0">
                <a:latin typeface="Calibri"/>
                <a:cs typeface="Calibri"/>
              </a:rPr>
              <a:t>kutsuttujen  yhteystiedot </a:t>
            </a:r>
            <a:r>
              <a:rPr sz="2133" spc="-20" dirty="0">
                <a:latin typeface="Calibri"/>
                <a:cs typeface="Calibri"/>
              </a:rPr>
              <a:t>toimitettavaksi  </a:t>
            </a:r>
            <a:r>
              <a:rPr sz="2133" spc="-13" dirty="0">
                <a:latin typeface="Calibri"/>
                <a:cs typeface="Calibri"/>
              </a:rPr>
              <a:t>paikallisyhdistykseen.</a:t>
            </a:r>
            <a:endParaRPr sz="2133">
              <a:latin typeface="Calibri"/>
              <a:cs typeface="Calibri"/>
            </a:endParaRPr>
          </a:p>
        </p:txBody>
      </p:sp>
      <p:sp>
        <p:nvSpPr>
          <p:cNvPr id="3" name="Nuoli: Alas 2">
            <a:extLst>
              <a:ext uri="{FF2B5EF4-FFF2-40B4-BE49-F238E27FC236}">
                <a16:creationId xmlns:a16="http://schemas.microsoft.com/office/drawing/2014/main" xmlns="" id="{409C23E4-BE32-4F4B-B361-99A49B0F6F83}"/>
              </a:ext>
            </a:extLst>
          </p:cNvPr>
          <p:cNvSpPr/>
          <p:nvPr/>
        </p:nvSpPr>
        <p:spPr>
          <a:xfrm>
            <a:off x="11041710" y="1913641"/>
            <a:ext cx="345869" cy="5656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 name="Kuva 1">
            <a:extLst>
              <a:ext uri="{FF2B5EF4-FFF2-40B4-BE49-F238E27FC236}">
                <a16:creationId xmlns:a16="http://schemas.microsoft.com/office/drawing/2014/main" xmlns="" id="{C01A763F-2A5A-4347-B51F-047711E5D673}"/>
              </a:ext>
            </a:extLst>
          </p:cNvPr>
          <p:cNvPicPr>
            <a:picLocks noChangeAspect="1"/>
          </p:cNvPicPr>
          <p:nvPr/>
        </p:nvPicPr>
        <p:blipFill>
          <a:blip r:embed="rId2" cstate="print"/>
          <a:stretch>
            <a:fillRect/>
          </a:stretch>
        </p:blipFill>
        <p:spPr>
          <a:xfrm>
            <a:off x="0" y="0"/>
            <a:ext cx="6087502" cy="4307116"/>
          </a:xfrm>
          <a:prstGeom prst="rect">
            <a:avLst/>
          </a:prstGeom>
        </p:spPr>
      </p:pic>
      <p:pic>
        <p:nvPicPr>
          <p:cNvPr id="4" name="Kuva 3">
            <a:extLst>
              <a:ext uri="{FF2B5EF4-FFF2-40B4-BE49-F238E27FC236}">
                <a16:creationId xmlns:a16="http://schemas.microsoft.com/office/drawing/2014/main" xmlns="" id="{63650EC3-89F8-432B-B772-5135C8E4F6B9}"/>
              </a:ext>
            </a:extLst>
          </p:cNvPr>
          <p:cNvPicPr>
            <a:picLocks noChangeAspect="1"/>
          </p:cNvPicPr>
          <p:nvPr/>
        </p:nvPicPr>
        <p:blipFill>
          <a:blip r:embed="rId3" cstate="print"/>
          <a:stretch>
            <a:fillRect/>
          </a:stretch>
        </p:blipFill>
        <p:spPr>
          <a:xfrm>
            <a:off x="6096000" y="2488685"/>
            <a:ext cx="6089299" cy="43000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xmlns="" id="{DE9835C0-E256-4CAD-B736-FA58298BC76C}"/>
              </a:ext>
            </a:extLst>
          </p:cNvPr>
          <p:cNvSpPr>
            <a:spLocks noGrp="1"/>
          </p:cNvSpPr>
          <p:nvPr>
            <p:ph type="sldNum" sz="quarter" idx="7"/>
          </p:nvPr>
        </p:nvSpPr>
        <p:spPr/>
        <p:txBody>
          <a:bodyPr/>
          <a:lstStyle/>
          <a:p>
            <a:fld id="{B6F15528-21DE-4FAA-801E-634DDDAF4B2B}" type="slidenum">
              <a:rPr lang="fi-FI" smtClean="0"/>
              <a:pPr/>
              <a:t>17</a:t>
            </a:fld>
            <a:endParaRPr lang="fi-FI"/>
          </a:p>
        </p:txBody>
      </p:sp>
      <p:pic>
        <p:nvPicPr>
          <p:cNvPr id="4" name="Kuva 3">
            <a:extLst>
              <a:ext uri="{FF2B5EF4-FFF2-40B4-BE49-F238E27FC236}">
                <a16:creationId xmlns:a16="http://schemas.microsoft.com/office/drawing/2014/main" xmlns="" id="{E200013A-E310-457B-9E1D-C1347726B92E}"/>
              </a:ext>
            </a:extLst>
          </p:cNvPr>
          <p:cNvPicPr>
            <a:picLocks noChangeAspect="1"/>
          </p:cNvPicPr>
          <p:nvPr/>
        </p:nvPicPr>
        <p:blipFill>
          <a:blip r:embed="rId2" cstate="print"/>
          <a:stretch>
            <a:fillRect/>
          </a:stretch>
        </p:blipFill>
        <p:spPr>
          <a:xfrm>
            <a:off x="42150" y="68291"/>
            <a:ext cx="9499777" cy="6721418"/>
          </a:xfrm>
          <a:prstGeom prst="rect">
            <a:avLst/>
          </a:prstGeom>
        </p:spPr>
      </p:pic>
    </p:spTree>
    <p:extLst>
      <p:ext uri="{BB962C8B-B14F-4D97-AF65-F5344CB8AC3E}">
        <p14:creationId xmlns:p14="http://schemas.microsoft.com/office/powerpoint/2010/main" xmlns="" val="1662579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xmlns="" id="{C994B443-3BF6-4FE5-848F-B7A364C0C8A3}"/>
              </a:ext>
            </a:extLst>
          </p:cNvPr>
          <p:cNvSpPr>
            <a:spLocks noGrp="1"/>
          </p:cNvSpPr>
          <p:nvPr>
            <p:ph type="sldNum" sz="quarter" idx="7"/>
          </p:nvPr>
        </p:nvSpPr>
        <p:spPr/>
        <p:txBody>
          <a:bodyPr/>
          <a:lstStyle/>
          <a:p>
            <a:fld id="{B6F15528-21DE-4FAA-801E-634DDDAF4B2B}" type="slidenum">
              <a:rPr lang="fi-FI" smtClean="0"/>
              <a:pPr/>
              <a:t>18</a:t>
            </a:fld>
            <a:endParaRPr lang="fi-FI"/>
          </a:p>
        </p:txBody>
      </p:sp>
      <p:pic>
        <p:nvPicPr>
          <p:cNvPr id="4" name="Kuva 3">
            <a:extLst>
              <a:ext uri="{FF2B5EF4-FFF2-40B4-BE49-F238E27FC236}">
                <a16:creationId xmlns:a16="http://schemas.microsoft.com/office/drawing/2014/main" xmlns="" id="{C91C2CA1-8189-4DC9-A395-036A5E6D1813}"/>
              </a:ext>
            </a:extLst>
          </p:cNvPr>
          <p:cNvPicPr>
            <a:picLocks noChangeAspect="1"/>
          </p:cNvPicPr>
          <p:nvPr/>
        </p:nvPicPr>
        <p:blipFill>
          <a:blip r:embed="rId2" cstate="print"/>
          <a:stretch>
            <a:fillRect/>
          </a:stretch>
        </p:blipFill>
        <p:spPr>
          <a:xfrm>
            <a:off x="23640" y="68262"/>
            <a:ext cx="9614954" cy="6789738"/>
          </a:xfrm>
          <a:prstGeom prst="rect">
            <a:avLst/>
          </a:prstGeom>
        </p:spPr>
      </p:pic>
    </p:spTree>
    <p:extLst>
      <p:ext uri="{BB962C8B-B14F-4D97-AF65-F5344CB8AC3E}">
        <p14:creationId xmlns:p14="http://schemas.microsoft.com/office/powerpoint/2010/main" xmlns="" val="697965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96266" y="5445225"/>
            <a:ext cx="3169073" cy="1248833"/>
          </a:xfrm>
          <a:custGeom>
            <a:avLst/>
            <a:gdLst/>
            <a:ahLst/>
            <a:cxnLst/>
            <a:rect l="l" t="t" r="r" b="b"/>
            <a:pathLst>
              <a:path w="2376804" h="936625">
                <a:moveTo>
                  <a:pt x="0" y="0"/>
                </a:moveTo>
                <a:lnTo>
                  <a:pt x="2376263" y="0"/>
                </a:lnTo>
                <a:lnTo>
                  <a:pt x="2376263" y="936104"/>
                </a:lnTo>
                <a:lnTo>
                  <a:pt x="0" y="936104"/>
                </a:lnTo>
                <a:lnTo>
                  <a:pt x="0" y="0"/>
                </a:lnTo>
                <a:close/>
              </a:path>
            </a:pathLst>
          </a:custGeom>
          <a:solidFill>
            <a:srgbClr val="FFFFFF"/>
          </a:solidFill>
        </p:spPr>
        <p:txBody>
          <a:bodyPr wrap="square" lIns="0" tIns="0" rIns="0" bIns="0" rtlCol="0"/>
          <a:lstStyle/>
          <a:p>
            <a:endParaRPr sz="2400"/>
          </a:p>
        </p:txBody>
      </p:sp>
      <p:sp>
        <p:nvSpPr>
          <p:cNvPr id="9" name="object 9"/>
          <p:cNvSpPr txBox="1"/>
          <p:nvPr/>
        </p:nvSpPr>
        <p:spPr>
          <a:xfrm>
            <a:off x="5144869" y="2207428"/>
            <a:ext cx="3489960" cy="1995483"/>
          </a:xfrm>
          <a:prstGeom prst="rect">
            <a:avLst/>
          </a:prstGeom>
        </p:spPr>
        <p:txBody>
          <a:bodyPr vert="horz" wrap="square" lIns="0" tIns="30480" rIns="0" bIns="0" rtlCol="0">
            <a:spAutoFit/>
          </a:bodyPr>
          <a:lstStyle/>
          <a:p>
            <a:pPr marL="16933" marR="6773">
              <a:lnSpc>
                <a:spcPts val="2533"/>
              </a:lnSpc>
              <a:spcBef>
                <a:spcPts val="240"/>
              </a:spcBef>
            </a:pPr>
            <a:r>
              <a:rPr sz="2133" spc="-13" dirty="0">
                <a:latin typeface="Calibri"/>
                <a:cs typeface="Calibri"/>
              </a:rPr>
              <a:t>Juliste </a:t>
            </a:r>
            <a:r>
              <a:rPr sz="2133" dirty="0">
                <a:latin typeface="Calibri"/>
                <a:cs typeface="Calibri"/>
              </a:rPr>
              <a:t>ja </a:t>
            </a:r>
            <a:r>
              <a:rPr sz="2133" spc="-13" dirty="0">
                <a:latin typeface="Calibri"/>
                <a:cs typeface="Calibri"/>
              </a:rPr>
              <a:t>roll-up </a:t>
            </a:r>
            <a:r>
              <a:rPr sz="2133" spc="-27" dirty="0">
                <a:latin typeface="Calibri"/>
                <a:cs typeface="Calibri"/>
              </a:rPr>
              <a:t>tukevat  </a:t>
            </a:r>
            <a:r>
              <a:rPr sz="2133" spc="-13" dirty="0">
                <a:latin typeface="Calibri"/>
                <a:cs typeface="Calibri"/>
              </a:rPr>
              <a:t>jäsenhankintaa tapahtumissa </a:t>
            </a:r>
            <a:r>
              <a:rPr sz="2133" dirty="0">
                <a:latin typeface="Calibri"/>
                <a:cs typeface="Calibri"/>
              </a:rPr>
              <a:t>ja  </a:t>
            </a:r>
            <a:r>
              <a:rPr sz="2133" spc="-13" dirty="0">
                <a:latin typeface="Calibri"/>
                <a:cs typeface="Calibri"/>
              </a:rPr>
              <a:t>tilaisuuksissa.</a:t>
            </a:r>
            <a:endParaRPr sz="2133">
              <a:latin typeface="Calibri"/>
              <a:cs typeface="Calibri"/>
            </a:endParaRPr>
          </a:p>
          <a:p>
            <a:pPr>
              <a:spcBef>
                <a:spcPts val="60"/>
              </a:spcBef>
            </a:pPr>
            <a:endParaRPr sz="2267">
              <a:latin typeface="Times New Roman"/>
              <a:cs typeface="Times New Roman"/>
            </a:endParaRPr>
          </a:p>
          <a:p>
            <a:pPr marL="16933" marR="35559">
              <a:lnSpc>
                <a:spcPts val="2533"/>
              </a:lnSpc>
              <a:spcBef>
                <a:spcPts val="7"/>
              </a:spcBef>
            </a:pPr>
            <a:r>
              <a:rPr sz="2133" spc="-7" dirty="0">
                <a:latin typeface="Calibri"/>
                <a:cs typeface="Calibri"/>
              </a:rPr>
              <a:t>Viesti </a:t>
            </a:r>
            <a:r>
              <a:rPr sz="2133" spc="-13" dirty="0">
                <a:latin typeface="Calibri"/>
                <a:cs typeface="Calibri"/>
              </a:rPr>
              <a:t>pidetään sisällöltään  yksinkertaisena </a:t>
            </a:r>
            <a:r>
              <a:rPr sz="2133" dirty="0">
                <a:latin typeface="Calibri"/>
                <a:cs typeface="Calibri"/>
              </a:rPr>
              <a:t>ja</a:t>
            </a:r>
            <a:r>
              <a:rPr sz="2133" spc="-100" dirty="0">
                <a:latin typeface="Calibri"/>
                <a:cs typeface="Calibri"/>
              </a:rPr>
              <a:t> </a:t>
            </a:r>
            <a:r>
              <a:rPr sz="2133" spc="-20" dirty="0">
                <a:latin typeface="Calibri"/>
                <a:cs typeface="Calibri"/>
              </a:rPr>
              <a:t>kehottavana.</a:t>
            </a:r>
            <a:endParaRPr sz="2133">
              <a:latin typeface="Calibri"/>
              <a:cs typeface="Calibri"/>
            </a:endParaRPr>
          </a:p>
        </p:txBody>
      </p:sp>
      <p:pic>
        <p:nvPicPr>
          <p:cNvPr id="3" name="Kuva 2">
            <a:extLst>
              <a:ext uri="{FF2B5EF4-FFF2-40B4-BE49-F238E27FC236}">
                <a16:creationId xmlns:a16="http://schemas.microsoft.com/office/drawing/2014/main" xmlns="" id="{477EE98A-327B-4859-A36A-A09792BE9A5E}"/>
              </a:ext>
            </a:extLst>
          </p:cNvPr>
          <p:cNvPicPr>
            <a:picLocks noChangeAspect="1"/>
          </p:cNvPicPr>
          <p:nvPr/>
        </p:nvPicPr>
        <p:blipFill>
          <a:blip r:embed="rId2" cstate="print"/>
          <a:stretch>
            <a:fillRect/>
          </a:stretch>
        </p:blipFill>
        <p:spPr>
          <a:xfrm>
            <a:off x="0" y="0"/>
            <a:ext cx="4873782" cy="6858000"/>
          </a:xfrm>
          <a:prstGeom prst="rect">
            <a:avLst/>
          </a:prstGeom>
        </p:spPr>
      </p:pic>
      <p:pic>
        <p:nvPicPr>
          <p:cNvPr id="4" name="Kuva 3">
            <a:extLst>
              <a:ext uri="{FF2B5EF4-FFF2-40B4-BE49-F238E27FC236}">
                <a16:creationId xmlns:a16="http://schemas.microsoft.com/office/drawing/2014/main" xmlns="" id="{FEAD2E02-26E6-42EA-A083-A245A9382ADF}"/>
              </a:ext>
            </a:extLst>
          </p:cNvPr>
          <p:cNvPicPr>
            <a:picLocks noChangeAspect="1"/>
          </p:cNvPicPr>
          <p:nvPr/>
        </p:nvPicPr>
        <p:blipFill>
          <a:blip r:embed="rId3" cstate="print"/>
          <a:stretch>
            <a:fillRect/>
          </a:stretch>
        </p:blipFill>
        <p:spPr>
          <a:xfrm>
            <a:off x="9267070" y="0"/>
            <a:ext cx="2924930" cy="6858000"/>
          </a:xfrm>
          <a:prstGeom prst="rect">
            <a:avLst/>
          </a:prstGeom>
        </p:spPr>
      </p:pic>
      <p:sp>
        <p:nvSpPr>
          <p:cNvPr id="5" name="Tekstiruutu 4">
            <a:extLst>
              <a:ext uri="{FF2B5EF4-FFF2-40B4-BE49-F238E27FC236}">
                <a16:creationId xmlns:a16="http://schemas.microsoft.com/office/drawing/2014/main" xmlns="" id="{F67ED85E-EDCD-4A28-8FF4-06D637F11699}"/>
              </a:ext>
            </a:extLst>
          </p:cNvPr>
          <p:cNvSpPr txBox="1"/>
          <p:nvPr/>
        </p:nvSpPr>
        <p:spPr>
          <a:xfrm>
            <a:off x="5041690" y="4747846"/>
            <a:ext cx="3926463" cy="923330"/>
          </a:xfrm>
          <a:prstGeom prst="rect">
            <a:avLst/>
          </a:prstGeom>
          <a:noFill/>
        </p:spPr>
        <p:txBody>
          <a:bodyPr wrap="square" rtlCol="0">
            <a:spAutoFit/>
          </a:bodyPr>
          <a:lstStyle/>
          <a:p>
            <a:r>
              <a:rPr lang="fi-FI"/>
              <a:t>Julistetta voi käyttää esim. tilaisuuksista tiedottaessa. Alalaidassa on tila omille tiedotuksille.</a:t>
            </a:r>
          </a:p>
        </p:txBody>
      </p:sp>
      <p:sp>
        <p:nvSpPr>
          <p:cNvPr id="8" name="Nuoli: Vasen-ylös 7">
            <a:extLst>
              <a:ext uri="{FF2B5EF4-FFF2-40B4-BE49-F238E27FC236}">
                <a16:creationId xmlns:a16="http://schemas.microsoft.com/office/drawing/2014/main" xmlns="" id="{DA043949-33C5-459B-A50C-92980DEE977B}"/>
              </a:ext>
            </a:extLst>
          </p:cNvPr>
          <p:cNvSpPr/>
          <p:nvPr/>
        </p:nvSpPr>
        <p:spPr>
          <a:xfrm>
            <a:off x="4873782" y="5671176"/>
            <a:ext cx="902764" cy="1122599"/>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769737F-8969-4625-A5FD-277CD828F483}"/>
              </a:ext>
            </a:extLst>
          </p:cNvPr>
          <p:cNvSpPr>
            <a:spLocks noGrp="1"/>
          </p:cNvSpPr>
          <p:nvPr>
            <p:ph type="title"/>
          </p:nvPr>
        </p:nvSpPr>
        <p:spPr>
          <a:xfrm>
            <a:off x="838200" y="66186"/>
            <a:ext cx="10515600" cy="904875"/>
          </a:xfrm>
        </p:spPr>
        <p:txBody>
          <a:bodyPr>
            <a:normAutofit fontScale="90000"/>
          </a:bodyPr>
          <a:lstStyle/>
          <a:p>
            <a:r>
              <a:rPr lang="fi-FI" dirty="0">
                <a:effectLst/>
                <a:latin typeface="Arial" panose="020B0604020202020204" pitchFamily="34" charset="0"/>
              </a:rPr>
              <a:t>Jäsentilasto 29.11.2019 piirien osalta</a:t>
            </a:r>
            <a:r>
              <a:rPr lang="fi-FI" dirty="0">
                <a:solidFill>
                  <a:srgbClr val="000000"/>
                </a:solidFill>
                <a:effectLst/>
                <a:latin typeface="Arial" panose="020B0604020202020204" pitchFamily="34" charset="0"/>
              </a:rPr>
              <a:t/>
            </a:r>
            <a:br>
              <a:rPr lang="fi-FI" dirty="0">
                <a:solidFill>
                  <a:srgbClr val="000000"/>
                </a:solidFill>
                <a:effectLst/>
                <a:latin typeface="Arial" panose="020B0604020202020204" pitchFamily="34" charset="0"/>
              </a:rPr>
            </a:br>
            <a:endParaRPr lang="fi-FI" dirty="0"/>
          </a:p>
        </p:txBody>
      </p:sp>
      <p:sp>
        <p:nvSpPr>
          <p:cNvPr id="5" name="Dian numeron paikkamerkki 4">
            <a:extLst>
              <a:ext uri="{FF2B5EF4-FFF2-40B4-BE49-F238E27FC236}">
                <a16:creationId xmlns:a16="http://schemas.microsoft.com/office/drawing/2014/main" xmlns="" id="{408864B9-F644-4C4A-92F7-0D920658AF6A}"/>
              </a:ext>
            </a:extLst>
          </p:cNvPr>
          <p:cNvSpPr>
            <a:spLocks noGrp="1"/>
          </p:cNvSpPr>
          <p:nvPr>
            <p:ph type="sldNum" sz="quarter" idx="12"/>
          </p:nvPr>
        </p:nvSpPr>
        <p:spPr/>
        <p:txBody>
          <a:bodyPr/>
          <a:lstStyle/>
          <a:p>
            <a:fld id="{8AABEC2C-E3F8-4FCF-8C35-324852C42EB9}" type="slidenum">
              <a:rPr lang="fi-FI" smtClean="0"/>
              <a:pPr/>
              <a:t>2</a:t>
            </a:fld>
            <a:endParaRPr lang="fi-FI"/>
          </a:p>
        </p:txBody>
      </p:sp>
      <p:graphicFrame>
        <p:nvGraphicFramePr>
          <p:cNvPr id="3" name="Taulukko 2">
            <a:extLst>
              <a:ext uri="{FF2B5EF4-FFF2-40B4-BE49-F238E27FC236}">
                <a16:creationId xmlns:a16="http://schemas.microsoft.com/office/drawing/2014/main" xmlns="" id="{7E1689AA-E0E1-40D5-B8A5-53557BE876B8}"/>
              </a:ext>
            </a:extLst>
          </p:cNvPr>
          <p:cNvGraphicFramePr>
            <a:graphicFrameLocks noGrp="1"/>
          </p:cNvGraphicFramePr>
          <p:nvPr>
            <p:extLst>
              <p:ext uri="{D42A27DB-BD31-4B8C-83A1-F6EECF244321}">
                <p14:modId xmlns:p14="http://schemas.microsoft.com/office/powerpoint/2010/main" xmlns="" val="3699245902"/>
              </p:ext>
            </p:extLst>
          </p:nvPr>
        </p:nvGraphicFramePr>
        <p:xfrm>
          <a:off x="1820008" y="545123"/>
          <a:ext cx="7948243" cy="5477616"/>
        </p:xfrm>
        <a:graphic>
          <a:graphicData uri="http://schemas.openxmlformats.org/drawingml/2006/table">
            <a:tbl>
              <a:tblPr>
                <a:tableStyleId>{5C22544A-7EE6-4342-B048-85BDC9FD1C3A}</a:tableStyleId>
              </a:tblPr>
              <a:tblGrid>
                <a:gridCol w="2006353">
                  <a:extLst>
                    <a:ext uri="{9D8B030D-6E8A-4147-A177-3AD203B41FA5}">
                      <a16:colId xmlns:a16="http://schemas.microsoft.com/office/drawing/2014/main" xmlns="" val="1346807774"/>
                    </a:ext>
                  </a:extLst>
                </a:gridCol>
                <a:gridCol w="788823">
                  <a:extLst>
                    <a:ext uri="{9D8B030D-6E8A-4147-A177-3AD203B41FA5}">
                      <a16:colId xmlns:a16="http://schemas.microsoft.com/office/drawing/2014/main" xmlns="" val="1681013841"/>
                    </a:ext>
                  </a:extLst>
                </a:gridCol>
                <a:gridCol w="707368">
                  <a:extLst>
                    <a:ext uri="{9D8B030D-6E8A-4147-A177-3AD203B41FA5}">
                      <a16:colId xmlns:a16="http://schemas.microsoft.com/office/drawing/2014/main" xmlns="" val="761869707"/>
                    </a:ext>
                  </a:extLst>
                </a:gridCol>
                <a:gridCol w="737377">
                  <a:extLst>
                    <a:ext uri="{9D8B030D-6E8A-4147-A177-3AD203B41FA5}">
                      <a16:colId xmlns:a16="http://schemas.microsoft.com/office/drawing/2014/main" xmlns="" val="364175281"/>
                    </a:ext>
                  </a:extLst>
                </a:gridCol>
                <a:gridCol w="668784">
                  <a:extLst>
                    <a:ext uri="{9D8B030D-6E8A-4147-A177-3AD203B41FA5}">
                      <a16:colId xmlns:a16="http://schemas.microsoft.com/office/drawing/2014/main" xmlns="" val="910172248"/>
                    </a:ext>
                  </a:extLst>
                </a:gridCol>
                <a:gridCol w="707368">
                  <a:extLst>
                    <a:ext uri="{9D8B030D-6E8A-4147-A177-3AD203B41FA5}">
                      <a16:colId xmlns:a16="http://schemas.microsoft.com/office/drawing/2014/main" xmlns="" val="2587613051"/>
                    </a:ext>
                  </a:extLst>
                </a:gridCol>
                <a:gridCol w="906641">
                  <a:extLst>
                    <a:ext uri="{9D8B030D-6E8A-4147-A177-3AD203B41FA5}">
                      <a16:colId xmlns:a16="http://schemas.microsoft.com/office/drawing/2014/main" xmlns="" val="2620165823"/>
                    </a:ext>
                  </a:extLst>
                </a:gridCol>
                <a:gridCol w="756745">
                  <a:extLst>
                    <a:ext uri="{9D8B030D-6E8A-4147-A177-3AD203B41FA5}">
                      <a16:colId xmlns:a16="http://schemas.microsoft.com/office/drawing/2014/main" xmlns="" val="1539190445"/>
                    </a:ext>
                  </a:extLst>
                </a:gridCol>
                <a:gridCol w="668784">
                  <a:extLst>
                    <a:ext uri="{9D8B030D-6E8A-4147-A177-3AD203B41FA5}">
                      <a16:colId xmlns:a16="http://schemas.microsoft.com/office/drawing/2014/main" xmlns="" val="3636660787"/>
                    </a:ext>
                  </a:extLst>
                </a:gridCol>
              </a:tblGrid>
              <a:tr h="304312">
                <a:tc>
                  <a:txBody>
                    <a:bodyPr/>
                    <a:lstStyle/>
                    <a:p>
                      <a:pPr algn="l" fontAlgn="b"/>
                      <a:r>
                        <a:rPr lang="fi-FI" sz="1100" b="1" u="none" strike="noStrike" dirty="0">
                          <a:effectLst/>
                        </a:rPr>
                        <a:t> </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a:effectLst/>
                        </a:rPr>
                        <a:t> </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effectLst/>
                        </a:rPr>
                        <a:t>Poistot /</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a:effectLst/>
                        </a:rPr>
                        <a:t>Tilanne </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a:effectLst/>
                        </a:rPr>
                        <a:t>Poistot</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a:effectLst/>
                        </a:rPr>
                        <a:t>Uudet</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solidFill>
                            <a:srgbClr val="FF0000"/>
                          </a:solidFill>
                          <a:effectLst/>
                        </a:rPr>
                        <a:t>Tilanne </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fi-FI" sz="1600" b="1" u="none" strike="noStrike" dirty="0">
                          <a:solidFill>
                            <a:srgbClr val="FF0000"/>
                          </a:solidFill>
                          <a:effectLst/>
                        </a:rPr>
                        <a:t> </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fi-FI" sz="1600" b="1" u="none" strike="sngStrike">
                          <a:solidFill>
                            <a:srgbClr val="FF0000"/>
                          </a:solidFill>
                          <a:effectLst/>
                        </a:rPr>
                        <a:t>%</a:t>
                      </a:r>
                      <a:endParaRPr lang="fi-FI" sz="1600" b="1" i="0" u="none" strike="noStrike">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44740534"/>
                  </a:ext>
                </a:extLst>
              </a:tr>
              <a:tr h="304312">
                <a:tc>
                  <a:txBody>
                    <a:bodyPr/>
                    <a:lstStyle/>
                    <a:p>
                      <a:pPr algn="l" fontAlgn="b"/>
                      <a:r>
                        <a:rPr lang="fi-FI" sz="1100" b="1" u="none" strike="noStrike" dirty="0">
                          <a:effectLst/>
                        </a:rPr>
                        <a:t> </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a:effectLst/>
                        </a:rPr>
                        <a:t> </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effectLst/>
                        </a:rPr>
                        <a:t>muutos</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a:effectLst/>
                        </a:rPr>
                        <a:t> </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a:effectLst/>
                        </a:rPr>
                        <a:t> </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a:effectLst/>
                        </a:rPr>
                        <a:t>jäsenet</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solidFill>
                            <a:srgbClr val="FF0000"/>
                          </a:solidFill>
                          <a:effectLst/>
                        </a:rPr>
                        <a:t> </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fi-FI" sz="1600" b="1" u="none" strike="noStrike" dirty="0">
                          <a:solidFill>
                            <a:srgbClr val="FF0000"/>
                          </a:solidFill>
                          <a:effectLst/>
                        </a:rPr>
                        <a:t>2018/</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fi-FI" sz="1600" b="1" u="none" strike="noStrike">
                          <a:solidFill>
                            <a:srgbClr val="FF0000"/>
                          </a:solidFill>
                          <a:effectLst/>
                        </a:rPr>
                        <a:t>2018/</a:t>
                      </a:r>
                      <a:endParaRPr lang="fi-FI" sz="1600" b="1" i="0" u="none" strike="noStrike">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3238040"/>
                  </a:ext>
                </a:extLst>
              </a:tr>
              <a:tr h="304312">
                <a:tc>
                  <a:txBody>
                    <a:bodyPr/>
                    <a:lstStyle/>
                    <a:p>
                      <a:pPr algn="l" fontAlgn="b"/>
                      <a:r>
                        <a:rPr lang="fi-FI" sz="1100" b="1" u="none" strike="noStrike" dirty="0">
                          <a:effectLst/>
                        </a:rPr>
                        <a:t>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effectLst/>
                        </a:rPr>
                        <a:t>2018</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effectLst/>
                        </a:rPr>
                        <a:t>1.-2.1.19</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effectLst/>
                        </a:rPr>
                        <a:t>2.1.19</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effectLst/>
                        </a:rPr>
                        <a:t>30.6.19</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effectLst/>
                        </a:rPr>
                        <a:t>1.1.-29.11.</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fi-FI" sz="1100" b="1" u="none" strike="noStrike" dirty="0">
                          <a:solidFill>
                            <a:srgbClr val="FF0000"/>
                          </a:solidFill>
                          <a:effectLst/>
                        </a:rPr>
                        <a:t>29.11.19</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fi-FI" sz="1600" b="1" u="none" strike="noStrike" dirty="0">
                          <a:solidFill>
                            <a:srgbClr val="FF0000"/>
                          </a:solidFill>
                          <a:effectLst/>
                        </a:rPr>
                        <a:t>2019</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fi-FI" sz="1600" b="1" u="none" strike="noStrike" dirty="0">
                          <a:solidFill>
                            <a:srgbClr val="FF0000"/>
                          </a:solidFill>
                          <a:effectLst/>
                        </a:rPr>
                        <a:t>2019</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911971199"/>
                  </a:ext>
                </a:extLst>
              </a:tr>
              <a:tr h="304312">
                <a:tc>
                  <a:txBody>
                    <a:bodyPr/>
                    <a:lstStyle/>
                    <a:p>
                      <a:pPr algn="l" fontAlgn="b"/>
                      <a:r>
                        <a:rPr lang="fi-FI" sz="1100" b="1" u="none" strike="noStrike" dirty="0">
                          <a:effectLst/>
                        </a:rPr>
                        <a:t>Helsingin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2 692</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207</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2 485</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230</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229</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2 484</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-208</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-7,7</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596870269"/>
                  </a:ext>
                </a:extLst>
              </a:tr>
              <a:tr h="304312">
                <a:tc>
                  <a:txBody>
                    <a:bodyPr/>
                    <a:lstStyle/>
                    <a:p>
                      <a:pPr algn="l" fontAlgn="b"/>
                      <a:r>
                        <a:rPr lang="fi-FI" sz="1100" b="1" u="none" strike="noStrike" dirty="0">
                          <a:effectLst/>
                        </a:rPr>
                        <a:t>Hämeen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5 528</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109</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5 419</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543</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408</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5 284</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-244</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-4,4</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54468075"/>
                  </a:ext>
                </a:extLst>
              </a:tr>
              <a:tr h="304312">
                <a:tc>
                  <a:txBody>
                    <a:bodyPr/>
                    <a:lstStyle/>
                    <a:p>
                      <a:pPr algn="l" fontAlgn="b"/>
                      <a:r>
                        <a:rPr lang="fi-FI" sz="1100" b="1" u="none" strike="noStrike" dirty="0">
                          <a:effectLst/>
                        </a:rPr>
                        <a:t>Keski-Suomen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4 186</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126</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4 060</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307</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293</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4 046</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-140</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-3,3</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250648556"/>
                  </a:ext>
                </a:extLst>
              </a:tr>
              <a:tr h="304312">
                <a:tc>
                  <a:txBody>
                    <a:bodyPr/>
                    <a:lstStyle/>
                    <a:p>
                      <a:pPr algn="l" fontAlgn="b"/>
                      <a:r>
                        <a:rPr lang="fi-FI" sz="1100" b="1" u="none" strike="noStrike" dirty="0">
                          <a:effectLst/>
                        </a:rPr>
                        <a:t>Kuopion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3 689</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75</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3 614</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349</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393</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3 658</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-31</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-0,8</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684308138"/>
                  </a:ext>
                </a:extLst>
              </a:tr>
              <a:tr h="304312">
                <a:tc>
                  <a:txBody>
                    <a:bodyPr/>
                    <a:lstStyle/>
                    <a:p>
                      <a:pPr algn="l" fontAlgn="b"/>
                      <a:r>
                        <a:rPr lang="fi-FI" sz="1100" b="1" u="none" strike="noStrike" dirty="0">
                          <a:effectLst/>
                        </a:rPr>
                        <a:t>Kymen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4 027</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113</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3 914</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379</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391</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3 926</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-101</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-2,5</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4121516064"/>
                  </a:ext>
                </a:extLst>
              </a:tr>
              <a:tr h="304312">
                <a:tc>
                  <a:txBody>
                    <a:bodyPr/>
                    <a:lstStyle/>
                    <a:p>
                      <a:pPr algn="l" fontAlgn="b"/>
                      <a:r>
                        <a:rPr lang="fi-FI" sz="1100" b="1" u="none" strike="noStrike" dirty="0">
                          <a:effectLst/>
                        </a:rPr>
                        <a:t>Lapin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593</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35</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558</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52</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60</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566</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-27</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-4,6</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9908435"/>
                  </a:ext>
                </a:extLst>
              </a:tr>
              <a:tr h="304312">
                <a:tc>
                  <a:txBody>
                    <a:bodyPr/>
                    <a:lstStyle/>
                    <a:p>
                      <a:pPr algn="l" fontAlgn="b"/>
                      <a:r>
                        <a:rPr lang="fi-FI" sz="1100" b="1" u="none" strike="noStrike" dirty="0">
                          <a:effectLst/>
                        </a:rPr>
                        <a:t>Mikkelin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2 480</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103</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2 377</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204</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155</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solidFill>
                            <a:srgbClr val="FF0000"/>
                          </a:solidFill>
                          <a:effectLst/>
                        </a:rPr>
                        <a:t>2 328</a:t>
                      </a:r>
                      <a:endParaRPr lang="fi-FI" sz="1100" b="1"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-152</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-6,1</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016413026"/>
                  </a:ext>
                </a:extLst>
              </a:tr>
              <a:tr h="304312">
                <a:tc>
                  <a:txBody>
                    <a:bodyPr/>
                    <a:lstStyle/>
                    <a:p>
                      <a:pPr algn="l" fontAlgn="b"/>
                      <a:r>
                        <a:rPr lang="fi-FI" sz="1100" b="1" u="none" strike="noStrike" dirty="0">
                          <a:effectLst/>
                        </a:rPr>
                        <a:t>Oulun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2 702</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80</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2 622</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234</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206</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solidFill>
                            <a:srgbClr val="FF0000"/>
                          </a:solidFill>
                          <a:effectLst/>
                        </a:rPr>
                        <a:t>2 594</a:t>
                      </a:r>
                      <a:endParaRPr lang="fi-FI" sz="1100" b="1"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-108</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-4,0</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650859632"/>
                  </a:ext>
                </a:extLst>
              </a:tr>
              <a:tr h="304312">
                <a:tc>
                  <a:txBody>
                    <a:bodyPr/>
                    <a:lstStyle/>
                    <a:p>
                      <a:pPr algn="l" fontAlgn="b"/>
                      <a:r>
                        <a:rPr lang="fi-FI" sz="1100" b="1" u="none" strike="noStrike" dirty="0">
                          <a:effectLst/>
                        </a:rPr>
                        <a:t>Pirkanmaan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5 769</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129</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5 640</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476</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409</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solidFill>
                            <a:srgbClr val="FF0000"/>
                          </a:solidFill>
                          <a:effectLst/>
                        </a:rPr>
                        <a:t>5 573</a:t>
                      </a:r>
                      <a:endParaRPr lang="fi-FI" sz="1100" b="1"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-196</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-3,4</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1966306389"/>
                  </a:ext>
                </a:extLst>
              </a:tr>
              <a:tr h="304312">
                <a:tc>
                  <a:txBody>
                    <a:bodyPr/>
                    <a:lstStyle/>
                    <a:p>
                      <a:pPr algn="l" fontAlgn="b"/>
                      <a:r>
                        <a:rPr lang="fi-FI" sz="1100" b="1" u="none" strike="noStrike" dirty="0">
                          <a:solidFill>
                            <a:schemeClr val="tx1"/>
                          </a:solidFill>
                          <a:effectLst/>
                        </a:rPr>
                        <a:t>Pohjanmaan Piiri</a:t>
                      </a:r>
                      <a:endParaRPr lang="fi-FI" sz="1100" b="1"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chemeClr val="tx1"/>
                          </a:solidFill>
                          <a:effectLst/>
                        </a:rPr>
                        <a:t>2 977</a:t>
                      </a:r>
                      <a:endParaRPr lang="fi-FI" sz="1100" b="1"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chemeClr val="tx1"/>
                          </a:solidFill>
                          <a:effectLst/>
                        </a:rPr>
                        <a:t>122</a:t>
                      </a:r>
                      <a:endParaRPr lang="fi-FI" sz="1100" b="1"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chemeClr val="tx1"/>
                          </a:solidFill>
                          <a:effectLst/>
                        </a:rPr>
                        <a:t>2 855</a:t>
                      </a:r>
                      <a:endParaRPr lang="fi-FI" sz="1100" b="1"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chemeClr val="tx1"/>
                          </a:solidFill>
                          <a:effectLst/>
                        </a:rPr>
                        <a:t>206</a:t>
                      </a:r>
                      <a:endParaRPr lang="fi-FI" sz="1100" b="1"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chemeClr val="tx1"/>
                          </a:solidFill>
                          <a:effectLst/>
                        </a:rPr>
                        <a:t>157</a:t>
                      </a:r>
                      <a:endParaRPr lang="fi-FI" sz="1100" b="1" i="0" u="none" strike="noStrike" dirty="0">
                        <a:solidFill>
                          <a:schemeClr val="tx1"/>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2 806</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-171</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-5,7</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800165946"/>
                  </a:ext>
                </a:extLst>
              </a:tr>
              <a:tr h="304312">
                <a:tc>
                  <a:txBody>
                    <a:bodyPr/>
                    <a:lstStyle/>
                    <a:p>
                      <a:pPr algn="l" fontAlgn="b"/>
                      <a:r>
                        <a:rPr lang="fi-FI" sz="1100" b="1" u="none" strike="noStrike" dirty="0">
                          <a:effectLst/>
                        </a:rPr>
                        <a:t>Pohjois-Karjalan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2 447</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66</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2 381</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180</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199</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solidFill>
                            <a:srgbClr val="FF0000"/>
                          </a:solidFill>
                          <a:effectLst/>
                        </a:rPr>
                        <a:t>2 400</a:t>
                      </a:r>
                      <a:endParaRPr lang="fi-FI" sz="1100" b="1"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-47</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-1,9</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555598213"/>
                  </a:ext>
                </a:extLst>
              </a:tr>
              <a:tr h="304312">
                <a:tc>
                  <a:txBody>
                    <a:bodyPr/>
                    <a:lstStyle/>
                    <a:p>
                      <a:pPr algn="l" fontAlgn="b"/>
                      <a:r>
                        <a:rPr lang="fi-FI" sz="1100" b="1" u="none" strike="noStrike" dirty="0">
                          <a:effectLst/>
                        </a:rPr>
                        <a:t>Ruotsinkielinen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373</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27</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346</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23</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20</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solidFill>
                            <a:srgbClr val="FF0000"/>
                          </a:solidFill>
                          <a:effectLst/>
                        </a:rPr>
                        <a:t>343</a:t>
                      </a:r>
                      <a:endParaRPr lang="fi-FI" sz="1100" b="1"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-30</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-8,0</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853746272"/>
                  </a:ext>
                </a:extLst>
              </a:tr>
              <a:tr h="304312">
                <a:tc>
                  <a:txBody>
                    <a:bodyPr/>
                    <a:lstStyle/>
                    <a:p>
                      <a:pPr algn="l" fontAlgn="b"/>
                      <a:r>
                        <a:rPr lang="fi-FI" sz="1100" b="1" u="none" strike="noStrike" dirty="0">
                          <a:effectLst/>
                        </a:rPr>
                        <a:t>Satakunnan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3 936</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130</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3 806</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262</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290</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3 834</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-102</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-2,6</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09150999"/>
                  </a:ext>
                </a:extLst>
              </a:tr>
              <a:tr h="304312">
                <a:tc>
                  <a:txBody>
                    <a:bodyPr/>
                    <a:lstStyle/>
                    <a:p>
                      <a:pPr algn="l" fontAlgn="b"/>
                      <a:r>
                        <a:rPr lang="fi-FI" sz="1100" b="1" u="none" strike="noStrike" dirty="0">
                          <a:effectLst/>
                        </a:rPr>
                        <a:t>Uudenmaan Piiri</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7 476</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272</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7 204</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625</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a:effectLst/>
                        </a:rPr>
                        <a:t>784</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7 363</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-113</a:t>
                      </a:r>
                      <a:endParaRPr lang="fi-FI" sz="16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-1,5</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3711952188"/>
                  </a:ext>
                </a:extLst>
              </a:tr>
              <a:tr h="304312">
                <a:tc>
                  <a:txBody>
                    <a:bodyPr/>
                    <a:lstStyle/>
                    <a:p>
                      <a:pPr algn="l" fontAlgn="b"/>
                      <a:r>
                        <a:rPr lang="fi-FI" sz="1100" b="1" u="none" strike="noStrike">
                          <a:effectLst/>
                        </a:rPr>
                        <a:t>Varsinais-Suomen Piiri</a:t>
                      </a:r>
                      <a:endParaRPr lang="fi-FI" sz="1100" b="1" i="0" u="none" strike="noStrike">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3 577</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97</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3 480</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368</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effectLst/>
                        </a:rPr>
                        <a:t>333</a:t>
                      </a:r>
                      <a:endParaRPr lang="fi-FI" sz="1100" b="1" i="0" u="none" strike="noStrike" dirty="0">
                        <a:solidFill>
                          <a:srgbClr val="000000"/>
                        </a:solidFill>
                        <a:effectLst/>
                        <a:latin typeface="Arial" panose="020B0604020202020204" pitchFamily="34" charset="0"/>
                      </a:endParaRPr>
                    </a:p>
                  </a:txBody>
                  <a:tcPr marL="9525" marR="9525" marT="9525" marB="0" anchor="b"/>
                </a:tc>
                <a:tc>
                  <a:txBody>
                    <a:bodyPr/>
                    <a:lstStyle/>
                    <a:p>
                      <a:pPr algn="r" fontAlgn="b"/>
                      <a:r>
                        <a:rPr lang="fi-FI" sz="1100" b="1" u="none" strike="noStrike" dirty="0">
                          <a:solidFill>
                            <a:srgbClr val="FF0000"/>
                          </a:solidFill>
                          <a:effectLst/>
                        </a:rPr>
                        <a:t>3 445</a:t>
                      </a:r>
                      <a:endParaRPr lang="fi-FI" sz="1100" b="1" i="0" u="none" strike="noStrike" dirty="0">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a:solidFill>
                            <a:srgbClr val="FF0000"/>
                          </a:solidFill>
                          <a:effectLst/>
                        </a:rPr>
                        <a:t>-132</a:t>
                      </a:r>
                      <a:endParaRPr lang="fi-FI" sz="1600" b="1" i="0" u="none" strike="noStrike">
                        <a:solidFill>
                          <a:srgbClr val="FF0000"/>
                        </a:solidFill>
                        <a:effectLst/>
                        <a:latin typeface="Arial" panose="020B0604020202020204" pitchFamily="34" charset="0"/>
                      </a:endParaRPr>
                    </a:p>
                  </a:txBody>
                  <a:tcPr marL="9525" marR="9525" marT="9525" marB="0" anchor="b"/>
                </a:tc>
                <a:tc>
                  <a:txBody>
                    <a:bodyPr/>
                    <a:lstStyle/>
                    <a:p>
                      <a:pPr algn="r" fontAlgn="b"/>
                      <a:r>
                        <a:rPr lang="fi-FI" sz="1600" b="1" u="none" strike="noStrike" dirty="0">
                          <a:solidFill>
                            <a:srgbClr val="FF0000"/>
                          </a:solidFill>
                          <a:effectLst/>
                        </a:rPr>
                        <a:t>-3,7</a:t>
                      </a:r>
                      <a:endParaRPr lang="fi-FI" sz="1600" b="1" i="0" u="none" strike="noStrike" dirty="0">
                        <a:solidFill>
                          <a:srgbClr val="FF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xmlns="" val="2578893853"/>
                  </a:ext>
                </a:extLst>
              </a:tr>
            </a:tbl>
          </a:graphicData>
        </a:graphic>
      </p:graphicFrame>
    </p:spTree>
    <p:extLst>
      <p:ext uri="{BB962C8B-B14F-4D97-AF65-F5344CB8AC3E}">
        <p14:creationId xmlns:p14="http://schemas.microsoft.com/office/powerpoint/2010/main" xmlns="" val="799414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510023" y="210290"/>
            <a:ext cx="8075177" cy="2246769"/>
          </a:xfrm>
          <a:prstGeom prst="rect">
            <a:avLst/>
          </a:prstGeom>
        </p:spPr>
        <p:txBody>
          <a:bodyPr vert="horz" wrap="square" lIns="0" tIns="30480" rIns="0" bIns="0" rtlCol="0">
            <a:spAutoFit/>
          </a:bodyPr>
          <a:lstStyle/>
          <a:p>
            <a:r>
              <a:rPr lang="fi-FI" b="1" dirty="0"/>
              <a:t>Roll-</a:t>
            </a:r>
            <a:r>
              <a:rPr lang="fi-FI" b="1" dirty="0" err="1"/>
              <a:t>up</a:t>
            </a:r>
            <a:endParaRPr lang="fi-FI" dirty="0"/>
          </a:p>
          <a:p>
            <a:pPr marL="285750" indent="-285750">
              <a:buFont typeface="Wingdings" panose="05000000000000000000" pitchFamily="2" charset="2"/>
              <a:buChar char="Ø"/>
            </a:pPr>
            <a:r>
              <a:rPr lang="fi-FI" dirty="0"/>
              <a:t>Liitto on tilannut itselleen 5 kpl Eläköön elämä! -roll </a:t>
            </a:r>
            <a:r>
              <a:rPr lang="fi-FI" dirty="0" err="1"/>
              <a:t>up</a:t>
            </a:r>
            <a:r>
              <a:rPr lang="fi-FI" dirty="0"/>
              <a:t> -mainostelinettä.</a:t>
            </a:r>
          </a:p>
          <a:p>
            <a:pPr marL="285750" indent="-285750">
              <a:buFont typeface="Wingdings" panose="05000000000000000000" pitchFamily="2" charset="2"/>
              <a:buChar char="Ø"/>
            </a:pPr>
            <a:r>
              <a:rPr lang="fi-FI" dirty="0"/>
              <a:t>Piirit ja yhdistykset voivat halutessaan tilata sellaisen myös itselleen.</a:t>
            </a:r>
          </a:p>
          <a:p>
            <a:pPr marL="285750" indent="-285750">
              <a:buFont typeface="Wingdings" panose="05000000000000000000" pitchFamily="2" charset="2"/>
              <a:buChar char="Ø"/>
            </a:pPr>
            <a:r>
              <a:rPr lang="fi-FI" dirty="0"/>
              <a:t>Yksikköhinta riippuu kokonaistilausmäärästä.</a:t>
            </a:r>
          </a:p>
          <a:p>
            <a:pPr marL="285750" indent="-285750">
              <a:buFont typeface="Wingdings" panose="05000000000000000000" pitchFamily="2" charset="2"/>
              <a:buChar char="Ø"/>
            </a:pPr>
            <a:r>
              <a:rPr lang="fi-FI" dirty="0"/>
              <a:t>Alla on hinnat roll upeista kahdella eri versiolla: </a:t>
            </a:r>
          </a:p>
          <a:p>
            <a:endParaRPr lang="fi-FI" dirty="0"/>
          </a:p>
          <a:p>
            <a:r>
              <a:rPr lang="fi-FI" b="1" dirty="0"/>
              <a:t>Versio A</a:t>
            </a:r>
            <a:r>
              <a:rPr lang="fi-FI" dirty="0"/>
              <a:t>: kampanjan perus-roll </a:t>
            </a:r>
            <a:r>
              <a:rPr lang="fi-FI" dirty="0" err="1"/>
              <a:t>up</a:t>
            </a:r>
            <a:r>
              <a:rPr lang="fi-FI" dirty="0"/>
              <a:t> ilman tekstimuutoksia.</a:t>
            </a:r>
          </a:p>
          <a:p>
            <a:r>
              <a:rPr lang="fi-FI" b="1" dirty="0"/>
              <a:t>Versio B</a:t>
            </a:r>
            <a:r>
              <a:rPr lang="fi-FI" dirty="0"/>
              <a:t>: roll </a:t>
            </a:r>
            <a:r>
              <a:rPr lang="fi-FI" dirty="0" err="1"/>
              <a:t>up</a:t>
            </a:r>
            <a:r>
              <a:rPr lang="fi-FI" dirty="0"/>
              <a:t>, jossa perus-roll </a:t>
            </a:r>
            <a:r>
              <a:rPr lang="fi-FI" dirty="0" err="1"/>
              <a:t>upiin</a:t>
            </a:r>
            <a:r>
              <a:rPr lang="fi-FI" dirty="0"/>
              <a:t> lisätään yhdistyksen oma logo.</a:t>
            </a:r>
          </a:p>
        </p:txBody>
      </p:sp>
      <p:pic>
        <p:nvPicPr>
          <p:cNvPr id="5" name="Kuva 4">
            <a:extLst>
              <a:ext uri="{FF2B5EF4-FFF2-40B4-BE49-F238E27FC236}">
                <a16:creationId xmlns:a16="http://schemas.microsoft.com/office/drawing/2014/main" xmlns="" id="{A3747D3A-0FCF-4165-AF3E-904FA0800A96}"/>
              </a:ext>
            </a:extLst>
          </p:cNvPr>
          <p:cNvPicPr>
            <a:picLocks noChangeAspect="1"/>
          </p:cNvPicPr>
          <p:nvPr/>
        </p:nvPicPr>
        <p:blipFill>
          <a:blip r:embed="rId2" cstate="print"/>
          <a:stretch>
            <a:fillRect/>
          </a:stretch>
        </p:blipFill>
        <p:spPr>
          <a:xfrm>
            <a:off x="9267070" y="0"/>
            <a:ext cx="2924930" cy="6858000"/>
          </a:xfrm>
          <a:prstGeom prst="rect">
            <a:avLst/>
          </a:prstGeom>
        </p:spPr>
      </p:pic>
      <p:pic>
        <p:nvPicPr>
          <p:cNvPr id="2" name="Kuva 1">
            <a:extLst>
              <a:ext uri="{FF2B5EF4-FFF2-40B4-BE49-F238E27FC236}">
                <a16:creationId xmlns:a16="http://schemas.microsoft.com/office/drawing/2014/main" xmlns="" id="{F4012466-90BA-4D26-87BE-FA4AC8F1EA79}"/>
              </a:ext>
            </a:extLst>
          </p:cNvPr>
          <p:cNvPicPr>
            <a:picLocks noChangeAspect="1"/>
          </p:cNvPicPr>
          <p:nvPr/>
        </p:nvPicPr>
        <p:blipFill>
          <a:blip r:embed="rId3" cstate="print"/>
          <a:stretch>
            <a:fillRect/>
          </a:stretch>
        </p:blipFill>
        <p:spPr>
          <a:xfrm>
            <a:off x="522206" y="2571424"/>
            <a:ext cx="6060624" cy="3585536"/>
          </a:xfrm>
          <a:prstGeom prst="rect">
            <a:avLst/>
          </a:prstGeom>
        </p:spPr>
      </p:pic>
      <p:sp>
        <p:nvSpPr>
          <p:cNvPr id="3" name="Tekstiruutu 2">
            <a:extLst>
              <a:ext uri="{FF2B5EF4-FFF2-40B4-BE49-F238E27FC236}">
                <a16:creationId xmlns:a16="http://schemas.microsoft.com/office/drawing/2014/main" xmlns="" id="{BC3B7EA6-99A5-4885-8F4E-DF3671025198}"/>
              </a:ext>
            </a:extLst>
          </p:cNvPr>
          <p:cNvSpPr txBox="1"/>
          <p:nvPr/>
        </p:nvSpPr>
        <p:spPr>
          <a:xfrm>
            <a:off x="9267070" y="6258560"/>
            <a:ext cx="2853810" cy="461665"/>
          </a:xfrm>
          <a:prstGeom prst="rect">
            <a:avLst/>
          </a:prstGeom>
          <a:noFill/>
        </p:spPr>
        <p:txBody>
          <a:bodyPr wrap="square" rtlCol="0">
            <a:spAutoFit/>
          </a:bodyPr>
          <a:lstStyle/>
          <a:p>
            <a:r>
              <a:rPr lang="fi-FI" sz="1200" dirty="0">
                <a:solidFill>
                  <a:srgbClr val="FF0000"/>
                </a:solidFill>
              </a:rPr>
              <a:t>Mahdollisen oman logon paikka on roll </a:t>
            </a:r>
            <a:r>
              <a:rPr lang="fi-FI" sz="1200" dirty="0" err="1">
                <a:solidFill>
                  <a:srgbClr val="FF0000"/>
                </a:solidFill>
              </a:rPr>
              <a:t>upin</a:t>
            </a:r>
            <a:r>
              <a:rPr lang="fi-FI" sz="1200" dirty="0">
                <a:solidFill>
                  <a:srgbClr val="FF0000"/>
                </a:solidFill>
              </a:rPr>
              <a:t> alaosassa valkoisella pohjalla.</a:t>
            </a:r>
          </a:p>
        </p:txBody>
      </p:sp>
    </p:spTree>
    <p:extLst>
      <p:ext uri="{BB962C8B-B14F-4D97-AF65-F5344CB8AC3E}">
        <p14:creationId xmlns:p14="http://schemas.microsoft.com/office/powerpoint/2010/main" xmlns="" val="1588212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510023" y="210290"/>
            <a:ext cx="8308662" cy="5690853"/>
          </a:xfrm>
          <a:prstGeom prst="rect">
            <a:avLst/>
          </a:prstGeom>
        </p:spPr>
        <p:txBody>
          <a:bodyPr vert="horz" wrap="square" lIns="0" tIns="30480" rIns="0" bIns="0" rtlCol="0">
            <a:spAutoFit/>
          </a:bodyPr>
          <a:lstStyle/>
          <a:p>
            <a:r>
              <a:rPr lang="fi-FI" b="1" dirty="0"/>
              <a:t>Roll-</a:t>
            </a:r>
            <a:r>
              <a:rPr lang="fi-FI" b="1" dirty="0" err="1"/>
              <a:t>up</a:t>
            </a:r>
            <a:endParaRPr lang="fi-FI" dirty="0"/>
          </a:p>
          <a:p>
            <a:pPr>
              <a:lnSpc>
                <a:spcPct val="107000"/>
              </a:lnSpc>
              <a:spcAft>
                <a:spcPts val="800"/>
              </a:spcAft>
            </a:pP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Roll </a:t>
            </a:r>
            <a:r>
              <a:rPr lang="fi-FI" dirty="0" err="1">
                <a:latin typeface="Calibri" panose="020F0502020204030204" pitchFamily="34" charset="0"/>
                <a:ea typeface="Calibri" panose="020F0502020204030204" pitchFamily="34" charset="0"/>
                <a:cs typeface="Times New Roman" panose="02020603050405020304" pitchFamily="18" charset="0"/>
              </a:rPr>
              <a:t>up</a:t>
            </a:r>
            <a:r>
              <a:rPr lang="fi-FI" dirty="0">
                <a:latin typeface="Calibri" panose="020F0502020204030204" pitchFamily="34" charset="0"/>
                <a:ea typeface="Calibri" panose="020F0502020204030204" pitchFamily="34" charset="0"/>
                <a:cs typeface="Times New Roman" panose="02020603050405020304" pitchFamily="18" charset="0"/>
              </a:rPr>
              <a:t> -mainostelineiden tilaukset tehdään suoraan mainostoimisto KEDM Oy:lle torstaihin 30.1.2020 mennessä. Sen jälkeen tilaukset välitetään toimittajalle.</a:t>
            </a:r>
          </a:p>
          <a:p>
            <a:pPr>
              <a:lnSpc>
                <a:spcPct val="107000"/>
              </a:lnSpc>
              <a:spcAft>
                <a:spcPts val="800"/>
              </a:spcAft>
            </a:pPr>
            <a:r>
              <a:rPr lang="fi-FI" b="1" dirty="0">
                <a:latin typeface="Calibri" panose="020F0502020204030204" pitchFamily="34" charset="0"/>
                <a:ea typeface="Calibri" panose="020F0502020204030204" pitchFamily="34" charset="0"/>
                <a:cs typeface="Times New Roman" panose="02020603050405020304" pitchFamily="18" charset="0"/>
              </a:rPr>
              <a:t>Tilaukset</a:t>
            </a:r>
            <a:r>
              <a:rPr lang="fi-FI" dirty="0">
                <a:latin typeface="Calibri" panose="020F0502020204030204" pitchFamily="34" charset="0"/>
                <a:ea typeface="Calibri" panose="020F0502020204030204" pitchFamily="34" charset="0"/>
                <a:cs typeface="Times New Roman" panose="02020603050405020304" pitchFamily="18" charset="0"/>
              </a:rPr>
              <a:t> sähköpostitse osoitteeseen </a:t>
            </a:r>
            <a:r>
              <a:rPr lang="fi-FI"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katriina.jordan@kedm.fi</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Tilauksesta on käytävä ilmi seuraavat asiat:</a:t>
            </a:r>
          </a:p>
          <a:p>
            <a:pPr marL="342900" lvl="0" indent="-342900">
              <a:spcAft>
                <a:spcPts val="0"/>
              </a:spcAft>
              <a:buFont typeface="Symbol" panose="05050102010706020507" pitchFamily="18" charset="2"/>
              <a:buChar char=""/>
            </a:pPr>
            <a:r>
              <a:rPr lang="fi-FI" dirty="0">
                <a:latin typeface="Calibri" panose="020F0502020204030204" pitchFamily="34" charset="0"/>
                <a:ea typeface="Times New Roman" panose="02020603050405020304" pitchFamily="18" charset="0"/>
                <a:cs typeface="Times New Roman" panose="02020603050405020304" pitchFamily="18" charset="0"/>
              </a:rPr>
              <a:t>Yhdistyksen nimi</a:t>
            </a:r>
          </a:p>
          <a:p>
            <a:pPr marL="342900" lvl="0" indent="-342900">
              <a:spcAft>
                <a:spcPts val="0"/>
              </a:spcAft>
              <a:buFont typeface="Symbol" panose="05050102010706020507" pitchFamily="18" charset="2"/>
              <a:buChar char=""/>
            </a:pPr>
            <a:r>
              <a:rPr lang="fi-FI" dirty="0">
                <a:latin typeface="Calibri" panose="020F0502020204030204" pitchFamily="34" charset="0"/>
                <a:ea typeface="Times New Roman" panose="02020603050405020304" pitchFamily="18" charset="0"/>
                <a:cs typeface="Times New Roman" panose="02020603050405020304" pitchFamily="18" charset="0"/>
              </a:rPr>
              <a:t>Yhteyshenkilön nimi, puhelinnumero ja postiosoite jonne paketti toimitetaan</a:t>
            </a:r>
          </a:p>
          <a:p>
            <a:pPr marL="342900" lvl="0" indent="-342900">
              <a:spcAft>
                <a:spcPts val="0"/>
              </a:spcAft>
              <a:buFont typeface="Symbol" panose="05050102010706020507" pitchFamily="18" charset="2"/>
              <a:buChar char=""/>
            </a:pPr>
            <a:r>
              <a:rPr lang="fi-FI" dirty="0">
                <a:latin typeface="Calibri" panose="020F0502020204030204" pitchFamily="34" charset="0"/>
                <a:ea typeface="Times New Roman" panose="02020603050405020304" pitchFamily="18" charset="0"/>
                <a:cs typeface="Times New Roman" panose="02020603050405020304" pitchFamily="18" charset="0"/>
              </a:rPr>
              <a:t>Tilattava määrä</a:t>
            </a:r>
          </a:p>
          <a:p>
            <a:pPr marL="342900" lvl="0" indent="-342900">
              <a:spcAft>
                <a:spcPts val="0"/>
              </a:spcAft>
              <a:buFont typeface="Symbol" panose="05050102010706020507" pitchFamily="18" charset="2"/>
              <a:buChar char=""/>
            </a:pPr>
            <a:r>
              <a:rPr lang="fi-FI" dirty="0">
                <a:latin typeface="Calibri" panose="020F0502020204030204" pitchFamily="34" charset="0"/>
                <a:ea typeface="Times New Roman" panose="02020603050405020304" pitchFamily="18" charset="0"/>
                <a:cs typeface="Times New Roman" panose="02020603050405020304" pitchFamily="18" charset="0"/>
              </a:rPr>
              <a:t>Laskutusosoite </a:t>
            </a:r>
          </a:p>
          <a:p>
            <a:pPr>
              <a:spcAft>
                <a:spcPts val="0"/>
              </a:spcAft>
            </a:pPr>
            <a:r>
              <a:rPr lang="fi-FI" dirty="0">
                <a:latin typeface="Calibri" panose="020F0502020204030204" pitchFamily="34" charset="0"/>
                <a:ea typeface="Times New Roman" panose="02020603050405020304" pitchFamily="18" charset="0"/>
                <a:cs typeface="Times New Roman" panose="02020603050405020304" pitchFamily="18" charset="0"/>
              </a:rPr>
              <a:t> </a:t>
            </a:r>
          </a:p>
          <a:p>
            <a:pPr>
              <a:spcAft>
                <a:spcPts val="0"/>
              </a:spcAft>
            </a:pPr>
            <a:r>
              <a:rPr lang="fi-FI" dirty="0">
                <a:latin typeface="Calibri" panose="020F0502020204030204" pitchFamily="34" charset="0"/>
                <a:ea typeface="Times New Roman" panose="02020603050405020304" pitchFamily="18" charset="0"/>
                <a:cs typeface="Times New Roman" panose="02020603050405020304" pitchFamily="18" charset="0"/>
              </a:rPr>
              <a:t>Tilauksen mukana on toimitettava painokelpoinen kuva logosta, joka halutaan lisätä perus-roll </a:t>
            </a:r>
            <a:r>
              <a:rPr lang="fi-FI" dirty="0" err="1">
                <a:latin typeface="Calibri" panose="020F0502020204030204" pitchFamily="34" charset="0"/>
                <a:ea typeface="Times New Roman" panose="02020603050405020304" pitchFamily="18" charset="0"/>
                <a:cs typeface="Times New Roman" panose="02020603050405020304" pitchFamily="18" charset="0"/>
              </a:rPr>
              <a:t>upiin</a:t>
            </a:r>
            <a:r>
              <a:rPr lang="fi-FI" dirty="0">
                <a:latin typeface="Calibri" panose="020F0502020204030204" pitchFamily="34" charset="0"/>
                <a:ea typeface="Times New Roman" panose="02020603050405020304" pitchFamily="18" charset="0"/>
                <a:cs typeface="Times New Roman" panose="02020603050405020304" pitchFamily="18" charset="0"/>
              </a:rPr>
              <a:t>.</a:t>
            </a:r>
          </a:p>
          <a:p>
            <a:pPr>
              <a:spcAft>
                <a:spcPts val="0"/>
              </a:spcAft>
            </a:pPr>
            <a:r>
              <a:rPr lang="fi-FI" dirty="0">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fi-FI" dirty="0">
                <a:solidFill>
                  <a:srgbClr val="FF0000"/>
                </a:solidFill>
                <a:latin typeface="Calibri" panose="020F0502020204030204" pitchFamily="34" charset="0"/>
                <a:ea typeface="Calibri" panose="020F0502020204030204" pitchFamily="34" charset="0"/>
                <a:cs typeface="Times New Roman" panose="02020603050405020304" pitchFamily="18" charset="0"/>
              </a:rPr>
              <a:t>Piirit ja yhdistykset saavat halutessaan käyttöönsä painokelpoisen pohjan liiton roll-</a:t>
            </a:r>
            <a:r>
              <a:rPr lang="fi-FI"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upista</a:t>
            </a:r>
            <a:r>
              <a:rPr lang="fi-FI" dirty="0">
                <a:solidFill>
                  <a:srgbClr val="FF0000"/>
                </a:solidFill>
                <a:latin typeface="Calibri" panose="020F0502020204030204" pitchFamily="34" charset="0"/>
                <a:ea typeface="Calibri" panose="020F0502020204030204" pitchFamily="34" charset="0"/>
                <a:cs typeface="Times New Roman" panose="02020603050405020304" pitchFamily="18" charset="0"/>
              </a:rPr>
              <a:t>. Tällöin he voivat itse pyytää tarjouksen haluamaltaan toimittajalta.</a:t>
            </a:r>
            <a:endParaRPr lang="fi-FI"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dirty="0">
                <a:latin typeface="Calibri" panose="020F0502020204030204" pitchFamily="34" charset="0"/>
                <a:ea typeface="Calibri" panose="020F0502020204030204" pitchFamily="34" charset="0"/>
                <a:cs typeface="Times New Roman" panose="02020603050405020304" pitchFamily="18" charset="0"/>
              </a:rPr>
              <a:t>Painokelpoisen roll </a:t>
            </a:r>
            <a:r>
              <a:rPr lang="fi-FI" dirty="0" err="1">
                <a:latin typeface="Calibri" panose="020F0502020204030204" pitchFamily="34" charset="0"/>
                <a:ea typeface="Calibri" panose="020F0502020204030204" pitchFamily="34" charset="0"/>
                <a:cs typeface="Times New Roman" panose="02020603050405020304" pitchFamily="18" charset="0"/>
              </a:rPr>
              <a:t>up</a:t>
            </a:r>
            <a:r>
              <a:rPr lang="fi-FI" dirty="0">
                <a:latin typeface="Calibri" panose="020F0502020204030204" pitchFamily="34" charset="0"/>
                <a:ea typeface="Calibri" panose="020F0502020204030204" pitchFamily="34" charset="0"/>
                <a:cs typeface="Times New Roman" panose="02020603050405020304" pitchFamily="18" charset="0"/>
              </a:rPr>
              <a:t> -pohjan </a:t>
            </a:r>
            <a:r>
              <a:rPr lang="fi-FI"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saa Ulla </a:t>
            </a:r>
            <a:r>
              <a:rPr lang="fi-FI"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rPr>
              <a:t>Wallinsalolta</a:t>
            </a:r>
            <a:r>
              <a:rPr lang="fi-FI" u="sng"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fi-FI"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ulla.wallinsalo@ekl.fi</a:t>
            </a:r>
            <a:r>
              <a:rPr lang="fi-FI"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fi-FI" dirty="0">
                <a:latin typeface="Calibri" panose="020F0502020204030204" pitchFamily="34" charset="0"/>
                <a:ea typeface="Calibri" panose="020F0502020204030204" pitchFamily="34" charset="0"/>
                <a:cs typeface="Times New Roman" panose="02020603050405020304" pitchFamily="18" charset="0"/>
              </a:rPr>
              <a:t>tai soittamalla 09 6126 840.</a:t>
            </a:r>
          </a:p>
        </p:txBody>
      </p:sp>
      <p:pic>
        <p:nvPicPr>
          <p:cNvPr id="5" name="Kuva 4">
            <a:extLst>
              <a:ext uri="{FF2B5EF4-FFF2-40B4-BE49-F238E27FC236}">
                <a16:creationId xmlns:a16="http://schemas.microsoft.com/office/drawing/2014/main" xmlns="" id="{A3747D3A-0FCF-4165-AF3E-904FA0800A96}"/>
              </a:ext>
            </a:extLst>
          </p:cNvPr>
          <p:cNvPicPr>
            <a:picLocks noChangeAspect="1"/>
          </p:cNvPicPr>
          <p:nvPr/>
        </p:nvPicPr>
        <p:blipFill>
          <a:blip r:embed="rId4" cstate="print"/>
          <a:stretch>
            <a:fillRect/>
          </a:stretch>
        </p:blipFill>
        <p:spPr>
          <a:xfrm>
            <a:off x="9267070" y="0"/>
            <a:ext cx="2924930" cy="6858000"/>
          </a:xfrm>
          <a:prstGeom prst="rect">
            <a:avLst/>
          </a:prstGeom>
        </p:spPr>
      </p:pic>
      <p:sp>
        <p:nvSpPr>
          <p:cNvPr id="3" name="Tekstiruutu 2">
            <a:extLst>
              <a:ext uri="{FF2B5EF4-FFF2-40B4-BE49-F238E27FC236}">
                <a16:creationId xmlns:a16="http://schemas.microsoft.com/office/drawing/2014/main" xmlns="" id="{BC3B7EA6-99A5-4885-8F4E-DF3671025198}"/>
              </a:ext>
            </a:extLst>
          </p:cNvPr>
          <p:cNvSpPr txBox="1"/>
          <p:nvPr/>
        </p:nvSpPr>
        <p:spPr>
          <a:xfrm>
            <a:off x="9267070" y="6258560"/>
            <a:ext cx="2853810" cy="461665"/>
          </a:xfrm>
          <a:prstGeom prst="rect">
            <a:avLst/>
          </a:prstGeom>
          <a:noFill/>
        </p:spPr>
        <p:txBody>
          <a:bodyPr wrap="square" rtlCol="0">
            <a:spAutoFit/>
          </a:bodyPr>
          <a:lstStyle/>
          <a:p>
            <a:r>
              <a:rPr lang="fi-FI" sz="1200" dirty="0">
                <a:solidFill>
                  <a:srgbClr val="FF0000"/>
                </a:solidFill>
              </a:rPr>
              <a:t>Mahdollisen oman logon paikka on roll </a:t>
            </a:r>
            <a:r>
              <a:rPr lang="fi-FI" sz="1200" dirty="0" err="1">
                <a:solidFill>
                  <a:srgbClr val="FF0000"/>
                </a:solidFill>
              </a:rPr>
              <a:t>upin</a:t>
            </a:r>
            <a:r>
              <a:rPr lang="fi-FI" sz="1200" dirty="0">
                <a:solidFill>
                  <a:srgbClr val="FF0000"/>
                </a:solidFill>
              </a:rPr>
              <a:t> alaosassa valkoisella pohjalla.</a:t>
            </a:r>
          </a:p>
        </p:txBody>
      </p:sp>
    </p:spTree>
    <p:extLst>
      <p:ext uri="{BB962C8B-B14F-4D97-AF65-F5344CB8AC3E}">
        <p14:creationId xmlns:p14="http://schemas.microsoft.com/office/powerpoint/2010/main" xmlns="" val="2672116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5213838" y="1820008"/>
            <a:ext cx="6451501" cy="1692771"/>
          </a:xfrm>
          <a:prstGeom prst="rect">
            <a:avLst/>
          </a:prstGeom>
        </p:spPr>
        <p:txBody>
          <a:bodyPr vert="horz" wrap="square" lIns="0" tIns="30480" rIns="0" bIns="0" rtlCol="0">
            <a:spAutoFit/>
          </a:bodyPr>
          <a:lstStyle/>
          <a:p>
            <a:r>
              <a:rPr lang="fi-FI" dirty="0"/>
              <a:t>Eläkkeensaaja –lehden ensimmäiseen numeroon vuonna 2020 tulee kokosivun ilmoitus kampanjasta. </a:t>
            </a:r>
          </a:p>
          <a:p>
            <a:endParaRPr lang="fi-FI" dirty="0"/>
          </a:p>
          <a:p>
            <a:r>
              <a:rPr lang="fi-FI" dirty="0"/>
              <a:t>Se kertoo lehden lukijoille kampanjan alkamisesta ja innostaa jäseniä tilaamaan kampanjamateriaalin ja jäsenenhankkijan esitteen omalta jäsenyhdistykseltään.</a:t>
            </a:r>
          </a:p>
        </p:txBody>
      </p:sp>
      <p:pic>
        <p:nvPicPr>
          <p:cNvPr id="2" name="Kuva 1">
            <a:extLst>
              <a:ext uri="{FF2B5EF4-FFF2-40B4-BE49-F238E27FC236}">
                <a16:creationId xmlns:a16="http://schemas.microsoft.com/office/drawing/2014/main" xmlns="" id="{6D1C7364-AA45-4E53-8A02-5ED86C3761F0}"/>
              </a:ext>
            </a:extLst>
          </p:cNvPr>
          <p:cNvPicPr>
            <a:picLocks noChangeAspect="1"/>
          </p:cNvPicPr>
          <p:nvPr/>
        </p:nvPicPr>
        <p:blipFill>
          <a:blip r:embed="rId2" cstate="print"/>
          <a:stretch>
            <a:fillRect/>
          </a:stretch>
        </p:blipFill>
        <p:spPr>
          <a:xfrm>
            <a:off x="98609" y="0"/>
            <a:ext cx="4862462"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7729871" y="1945758"/>
            <a:ext cx="4231758" cy="1969001"/>
          </a:xfrm>
          <a:prstGeom prst="rect">
            <a:avLst/>
          </a:prstGeom>
        </p:spPr>
        <p:txBody>
          <a:bodyPr vert="horz" wrap="square" lIns="0" tIns="30480" rIns="0" bIns="0" rtlCol="0">
            <a:spAutoFit/>
          </a:bodyPr>
          <a:lstStyle/>
          <a:p>
            <a:pPr marL="16933" marR="6773">
              <a:lnSpc>
                <a:spcPts val="2533"/>
              </a:lnSpc>
              <a:spcBef>
                <a:spcPts val="240"/>
              </a:spcBef>
            </a:pPr>
            <a:r>
              <a:rPr lang="fi-FI" sz="2800" b="1" spc="-7" dirty="0">
                <a:latin typeface="Calibri"/>
                <a:cs typeface="Calibri"/>
              </a:rPr>
              <a:t>Liiton hallitus on kokouksessaan 29.8.2019 asettanut tavoitteeksi liiton nettojäsenmäärän kasvuksi 2 500 – 3000 jäsentä vuonna 2020</a:t>
            </a:r>
            <a:r>
              <a:rPr sz="2800" b="1" spc="-13" dirty="0">
                <a:latin typeface="Calibri"/>
                <a:cs typeface="Calibri"/>
              </a:rPr>
              <a:t>.</a:t>
            </a:r>
            <a:endParaRPr sz="2800" b="1" dirty="0">
              <a:latin typeface="Calibri"/>
              <a:cs typeface="Calibri"/>
            </a:endParaRPr>
          </a:p>
        </p:txBody>
      </p:sp>
      <p:pic>
        <p:nvPicPr>
          <p:cNvPr id="7" name="Kuva 6">
            <a:extLst>
              <a:ext uri="{FF2B5EF4-FFF2-40B4-BE49-F238E27FC236}">
                <a16:creationId xmlns:a16="http://schemas.microsoft.com/office/drawing/2014/main" xmlns="" id="{FC725BF5-E804-4F45-9A56-59FA4F40AB25}"/>
              </a:ext>
            </a:extLst>
          </p:cNvPr>
          <p:cNvPicPr>
            <a:picLocks noChangeAspect="1"/>
          </p:cNvPicPr>
          <p:nvPr/>
        </p:nvPicPr>
        <p:blipFill>
          <a:blip r:embed="rId2" cstate="print"/>
          <a:stretch>
            <a:fillRect/>
          </a:stretch>
        </p:blipFill>
        <p:spPr>
          <a:xfrm>
            <a:off x="669851" y="0"/>
            <a:ext cx="6905297" cy="6858000"/>
          </a:xfrm>
          <a:prstGeom prst="rect">
            <a:avLst/>
          </a:prstGeom>
        </p:spPr>
      </p:pic>
    </p:spTree>
    <p:extLst>
      <p:ext uri="{BB962C8B-B14F-4D97-AF65-F5344CB8AC3E}">
        <p14:creationId xmlns:p14="http://schemas.microsoft.com/office/powerpoint/2010/main" xmlns="" val="1686968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xmlns="" id="{6C2FDE81-FFAA-4218-97FA-11F8A0BD1C84}"/>
              </a:ext>
            </a:extLst>
          </p:cNvPr>
          <p:cNvSpPr>
            <a:spLocks noGrp="1"/>
          </p:cNvSpPr>
          <p:nvPr>
            <p:ph type="sldNum" sz="quarter" idx="7"/>
          </p:nvPr>
        </p:nvSpPr>
        <p:spPr/>
        <p:txBody>
          <a:bodyPr/>
          <a:lstStyle/>
          <a:p>
            <a:fld id="{B6F15528-21DE-4FAA-801E-634DDDAF4B2B}" type="slidenum">
              <a:rPr lang="fi-FI" smtClean="0"/>
              <a:pPr/>
              <a:t>24</a:t>
            </a:fld>
            <a:endParaRPr lang="fi-FI"/>
          </a:p>
        </p:txBody>
      </p:sp>
      <p:sp>
        <p:nvSpPr>
          <p:cNvPr id="5" name="Tekstiruutu 4">
            <a:extLst>
              <a:ext uri="{FF2B5EF4-FFF2-40B4-BE49-F238E27FC236}">
                <a16:creationId xmlns:a16="http://schemas.microsoft.com/office/drawing/2014/main" xmlns="" id="{DEA88952-23CC-4B34-ABD8-BD2D9B1543CE}"/>
              </a:ext>
            </a:extLst>
          </p:cNvPr>
          <p:cNvSpPr txBox="1"/>
          <p:nvPr/>
        </p:nvSpPr>
        <p:spPr>
          <a:xfrm>
            <a:off x="369277" y="1869440"/>
            <a:ext cx="8510563" cy="2092881"/>
          </a:xfrm>
          <a:prstGeom prst="rect">
            <a:avLst/>
          </a:prstGeom>
          <a:noFill/>
        </p:spPr>
        <p:txBody>
          <a:bodyPr wrap="square" rtlCol="0">
            <a:spAutoFit/>
          </a:bodyPr>
          <a:lstStyle/>
          <a:p>
            <a:r>
              <a:rPr lang="fi-FI" sz="4000" b="1" dirty="0" err="1">
                <a:solidFill>
                  <a:srgbClr val="FF0000"/>
                </a:solidFill>
              </a:rPr>
              <a:t>Huom</a:t>
            </a:r>
            <a:r>
              <a:rPr lang="fi-FI" sz="4000" b="1" dirty="0">
                <a:solidFill>
                  <a:srgbClr val="FF0000"/>
                </a:solidFill>
              </a:rPr>
              <a:t>!</a:t>
            </a:r>
          </a:p>
          <a:p>
            <a:endParaRPr lang="fi-FI" dirty="0"/>
          </a:p>
          <a:p>
            <a:r>
              <a:rPr lang="fi-FI" sz="2400" b="1" dirty="0"/>
              <a:t>Kampanjamateriaalit postitetaan yhdistyksien puheenjohtajille tammikuussa loppiaisen jälkeen. </a:t>
            </a:r>
          </a:p>
          <a:p>
            <a:endParaRPr lang="fi-FI" sz="2400" b="1" dirty="0"/>
          </a:p>
        </p:txBody>
      </p:sp>
      <p:pic>
        <p:nvPicPr>
          <p:cNvPr id="2" name="Kuva 1">
            <a:extLst>
              <a:ext uri="{FF2B5EF4-FFF2-40B4-BE49-F238E27FC236}">
                <a16:creationId xmlns:a16="http://schemas.microsoft.com/office/drawing/2014/main" xmlns="" id="{77A2D899-63C1-4817-ADEC-48E042BB2ADA}"/>
              </a:ext>
            </a:extLst>
          </p:cNvPr>
          <p:cNvPicPr>
            <a:picLocks noChangeAspect="1"/>
          </p:cNvPicPr>
          <p:nvPr/>
        </p:nvPicPr>
        <p:blipFill>
          <a:blip r:embed="rId2" cstate="print"/>
          <a:stretch>
            <a:fillRect/>
          </a:stretch>
        </p:blipFill>
        <p:spPr>
          <a:xfrm>
            <a:off x="8952897" y="-1"/>
            <a:ext cx="3239104" cy="7591647"/>
          </a:xfrm>
          <a:prstGeom prst="rect">
            <a:avLst/>
          </a:prstGeom>
        </p:spPr>
      </p:pic>
    </p:spTree>
    <p:extLst>
      <p:ext uri="{BB962C8B-B14F-4D97-AF65-F5344CB8AC3E}">
        <p14:creationId xmlns:p14="http://schemas.microsoft.com/office/powerpoint/2010/main" xmlns="" val="1928200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xmlns="" id="{6C2FDE81-FFAA-4218-97FA-11F8A0BD1C84}"/>
              </a:ext>
            </a:extLst>
          </p:cNvPr>
          <p:cNvSpPr>
            <a:spLocks noGrp="1"/>
          </p:cNvSpPr>
          <p:nvPr>
            <p:ph type="sldNum" sz="quarter" idx="7"/>
          </p:nvPr>
        </p:nvSpPr>
        <p:spPr/>
        <p:txBody>
          <a:bodyPr/>
          <a:lstStyle/>
          <a:p>
            <a:fld id="{B6F15528-21DE-4FAA-801E-634DDDAF4B2B}" type="slidenum">
              <a:rPr lang="fi-FI" smtClean="0"/>
              <a:pPr/>
              <a:t>25</a:t>
            </a:fld>
            <a:endParaRPr lang="fi-FI"/>
          </a:p>
        </p:txBody>
      </p:sp>
      <p:sp>
        <p:nvSpPr>
          <p:cNvPr id="5" name="Tekstiruutu 4">
            <a:extLst>
              <a:ext uri="{FF2B5EF4-FFF2-40B4-BE49-F238E27FC236}">
                <a16:creationId xmlns:a16="http://schemas.microsoft.com/office/drawing/2014/main" xmlns="" id="{DEA88952-23CC-4B34-ABD8-BD2D9B1543CE}"/>
              </a:ext>
            </a:extLst>
          </p:cNvPr>
          <p:cNvSpPr txBox="1"/>
          <p:nvPr/>
        </p:nvSpPr>
        <p:spPr>
          <a:xfrm>
            <a:off x="442334" y="427501"/>
            <a:ext cx="8510563" cy="5078313"/>
          </a:xfrm>
          <a:prstGeom prst="rect">
            <a:avLst/>
          </a:prstGeom>
          <a:noFill/>
        </p:spPr>
        <p:txBody>
          <a:bodyPr wrap="square" rtlCol="0">
            <a:spAutoFit/>
          </a:bodyPr>
          <a:lstStyle/>
          <a:p>
            <a:r>
              <a:rPr lang="fi-FI" sz="2400" b="1" dirty="0"/>
              <a:t>Paketin sisältämä materiaali</a:t>
            </a:r>
            <a:endParaRPr lang="fi-FI" sz="2400" dirty="0"/>
          </a:p>
          <a:p>
            <a:endParaRPr lang="fi-FI" b="1" dirty="0"/>
          </a:p>
          <a:p>
            <a:r>
              <a:rPr lang="fi-FI" b="1" dirty="0"/>
              <a:t>Jäsenhankkijalle esite</a:t>
            </a:r>
            <a:endParaRPr lang="fi-FI" dirty="0"/>
          </a:p>
          <a:p>
            <a:r>
              <a:rPr lang="fi-FI" dirty="0"/>
              <a:t>Esite toimii jäsenhankkijan tukena ja siinä on tilaa kolmelle kirjattavalle uudelle jäsenelle. Kun uudet jäsenet on kirjattu, tiedot toimitetaan omalle yhdistykselle. Jäsenhankkijan esite on lisäksi suunniteltu toimivaksi niin, että mukaan kutsutulle jää perforoitu eli irti leikattava muistilappu yhdistyksen yhteystiedoista. Nämä tiedot kannattaa aina välittää uudelle jäsenelle hänen liittyessään.</a:t>
            </a:r>
          </a:p>
          <a:p>
            <a:endParaRPr lang="fi-FI" dirty="0"/>
          </a:p>
          <a:p>
            <a:r>
              <a:rPr lang="fi-FI" b="1" dirty="0"/>
              <a:t>Liiton yleisesite</a:t>
            </a:r>
            <a:endParaRPr lang="fi-FI" dirty="0"/>
          </a:p>
          <a:p>
            <a:r>
              <a:rPr lang="fi-FI" dirty="0"/>
              <a:t>EKL uusi kampanjan kunniaksi yleisesitteensä ja se on kampanjailmeen mukainen.</a:t>
            </a:r>
          </a:p>
          <a:p>
            <a:endParaRPr lang="fi-FI" dirty="0"/>
          </a:p>
          <a:p>
            <a:r>
              <a:rPr lang="fi-FI" b="1" dirty="0"/>
              <a:t>Kampanjajuliste A3</a:t>
            </a:r>
            <a:endParaRPr lang="fi-FI" dirty="0"/>
          </a:p>
          <a:p>
            <a:r>
              <a:rPr lang="fi-FI" dirty="0"/>
              <a:t>Julistetta voi käyttää esim. tilaisuuksistanne tiedottaessa. Alalaidassa on tila omalle viestille.</a:t>
            </a:r>
          </a:p>
          <a:p>
            <a:endParaRPr lang="fi-FI" sz="2400" b="1" dirty="0"/>
          </a:p>
          <a:p>
            <a:endParaRPr lang="fi-FI" sz="2400" b="1" dirty="0"/>
          </a:p>
        </p:txBody>
      </p:sp>
      <p:pic>
        <p:nvPicPr>
          <p:cNvPr id="2" name="Kuva 1">
            <a:extLst>
              <a:ext uri="{FF2B5EF4-FFF2-40B4-BE49-F238E27FC236}">
                <a16:creationId xmlns:a16="http://schemas.microsoft.com/office/drawing/2014/main" xmlns="" id="{77A2D899-63C1-4817-ADEC-48E042BB2ADA}"/>
              </a:ext>
            </a:extLst>
          </p:cNvPr>
          <p:cNvPicPr>
            <a:picLocks noChangeAspect="1"/>
          </p:cNvPicPr>
          <p:nvPr/>
        </p:nvPicPr>
        <p:blipFill>
          <a:blip r:embed="rId2" cstate="print"/>
          <a:stretch>
            <a:fillRect/>
          </a:stretch>
        </p:blipFill>
        <p:spPr>
          <a:xfrm>
            <a:off x="8952897" y="-1"/>
            <a:ext cx="3239104" cy="7591647"/>
          </a:xfrm>
          <a:prstGeom prst="rect">
            <a:avLst/>
          </a:prstGeom>
        </p:spPr>
      </p:pic>
    </p:spTree>
    <p:extLst>
      <p:ext uri="{BB962C8B-B14F-4D97-AF65-F5344CB8AC3E}">
        <p14:creationId xmlns:p14="http://schemas.microsoft.com/office/powerpoint/2010/main" xmlns="" val="3334864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xmlns="" id="{6C2FDE81-FFAA-4218-97FA-11F8A0BD1C84}"/>
              </a:ext>
            </a:extLst>
          </p:cNvPr>
          <p:cNvSpPr>
            <a:spLocks noGrp="1"/>
          </p:cNvSpPr>
          <p:nvPr>
            <p:ph type="sldNum" sz="quarter" idx="7"/>
          </p:nvPr>
        </p:nvSpPr>
        <p:spPr/>
        <p:txBody>
          <a:bodyPr/>
          <a:lstStyle/>
          <a:p>
            <a:fld id="{B6F15528-21DE-4FAA-801E-634DDDAF4B2B}" type="slidenum">
              <a:rPr lang="fi-FI" smtClean="0"/>
              <a:pPr/>
              <a:t>26</a:t>
            </a:fld>
            <a:endParaRPr lang="fi-FI"/>
          </a:p>
        </p:txBody>
      </p:sp>
      <p:sp>
        <p:nvSpPr>
          <p:cNvPr id="5" name="Tekstiruutu 4">
            <a:extLst>
              <a:ext uri="{FF2B5EF4-FFF2-40B4-BE49-F238E27FC236}">
                <a16:creationId xmlns:a16="http://schemas.microsoft.com/office/drawing/2014/main" xmlns="" id="{DEA88952-23CC-4B34-ABD8-BD2D9B1543CE}"/>
              </a:ext>
            </a:extLst>
          </p:cNvPr>
          <p:cNvSpPr txBox="1"/>
          <p:nvPr/>
        </p:nvSpPr>
        <p:spPr>
          <a:xfrm>
            <a:off x="123092" y="427500"/>
            <a:ext cx="8829805" cy="3139321"/>
          </a:xfrm>
          <a:prstGeom prst="rect">
            <a:avLst/>
          </a:prstGeom>
          <a:noFill/>
        </p:spPr>
        <p:txBody>
          <a:bodyPr wrap="square" rtlCol="0">
            <a:spAutoFit/>
          </a:bodyPr>
          <a:lstStyle/>
          <a:p>
            <a:r>
              <a:rPr lang="fi-FI" sz="2400" b="1" dirty="0"/>
              <a:t>Jäsenhankkijat saavat materiaalin omasta yhdistyksestään</a:t>
            </a:r>
            <a:endParaRPr lang="fi-FI" sz="2400" dirty="0"/>
          </a:p>
          <a:p>
            <a:endParaRPr lang="fi-FI" dirty="0"/>
          </a:p>
          <a:p>
            <a:r>
              <a:rPr lang="fi-FI" dirty="0"/>
              <a:t>Yhdistysten kannattaa aktiivisesti hakea jäsenhankkijoita omasta yhdistyksestään ja antaa materiaalia heidän käyttöönsä. </a:t>
            </a:r>
          </a:p>
          <a:p>
            <a:endParaRPr lang="fi-FI" dirty="0"/>
          </a:p>
          <a:p>
            <a:r>
              <a:rPr lang="fi-FI" dirty="0"/>
              <a:t>Eläkkeensaaja –lehden ensimmäiseen numeroon (ilmestyy 19.2.2020) tulee kokosivun ilmoitus kampanjasta. Se kertoo lehden lukijoille kampanjan alkamisesta ja innostaa jäseniä tilaamaan kampanjamateriaalin ja jäsenenhankkijan esitteen omalta jäsenyhdistykseltään. </a:t>
            </a:r>
          </a:p>
          <a:p>
            <a:endParaRPr lang="fi-FI" sz="2400" b="1" dirty="0"/>
          </a:p>
          <a:p>
            <a:endParaRPr lang="fi-FI" sz="2400" b="1" dirty="0"/>
          </a:p>
        </p:txBody>
      </p:sp>
      <p:pic>
        <p:nvPicPr>
          <p:cNvPr id="2" name="Kuva 1">
            <a:extLst>
              <a:ext uri="{FF2B5EF4-FFF2-40B4-BE49-F238E27FC236}">
                <a16:creationId xmlns:a16="http://schemas.microsoft.com/office/drawing/2014/main" xmlns="" id="{77A2D899-63C1-4817-ADEC-48E042BB2ADA}"/>
              </a:ext>
            </a:extLst>
          </p:cNvPr>
          <p:cNvPicPr>
            <a:picLocks noChangeAspect="1"/>
          </p:cNvPicPr>
          <p:nvPr/>
        </p:nvPicPr>
        <p:blipFill>
          <a:blip r:embed="rId2" cstate="print"/>
          <a:stretch>
            <a:fillRect/>
          </a:stretch>
        </p:blipFill>
        <p:spPr>
          <a:xfrm>
            <a:off x="8952897" y="-1"/>
            <a:ext cx="3239104" cy="7591647"/>
          </a:xfrm>
          <a:prstGeom prst="rect">
            <a:avLst/>
          </a:prstGeom>
        </p:spPr>
      </p:pic>
    </p:spTree>
    <p:extLst>
      <p:ext uri="{BB962C8B-B14F-4D97-AF65-F5344CB8AC3E}">
        <p14:creationId xmlns:p14="http://schemas.microsoft.com/office/powerpoint/2010/main" xmlns="" val="39760037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xmlns="" id="{6C2FDE81-FFAA-4218-97FA-11F8A0BD1C84}"/>
              </a:ext>
            </a:extLst>
          </p:cNvPr>
          <p:cNvSpPr>
            <a:spLocks noGrp="1"/>
          </p:cNvSpPr>
          <p:nvPr>
            <p:ph type="sldNum" sz="quarter" idx="7"/>
          </p:nvPr>
        </p:nvSpPr>
        <p:spPr/>
        <p:txBody>
          <a:bodyPr/>
          <a:lstStyle/>
          <a:p>
            <a:fld id="{B6F15528-21DE-4FAA-801E-634DDDAF4B2B}" type="slidenum">
              <a:rPr lang="fi-FI" smtClean="0"/>
              <a:pPr/>
              <a:t>27</a:t>
            </a:fld>
            <a:endParaRPr lang="fi-FI"/>
          </a:p>
        </p:txBody>
      </p:sp>
      <p:sp>
        <p:nvSpPr>
          <p:cNvPr id="5" name="Tekstiruutu 4">
            <a:extLst>
              <a:ext uri="{FF2B5EF4-FFF2-40B4-BE49-F238E27FC236}">
                <a16:creationId xmlns:a16="http://schemas.microsoft.com/office/drawing/2014/main" xmlns="" id="{DEA88952-23CC-4B34-ABD8-BD2D9B1543CE}"/>
              </a:ext>
            </a:extLst>
          </p:cNvPr>
          <p:cNvSpPr txBox="1"/>
          <p:nvPr/>
        </p:nvSpPr>
        <p:spPr>
          <a:xfrm>
            <a:off x="369277" y="1869440"/>
            <a:ext cx="8510563" cy="2831544"/>
          </a:xfrm>
          <a:prstGeom prst="rect">
            <a:avLst/>
          </a:prstGeom>
          <a:noFill/>
        </p:spPr>
        <p:txBody>
          <a:bodyPr wrap="square" rtlCol="0">
            <a:spAutoFit/>
          </a:bodyPr>
          <a:lstStyle/>
          <a:p>
            <a:r>
              <a:rPr lang="fi-FI" sz="4000" b="1" dirty="0" err="1">
                <a:solidFill>
                  <a:srgbClr val="FF0000"/>
                </a:solidFill>
              </a:rPr>
              <a:t>Huom</a:t>
            </a:r>
            <a:r>
              <a:rPr lang="fi-FI" sz="4000" b="1" dirty="0">
                <a:solidFill>
                  <a:srgbClr val="FF0000"/>
                </a:solidFill>
              </a:rPr>
              <a:t>!</a:t>
            </a:r>
          </a:p>
          <a:p>
            <a:endParaRPr lang="fi-FI" dirty="0"/>
          </a:p>
          <a:p>
            <a:r>
              <a:rPr lang="fi-FI" sz="2400" b="1" dirty="0"/>
              <a:t>Jäsenhankkijan esite sekä uusi liiton yleisesite on käännetty myös ruotsiksi.</a:t>
            </a:r>
          </a:p>
          <a:p>
            <a:endParaRPr lang="fi-FI" sz="2400" b="1" dirty="0"/>
          </a:p>
          <a:p>
            <a:r>
              <a:rPr lang="fi-FI" sz="2400" b="1" dirty="0"/>
              <a:t>Painosmäärä molemmilla 1000 kpl josta 700 kpl toimitetaan piirille.</a:t>
            </a:r>
          </a:p>
        </p:txBody>
      </p:sp>
      <p:pic>
        <p:nvPicPr>
          <p:cNvPr id="2" name="Kuva 1">
            <a:extLst>
              <a:ext uri="{FF2B5EF4-FFF2-40B4-BE49-F238E27FC236}">
                <a16:creationId xmlns:a16="http://schemas.microsoft.com/office/drawing/2014/main" xmlns="" id="{77A2D899-63C1-4817-ADEC-48E042BB2ADA}"/>
              </a:ext>
            </a:extLst>
          </p:cNvPr>
          <p:cNvPicPr>
            <a:picLocks noChangeAspect="1"/>
          </p:cNvPicPr>
          <p:nvPr/>
        </p:nvPicPr>
        <p:blipFill>
          <a:blip r:embed="rId2" cstate="print"/>
          <a:stretch>
            <a:fillRect/>
          </a:stretch>
        </p:blipFill>
        <p:spPr>
          <a:xfrm>
            <a:off x="8952897" y="-1"/>
            <a:ext cx="3239104" cy="7591647"/>
          </a:xfrm>
          <a:prstGeom prst="rect">
            <a:avLst/>
          </a:prstGeom>
        </p:spPr>
      </p:pic>
    </p:spTree>
    <p:extLst>
      <p:ext uri="{BB962C8B-B14F-4D97-AF65-F5344CB8AC3E}">
        <p14:creationId xmlns:p14="http://schemas.microsoft.com/office/powerpoint/2010/main" xmlns="" val="664264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Kuva 6" descr="Kuva, joka sisältää kohteen ulko, henkilö, ruoho, moottoripyörä&#10;&#10;Kuvaus luotu automaattisesti">
            <a:extLst>
              <a:ext uri="{FF2B5EF4-FFF2-40B4-BE49-F238E27FC236}">
                <a16:creationId xmlns:a16="http://schemas.microsoft.com/office/drawing/2014/main" xmlns="" id="{58997E7F-5834-4BC8-A638-4E961B2ABED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6947"/>
          <a:stretch/>
        </p:blipFill>
        <p:spPr>
          <a:xfrm>
            <a:off x="-1" y="1327356"/>
            <a:ext cx="5943601" cy="5530643"/>
          </a:xfrm>
          <a:prstGeom prst="rect">
            <a:avLst/>
          </a:prstGeom>
        </p:spPr>
      </p:pic>
      <p:pic>
        <p:nvPicPr>
          <p:cNvPr id="5" name="Kuva 4" descr="Kuva, joka sisältää kohteen ruoho, henkilö, ulko, kenttä&#10;&#10;Kuvaus luotu automaattisesti">
            <a:extLst>
              <a:ext uri="{FF2B5EF4-FFF2-40B4-BE49-F238E27FC236}">
                <a16:creationId xmlns:a16="http://schemas.microsoft.com/office/drawing/2014/main" xmlns="" id="{82FAC2B1-5A02-4D33-BD45-D094195131B3}"/>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40847" r="-1" b="11186"/>
          <a:stretch/>
        </p:blipFill>
        <p:spPr>
          <a:xfrm>
            <a:off x="5943600" y="1327356"/>
            <a:ext cx="3848280" cy="2765321"/>
          </a:xfrm>
          <a:prstGeom prst="rect">
            <a:avLst/>
          </a:prstGeom>
        </p:spPr>
      </p:pic>
      <p:pic>
        <p:nvPicPr>
          <p:cNvPr id="9" name="Kuva 8" descr="Kuva, joka sisältää kohteen ruoho, ulko, kannettava, henkilö&#10;&#10;Kuvaus luotu automaattisesti">
            <a:extLst>
              <a:ext uri="{FF2B5EF4-FFF2-40B4-BE49-F238E27FC236}">
                <a16:creationId xmlns:a16="http://schemas.microsoft.com/office/drawing/2014/main" xmlns="" id="{3ACC7F0F-74C9-4FAC-B239-BEC2F8A1A35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430" r="5676" b="-4"/>
          <a:stretch/>
        </p:blipFill>
        <p:spPr>
          <a:xfrm>
            <a:off x="5943600" y="4092678"/>
            <a:ext cx="3848282" cy="2765322"/>
          </a:xfrm>
          <a:prstGeom prst="rect">
            <a:avLst/>
          </a:prstGeom>
        </p:spPr>
      </p:pic>
      <p:sp>
        <p:nvSpPr>
          <p:cNvPr id="3" name="Dian numeron paikkamerkki 2">
            <a:extLst>
              <a:ext uri="{FF2B5EF4-FFF2-40B4-BE49-F238E27FC236}">
                <a16:creationId xmlns:a16="http://schemas.microsoft.com/office/drawing/2014/main" xmlns="" id="{F508B277-875E-4D1E-A10F-3EF50BDC36C5}"/>
              </a:ext>
            </a:extLst>
          </p:cNvPr>
          <p:cNvSpPr>
            <a:spLocks noGrp="1"/>
          </p:cNvSpPr>
          <p:nvPr>
            <p:ph type="sldNum" sz="quarter" idx="7"/>
          </p:nvPr>
        </p:nvSpPr>
        <p:spPr>
          <a:xfrm>
            <a:off x="10772274" y="6356350"/>
            <a:ext cx="581526" cy="365125"/>
          </a:xfrm>
        </p:spPr>
        <p:txBody>
          <a:bodyPr vert="horz" lIns="91440" tIns="45720" rIns="91440" bIns="45720" rtlCol="0" anchor="ctr">
            <a:normAutofit/>
          </a:bodyPr>
          <a:lstStyle/>
          <a:p>
            <a:pPr>
              <a:spcAft>
                <a:spcPts val="600"/>
              </a:spcAft>
            </a:pPr>
            <a:fld id="{B6F15528-21DE-4FAA-801E-634DDDAF4B2B}" type="slidenum">
              <a:rPr lang="en-US" sz="1200" kern="1200">
                <a:solidFill>
                  <a:srgbClr val="FFFFFF"/>
                </a:solidFill>
                <a:latin typeface="+mn-lt"/>
                <a:ea typeface="+mn-ea"/>
                <a:cs typeface="+mn-cs"/>
              </a:rPr>
              <a:pPr>
                <a:spcAft>
                  <a:spcPts val="600"/>
                </a:spcAft>
              </a:pPr>
              <a:t>28</a:t>
            </a:fld>
            <a:endParaRPr lang="en-US" sz="1200" kern="1200">
              <a:solidFill>
                <a:srgbClr val="FFFFFF"/>
              </a:solidFill>
              <a:latin typeface="+mn-lt"/>
              <a:ea typeface="+mn-ea"/>
              <a:cs typeface="+mn-cs"/>
            </a:endParaRPr>
          </a:p>
        </p:txBody>
      </p:sp>
      <p:sp>
        <p:nvSpPr>
          <p:cNvPr id="10" name="Tekstiruutu 9">
            <a:extLst>
              <a:ext uri="{FF2B5EF4-FFF2-40B4-BE49-F238E27FC236}">
                <a16:creationId xmlns:a16="http://schemas.microsoft.com/office/drawing/2014/main" xmlns="" id="{6A22F8A3-A404-4292-81C7-08AD38C58179}"/>
              </a:ext>
            </a:extLst>
          </p:cNvPr>
          <p:cNvSpPr txBox="1"/>
          <p:nvPr/>
        </p:nvSpPr>
        <p:spPr>
          <a:xfrm>
            <a:off x="83954" y="0"/>
            <a:ext cx="10688320" cy="707886"/>
          </a:xfrm>
          <a:prstGeom prst="rect">
            <a:avLst/>
          </a:prstGeom>
          <a:noFill/>
        </p:spPr>
        <p:txBody>
          <a:bodyPr wrap="square" rtlCol="0">
            <a:spAutoFit/>
          </a:bodyPr>
          <a:lstStyle/>
          <a:p>
            <a:r>
              <a:rPr lang="fi-FI" sz="4000" dirty="0">
                <a:solidFill>
                  <a:srgbClr val="FF0000"/>
                </a:solidFill>
              </a:rPr>
              <a:t>Yhdistysten käyttöön tulevat kuvat kampanjasta:</a:t>
            </a:r>
          </a:p>
        </p:txBody>
      </p:sp>
      <p:sp>
        <p:nvSpPr>
          <p:cNvPr id="11" name="Tekstiruutu 10">
            <a:extLst>
              <a:ext uri="{FF2B5EF4-FFF2-40B4-BE49-F238E27FC236}">
                <a16:creationId xmlns:a16="http://schemas.microsoft.com/office/drawing/2014/main" xmlns="" id="{1FCB5A36-87E4-4BAE-93BC-D00B764A92DA}"/>
              </a:ext>
            </a:extLst>
          </p:cNvPr>
          <p:cNvSpPr txBox="1"/>
          <p:nvPr/>
        </p:nvSpPr>
        <p:spPr>
          <a:xfrm>
            <a:off x="9926515" y="1327356"/>
            <a:ext cx="2233802" cy="4169731"/>
          </a:xfrm>
          <a:prstGeom prst="rect">
            <a:avLst/>
          </a:prstGeom>
          <a:noFill/>
        </p:spPr>
        <p:txBody>
          <a:bodyPr wrap="square" rtlCol="0">
            <a:spAutoFit/>
          </a:bodyPr>
          <a:lstStyle/>
          <a:p>
            <a:pPr marL="342900" lvl="0" indent="-342900">
              <a:lnSpc>
                <a:spcPct val="107000"/>
              </a:lnSpc>
              <a:spcAft>
                <a:spcPts val="0"/>
              </a:spcAft>
              <a:buFont typeface="Symbol" panose="05050102010706020507" pitchFamily="18" charset="2"/>
              <a:buChar char=""/>
            </a:pPr>
            <a:r>
              <a:rPr lang="fi-FI" dirty="0">
                <a:latin typeface="Calibri" panose="020F0502020204030204" pitchFamily="34" charset="0"/>
                <a:ea typeface="Calibri" panose="020F0502020204030204" pitchFamily="34" charset="0"/>
                <a:cs typeface="Times New Roman" panose="02020603050405020304" pitchFamily="18" charset="0"/>
              </a:rPr>
              <a:t>Mopopariskunta</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fi-FI" dirty="0">
                <a:latin typeface="Calibri" panose="020F0502020204030204" pitchFamily="34" charset="0"/>
                <a:ea typeface="Calibri" panose="020F0502020204030204" pitchFamily="34" charset="0"/>
                <a:cs typeface="Times New Roman" panose="02020603050405020304" pitchFamily="18" charset="0"/>
              </a:rPr>
              <a:t>Läppärinainen</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fi-FI" dirty="0">
                <a:latin typeface="Calibri" panose="020F0502020204030204" pitchFamily="34" charset="0"/>
                <a:ea typeface="Calibri" panose="020F0502020204030204" pitchFamily="34" charset="0"/>
                <a:cs typeface="Times New Roman" panose="02020603050405020304" pitchFamily="18" charset="0"/>
              </a:rPr>
              <a:t>Mies ja nainen nurmikolla päät vastakkain</a:t>
            </a:r>
            <a:endParaRPr lang="fi-FI" sz="1600" dirty="0">
              <a:latin typeface="Calibri" panose="020F0502020204030204" pitchFamily="34" charset="0"/>
              <a:ea typeface="Calibri" panose="020F0502020204030204" pitchFamily="34" charset="0"/>
              <a:cs typeface="Times New Roman" panose="02020603050405020304" pitchFamily="18" charset="0"/>
            </a:endParaRPr>
          </a:p>
          <a:p>
            <a:endParaRPr lang="fi-FI" dirty="0"/>
          </a:p>
          <a:p>
            <a:r>
              <a:rPr lang="fi-FI" dirty="0"/>
              <a:t>Kuvien käytöstä on tiukka ohjeistus luvanantajalta. Niitä ei saa luovuttaa ulkopuolisille ja käyttö on rajattu vain tähän jäsenkampanjaan.</a:t>
            </a:r>
          </a:p>
        </p:txBody>
      </p:sp>
      <p:sp>
        <p:nvSpPr>
          <p:cNvPr id="2" name="Tekstiruutu 1">
            <a:extLst>
              <a:ext uri="{FF2B5EF4-FFF2-40B4-BE49-F238E27FC236}">
                <a16:creationId xmlns:a16="http://schemas.microsoft.com/office/drawing/2014/main" xmlns="" id="{D5136577-304E-4B8D-A706-55EF17D23C6E}"/>
              </a:ext>
            </a:extLst>
          </p:cNvPr>
          <p:cNvSpPr txBox="1"/>
          <p:nvPr/>
        </p:nvSpPr>
        <p:spPr>
          <a:xfrm>
            <a:off x="378069" y="782515"/>
            <a:ext cx="9413811" cy="369332"/>
          </a:xfrm>
          <a:prstGeom prst="rect">
            <a:avLst/>
          </a:prstGeom>
          <a:noFill/>
        </p:spPr>
        <p:txBody>
          <a:bodyPr wrap="square" rtlCol="0">
            <a:spAutoFit/>
          </a:bodyPr>
          <a:lstStyle/>
          <a:p>
            <a:r>
              <a:rPr lang="fi-FI" dirty="0"/>
              <a:t>Liitto on hankkinut yhdistyksien ja piirien käyttöön oikeudet alla olevista kuvista:</a:t>
            </a:r>
          </a:p>
        </p:txBody>
      </p:sp>
    </p:spTree>
    <p:extLst>
      <p:ext uri="{BB962C8B-B14F-4D97-AF65-F5344CB8AC3E}">
        <p14:creationId xmlns:p14="http://schemas.microsoft.com/office/powerpoint/2010/main" xmlns="" val="1968285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Kuva 6" descr="Kuva, joka sisältää kohteen ulko, henkilö, ruoho, moottoripyörä&#10;&#10;Kuvaus luotu automaattisesti">
            <a:extLst>
              <a:ext uri="{FF2B5EF4-FFF2-40B4-BE49-F238E27FC236}">
                <a16:creationId xmlns:a16="http://schemas.microsoft.com/office/drawing/2014/main" xmlns="" id="{58997E7F-5834-4BC8-A638-4E961B2ABED9}"/>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r="-1" b="6947"/>
          <a:stretch/>
        </p:blipFill>
        <p:spPr>
          <a:xfrm>
            <a:off x="-1" y="1327356"/>
            <a:ext cx="5943601" cy="5530643"/>
          </a:xfrm>
          <a:prstGeom prst="rect">
            <a:avLst/>
          </a:prstGeom>
        </p:spPr>
      </p:pic>
      <p:pic>
        <p:nvPicPr>
          <p:cNvPr id="5" name="Kuva 4" descr="Kuva, joka sisältää kohteen ruoho, henkilö, ulko, kenttä&#10;&#10;Kuvaus luotu automaattisesti">
            <a:extLst>
              <a:ext uri="{FF2B5EF4-FFF2-40B4-BE49-F238E27FC236}">
                <a16:creationId xmlns:a16="http://schemas.microsoft.com/office/drawing/2014/main" xmlns="" id="{82FAC2B1-5A02-4D33-BD45-D094195131B3}"/>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t="40847" r="-1" b="11186"/>
          <a:stretch/>
        </p:blipFill>
        <p:spPr>
          <a:xfrm>
            <a:off x="5943600" y="1327356"/>
            <a:ext cx="3848280" cy="2765321"/>
          </a:xfrm>
          <a:prstGeom prst="rect">
            <a:avLst/>
          </a:prstGeom>
        </p:spPr>
      </p:pic>
      <p:pic>
        <p:nvPicPr>
          <p:cNvPr id="9" name="Kuva 8" descr="Kuva, joka sisältää kohteen ruoho, ulko, kannettava, henkilö&#10;&#10;Kuvaus luotu automaattisesti">
            <a:extLst>
              <a:ext uri="{FF2B5EF4-FFF2-40B4-BE49-F238E27FC236}">
                <a16:creationId xmlns:a16="http://schemas.microsoft.com/office/drawing/2014/main" xmlns="" id="{3ACC7F0F-74C9-4FAC-B239-BEC2F8A1A35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430" r="5676" b="-4"/>
          <a:stretch/>
        </p:blipFill>
        <p:spPr>
          <a:xfrm>
            <a:off x="5943600" y="4092678"/>
            <a:ext cx="3848282" cy="2765322"/>
          </a:xfrm>
          <a:prstGeom prst="rect">
            <a:avLst/>
          </a:prstGeom>
        </p:spPr>
      </p:pic>
      <p:sp>
        <p:nvSpPr>
          <p:cNvPr id="3" name="Dian numeron paikkamerkki 2">
            <a:extLst>
              <a:ext uri="{FF2B5EF4-FFF2-40B4-BE49-F238E27FC236}">
                <a16:creationId xmlns:a16="http://schemas.microsoft.com/office/drawing/2014/main" xmlns="" id="{F508B277-875E-4D1E-A10F-3EF50BDC36C5}"/>
              </a:ext>
            </a:extLst>
          </p:cNvPr>
          <p:cNvSpPr>
            <a:spLocks noGrp="1"/>
          </p:cNvSpPr>
          <p:nvPr>
            <p:ph type="sldNum" sz="quarter" idx="7"/>
          </p:nvPr>
        </p:nvSpPr>
        <p:spPr>
          <a:xfrm>
            <a:off x="10772274" y="6356350"/>
            <a:ext cx="581526" cy="365125"/>
          </a:xfrm>
        </p:spPr>
        <p:txBody>
          <a:bodyPr vert="horz" lIns="91440" tIns="45720" rIns="91440" bIns="45720" rtlCol="0" anchor="ctr">
            <a:normAutofit/>
          </a:bodyPr>
          <a:lstStyle/>
          <a:p>
            <a:pPr>
              <a:spcAft>
                <a:spcPts val="600"/>
              </a:spcAft>
            </a:pPr>
            <a:fld id="{B6F15528-21DE-4FAA-801E-634DDDAF4B2B}" type="slidenum">
              <a:rPr lang="en-US" sz="1200" kern="1200">
                <a:solidFill>
                  <a:srgbClr val="FFFFFF"/>
                </a:solidFill>
                <a:latin typeface="+mn-lt"/>
                <a:ea typeface="+mn-ea"/>
                <a:cs typeface="+mn-cs"/>
              </a:rPr>
              <a:pPr>
                <a:spcAft>
                  <a:spcPts val="600"/>
                </a:spcAft>
              </a:pPr>
              <a:t>29</a:t>
            </a:fld>
            <a:endParaRPr lang="en-US" sz="1200" kern="1200">
              <a:solidFill>
                <a:srgbClr val="FFFFFF"/>
              </a:solidFill>
              <a:latin typeface="+mn-lt"/>
              <a:ea typeface="+mn-ea"/>
              <a:cs typeface="+mn-cs"/>
            </a:endParaRPr>
          </a:p>
        </p:txBody>
      </p:sp>
      <p:sp>
        <p:nvSpPr>
          <p:cNvPr id="10" name="Tekstiruutu 9">
            <a:extLst>
              <a:ext uri="{FF2B5EF4-FFF2-40B4-BE49-F238E27FC236}">
                <a16:creationId xmlns:a16="http://schemas.microsoft.com/office/drawing/2014/main" xmlns="" id="{6A22F8A3-A404-4292-81C7-08AD38C58179}"/>
              </a:ext>
            </a:extLst>
          </p:cNvPr>
          <p:cNvSpPr txBox="1"/>
          <p:nvPr/>
        </p:nvSpPr>
        <p:spPr>
          <a:xfrm>
            <a:off x="83954" y="0"/>
            <a:ext cx="10688320" cy="707886"/>
          </a:xfrm>
          <a:prstGeom prst="rect">
            <a:avLst/>
          </a:prstGeom>
          <a:noFill/>
        </p:spPr>
        <p:txBody>
          <a:bodyPr wrap="square" rtlCol="0">
            <a:spAutoFit/>
          </a:bodyPr>
          <a:lstStyle/>
          <a:p>
            <a:r>
              <a:rPr lang="fi-FI" sz="4000" dirty="0">
                <a:solidFill>
                  <a:srgbClr val="FF0000"/>
                </a:solidFill>
              </a:rPr>
              <a:t>Yhdistysten käyttöön tulevat kuvat kampanjasta:</a:t>
            </a:r>
          </a:p>
        </p:txBody>
      </p:sp>
      <p:sp>
        <p:nvSpPr>
          <p:cNvPr id="11" name="Tekstiruutu 10">
            <a:extLst>
              <a:ext uri="{FF2B5EF4-FFF2-40B4-BE49-F238E27FC236}">
                <a16:creationId xmlns:a16="http://schemas.microsoft.com/office/drawing/2014/main" xmlns="" id="{1FCB5A36-87E4-4BAE-93BC-D00B764A92DA}"/>
              </a:ext>
            </a:extLst>
          </p:cNvPr>
          <p:cNvSpPr txBox="1"/>
          <p:nvPr/>
        </p:nvSpPr>
        <p:spPr>
          <a:xfrm>
            <a:off x="9856177" y="1327355"/>
            <a:ext cx="2268415" cy="1477327"/>
          </a:xfrm>
          <a:prstGeom prst="rect">
            <a:avLst/>
          </a:prstGeom>
          <a:noFill/>
        </p:spPr>
        <p:txBody>
          <a:bodyPr wrap="square" rtlCol="0">
            <a:spAutoFit/>
          </a:bodyPr>
          <a:lstStyle/>
          <a:p>
            <a:r>
              <a:rPr lang="fi-FI" dirty="0"/>
              <a:t>Kuvat voi tilata Ulla </a:t>
            </a:r>
            <a:r>
              <a:rPr lang="fi-FI" dirty="0" err="1"/>
              <a:t>Wallinsalolta</a:t>
            </a:r>
            <a:r>
              <a:rPr lang="fi-FI" dirty="0"/>
              <a:t>, </a:t>
            </a:r>
            <a:r>
              <a:rPr lang="fi-FI" u="sng" dirty="0">
                <a:hlinkClick r:id="rId5"/>
              </a:rPr>
              <a:t>ulla.wallinsalo@ekl.fi</a:t>
            </a:r>
            <a:r>
              <a:rPr lang="fi-FI" dirty="0"/>
              <a:t> tai soittamalla </a:t>
            </a:r>
          </a:p>
          <a:p>
            <a:r>
              <a:rPr lang="fi-FI" dirty="0"/>
              <a:t>09 6126 840.</a:t>
            </a:r>
          </a:p>
        </p:txBody>
      </p:sp>
      <p:sp>
        <p:nvSpPr>
          <p:cNvPr id="2" name="Tekstiruutu 1">
            <a:extLst>
              <a:ext uri="{FF2B5EF4-FFF2-40B4-BE49-F238E27FC236}">
                <a16:creationId xmlns:a16="http://schemas.microsoft.com/office/drawing/2014/main" xmlns="" id="{D5136577-304E-4B8D-A706-55EF17D23C6E}"/>
              </a:ext>
            </a:extLst>
          </p:cNvPr>
          <p:cNvSpPr txBox="1"/>
          <p:nvPr/>
        </p:nvSpPr>
        <p:spPr>
          <a:xfrm>
            <a:off x="378069" y="782515"/>
            <a:ext cx="9413811" cy="369332"/>
          </a:xfrm>
          <a:prstGeom prst="rect">
            <a:avLst/>
          </a:prstGeom>
          <a:noFill/>
        </p:spPr>
        <p:txBody>
          <a:bodyPr wrap="square" rtlCol="0">
            <a:spAutoFit/>
          </a:bodyPr>
          <a:lstStyle/>
          <a:p>
            <a:r>
              <a:rPr lang="fi-FI" dirty="0"/>
              <a:t>Liitto on hankkinut yhdistyksien ja piirien käyttöön oikeudet alla olevista kuvista:</a:t>
            </a:r>
          </a:p>
        </p:txBody>
      </p:sp>
    </p:spTree>
    <p:extLst>
      <p:ext uri="{BB962C8B-B14F-4D97-AF65-F5344CB8AC3E}">
        <p14:creationId xmlns:p14="http://schemas.microsoft.com/office/powerpoint/2010/main" xmlns="" val="3243947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CC9745F7-F435-4B8C-8389-D64724F79357}"/>
              </a:ext>
            </a:extLst>
          </p:cNvPr>
          <p:cNvSpPr>
            <a:spLocks noGrp="1"/>
          </p:cNvSpPr>
          <p:nvPr>
            <p:ph type="title"/>
          </p:nvPr>
        </p:nvSpPr>
        <p:spPr>
          <a:xfrm>
            <a:off x="838199" y="0"/>
            <a:ext cx="10515600" cy="904875"/>
          </a:xfrm>
        </p:spPr>
        <p:txBody>
          <a:bodyPr/>
          <a:lstStyle/>
          <a:p>
            <a:r>
              <a:rPr lang="fi-FI" dirty="0"/>
              <a:t>Jäsentilastoa</a:t>
            </a:r>
          </a:p>
        </p:txBody>
      </p:sp>
      <p:sp>
        <p:nvSpPr>
          <p:cNvPr id="5" name="Dian numeron paikkamerkki 4">
            <a:extLst>
              <a:ext uri="{FF2B5EF4-FFF2-40B4-BE49-F238E27FC236}">
                <a16:creationId xmlns:a16="http://schemas.microsoft.com/office/drawing/2014/main" xmlns="" id="{B5ED16E8-4FB0-4B5A-A659-ABF0357ED948}"/>
              </a:ext>
            </a:extLst>
          </p:cNvPr>
          <p:cNvSpPr>
            <a:spLocks noGrp="1"/>
          </p:cNvSpPr>
          <p:nvPr>
            <p:ph type="sldNum" sz="quarter" idx="12"/>
          </p:nvPr>
        </p:nvSpPr>
        <p:spPr/>
        <p:txBody>
          <a:bodyPr/>
          <a:lstStyle/>
          <a:p>
            <a:fld id="{8AABEC2C-E3F8-4FCF-8C35-324852C42EB9}" type="slidenum">
              <a:rPr lang="fi-FI" smtClean="0"/>
              <a:pPr/>
              <a:t>3</a:t>
            </a:fld>
            <a:endParaRPr lang="fi-FI"/>
          </a:p>
        </p:txBody>
      </p:sp>
      <p:pic>
        <p:nvPicPr>
          <p:cNvPr id="12" name="Sisällön paikkamerkki 11">
            <a:extLst>
              <a:ext uri="{FF2B5EF4-FFF2-40B4-BE49-F238E27FC236}">
                <a16:creationId xmlns:a16="http://schemas.microsoft.com/office/drawing/2014/main" xmlns="" id="{018F453D-1C7D-44C8-A050-DD9CB8B3D6E2}"/>
              </a:ext>
            </a:extLst>
          </p:cNvPr>
          <p:cNvPicPr>
            <a:picLocks noGrp="1" noChangeAspect="1"/>
          </p:cNvPicPr>
          <p:nvPr>
            <p:ph idx="1"/>
          </p:nvPr>
        </p:nvPicPr>
        <p:blipFill>
          <a:blip r:embed="rId2" cstate="print"/>
          <a:stretch>
            <a:fillRect/>
          </a:stretch>
        </p:blipFill>
        <p:spPr>
          <a:xfrm>
            <a:off x="2264215" y="691044"/>
            <a:ext cx="6904726" cy="5665306"/>
          </a:xfrm>
          <a:prstGeom prst="rect">
            <a:avLst/>
          </a:prstGeom>
        </p:spPr>
      </p:pic>
    </p:spTree>
    <p:extLst>
      <p:ext uri="{BB962C8B-B14F-4D97-AF65-F5344CB8AC3E}">
        <p14:creationId xmlns:p14="http://schemas.microsoft.com/office/powerpoint/2010/main" xmlns="" val="3284134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tsikko 3">
            <a:extLst>
              <a:ext uri="{FF2B5EF4-FFF2-40B4-BE49-F238E27FC236}">
                <a16:creationId xmlns:a16="http://schemas.microsoft.com/office/drawing/2014/main" xmlns="" id="{9A707687-28B0-48D6-B8C0-EA6098950567}"/>
              </a:ext>
            </a:extLst>
          </p:cNvPr>
          <p:cNvSpPr>
            <a:spLocks noGrp="1"/>
          </p:cNvSpPr>
          <p:nvPr>
            <p:ph type="title"/>
          </p:nvPr>
        </p:nvSpPr>
        <p:spPr>
          <a:xfrm>
            <a:off x="2058988" y="-46159"/>
            <a:ext cx="8229600" cy="1371600"/>
          </a:xfrm>
        </p:spPr>
        <p:txBody>
          <a:bodyPr/>
          <a:lstStyle/>
          <a:p>
            <a:pPr eaLnBrk="1" hangingPunct="1"/>
            <a:r>
              <a:rPr lang="fi-FI" altLang="fi-FI" sz="5400" dirty="0"/>
              <a:t>Joukkovoimaa tarvitaan!</a:t>
            </a:r>
          </a:p>
        </p:txBody>
      </p:sp>
      <p:pic>
        <p:nvPicPr>
          <p:cNvPr id="12291" name="Picture 2">
            <a:extLst>
              <a:ext uri="{FF2B5EF4-FFF2-40B4-BE49-F238E27FC236}">
                <a16:creationId xmlns:a16="http://schemas.microsoft.com/office/drawing/2014/main" xmlns="" id="{6B37EF8E-3B62-4BE7-BE9A-D093B3FDF65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67244" y="1088050"/>
            <a:ext cx="6013450" cy="484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7493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FF1A4AA2-7D7E-4E42-9003-3EC0986D2913}"/>
              </a:ext>
            </a:extLst>
          </p:cNvPr>
          <p:cNvSpPr>
            <a:spLocks noGrp="1" noChangeArrowheads="1"/>
          </p:cNvSpPr>
          <p:nvPr>
            <p:ph type="title"/>
          </p:nvPr>
        </p:nvSpPr>
        <p:spPr>
          <a:xfrm>
            <a:off x="936172" y="126650"/>
            <a:ext cx="10515600" cy="904875"/>
          </a:xfrm>
        </p:spPr>
        <p:txBody>
          <a:bodyPr>
            <a:normAutofit fontScale="90000"/>
          </a:bodyPr>
          <a:lstStyle/>
          <a:p>
            <a:pPr eaLnBrk="1" hangingPunct="1"/>
            <a:r>
              <a:rPr lang="fi-FI" altLang="fi-FI" sz="2000" dirty="0">
                <a:cs typeface="Times New Roman" panose="02020603050405020304" pitchFamily="18" charset="0"/>
              </a:rPr>
              <a:t>Vaikka potentiaalisia jäseniä on aiempia vuosia huomattavasti enemmän, on eläkkeensaajajärjestöjen jäsenmäärän kasvu ollut hidasta.</a:t>
            </a:r>
            <a:br>
              <a:rPr lang="fi-FI" altLang="fi-FI" sz="2000" dirty="0">
                <a:cs typeface="Times New Roman" panose="02020603050405020304" pitchFamily="18" charset="0"/>
              </a:rPr>
            </a:br>
            <a:r>
              <a:rPr lang="fi-FI" altLang="fi-FI" sz="2000" dirty="0">
                <a:cs typeface="Times New Roman" panose="02020603050405020304" pitchFamily="18" charset="0"/>
              </a:rPr>
              <a:t/>
            </a:r>
            <a:br>
              <a:rPr lang="fi-FI" altLang="fi-FI" sz="2000" dirty="0">
                <a:cs typeface="Times New Roman" panose="02020603050405020304" pitchFamily="18" charset="0"/>
              </a:rPr>
            </a:br>
            <a:r>
              <a:rPr lang="fi-FI" altLang="fi-FI" sz="2000" dirty="0">
                <a:cs typeface="Times New Roman" panose="02020603050405020304" pitchFamily="18" charset="0"/>
              </a:rPr>
              <a:t>Jäsenmäärämme on jopa laskenut kolmen viime vuoden aikana!</a:t>
            </a:r>
            <a:endParaRPr lang="fi-FI" altLang="fi-FI" dirty="0"/>
          </a:p>
        </p:txBody>
      </p:sp>
      <p:sp>
        <p:nvSpPr>
          <p:cNvPr id="13315" name="Rectangle 3">
            <a:extLst>
              <a:ext uri="{FF2B5EF4-FFF2-40B4-BE49-F238E27FC236}">
                <a16:creationId xmlns:a16="http://schemas.microsoft.com/office/drawing/2014/main" xmlns="" id="{D5213D06-5CDA-4BD0-AC98-8DF7B0F9BE8F}"/>
              </a:ext>
            </a:extLst>
          </p:cNvPr>
          <p:cNvSpPr>
            <a:spLocks noGrp="1" noChangeArrowheads="1"/>
          </p:cNvSpPr>
          <p:nvPr>
            <p:ph type="body" idx="1"/>
          </p:nvPr>
        </p:nvSpPr>
        <p:spPr>
          <a:xfrm>
            <a:off x="838200" y="1256620"/>
            <a:ext cx="10515600" cy="4652963"/>
          </a:xfrm>
        </p:spPr>
        <p:txBody>
          <a:bodyPr/>
          <a:lstStyle/>
          <a:p>
            <a:pPr eaLnBrk="1" hangingPunct="1"/>
            <a:r>
              <a:rPr lang="fi-FI" altLang="fi-FI" sz="2000" b="1" dirty="0">
                <a:solidFill>
                  <a:srgbClr val="FF0000"/>
                </a:solidFill>
              </a:rPr>
              <a:t>Eläkkeensaajien äänen painoarvo on hyvin pitkälti sidoksissa järjestäytymisasteeseen </a:t>
            </a:r>
            <a:r>
              <a:rPr lang="fi-FI" altLang="fi-FI" sz="2000" dirty="0"/>
              <a:t>(aivan kuin ammattiliitoillakin)</a:t>
            </a:r>
          </a:p>
          <a:p>
            <a:pPr eaLnBrk="1" hangingPunct="1">
              <a:buFont typeface="Wingdings" panose="05000000000000000000" pitchFamily="2" charset="2"/>
              <a:buNone/>
            </a:pPr>
            <a:endParaRPr lang="fi-FI" altLang="fi-FI" sz="2000" dirty="0"/>
          </a:p>
        </p:txBody>
      </p:sp>
      <p:sp>
        <p:nvSpPr>
          <p:cNvPr id="13316" name="AutoShape 6">
            <a:extLst>
              <a:ext uri="{FF2B5EF4-FFF2-40B4-BE49-F238E27FC236}">
                <a16:creationId xmlns:a16="http://schemas.microsoft.com/office/drawing/2014/main" xmlns="" id="{4E5CB0A4-E73D-4364-B248-8FB999B1F8CC}"/>
              </a:ext>
            </a:extLst>
          </p:cNvPr>
          <p:cNvSpPr>
            <a:spLocks noChangeArrowheads="1"/>
          </p:cNvSpPr>
          <p:nvPr/>
        </p:nvSpPr>
        <p:spPr bwMode="auto">
          <a:xfrm>
            <a:off x="2569939" y="2248395"/>
            <a:ext cx="976312" cy="485775"/>
          </a:xfrm>
          <a:prstGeom prst="notchedRightArrow">
            <a:avLst>
              <a:gd name="adj1" fmla="val 50000"/>
              <a:gd name="adj2" fmla="val 50245"/>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altLang="fi-FI"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317" name="Text Box 7">
            <a:extLst>
              <a:ext uri="{FF2B5EF4-FFF2-40B4-BE49-F238E27FC236}">
                <a16:creationId xmlns:a16="http://schemas.microsoft.com/office/drawing/2014/main" xmlns="" id="{54D92C4B-660C-41A2-8E5F-1BA4CCCA8D0C}"/>
              </a:ext>
            </a:extLst>
          </p:cNvPr>
          <p:cNvSpPr txBox="1">
            <a:spLocks noChangeArrowheads="1"/>
          </p:cNvSpPr>
          <p:nvPr/>
        </p:nvSpPr>
        <p:spPr bwMode="auto">
          <a:xfrm>
            <a:off x="3687639" y="1891208"/>
            <a:ext cx="67056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i-FI" altLang="fi-FI"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JÄSENMÄÄRÄN KEHITYS TULEE OLEMAAN SEKÄ LIITOLLE ETTÄ JÄSENYHDISTYKSILLEMME JA SITÄ KAUTTA ELÄKKEENSAAJIEN ÄÄNEN PAINOLLE ”ELÄMÄN JA KUOLEMAN KYSYMYS” TULEVAISUUDESSA!</a:t>
            </a:r>
          </a:p>
        </p:txBody>
      </p:sp>
      <p:sp>
        <p:nvSpPr>
          <p:cNvPr id="13318" name="Text Box 8">
            <a:extLst>
              <a:ext uri="{FF2B5EF4-FFF2-40B4-BE49-F238E27FC236}">
                <a16:creationId xmlns:a16="http://schemas.microsoft.com/office/drawing/2014/main" xmlns="" id="{A2DB260E-7E63-4453-861B-AC6B16E4CA2F}"/>
              </a:ext>
            </a:extLst>
          </p:cNvPr>
          <p:cNvSpPr txBox="1">
            <a:spLocks noChangeArrowheads="1"/>
          </p:cNvSpPr>
          <p:nvPr/>
        </p:nvSpPr>
        <p:spPr bwMode="auto">
          <a:xfrm>
            <a:off x="704893" y="3033347"/>
            <a:ext cx="10371909" cy="3970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i-FI" altLang="fi-FI"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Siihen tulee oleellisesti vaikuttamaan tarjoamamme toiminnan määrä ja laatu.</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i-FI" altLang="fi-FI"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Odotukset toiminnallemme on eri ikäryhmillä erilaisia.</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i-FI" altLang="fi-FI"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Mielestäni jokaiseen jäsenyhdistykseemme pitäisi perustaa ns. uusien jäsenten jaostot joissa uudet jäsenet voisivat pohtia toimintamuotoja joita he yhdistyksiltämme haluaisivat.</a:t>
            </a:r>
          </a:p>
          <a:p>
            <a:pPr marL="0" marR="0" lvl="0" indent="0" algn="l" defTabSz="914400" rtl="0" eaLnBrk="1" fontAlgn="auto" latinLnBrk="0" hangingPunct="1">
              <a:lnSpc>
                <a:spcPct val="100000"/>
              </a:lnSpc>
              <a:spcBef>
                <a:spcPct val="50000"/>
              </a:spcBef>
              <a:spcAft>
                <a:spcPts val="0"/>
              </a:spcAft>
              <a:buClrTx/>
              <a:buSzTx/>
              <a:buFontTx/>
              <a:buNone/>
              <a:tabLst/>
              <a:defRPr/>
            </a:pPr>
            <a:r>
              <a:rPr lang="fi-FI" altLang="fi-FI" sz="2000" b="1" dirty="0">
                <a:solidFill>
                  <a:srgbClr val="FF0000"/>
                </a:solidFill>
              </a:rPr>
              <a:t>Samalla on kuitenkin pidettävä huolta vanhoista jäsenistä ja heidän toiveistaan.</a:t>
            </a:r>
            <a:endParaRPr kumimoji="0" lang="fi-FI" altLang="fi-FI"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i-FI" altLang="fi-FI"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Uusia esityksiä toimintamuodoista ei pitäisi heti tyrmätä vaan kokeilla ainakin.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fi-FI" altLang="fi-FI"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Jäsenmäärämme on saatava taas nousun tielle!</a:t>
            </a: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fi-FI" altLang="fi-FI"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xmlns="" val="3325380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a:extLst>
              <a:ext uri="{FF2B5EF4-FFF2-40B4-BE49-F238E27FC236}">
                <a16:creationId xmlns:a16="http://schemas.microsoft.com/office/drawing/2014/main" xmlns="" id="{79525B64-AFFD-403D-A503-2774C01E26FC}"/>
              </a:ext>
            </a:extLst>
          </p:cNvPr>
          <p:cNvSpPr>
            <a:spLocks noGrp="1"/>
          </p:cNvSpPr>
          <p:nvPr>
            <p:ph type="sldNum" sz="quarter" idx="7"/>
          </p:nvPr>
        </p:nvSpPr>
        <p:spPr/>
        <p:txBody>
          <a:bodyPr/>
          <a:lstStyle/>
          <a:p>
            <a:fld id="{B6F15528-21DE-4FAA-801E-634DDDAF4B2B}" type="slidenum">
              <a:rPr lang="fi-FI" smtClean="0"/>
              <a:pPr/>
              <a:t>32</a:t>
            </a:fld>
            <a:endParaRPr lang="fi-FI"/>
          </a:p>
        </p:txBody>
      </p:sp>
      <p:pic>
        <p:nvPicPr>
          <p:cNvPr id="2" name="Kuva 1">
            <a:extLst>
              <a:ext uri="{FF2B5EF4-FFF2-40B4-BE49-F238E27FC236}">
                <a16:creationId xmlns:a16="http://schemas.microsoft.com/office/drawing/2014/main" xmlns="" id="{72A53344-7328-4055-9951-10EFA6F9A938}"/>
              </a:ext>
            </a:extLst>
          </p:cNvPr>
          <p:cNvPicPr>
            <a:picLocks noChangeAspect="1"/>
          </p:cNvPicPr>
          <p:nvPr/>
        </p:nvPicPr>
        <p:blipFill>
          <a:blip r:embed="rId2" cstate="print"/>
          <a:stretch>
            <a:fillRect/>
          </a:stretch>
        </p:blipFill>
        <p:spPr>
          <a:xfrm>
            <a:off x="0" y="1594701"/>
            <a:ext cx="12192000" cy="3668598"/>
          </a:xfrm>
          <a:prstGeom prst="rect">
            <a:avLst/>
          </a:prstGeom>
        </p:spPr>
      </p:pic>
      <p:sp>
        <p:nvSpPr>
          <p:cNvPr id="4" name="Tekstiruutu 3">
            <a:extLst>
              <a:ext uri="{FF2B5EF4-FFF2-40B4-BE49-F238E27FC236}">
                <a16:creationId xmlns:a16="http://schemas.microsoft.com/office/drawing/2014/main" xmlns="" id="{72DAE2B7-A281-4954-AB0D-8642C247E906}"/>
              </a:ext>
            </a:extLst>
          </p:cNvPr>
          <p:cNvSpPr txBox="1"/>
          <p:nvPr/>
        </p:nvSpPr>
        <p:spPr>
          <a:xfrm>
            <a:off x="2031024" y="5718321"/>
            <a:ext cx="8141677" cy="369332"/>
          </a:xfrm>
          <a:prstGeom prst="rect">
            <a:avLst/>
          </a:prstGeom>
          <a:noFill/>
        </p:spPr>
        <p:txBody>
          <a:bodyPr wrap="square" rtlCol="0">
            <a:spAutoFit/>
          </a:bodyPr>
          <a:lstStyle/>
          <a:p>
            <a:pPr algn="ctr"/>
            <a:r>
              <a:rPr lang="fi-FI" b="1" dirty="0">
                <a:solidFill>
                  <a:srgbClr val="FF0000"/>
                </a:solidFill>
              </a:rPr>
              <a:t>Tehdään yhdessä hieno ja onnistunut jäsenhankintakampanja!</a:t>
            </a:r>
            <a:endParaRPr lang="fi-FI" dirty="0">
              <a:solidFill>
                <a:srgbClr val="FF0000"/>
              </a:solidFill>
            </a:endParaRPr>
          </a:p>
        </p:txBody>
      </p:sp>
    </p:spTree>
    <p:extLst>
      <p:ext uri="{BB962C8B-B14F-4D97-AF65-F5344CB8AC3E}">
        <p14:creationId xmlns:p14="http://schemas.microsoft.com/office/powerpoint/2010/main" xmlns="" val="386717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880528" y="1280160"/>
            <a:ext cx="10464800" cy="4937760"/>
          </a:xfrm>
        </p:spPr>
        <p:txBody>
          <a:bodyPr>
            <a:normAutofit lnSpcReduction="10000"/>
          </a:bodyPr>
          <a:lstStyle/>
          <a:p>
            <a:pPr marL="0" indent="0" algn="ctr">
              <a:buNone/>
            </a:pPr>
            <a:endParaRPr lang="fi-FI" sz="4600" dirty="0">
              <a:latin typeface="Arial" panose="020B0604020202020204" pitchFamily="34" charset="0"/>
              <a:cs typeface="Arial" panose="020B0604020202020204" pitchFamily="34" charset="0"/>
            </a:endParaRPr>
          </a:p>
          <a:p>
            <a:pPr marL="0" indent="0" algn="ctr">
              <a:buNone/>
            </a:pPr>
            <a:r>
              <a:rPr lang="fi-FI" sz="2600" dirty="0">
                <a:latin typeface="Arial" panose="020B0604020202020204" pitchFamily="34" charset="0"/>
                <a:cs typeface="Arial" panose="020B0604020202020204" pitchFamily="34" charset="0"/>
              </a:rPr>
              <a:t>Timo Kokko</a:t>
            </a:r>
          </a:p>
          <a:p>
            <a:pPr marL="0" indent="0" algn="ctr">
              <a:buNone/>
            </a:pPr>
            <a:r>
              <a:rPr lang="fi-FI" sz="2600" dirty="0">
                <a:latin typeface="Arial" panose="020B0604020202020204" pitchFamily="34" charset="0"/>
                <a:cs typeface="Arial" panose="020B0604020202020204" pitchFamily="34" charset="0"/>
              </a:rPr>
              <a:t>Toiminnanjohtaja</a:t>
            </a:r>
          </a:p>
          <a:p>
            <a:pPr marL="0" indent="0" algn="ctr">
              <a:buNone/>
            </a:pPr>
            <a:endParaRPr lang="fi-FI" sz="2600" dirty="0">
              <a:latin typeface="Arial" panose="020B0604020202020204" pitchFamily="34" charset="0"/>
              <a:cs typeface="Arial" panose="020B0604020202020204" pitchFamily="34" charset="0"/>
            </a:endParaRPr>
          </a:p>
          <a:p>
            <a:pPr marL="0" indent="0" algn="ctr">
              <a:buNone/>
            </a:pPr>
            <a:endParaRPr lang="fi-FI" dirty="0">
              <a:latin typeface="Arial" panose="020B0604020202020204" pitchFamily="34" charset="0"/>
              <a:cs typeface="Arial" panose="020B0604020202020204" pitchFamily="34" charset="0"/>
            </a:endParaRPr>
          </a:p>
          <a:p>
            <a:pPr marL="0" indent="0" algn="ctr">
              <a:buNone/>
            </a:pPr>
            <a:r>
              <a:rPr lang="fi-FI" sz="1700" dirty="0">
                <a:latin typeface="Arial" panose="020B0604020202020204" pitchFamily="34" charset="0"/>
                <a:cs typeface="Arial" panose="020B0604020202020204" pitchFamily="34" charset="0"/>
              </a:rPr>
              <a:t>Eläkkeensaajien Keskusliitto EKL ry</a:t>
            </a:r>
          </a:p>
          <a:p>
            <a:pPr marL="0" indent="0" algn="ctr">
              <a:buNone/>
            </a:pPr>
            <a:r>
              <a:rPr lang="fi-FI" sz="1700" dirty="0">
                <a:latin typeface="Arial" panose="020B0604020202020204" pitchFamily="34" charset="0"/>
                <a:cs typeface="Arial" panose="020B0604020202020204" pitchFamily="34" charset="0"/>
              </a:rPr>
              <a:t>Haapaniemenkatu 14, 2.krs</a:t>
            </a:r>
          </a:p>
          <a:p>
            <a:pPr marL="0" indent="0" algn="ctr">
              <a:buNone/>
            </a:pPr>
            <a:r>
              <a:rPr lang="fi-FI" sz="1700" dirty="0">
                <a:latin typeface="Arial" panose="020B0604020202020204" pitchFamily="34" charset="0"/>
                <a:cs typeface="Arial" panose="020B0604020202020204" pitchFamily="34" charset="0"/>
              </a:rPr>
              <a:t>PL 168, 00531 HELSINKI</a:t>
            </a:r>
          </a:p>
          <a:p>
            <a:pPr marL="0" indent="0" algn="ctr">
              <a:buNone/>
            </a:pPr>
            <a:r>
              <a:rPr lang="fi-FI" sz="1700" dirty="0">
                <a:latin typeface="Arial" panose="020B0604020202020204" pitchFamily="34" charset="0"/>
                <a:cs typeface="Arial" panose="020B0604020202020204" pitchFamily="34" charset="0"/>
              </a:rPr>
              <a:t> </a:t>
            </a:r>
            <a:r>
              <a:rPr lang="fi-FI" sz="1700" u="sng" dirty="0">
                <a:latin typeface="Arial" panose="020B0604020202020204" pitchFamily="34" charset="0"/>
                <a:cs typeface="Arial" panose="020B0604020202020204" pitchFamily="34" charset="0"/>
                <a:hlinkClick r:id="rId3"/>
              </a:rPr>
              <a:t>www.elakkeensaajat.fi</a:t>
            </a:r>
            <a:endParaRPr lang="fi-FI" sz="1700" dirty="0">
              <a:latin typeface="Arial" panose="020B0604020202020204" pitchFamily="34" charset="0"/>
              <a:cs typeface="Arial" panose="020B0604020202020204" pitchFamily="34" charset="0"/>
            </a:endParaRPr>
          </a:p>
          <a:p>
            <a:pPr marL="0" indent="0" algn="ctr">
              <a:buNone/>
            </a:pPr>
            <a:endParaRPr lang="fi-FI" dirty="0">
              <a:latin typeface="Arial" panose="020B0604020202020204" pitchFamily="34" charset="0"/>
              <a:cs typeface="Arial" panose="020B0604020202020204" pitchFamily="34" charset="0"/>
            </a:endParaRPr>
          </a:p>
          <a:p>
            <a:pPr marL="0" indent="0" algn="ctr">
              <a:buNone/>
            </a:pPr>
            <a:r>
              <a:rPr lang="fi-FI" sz="33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”Täyttä elämää hyvässä seurassa – EKL”</a:t>
            </a:r>
          </a:p>
        </p:txBody>
      </p:sp>
      <p:sp>
        <p:nvSpPr>
          <p:cNvPr id="3" name="Sisällön paikkamerkki 2"/>
          <p:cNvSpPr>
            <a:spLocks noGrp="1"/>
          </p:cNvSpPr>
          <p:nvPr>
            <p:ph idx="11"/>
          </p:nvPr>
        </p:nvSpPr>
        <p:spPr/>
        <p:txBody>
          <a:bodyPr>
            <a:noAutofit/>
          </a:bodyPr>
          <a:lstStyle/>
          <a:p>
            <a:pPr algn="ctr"/>
            <a:r>
              <a:rPr lang="fi-FI" sz="7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Kiitos!</a:t>
            </a:r>
          </a:p>
        </p:txBody>
      </p:sp>
    </p:spTree>
    <p:extLst>
      <p:ext uri="{BB962C8B-B14F-4D97-AF65-F5344CB8AC3E}">
        <p14:creationId xmlns:p14="http://schemas.microsoft.com/office/powerpoint/2010/main" xmlns="" val="337983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xmlns="" id="{07DC645F-F1CA-44C7-B442-0ADA7906E1DC}"/>
              </a:ext>
            </a:extLst>
          </p:cNvPr>
          <p:cNvSpPr>
            <a:spLocks noGrp="1"/>
          </p:cNvSpPr>
          <p:nvPr>
            <p:ph type="title"/>
          </p:nvPr>
        </p:nvSpPr>
        <p:spPr>
          <a:xfrm>
            <a:off x="838200" y="0"/>
            <a:ext cx="10515600" cy="904875"/>
          </a:xfrm>
        </p:spPr>
        <p:txBody>
          <a:bodyPr/>
          <a:lstStyle/>
          <a:p>
            <a:r>
              <a:rPr lang="fi-FI" dirty="0"/>
              <a:t>Piireihin kuuluvien jäsenyhdistysten kokoja</a:t>
            </a:r>
          </a:p>
        </p:txBody>
      </p:sp>
      <p:pic>
        <p:nvPicPr>
          <p:cNvPr id="6" name="Sisällön paikkamerkki 5">
            <a:extLst>
              <a:ext uri="{FF2B5EF4-FFF2-40B4-BE49-F238E27FC236}">
                <a16:creationId xmlns:a16="http://schemas.microsoft.com/office/drawing/2014/main" xmlns="" id="{30C79A30-5F07-4173-BAD1-A56475740BEF}"/>
              </a:ext>
            </a:extLst>
          </p:cNvPr>
          <p:cNvPicPr>
            <a:picLocks noGrp="1" noChangeAspect="1"/>
          </p:cNvPicPr>
          <p:nvPr>
            <p:ph idx="1"/>
          </p:nvPr>
        </p:nvPicPr>
        <p:blipFill>
          <a:blip r:embed="rId2" cstate="print"/>
          <a:stretch>
            <a:fillRect/>
          </a:stretch>
        </p:blipFill>
        <p:spPr>
          <a:xfrm>
            <a:off x="838200" y="904875"/>
            <a:ext cx="10325078" cy="4013200"/>
          </a:xfrm>
          <a:prstGeom prst="rect">
            <a:avLst/>
          </a:prstGeom>
        </p:spPr>
      </p:pic>
      <p:sp>
        <p:nvSpPr>
          <p:cNvPr id="5" name="Dian numeron paikkamerkki 4">
            <a:extLst>
              <a:ext uri="{FF2B5EF4-FFF2-40B4-BE49-F238E27FC236}">
                <a16:creationId xmlns:a16="http://schemas.microsoft.com/office/drawing/2014/main" xmlns="" id="{A8304AF0-2E11-449D-A9D7-A2ECE56C42E1}"/>
              </a:ext>
            </a:extLst>
          </p:cNvPr>
          <p:cNvSpPr>
            <a:spLocks noGrp="1"/>
          </p:cNvSpPr>
          <p:nvPr>
            <p:ph type="sldNum" sz="quarter" idx="12"/>
          </p:nvPr>
        </p:nvSpPr>
        <p:spPr/>
        <p:txBody>
          <a:bodyPr/>
          <a:lstStyle/>
          <a:p>
            <a:fld id="{8AABEC2C-E3F8-4FCF-8C35-324852C42EB9}" type="slidenum">
              <a:rPr lang="fi-FI" smtClean="0"/>
              <a:pPr/>
              <a:t>4</a:t>
            </a:fld>
            <a:endParaRPr lang="fi-FI"/>
          </a:p>
        </p:txBody>
      </p:sp>
    </p:spTree>
    <p:extLst>
      <p:ext uri="{BB962C8B-B14F-4D97-AF65-F5344CB8AC3E}">
        <p14:creationId xmlns:p14="http://schemas.microsoft.com/office/powerpoint/2010/main" xmlns="" val="310549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76056" y="2839381"/>
            <a:ext cx="9035627" cy="776217"/>
          </a:xfrm>
          <a:prstGeom prst="rect">
            <a:avLst/>
          </a:prstGeom>
        </p:spPr>
        <p:txBody>
          <a:bodyPr vert="horz" wrap="square" lIns="0" tIns="16933" rIns="0" bIns="0" rtlCol="0">
            <a:spAutoFit/>
          </a:bodyPr>
          <a:lstStyle/>
          <a:p>
            <a:pPr marL="16933">
              <a:spcBef>
                <a:spcPts val="133"/>
              </a:spcBef>
            </a:pPr>
            <a:r>
              <a:rPr sz="4933" b="1" spc="-7" dirty="0">
                <a:latin typeface="Aharoni"/>
                <a:cs typeface="Aharoni"/>
              </a:rPr>
              <a:t>EKL:n</a:t>
            </a:r>
            <a:r>
              <a:rPr sz="4933" b="1" spc="-100" dirty="0">
                <a:latin typeface="Aharoni"/>
                <a:cs typeface="Aharoni"/>
              </a:rPr>
              <a:t> </a:t>
            </a:r>
            <a:r>
              <a:rPr sz="4933" b="1" dirty="0">
                <a:latin typeface="Aharoni"/>
                <a:cs typeface="Aharoni"/>
              </a:rPr>
              <a:t>jäsenhankintakampanja</a:t>
            </a:r>
            <a:endParaRPr sz="4933">
              <a:latin typeface="Aharoni"/>
              <a:cs typeface="Aharon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xmlns="" id="{238B7A88-6943-45E9-B2BB-EC444D229F04}"/>
              </a:ext>
            </a:extLst>
          </p:cNvPr>
          <p:cNvSpPr>
            <a:spLocks noGrp="1"/>
          </p:cNvSpPr>
          <p:nvPr>
            <p:ph type="title"/>
          </p:nvPr>
        </p:nvSpPr>
        <p:spPr/>
        <p:txBody>
          <a:bodyPr>
            <a:normAutofit fontScale="90000"/>
          </a:bodyPr>
          <a:lstStyle/>
          <a:p>
            <a:r>
              <a:rPr lang="fi-FI" dirty="0">
                <a:effectLst/>
              </a:rPr>
              <a:t>Hallituksen kokouksen pöytäkirjasta 23.5.2019 </a:t>
            </a:r>
            <a:br>
              <a:rPr lang="fi-FI" dirty="0">
                <a:effectLst/>
              </a:rPr>
            </a:br>
            <a:endParaRPr lang="fi-FI" dirty="0"/>
          </a:p>
        </p:txBody>
      </p:sp>
      <p:sp>
        <p:nvSpPr>
          <p:cNvPr id="7" name="Sisällön paikkamerkki 6">
            <a:extLst>
              <a:ext uri="{FF2B5EF4-FFF2-40B4-BE49-F238E27FC236}">
                <a16:creationId xmlns:a16="http://schemas.microsoft.com/office/drawing/2014/main" xmlns="" id="{9273676F-4988-4DA3-B1E6-1783235DCFB0}"/>
              </a:ext>
            </a:extLst>
          </p:cNvPr>
          <p:cNvSpPr>
            <a:spLocks noGrp="1"/>
          </p:cNvSpPr>
          <p:nvPr>
            <p:ph idx="1"/>
          </p:nvPr>
        </p:nvSpPr>
        <p:spPr/>
        <p:txBody>
          <a:bodyPr/>
          <a:lstStyle/>
          <a:p>
            <a:pPr lvl="0"/>
            <a:r>
              <a:rPr lang="fi-FI" dirty="0"/>
              <a:t>Kampanja-aika 14.2.−15.11.2020</a:t>
            </a:r>
            <a:endParaRPr lang="fi-FI" sz="4000" dirty="0"/>
          </a:p>
          <a:p>
            <a:pPr lvl="1"/>
            <a:r>
              <a:rPr lang="fi-FI" dirty="0"/>
              <a:t>Liiton jäsenrekisteri menee kiinni 15.11. joten kampanja päättyy siihen!</a:t>
            </a:r>
            <a:endParaRPr lang="fi-FI" sz="3600" dirty="0"/>
          </a:p>
          <a:p>
            <a:pPr lvl="0"/>
            <a:r>
              <a:rPr lang="fi-FI" dirty="0">
                <a:solidFill>
                  <a:srgbClr val="FF0000"/>
                </a:solidFill>
              </a:rPr>
              <a:t>Kampanja siis alkaa helmikuun puolessa välissä mutta kampanjan tuloksissa otetaan huomioon kaikki yhdistysten uudet jäsenet, jotka on ilmoitettu liiton rekisteriin 2.1.2020 alkaen. </a:t>
            </a:r>
          </a:p>
          <a:p>
            <a:pPr lvl="0"/>
            <a:r>
              <a:rPr lang="fi-FI" dirty="0"/>
              <a:t>Tavoitteena saada jäsenet tuomaan ystäviänsä yhdistyksensä toimintaan</a:t>
            </a:r>
            <a:endParaRPr lang="fi-FI" sz="4000" dirty="0"/>
          </a:p>
          <a:p>
            <a:pPr lvl="1"/>
            <a:r>
              <a:rPr lang="fi-FI" dirty="0"/>
              <a:t>Suuren jäsentutkimuksemme (2019) mukaan 87 % jäsenistöstämme on jo suositellut tai suosittelisi lämpimästi Eläkkeensaajien Keskusliitto EKL ry:n jäsenyyttä muille</a:t>
            </a:r>
            <a:endParaRPr lang="fi-FI" sz="3600" dirty="0"/>
          </a:p>
          <a:p>
            <a:pPr lvl="0"/>
            <a:r>
              <a:rPr lang="fi-FI" dirty="0"/>
              <a:t>Liitolta kampanjailme</a:t>
            </a:r>
            <a:endParaRPr lang="fi-FI" sz="4000" dirty="0"/>
          </a:p>
          <a:p>
            <a:endParaRPr lang="fi-FI" dirty="0"/>
          </a:p>
        </p:txBody>
      </p:sp>
      <p:sp>
        <p:nvSpPr>
          <p:cNvPr id="5" name="Dian numeron paikkamerkki 4">
            <a:extLst>
              <a:ext uri="{FF2B5EF4-FFF2-40B4-BE49-F238E27FC236}">
                <a16:creationId xmlns:a16="http://schemas.microsoft.com/office/drawing/2014/main" xmlns="" id="{FC67809D-5E1E-4B4D-96C1-777250171A3F}"/>
              </a:ext>
            </a:extLst>
          </p:cNvPr>
          <p:cNvSpPr>
            <a:spLocks noGrp="1"/>
          </p:cNvSpPr>
          <p:nvPr>
            <p:ph type="sldNum" sz="quarter" idx="12"/>
          </p:nvPr>
        </p:nvSpPr>
        <p:spPr/>
        <p:txBody>
          <a:bodyPr/>
          <a:lstStyle/>
          <a:p>
            <a:fld id="{B6F15528-21DE-4FAA-801E-634DDDAF4B2B}" type="slidenum">
              <a:rPr lang="fi-FI" smtClean="0"/>
              <a:pPr/>
              <a:t>6</a:t>
            </a:fld>
            <a:endParaRPr lang="fi-FI"/>
          </a:p>
        </p:txBody>
      </p:sp>
    </p:spTree>
    <p:extLst>
      <p:ext uri="{BB962C8B-B14F-4D97-AF65-F5344CB8AC3E}">
        <p14:creationId xmlns:p14="http://schemas.microsoft.com/office/powerpoint/2010/main" xmlns="" val="923265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xmlns="" id="{238B7A88-6943-45E9-B2BB-EC444D229F04}"/>
              </a:ext>
            </a:extLst>
          </p:cNvPr>
          <p:cNvSpPr>
            <a:spLocks noGrp="1"/>
          </p:cNvSpPr>
          <p:nvPr>
            <p:ph type="title"/>
          </p:nvPr>
        </p:nvSpPr>
        <p:spPr/>
        <p:txBody>
          <a:bodyPr>
            <a:normAutofit fontScale="90000"/>
          </a:bodyPr>
          <a:lstStyle/>
          <a:p>
            <a:r>
              <a:rPr lang="fi-FI" dirty="0">
                <a:effectLst/>
              </a:rPr>
              <a:t>Hallituksen kokouksen pöytäkirjasta 23.5.2019 </a:t>
            </a:r>
            <a:br>
              <a:rPr lang="fi-FI" dirty="0">
                <a:effectLst/>
              </a:rPr>
            </a:br>
            <a:endParaRPr lang="fi-FI" dirty="0"/>
          </a:p>
        </p:txBody>
      </p:sp>
      <p:sp>
        <p:nvSpPr>
          <p:cNvPr id="7" name="Sisällön paikkamerkki 6">
            <a:extLst>
              <a:ext uri="{FF2B5EF4-FFF2-40B4-BE49-F238E27FC236}">
                <a16:creationId xmlns:a16="http://schemas.microsoft.com/office/drawing/2014/main" xmlns="" id="{9273676F-4988-4DA3-B1E6-1783235DCFB0}"/>
              </a:ext>
            </a:extLst>
          </p:cNvPr>
          <p:cNvSpPr>
            <a:spLocks noGrp="1"/>
          </p:cNvSpPr>
          <p:nvPr>
            <p:ph idx="1"/>
          </p:nvPr>
        </p:nvSpPr>
        <p:spPr>
          <a:xfrm>
            <a:off x="698740" y="1095555"/>
            <a:ext cx="10655060" cy="5397319"/>
          </a:xfrm>
        </p:spPr>
        <p:txBody>
          <a:bodyPr>
            <a:normAutofit/>
          </a:bodyPr>
          <a:lstStyle/>
          <a:p>
            <a:pPr lvl="0"/>
            <a:r>
              <a:rPr lang="fi-FI" dirty="0"/>
              <a:t>Piireille tukiraha kampanjaan</a:t>
            </a:r>
            <a:endParaRPr lang="fi-FI" sz="4000" dirty="0"/>
          </a:p>
          <a:p>
            <a:pPr lvl="1"/>
            <a:r>
              <a:rPr lang="fi-FI" dirty="0"/>
              <a:t>Kiinteä 4 000 €/piiri</a:t>
            </a:r>
          </a:p>
          <a:p>
            <a:pPr lvl="2"/>
            <a:r>
              <a:rPr lang="fi-FI" sz="2400" dirty="0"/>
              <a:t>Osa rahasta siirretään piireille jo tänä vuonna</a:t>
            </a:r>
          </a:p>
          <a:p>
            <a:pPr lvl="1"/>
            <a:r>
              <a:rPr lang="fi-FI" dirty="0"/>
              <a:t>Jos kampanjassa syntyy uusia toiminnallisia innovaatioita, on niihin mahdollisuus hakea jäsenjärjestöavustusta</a:t>
            </a:r>
            <a:endParaRPr lang="fi-FI" sz="3600" dirty="0"/>
          </a:p>
          <a:p>
            <a:pPr lvl="1"/>
            <a:r>
              <a:rPr lang="fi-FI" b="1" dirty="0"/>
              <a:t>Tehtävä suunnitelma oman piirinsä alueella</a:t>
            </a:r>
          </a:p>
          <a:p>
            <a:pPr lvl="2"/>
            <a:r>
              <a:rPr lang="fi-FI" dirty="0">
                <a:solidFill>
                  <a:prstClr val="black"/>
                </a:solidFill>
              </a:rPr>
              <a:t>Perusteena yhdistyksien sitouttaminen kampanjaan</a:t>
            </a:r>
            <a:endParaRPr lang="fi-FI" sz="3200" dirty="0"/>
          </a:p>
          <a:p>
            <a:pPr lvl="0"/>
            <a:r>
              <a:rPr lang="fi-FI" dirty="0"/>
              <a:t>Kampanja sekä piirien suunnitelmat käytäisiin läpi piirien syyskokouksissa tai muussa vastaavassa tilaisuudessa</a:t>
            </a:r>
            <a:endParaRPr lang="fi-FI" sz="4000" dirty="0"/>
          </a:p>
          <a:p>
            <a:pPr lvl="0"/>
            <a:r>
              <a:rPr lang="fi-FI" dirty="0"/>
              <a:t>Suunnitelma on lähetettävä liittoon ennen rahojen siirtämistä</a:t>
            </a:r>
            <a:endParaRPr lang="fi-FI" sz="4000" dirty="0"/>
          </a:p>
          <a:p>
            <a:pPr lvl="0"/>
            <a:r>
              <a:rPr lang="fi-FI" dirty="0"/>
              <a:t>Vuoden 2020 hallituksien kaikissa kokouksissa käsitellään jäsenhankintakampanjaa omana asianaan</a:t>
            </a:r>
            <a:endParaRPr lang="fi-FI" sz="4000" dirty="0"/>
          </a:p>
          <a:p>
            <a:endParaRPr lang="fi-FI" dirty="0"/>
          </a:p>
        </p:txBody>
      </p:sp>
      <p:sp>
        <p:nvSpPr>
          <p:cNvPr id="5" name="Dian numeron paikkamerkki 4">
            <a:extLst>
              <a:ext uri="{FF2B5EF4-FFF2-40B4-BE49-F238E27FC236}">
                <a16:creationId xmlns:a16="http://schemas.microsoft.com/office/drawing/2014/main" xmlns="" id="{FC67809D-5E1E-4B4D-96C1-777250171A3F}"/>
              </a:ext>
            </a:extLst>
          </p:cNvPr>
          <p:cNvSpPr>
            <a:spLocks noGrp="1"/>
          </p:cNvSpPr>
          <p:nvPr>
            <p:ph type="sldNum" sz="quarter" idx="12"/>
          </p:nvPr>
        </p:nvSpPr>
        <p:spPr/>
        <p:txBody>
          <a:bodyPr/>
          <a:lstStyle/>
          <a:p>
            <a:fld id="{B6F15528-21DE-4FAA-801E-634DDDAF4B2B}" type="slidenum">
              <a:rPr lang="fi-FI" smtClean="0"/>
              <a:pPr/>
              <a:t>7</a:t>
            </a:fld>
            <a:endParaRPr lang="fi-FI"/>
          </a:p>
        </p:txBody>
      </p:sp>
    </p:spTree>
    <p:extLst>
      <p:ext uri="{BB962C8B-B14F-4D97-AF65-F5344CB8AC3E}">
        <p14:creationId xmlns:p14="http://schemas.microsoft.com/office/powerpoint/2010/main" xmlns="" val="208598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xmlns="" id="{238B7A88-6943-45E9-B2BB-EC444D229F04}"/>
              </a:ext>
            </a:extLst>
          </p:cNvPr>
          <p:cNvSpPr>
            <a:spLocks noGrp="1"/>
          </p:cNvSpPr>
          <p:nvPr>
            <p:ph type="title"/>
          </p:nvPr>
        </p:nvSpPr>
        <p:spPr>
          <a:xfrm>
            <a:off x="721024" y="136525"/>
            <a:ext cx="10515600" cy="904875"/>
          </a:xfrm>
        </p:spPr>
        <p:txBody>
          <a:bodyPr>
            <a:normAutofit fontScale="90000"/>
          </a:bodyPr>
          <a:lstStyle/>
          <a:p>
            <a:r>
              <a:rPr lang="fi-FI" dirty="0">
                <a:effectLst/>
              </a:rPr>
              <a:t>Hallituksen kokouksen pöytäkirjasta 23.5.2019 </a:t>
            </a:r>
            <a:br>
              <a:rPr lang="fi-FI" dirty="0">
                <a:effectLst/>
              </a:rPr>
            </a:br>
            <a:endParaRPr lang="fi-FI" dirty="0"/>
          </a:p>
        </p:txBody>
      </p:sp>
      <p:sp>
        <p:nvSpPr>
          <p:cNvPr id="7" name="Sisällön paikkamerkki 6">
            <a:extLst>
              <a:ext uri="{FF2B5EF4-FFF2-40B4-BE49-F238E27FC236}">
                <a16:creationId xmlns:a16="http://schemas.microsoft.com/office/drawing/2014/main" xmlns="" id="{9273676F-4988-4DA3-B1E6-1783235DCFB0}"/>
              </a:ext>
            </a:extLst>
          </p:cNvPr>
          <p:cNvSpPr>
            <a:spLocks noGrp="1"/>
          </p:cNvSpPr>
          <p:nvPr>
            <p:ph idx="1"/>
          </p:nvPr>
        </p:nvSpPr>
        <p:spPr>
          <a:xfrm>
            <a:off x="603848" y="618197"/>
            <a:ext cx="10749951" cy="5621606"/>
          </a:xfrm>
        </p:spPr>
        <p:txBody>
          <a:bodyPr>
            <a:normAutofit lnSpcReduction="10000"/>
          </a:bodyPr>
          <a:lstStyle/>
          <a:p>
            <a:pPr lvl="0"/>
            <a:r>
              <a:rPr lang="fi-FI" dirty="0"/>
              <a:t>Heränneitä kysymyksiä ja huomioita</a:t>
            </a:r>
            <a:endParaRPr lang="fi-FI" sz="4000" dirty="0"/>
          </a:p>
          <a:p>
            <a:pPr lvl="1"/>
            <a:r>
              <a:rPr lang="fi-FI" dirty="0"/>
              <a:t>Pitäisikö suurimmat jäsenhankkijat palkita ja miten? </a:t>
            </a:r>
            <a:endParaRPr lang="fi-FI" sz="3600" dirty="0"/>
          </a:p>
          <a:p>
            <a:pPr lvl="2"/>
            <a:r>
              <a:rPr lang="fi-FI" dirty="0"/>
              <a:t>Seuraavassa liittokokouksessa 2021 palkitaan parhaiten uusia jäseniä hankkineet piiri ja yhdistys</a:t>
            </a:r>
            <a:endParaRPr lang="fi-FI" sz="3200" dirty="0"/>
          </a:p>
          <a:p>
            <a:pPr lvl="2"/>
            <a:r>
              <a:rPr lang="fi-FI" dirty="0"/>
              <a:t>Kaikkien ilmoitettujen jäsenhankkijoiden kesken arvotaan 500 euron matkalahjakortti</a:t>
            </a:r>
          </a:p>
          <a:p>
            <a:pPr lvl="2"/>
            <a:r>
              <a:rPr lang="fi-FI" dirty="0"/>
              <a:t>Eniten jäseniä hankkineet henkilöt saavat Rajaniemen 3 vrk loman</a:t>
            </a:r>
            <a:endParaRPr lang="fi-FI" sz="3200" dirty="0"/>
          </a:p>
          <a:p>
            <a:pPr lvl="3"/>
            <a:r>
              <a:rPr lang="fi-FI" dirty="0"/>
              <a:t>jokaisesta piiristä 4 parasta</a:t>
            </a:r>
          </a:p>
          <a:p>
            <a:pPr marL="1371600" lvl="3" indent="0">
              <a:buNone/>
            </a:pPr>
            <a:endParaRPr lang="fi-FI" sz="2800" dirty="0"/>
          </a:p>
          <a:p>
            <a:pPr lvl="2"/>
            <a:r>
              <a:rPr lang="fi-FI" dirty="0"/>
              <a:t>Kaikkien vuonna 2020 liittyneiden uusien jäsenten kesken arvotaan myös 500 euron matkalahjakortti</a:t>
            </a:r>
          </a:p>
          <a:p>
            <a:pPr lvl="3"/>
            <a:r>
              <a:rPr lang="fi-FI" dirty="0"/>
              <a:t>Lisäksi uusien jäsenten kesken arvotaan 5 kappaletta Rajaniemen lomakeskuksen kolmen päivän täysihoitolomia</a:t>
            </a:r>
          </a:p>
          <a:p>
            <a:pPr lvl="2"/>
            <a:endParaRPr lang="fi-FI" dirty="0">
              <a:solidFill>
                <a:srgbClr val="FF0000"/>
              </a:solidFill>
            </a:endParaRPr>
          </a:p>
          <a:p>
            <a:pPr lvl="2"/>
            <a:r>
              <a:rPr lang="fi-FI" dirty="0">
                <a:solidFill>
                  <a:srgbClr val="FF0000"/>
                </a:solidFill>
              </a:rPr>
              <a:t>On siis tärkeää, että yhdistykset pitävät kirjaa jäsenhankkijoista ja ilmoittavat heidän nimensä sekä parhaat jäsenhankkijansa piiriin kampanjan päätyttyä </a:t>
            </a:r>
          </a:p>
          <a:p>
            <a:pPr lvl="2"/>
            <a:r>
              <a:rPr lang="fi-FI" dirty="0">
                <a:solidFill>
                  <a:srgbClr val="FF0000"/>
                </a:solidFill>
              </a:rPr>
              <a:t>Piiri ilmoittaa tiedot edelleen liittoon.</a:t>
            </a:r>
          </a:p>
          <a:p>
            <a:pPr marL="914400" lvl="2" indent="0">
              <a:buNone/>
            </a:pPr>
            <a:endParaRPr lang="fi-FI" dirty="0">
              <a:solidFill>
                <a:srgbClr val="FF0000"/>
              </a:solidFill>
            </a:endParaRPr>
          </a:p>
          <a:p>
            <a:pPr marL="914400" lvl="2" indent="0">
              <a:buNone/>
            </a:pPr>
            <a:r>
              <a:rPr lang="fi-FI" dirty="0">
                <a:solidFill>
                  <a:srgbClr val="FF0000"/>
                </a:solidFill>
              </a:rPr>
              <a:t>Piirien ja yhdistysten mietittävä mahdollisia omia palkintoja ja/tai liittymislahjaa</a:t>
            </a:r>
            <a:endParaRPr lang="fi-FI" sz="4000" dirty="0"/>
          </a:p>
          <a:p>
            <a:endParaRPr lang="fi-FI" b="1" dirty="0"/>
          </a:p>
          <a:p>
            <a:endParaRPr lang="fi-FI" sz="4000" dirty="0"/>
          </a:p>
          <a:p>
            <a:endParaRPr lang="fi-FI" dirty="0"/>
          </a:p>
        </p:txBody>
      </p:sp>
      <p:sp>
        <p:nvSpPr>
          <p:cNvPr id="5" name="Dian numeron paikkamerkki 4">
            <a:extLst>
              <a:ext uri="{FF2B5EF4-FFF2-40B4-BE49-F238E27FC236}">
                <a16:creationId xmlns:a16="http://schemas.microsoft.com/office/drawing/2014/main" xmlns="" id="{FC67809D-5E1E-4B4D-96C1-777250171A3F}"/>
              </a:ext>
            </a:extLst>
          </p:cNvPr>
          <p:cNvSpPr>
            <a:spLocks noGrp="1"/>
          </p:cNvSpPr>
          <p:nvPr>
            <p:ph type="sldNum" sz="quarter" idx="12"/>
          </p:nvPr>
        </p:nvSpPr>
        <p:spPr/>
        <p:txBody>
          <a:bodyPr/>
          <a:lstStyle/>
          <a:p>
            <a:fld id="{B6F15528-21DE-4FAA-801E-634DDDAF4B2B}" type="slidenum">
              <a:rPr lang="fi-FI" smtClean="0"/>
              <a:pPr/>
              <a:t>8</a:t>
            </a:fld>
            <a:endParaRPr lang="fi-FI"/>
          </a:p>
        </p:txBody>
      </p:sp>
    </p:spTree>
    <p:extLst>
      <p:ext uri="{BB962C8B-B14F-4D97-AF65-F5344CB8AC3E}">
        <p14:creationId xmlns:p14="http://schemas.microsoft.com/office/powerpoint/2010/main" xmlns="" val="93752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xmlns="" id="{238B7A88-6943-45E9-B2BB-EC444D229F04}"/>
              </a:ext>
            </a:extLst>
          </p:cNvPr>
          <p:cNvSpPr>
            <a:spLocks noGrp="1"/>
          </p:cNvSpPr>
          <p:nvPr>
            <p:ph type="title"/>
          </p:nvPr>
        </p:nvSpPr>
        <p:spPr>
          <a:xfrm>
            <a:off x="721024" y="136525"/>
            <a:ext cx="10515600" cy="904875"/>
          </a:xfrm>
        </p:spPr>
        <p:txBody>
          <a:bodyPr>
            <a:normAutofit fontScale="90000"/>
          </a:bodyPr>
          <a:lstStyle/>
          <a:p>
            <a:r>
              <a:rPr lang="fi-FI" dirty="0">
                <a:effectLst/>
              </a:rPr>
              <a:t>Hallituksen kokouksen pöytäkirjasta 23.5.2019 </a:t>
            </a:r>
            <a:br>
              <a:rPr lang="fi-FI" dirty="0">
                <a:effectLst/>
              </a:rPr>
            </a:br>
            <a:endParaRPr lang="fi-FI" dirty="0"/>
          </a:p>
        </p:txBody>
      </p:sp>
      <p:sp>
        <p:nvSpPr>
          <p:cNvPr id="7" name="Sisällön paikkamerkki 6">
            <a:extLst>
              <a:ext uri="{FF2B5EF4-FFF2-40B4-BE49-F238E27FC236}">
                <a16:creationId xmlns:a16="http://schemas.microsoft.com/office/drawing/2014/main" xmlns="" id="{9273676F-4988-4DA3-B1E6-1783235DCFB0}"/>
              </a:ext>
            </a:extLst>
          </p:cNvPr>
          <p:cNvSpPr>
            <a:spLocks noGrp="1"/>
          </p:cNvSpPr>
          <p:nvPr>
            <p:ph idx="1"/>
          </p:nvPr>
        </p:nvSpPr>
        <p:spPr>
          <a:xfrm>
            <a:off x="603848" y="618197"/>
            <a:ext cx="10749951" cy="5621606"/>
          </a:xfrm>
        </p:spPr>
        <p:txBody>
          <a:bodyPr>
            <a:normAutofit fontScale="85000" lnSpcReduction="20000"/>
          </a:bodyPr>
          <a:lstStyle/>
          <a:p>
            <a:endParaRPr lang="fi-FI" b="1" dirty="0"/>
          </a:p>
          <a:p>
            <a:r>
              <a:rPr lang="fi-FI" b="1" dirty="0"/>
              <a:t>Kampanjasta toimitettava loppuraportti, jossa olisi hyvä käydä ilmi rahan käyttö pääkohdittain, kuitteja ei tarvitse esittää.</a:t>
            </a:r>
          </a:p>
          <a:p>
            <a:pPr marL="0" indent="0">
              <a:buNone/>
            </a:pPr>
            <a:endParaRPr lang="fi-FI" b="1" dirty="0"/>
          </a:p>
          <a:p>
            <a:pPr marL="0" indent="0">
              <a:buNone/>
            </a:pPr>
            <a:r>
              <a:rPr lang="fi-FI" b="1" dirty="0" err="1"/>
              <a:t>Huom</a:t>
            </a:r>
            <a:r>
              <a:rPr lang="fi-FI" b="1" dirty="0"/>
              <a:t>!</a:t>
            </a:r>
          </a:p>
          <a:p>
            <a:pPr marL="0" indent="0">
              <a:buNone/>
            </a:pPr>
            <a:endParaRPr lang="fi-FI" b="1" dirty="0"/>
          </a:p>
          <a:p>
            <a:r>
              <a:rPr lang="fi-FI" dirty="0"/>
              <a:t>Kaikki jäsenet, uudet ja jo olemassa olevat, ovat liitolle, piireille ja jäsenyhdistyksillemme yhtä tärkeitä. </a:t>
            </a:r>
          </a:p>
          <a:p>
            <a:r>
              <a:rPr lang="fi-FI" dirty="0"/>
              <a:t>Yhdistyksissä onkin kiinnitettävä erityisesti huomiota jäsenhuoltoon, että kaikki jäsenet kokevat olevansa meille tärkeitä ja että he saavat äänensä kuuluviin toiminnassamme.</a:t>
            </a:r>
          </a:p>
          <a:p>
            <a:endParaRPr lang="fi-FI" sz="4000" dirty="0"/>
          </a:p>
          <a:p>
            <a:r>
              <a:rPr lang="fi-FI" dirty="0"/>
              <a:t>Erityistä huomiota kiinnitettävä siihen, ettei liittyneet jäsenet eroa parin seuraavan vuoden aikana!</a:t>
            </a:r>
            <a:endParaRPr lang="fi-FI" sz="4000" dirty="0"/>
          </a:p>
          <a:p>
            <a:pPr lvl="1"/>
            <a:r>
              <a:rPr lang="fi-FI" sz="2200" dirty="0"/>
              <a:t>Uuden jäsenen huomioiminen yhdistyksessä, esim. tutor- tai muu henkilökohtainen yhteyshenkilö?</a:t>
            </a:r>
          </a:p>
          <a:p>
            <a:pPr lvl="1"/>
            <a:r>
              <a:rPr lang="fi-FI" sz="2200" dirty="0"/>
              <a:t>Uusien jäsenten jaosto tai muu vastaava jossa uudet jäsenet pääsisivät keskenään miettimään toimintamuotoja joita he yhdistykseltä toivovat</a:t>
            </a:r>
          </a:p>
          <a:p>
            <a:endParaRPr lang="fi-FI" b="1" dirty="0"/>
          </a:p>
          <a:p>
            <a:endParaRPr lang="fi-FI" sz="4000" dirty="0"/>
          </a:p>
          <a:p>
            <a:endParaRPr lang="fi-FI" dirty="0"/>
          </a:p>
        </p:txBody>
      </p:sp>
      <p:sp>
        <p:nvSpPr>
          <p:cNvPr id="5" name="Dian numeron paikkamerkki 4">
            <a:extLst>
              <a:ext uri="{FF2B5EF4-FFF2-40B4-BE49-F238E27FC236}">
                <a16:creationId xmlns:a16="http://schemas.microsoft.com/office/drawing/2014/main" xmlns="" id="{FC67809D-5E1E-4B4D-96C1-777250171A3F}"/>
              </a:ext>
            </a:extLst>
          </p:cNvPr>
          <p:cNvSpPr>
            <a:spLocks noGrp="1"/>
          </p:cNvSpPr>
          <p:nvPr>
            <p:ph type="sldNum" sz="quarter" idx="12"/>
          </p:nvPr>
        </p:nvSpPr>
        <p:spPr/>
        <p:txBody>
          <a:bodyPr/>
          <a:lstStyle/>
          <a:p>
            <a:fld id="{B6F15528-21DE-4FAA-801E-634DDDAF4B2B}" type="slidenum">
              <a:rPr lang="fi-FI" smtClean="0"/>
              <a:pPr/>
              <a:t>9</a:t>
            </a:fld>
            <a:endParaRPr lang="fi-FI"/>
          </a:p>
        </p:txBody>
      </p:sp>
    </p:spTree>
    <p:extLst>
      <p:ext uri="{BB962C8B-B14F-4D97-AF65-F5344CB8AC3E}">
        <p14:creationId xmlns:p14="http://schemas.microsoft.com/office/powerpoint/2010/main" xmlns="" val="975153789"/>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894B9E45036744A074F4513CDD452C" ma:contentTypeVersion="0" ma:contentTypeDescription="Create a new document." ma:contentTypeScope="" ma:versionID="e276769a04359a394ee40b82ea20f2c5">
  <xsd:schema xmlns:xsd="http://www.w3.org/2001/XMLSchema" xmlns:xs="http://www.w3.org/2001/XMLSchema" xmlns:p="http://schemas.microsoft.com/office/2006/metadata/properties" targetNamespace="http://schemas.microsoft.com/office/2006/metadata/properties" ma:root="true" ma:fieldsID="d9ebdafbc9b2b1c711f631a8413449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4C5BB40-54DA-4F93-93C7-8D48F3A67D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223FA2B-D54E-42D5-88F9-FEFB7F1EDD31}">
  <ds:schemaRefs>
    <ds:schemaRef ds:uri="http://schemas.microsoft.com/sharepoint/v3/contenttype/forms"/>
  </ds:schemaRefs>
</ds:datastoreItem>
</file>

<file path=customXml/itemProps3.xml><?xml version="1.0" encoding="utf-8"?>
<ds:datastoreItem xmlns:ds="http://schemas.openxmlformats.org/officeDocument/2006/customXml" ds:itemID="{79BA2407-39D7-45EA-8B05-F0C19019641C}">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15567</TotalTime>
  <Words>1473</Words>
  <Application>Microsoft Office PowerPoint</Application>
  <PresentationFormat>Mukautettu</PresentationFormat>
  <Paragraphs>409</Paragraphs>
  <Slides>33</Slides>
  <Notes>3</Notes>
  <HiddenSlides>0</HiddenSlides>
  <MMClips>0</MMClips>
  <ScaleCrop>false</ScaleCrop>
  <HeadingPairs>
    <vt:vector size="4" baseType="variant">
      <vt:variant>
        <vt:lpstr>Teema</vt:lpstr>
      </vt:variant>
      <vt:variant>
        <vt:i4>3</vt:i4>
      </vt:variant>
      <vt:variant>
        <vt:lpstr>Dian otsikot</vt:lpstr>
      </vt:variant>
      <vt:variant>
        <vt:i4>33</vt:i4>
      </vt:variant>
    </vt:vector>
  </HeadingPairs>
  <TitlesOfParts>
    <vt:vector size="36" baseType="lpstr">
      <vt:lpstr>Office-teema</vt:lpstr>
      <vt:lpstr>Mukautettu suunnittelumalli</vt:lpstr>
      <vt:lpstr>1_Mukautettu suunnittelumalli</vt:lpstr>
      <vt:lpstr>Dia 1</vt:lpstr>
      <vt:lpstr>Jäsentilasto 29.11.2019 piirien osalta </vt:lpstr>
      <vt:lpstr>Jäsentilastoa</vt:lpstr>
      <vt:lpstr>Piireihin kuuluvien jäsenyhdistysten kokoja</vt:lpstr>
      <vt:lpstr>Dia 5</vt:lpstr>
      <vt:lpstr>Hallituksen kokouksen pöytäkirjasta 23.5.2019  </vt:lpstr>
      <vt:lpstr>Hallituksen kokouksen pöytäkirjasta 23.5.2019  </vt:lpstr>
      <vt:lpstr>Hallituksen kokouksen pöytäkirjasta 23.5.2019  </vt:lpstr>
      <vt:lpstr>Hallituksen kokouksen pöytäkirjasta 23.5.2019  </vt:lpstr>
      <vt:lpstr>JÄSENYYDEN KESTO YHDISTYKSISSÄ</vt:lpstr>
      <vt:lpstr>Jäsenhankintakampanjan tavoitteet</vt:lpstr>
      <vt:lpstr>Syitä tulla mukaan</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Joukkovoimaa tarvitaan!</vt:lpstr>
      <vt:lpstr>Vaikka potentiaalisia jäseniä on aiempia vuosia huomattavasti enemmän, on eläkkeensaajajärjestöjen jäsenmäärän kasvu ollut hidasta.  Jäsenmäärämme on jopa laskenut kolmen viime vuoden aikana!</vt:lpstr>
      <vt:lpstr>Dia 32</vt:lpstr>
      <vt:lpstr>Dia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EKL Timo Kokko</dc:creator>
  <cp:lastModifiedBy>Reponen</cp:lastModifiedBy>
  <cp:revision>621</cp:revision>
  <cp:lastPrinted>2019-01-03T12:23:07Z</cp:lastPrinted>
  <dcterms:created xsi:type="dcterms:W3CDTF">2013-11-07T08:01:05Z</dcterms:created>
  <dcterms:modified xsi:type="dcterms:W3CDTF">2019-12-16T06:10:47Z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0x010100A5894B9E45036744A074F4513CDD452C</vt:lpwstr>
  </property>
</Properties>
</file>