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431" r:id="rId5"/>
    <p:sldId id="463" r:id="rId6"/>
    <p:sldId id="483" r:id="rId7"/>
    <p:sldId id="462" r:id="rId8"/>
    <p:sldId id="452" r:id="rId9"/>
    <p:sldId id="477" r:id="rId10"/>
    <p:sldId id="476" r:id="rId11"/>
    <p:sldId id="481" r:id="rId12"/>
    <p:sldId id="468" r:id="rId13"/>
    <p:sldId id="455" r:id="rId14"/>
    <p:sldId id="465" r:id="rId15"/>
    <p:sldId id="479" r:id="rId16"/>
    <p:sldId id="480" r:id="rId17"/>
    <p:sldId id="482" r:id="rId18"/>
    <p:sldId id="467" r:id="rId19"/>
    <p:sldId id="464" r:id="rId20"/>
    <p:sldId id="454" r:id="rId21"/>
    <p:sldId id="456" r:id="rId22"/>
    <p:sldId id="472" r:id="rId23"/>
  </p:sldIdLst>
  <p:sldSz cx="12192000" cy="6858000"/>
  <p:notesSz cx="9926638" cy="679767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A7CF60-EF1A-27A4-D659-360F6854611D}" name="Anniriikka Rantala (TAU)" initials="AR" userId="S::anniriikka.rantala@tuni.fi::a662d58f-e6a2-4777-9777-f1ce32ae3ed6" providerId="AD"/>
  <p188:author id="{B2A8EA7B-AE45-0219-1EAF-758763870459}" name="Terhi Lampio (TAU)" initials="TL" userId="S::terhi.lampio@tuni.fi::fec95295-5c77-462a-892e-56a8eb1e2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tuni-my.sharepoint.com/personal/terhi_lampio_tuni_fi/Documents/Kangasalan%20vanhusneuvosto%20-%20Arjen%20mielen%20hyvinvointi/Kyselydata/Tutkimustie_Suorat%20jakaumat_kaikki_2608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uni-my.sharepoint.com/personal/terhi_lampio_tuni_fi/Documents/Kangasalan%20vanhusneuvosto%20-%20Arjen%20mielen%20hyvinvointi/Kyselydata/Tutkimustie_Suorat%20jakaumat_kaikki_2608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oleObject" Target="https://tuni-my.sharepoint.com/personal/terhi_lampio_tuni_fi/Documents/Kangasalan%20vanhusneuvosto%20-%20Arjen%20mielen%20hyvinvointi/Kyselydata/Tutkimustie_Suorat%20jakaumat_kaikki_260820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uni-my.sharepoint.com/personal/terhi_lampio_tuni_fi/Documents/Kangasalan%20vanhusneuvosto%20-%20Arjen%20mielen%20hyvinvointi/Kyselydata/Tutkimustie_Suorat%20jakaumat_kaikki_260820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uni-my.sharepoint.com/personal/terhi_lampio_tuni_fi/Documents/Kangasalan%20vanhusneuvosto%20-%20Arjen%20mielen%20hyvinvointi/Kyselydata/Tutkimustie_Suorat%20jakaumat_kaikki_26082024.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baseline="0">
                <a:latin typeface="Avenir Next LT Pro" panose="020B0504020202020204" pitchFamily="34" charset="0"/>
              </a:rPr>
              <a:t>Vastaajien ikä</a:t>
            </a:r>
            <a:endParaRPr lang="fi-FI" sz="1600" b="1">
              <a:latin typeface="Avenir Next LT Pro" panose="020B05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col"/>
        <c:grouping val="clustered"/>
        <c:varyColors val="0"/>
        <c:ser>
          <c:idx val="0"/>
          <c:order val="0"/>
          <c:spPr>
            <a:solidFill>
              <a:schemeClr val="accent1"/>
            </a:solidFill>
            <a:ln>
              <a:no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Taulukko1!$B$21:$B$25</c:f>
              <c:strCache>
                <c:ptCount val="5"/>
                <c:pt idx="0">
                  <c:v>65-69</c:v>
                </c:pt>
                <c:pt idx="1">
                  <c:v>70-74</c:v>
                </c:pt>
                <c:pt idx="2">
                  <c:v>75-79</c:v>
                </c:pt>
                <c:pt idx="3">
                  <c:v>80-84</c:v>
                </c:pt>
                <c:pt idx="4">
                  <c:v>85 tai enemmän</c:v>
                </c:pt>
              </c:strCache>
            </c:strRef>
          </c:cat>
          <c:val>
            <c:numRef>
              <c:f>Taulukko1!$E$21:$E$25</c:f>
              <c:numCache>
                <c:formatCode>###0</c:formatCode>
                <c:ptCount val="5"/>
                <c:pt idx="0">
                  <c:v>19.1558441558442</c:v>
                </c:pt>
                <c:pt idx="1">
                  <c:v>25.974025974025999</c:v>
                </c:pt>
                <c:pt idx="2">
                  <c:v>29.2207792207792</c:v>
                </c:pt>
                <c:pt idx="3">
                  <c:v>12.987012987012999</c:v>
                </c:pt>
                <c:pt idx="4">
                  <c:v>12.6623376623377</c:v>
                </c:pt>
              </c:numCache>
            </c:numRef>
          </c:val>
          <c:extLst>
            <c:ext xmlns:c16="http://schemas.microsoft.com/office/drawing/2014/chart" uri="{C3380CC4-5D6E-409C-BE32-E72D297353CC}">
              <c16:uniqueId val="{00000000-13DD-4196-A672-15BE191E0951}"/>
            </c:ext>
          </c:extLst>
        </c:ser>
        <c:dLbls>
          <c:dLblPos val="outEnd"/>
          <c:showLegendKey val="0"/>
          <c:showVal val="1"/>
          <c:showCatName val="0"/>
          <c:showSerName val="0"/>
          <c:showPercent val="0"/>
          <c:showBubbleSize val="0"/>
        </c:dLbls>
        <c:gapWidth val="100"/>
        <c:overlap val="-27"/>
        <c:axId val="562444920"/>
        <c:axId val="562443480"/>
      </c:barChart>
      <c:catAx>
        <c:axId val="562444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62443480"/>
        <c:crosses val="autoZero"/>
        <c:auto val="1"/>
        <c:lblAlgn val="ctr"/>
        <c:lblOffset val="100"/>
        <c:noMultiLvlLbl val="0"/>
      </c:catAx>
      <c:valAx>
        <c:axId val="56244348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624449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a:t>Mikä tuo elämääsi iloa?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1"/>
          <c:order val="1"/>
          <c:spPr>
            <a:solidFill>
              <a:schemeClr val="accent2"/>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Taulukko1!$L$541:$L$547</c:f>
              <c:strCache>
                <c:ptCount val="7"/>
                <c:pt idx="0">
                  <c:v>Muu</c:v>
                </c:pt>
                <c:pt idx="1">
                  <c:v>Vakaumus tai elämänkatsomus</c:v>
                </c:pt>
                <c:pt idx="2">
                  <c:v>Lemmikkieläimet</c:v>
                </c:pt>
                <c:pt idx="3">
                  <c:v>Harrastukset</c:v>
                </c:pt>
                <c:pt idx="4">
                  <c:v>Luonto</c:v>
                </c:pt>
                <c:pt idx="5">
                  <c:v>Ystävät</c:v>
                </c:pt>
                <c:pt idx="6">
                  <c:v>Perhe</c:v>
                </c:pt>
              </c:strCache>
            </c:strRef>
          </c:cat>
          <c:val>
            <c:numRef>
              <c:f>Taulukko1!$N$541:$N$547</c:f>
              <c:numCache>
                <c:formatCode>General</c:formatCode>
                <c:ptCount val="7"/>
                <c:pt idx="0">
                  <c:v>5</c:v>
                </c:pt>
                <c:pt idx="1">
                  <c:v>13</c:v>
                </c:pt>
                <c:pt idx="2">
                  <c:v>19</c:v>
                </c:pt>
                <c:pt idx="3">
                  <c:v>62</c:v>
                </c:pt>
                <c:pt idx="4">
                  <c:v>72</c:v>
                </c:pt>
                <c:pt idx="5">
                  <c:v>76</c:v>
                </c:pt>
                <c:pt idx="6">
                  <c:v>83</c:v>
                </c:pt>
              </c:numCache>
            </c:numRef>
          </c:val>
          <c:extLst>
            <c:ext xmlns:c16="http://schemas.microsoft.com/office/drawing/2014/chart" uri="{C3380CC4-5D6E-409C-BE32-E72D297353CC}">
              <c16:uniqueId val="{00000000-D239-4528-A8E1-F1E1E331F07E}"/>
            </c:ext>
          </c:extLst>
        </c:ser>
        <c:dLbls>
          <c:dLblPos val="outEnd"/>
          <c:showLegendKey val="0"/>
          <c:showVal val="1"/>
          <c:showCatName val="0"/>
          <c:showSerName val="0"/>
          <c:showPercent val="0"/>
          <c:showBubbleSize val="0"/>
        </c:dLbls>
        <c:gapWidth val="150"/>
        <c:axId val="741564888"/>
        <c:axId val="575190952"/>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Taulukko1!$L$541:$L$547</c15:sqref>
                        </c15:formulaRef>
                      </c:ext>
                    </c:extLst>
                    <c:strCache>
                      <c:ptCount val="7"/>
                      <c:pt idx="0">
                        <c:v>Muu</c:v>
                      </c:pt>
                      <c:pt idx="1">
                        <c:v>Vakaumus tai elämänkatsomus</c:v>
                      </c:pt>
                      <c:pt idx="2">
                        <c:v>Lemmikkieläimet</c:v>
                      </c:pt>
                      <c:pt idx="3">
                        <c:v>Harrastukset</c:v>
                      </c:pt>
                      <c:pt idx="4">
                        <c:v>Luonto</c:v>
                      </c:pt>
                      <c:pt idx="5">
                        <c:v>Ystävät</c:v>
                      </c:pt>
                      <c:pt idx="6">
                        <c:v>Perhe</c:v>
                      </c:pt>
                    </c:strCache>
                  </c:strRef>
                </c:cat>
                <c:val>
                  <c:numRef>
                    <c:extLst>
                      <c:ext uri="{02D57815-91ED-43cb-92C2-25804820EDAC}">
                        <c15:formulaRef>
                          <c15:sqref>Taulukko1!$M$541:$M$547</c15:sqref>
                        </c15:formulaRef>
                      </c:ext>
                    </c:extLst>
                    <c:numCache>
                      <c:formatCode>General</c:formatCode>
                      <c:ptCount val="7"/>
                    </c:numCache>
                  </c:numRef>
                </c:val>
                <c:extLst>
                  <c:ext xmlns:c16="http://schemas.microsoft.com/office/drawing/2014/chart" uri="{C3380CC4-5D6E-409C-BE32-E72D297353CC}">
                    <c16:uniqueId val="{00000001-D239-4528-A8E1-F1E1E331F07E}"/>
                  </c:ext>
                </c:extLst>
              </c15:ser>
            </c15:filteredBarSeries>
          </c:ext>
        </c:extLst>
      </c:barChart>
      <c:catAx>
        <c:axId val="741564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5190952"/>
        <c:crosses val="autoZero"/>
        <c:auto val="1"/>
        <c:lblAlgn val="ctr"/>
        <c:lblOffset val="100"/>
        <c:noMultiLvlLbl val="0"/>
      </c:catAx>
      <c:valAx>
        <c:axId val="575190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sz="1100"/>
                  <a:t>%</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74156488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500" b="1"/>
              <a:t>Mitkä seuraavista kuuluvat yleensä elämääsi?</a:t>
            </a:r>
          </a:p>
        </c:rich>
      </c:tx>
      <c:overlay val="0"/>
      <c:spPr>
        <a:noFill/>
        <a:ln>
          <a:noFill/>
        </a:ln>
        <a:effectLst/>
      </c:spPr>
      <c:txPr>
        <a:bodyPr rot="0" spcFirstLastPara="1" vertOverflow="ellipsis" vert="horz" wrap="square" anchor="ctr" anchorCtr="1"/>
        <a:lstStyle/>
        <a:p>
          <a:pPr>
            <a:defRPr sz="15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1"/>
          <c:order val="1"/>
          <c:spPr>
            <a:solidFill>
              <a:schemeClr val="accent2"/>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Taulukko1!$L$302:$L$325</c:f>
              <c:strCache>
                <c:ptCount val="24"/>
                <c:pt idx="0">
                  <c:v>Kilpaurheilu</c:v>
                </c:pt>
                <c:pt idx="1">
                  <c:v>Ravintolat/pubit</c:v>
                </c:pt>
                <c:pt idx="2">
                  <c:v>Rahapelit</c:v>
                </c:pt>
                <c:pt idx="3">
                  <c:v>Toiminta seurakunnassa tai muussa uskonnollisessa yhteisössä</c:v>
                </c:pt>
                <c:pt idx="4">
                  <c:v>Soittaminen, laulaminen</c:v>
                </c:pt>
                <c:pt idx="5">
                  <c:v>Seurapelit</c:v>
                </c:pt>
                <c:pt idx="6">
                  <c:v>Opiskelu</c:v>
                </c:pt>
                <c:pt idx="7">
                  <c:v>Jokin muu</c:v>
                </c:pt>
                <c:pt idx="8">
                  <c:v>Tanssi</c:v>
                </c:pt>
                <c:pt idx="9">
                  <c:v>Valokuvaus, maalaaminen</c:v>
                </c:pt>
                <c:pt idx="10">
                  <c:v>Taide</c:v>
                </c:pt>
                <c:pt idx="11">
                  <c:v>Vapaaehtoistyö</c:v>
                </c:pt>
                <c:pt idx="12">
                  <c:v>Mökkeily</c:v>
                </c:pt>
                <c:pt idx="13">
                  <c:v>Sosiaalinen media (esim. Facebook, Instagram)</c:v>
                </c:pt>
                <c:pt idx="14">
                  <c:v>Kalastus, sienestys, marjastus, metsästys</c:v>
                </c:pt>
                <c:pt idx="15">
                  <c:v>Käsityöt, nikkarointi</c:v>
                </c:pt>
                <c:pt idx="16">
                  <c:v>Ristikoiden/sudokujen tekeminen</c:v>
                </c:pt>
                <c:pt idx="17">
                  <c:v>Puutarhatyöt</c:v>
                </c:pt>
                <c:pt idx="18">
                  <c:v>Kuntoilu (sisäliikunta)</c:v>
                </c:pt>
                <c:pt idx="19">
                  <c:v>Kulttuuri (esim teatteri, konsertit)</c:v>
                </c:pt>
                <c:pt idx="20">
                  <c:v>Kirjojen lukeminen</c:v>
                </c:pt>
                <c:pt idx="21">
                  <c:v>Ystävien tapaaminen</c:v>
                </c:pt>
                <c:pt idx="22">
                  <c:v>Lehtien lukeminen</c:v>
                </c:pt>
                <c:pt idx="23">
                  <c:v>Kävely, hiihto juoksu, pyöräily, golf (ulkoliikunta)</c:v>
                </c:pt>
              </c:strCache>
            </c:strRef>
          </c:cat>
          <c:val>
            <c:numRef>
              <c:f>Taulukko1!$N$302:$N$325</c:f>
              <c:numCache>
                <c:formatCode>General</c:formatCode>
                <c:ptCount val="24"/>
                <c:pt idx="0">
                  <c:v>1</c:v>
                </c:pt>
                <c:pt idx="1">
                  <c:v>4</c:v>
                </c:pt>
                <c:pt idx="2">
                  <c:v>5</c:v>
                </c:pt>
                <c:pt idx="3">
                  <c:v>7</c:v>
                </c:pt>
                <c:pt idx="4">
                  <c:v>8</c:v>
                </c:pt>
                <c:pt idx="5">
                  <c:v>8</c:v>
                </c:pt>
                <c:pt idx="6">
                  <c:v>9</c:v>
                </c:pt>
                <c:pt idx="7">
                  <c:v>9</c:v>
                </c:pt>
                <c:pt idx="8">
                  <c:v>10</c:v>
                </c:pt>
                <c:pt idx="9">
                  <c:v>11</c:v>
                </c:pt>
                <c:pt idx="10">
                  <c:v>16</c:v>
                </c:pt>
                <c:pt idx="11">
                  <c:v>18</c:v>
                </c:pt>
                <c:pt idx="12">
                  <c:v>32</c:v>
                </c:pt>
                <c:pt idx="13">
                  <c:v>33</c:v>
                </c:pt>
                <c:pt idx="14">
                  <c:v>39</c:v>
                </c:pt>
                <c:pt idx="15">
                  <c:v>43</c:v>
                </c:pt>
                <c:pt idx="16">
                  <c:v>49</c:v>
                </c:pt>
                <c:pt idx="17">
                  <c:v>52</c:v>
                </c:pt>
                <c:pt idx="18">
                  <c:v>53</c:v>
                </c:pt>
                <c:pt idx="19">
                  <c:v>54</c:v>
                </c:pt>
                <c:pt idx="20">
                  <c:v>60</c:v>
                </c:pt>
                <c:pt idx="21">
                  <c:v>63</c:v>
                </c:pt>
                <c:pt idx="22">
                  <c:v>68</c:v>
                </c:pt>
                <c:pt idx="23">
                  <c:v>68</c:v>
                </c:pt>
              </c:numCache>
            </c:numRef>
          </c:val>
          <c:extLst>
            <c:ext xmlns:c16="http://schemas.microsoft.com/office/drawing/2014/chart" uri="{C3380CC4-5D6E-409C-BE32-E72D297353CC}">
              <c16:uniqueId val="{00000000-63FC-494B-A0C0-8BA8EE862417}"/>
            </c:ext>
          </c:extLst>
        </c:ser>
        <c:dLbls>
          <c:dLblPos val="outEnd"/>
          <c:showLegendKey val="0"/>
          <c:showVal val="1"/>
          <c:showCatName val="0"/>
          <c:showSerName val="0"/>
          <c:showPercent val="0"/>
          <c:showBubbleSize val="0"/>
        </c:dLbls>
        <c:gapWidth val="100"/>
        <c:axId val="579903416"/>
        <c:axId val="579904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Taulukko1!$L$302:$L$325</c15:sqref>
                        </c15:formulaRef>
                      </c:ext>
                    </c:extLst>
                    <c:strCache>
                      <c:ptCount val="24"/>
                      <c:pt idx="0">
                        <c:v>Kilpaurheilu</c:v>
                      </c:pt>
                      <c:pt idx="1">
                        <c:v>Ravintolat/pubit</c:v>
                      </c:pt>
                      <c:pt idx="2">
                        <c:v>Rahapelit</c:v>
                      </c:pt>
                      <c:pt idx="3">
                        <c:v>Toiminta seurakunnassa tai muussa uskonnollisessa yhteisössä</c:v>
                      </c:pt>
                      <c:pt idx="4">
                        <c:v>Soittaminen, laulaminen</c:v>
                      </c:pt>
                      <c:pt idx="5">
                        <c:v>Seurapelit</c:v>
                      </c:pt>
                      <c:pt idx="6">
                        <c:v>Opiskelu</c:v>
                      </c:pt>
                      <c:pt idx="7">
                        <c:v>Jokin muu</c:v>
                      </c:pt>
                      <c:pt idx="8">
                        <c:v>Tanssi</c:v>
                      </c:pt>
                      <c:pt idx="9">
                        <c:v>Valokuvaus, maalaaminen</c:v>
                      </c:pt>
                      <c:pt idx="10">
                        <c:v>Taide</c:v>
                      </c:pt>
                      <c:pt idx="11">
                        <c:v>Vapaaehtoistyö</c:v>
                      </c:pt>
                      <c:pt idx="12">
                        <c:v>Mökkeily</c:v>
                      </c:pt>
                      <c:pt idx="13">
                        <c:v>Sosiaalinen media (esim. Facebook, Instagram)</c:v>
                      </c:pt>
                      <c:pt idx="14">
                        <c:v>Kalastus, sienestys, marjastus, metsästys</c:v>
                      </c:pt>
                      <c:pt idx="15">
                        <c:v>Käsityöt, nikkarointi</c:v>
                      </c:pt>
                      <c:pt idx="16">
                        <c:v>Ristikoiden/sudokujen tekeminen</c:v>
                      </c:pt>
                      <c:pt idx="17">
                        <c:v>Puutarhatyöt</c:v>
                      </c:pt>
                      <c:pt idx="18">
                        <c:v>Kuntoilu (sisäliikunta)</c:v>
                      </c:pt>
                      <c:pt idx="19">
                        <c:v>Kulttuuri (esim teatteri, konsertit)</c:v>
                      </c:pt>
                      <c:pt idx="20">
                        <c:v>Kirjojen lukeminen</c:v>
                      </c:pt>
                      <c:pt idx="21">
                        <c:v>Ystävien tapaaminen</c:v>
                      </c:pt>
                      <c:pt idx="22">
                        <c:v>Lehtien lukeminen</c:v>
                      </c:pt>
                      <c:pt idx="23">
                        <c:v>Kävely, hiihto juoksu, pyöräily, golf (ulkoliikunta)</c:v>
                      </c:pt>
                    </c:strCache>
                  </c:strRef>
                </c:cat>
                <c:val>
                  <c:numRef>
                    <c:extLst>
                      <c:ext uri="{02D57815-91ED-43cb-92C2-25804820EDAC}">
                        <c15:formulaRef>
                          <c15:sqref>Taulukko1!$M$302:$M$325</c15:sqref>
                        </c15:formulaRef>
                      </c:ext>
                    </c:extLst>
                    <c:numCache>
                      <c:formatCode>General</c:formatCode>
                      <c:ptCount val="24"/>
                    </c:numCache>
                  </c:numRef>
                </c:val>
                <c:extLst>
                  <c:ext xmlns:c16="http://schemas.microsoft.com/office/drawing/2014/chart" uri="{C3380CC4-5D6E-409C-BE32-E72D297353CC}">
                    <c16:uniqueId val="{00000001-63FC-494B-A0C0-8BA8EE862417}"/>
                  </c:ext>
                </c:extLst>
              </c15:ser>
            </c15:filteredBarSeries>
          </c:ext>
        </c:extLst>
      </c:barChart>
      <c:catAx>
        <c:axId val="579903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9904496"/>
        <c:crosses val="autoZero"/>
        <c:auto val="1"/>
        <c:lblAlgn val="ctr"/>
        <c:lblOffset val="100"/>
        <c:noMultiLvlLbl val="0"/>
      </c:catAx>
      <c:valAx>
        <c:axId val="579904496"/>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99034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a:t>Oletko aktiivinen jäsen jossakin seuraavista?</a:t>
            </a:r>
          </a:p>
        </c:rich>
      </c:tx>
      <c:layout>
        <c:manualLayout>
          <c:xMode val="edge"/>
          <c:yMode val="edge"/>
          <c:x val="0.14821522309711285"/>
          <c:y val="2.314814814814814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1"/>
          <c:order val="1"/>
          <c:spPr>
            <a:solidFill>
              <a:schemeClr val="accent2"/>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Taulukko1!$H$250:$H$256</c:f>
              <c:strCache>
                <c:ptCount val="7"/>
                <c:pt idx="0">
                  <c:v>Ammattiyhdistys</c:v>
                </c:pt>
                <c:pt idx="1">
                  <c:v>Poliittinen puolue</c:v>
                </c:pt>
                <c:pt idx="2">
                  <c:v>Taloyhtiön hallitus</c:v>
                </c:pt>
                <c:pt idx="3">
                  <c:v>Urheiluseura tai liikuntajärjestö</c:v>
                </c:pt>
                <c:pt idx="4">
                  <c:v>Kulttuurijärjestö</c:v>
                </c:pt>
                <c:pt idx="5">
                  <c:v>Muu</c:v>
                </c:pt>
                <c:pt idx="6">
                  <c:v>Eläkeläisjärjestö</c:v>
                </c:pt>
              </c:strCache>
            </c:strRef>
          </c:cat>
          <c:val>
            <c:numRef>
              <c:f>Taulukko1!$J$250:$J$256</c:f>
              <c:numCache>
                <c:formatCode>General</c:formatCode>
                <c:ptCount val="7"/>
                <c:pt idx="0">
                  <c:v>3</c:v>
                </c:pt>
                <c:pt idx="1">
                  <c:v>6</c:v>
                </c:pt>
                <c:pt idx="2">
                  <c:v>8</c:v>
                </c:pt>
                <c:pt idx="3">
                  <c:v>11</c:v>
                </c:pt>
                <c:pt idx="4">
                  <c:v>13</c:v>
                </c:pt>
                <c:pt idx="5">
                  <c:v>19</c:v>
                </c:pt>
                <c:pt idx="6">
                  <c:v>31</c:v>
                </c:pt>
              </c:numCache>
            </c:numRef>
          </c:val>
          <c:extLst>
            <c:ext xmlns:c16="http://schemas.microsoft.com/office/drawing/2014/chart" uri="{C3380CC4-5D6E-409C-BE32-E72D297353CC}">
              <c16:uniqueId val="{00000000-D15C-414F-B322-52E3F4E18E04}"/>
            </c:ext>
          </c:extLst>
        </c:ser>
        <c:dLbls>
          <c:dLblPos val="outEnd"/>
          <c:showLegendKey val="0"/>
          <c:showVal val="1"/>
          <c:showCatName val="0"/>
          <c:showSerName val="0"/>
          <c:showPercent val="0"/>
          <c:showBubbleSize val="0"/>
        </c:dLbls>
        <c:gapWidth val="150"/>
        <c:axId val="578169024"/>
        <c:axId val="578169384"/>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Taulukko1!$H$250:$H$256</c15:sqref>
                        </c15:formulaRef>
                      </c:ext>
                    </c:extLst>
                    <c:strCache>
                      <c:ptCount val="7"/>
                      <c:pt idx="0">
                        <c:v>Ammattiyhdistys</c:v>
                      </c:pt>
                      <c:pt idx="1">
                        <c:v>Poliittinen puolue</c:v>
                      </c:pt>
                      <c:pt idx="2">
                        <c:v>Taloyhtiön hallitus</c:v>
                      </c:pt>
                      <c:pt idx="3">
                        <c:v>Urheiluseura tai liikuntajärjestö</c:v>
                      </c:pt>
                      <c:pt idx="4">
                        <c:v>Kulttuurijärjestö</c:v>
                      </c:pt>
                      <c:pt idx="5">
                        <c:v>Muu</c:v>
                      </c:pt>
                      <c:pt idx="6">
                        <c:v>Eläkeläisjärjestö</c:v>
                      </c:pt>
                    </c:strCache>
                  </c:strRef>
                </c:cat>
                <c:val>
                  <c:numRef>
                    <c:extLst>
                      <c:ext uri="{02D57815-91ED-43cb-92C2-25804820EDAC}">
                        <c15:formulaRef>
                          <c15:sqref>Taulukko1!$I$250:$I$256</c15:sqref>
                        </c15:formulaRef>
                      </c:ext>
                    </c:extLst>
                    <c:numCache>
                      <c:formatCode>General</c:formatCode>
                      <c:ptCount val="7"/>
                    </c:numCache>
                  </c:numRef>
                </c:val>
                <c:extLst>
                  <c:ext xmlns:c16="http://schemas.microsoft.com/office/drawing/2014/chart" uri="{C3380CC4-5D6E-409C-BE32-E72D297353CC}">
                    <c16:uniqueId val="{00000001-D15C-414F-B322-52E3F4E18E04}"/>
                  </c:ext>
                </c:extLst>
              </c15:ser>
            </c15:filteredBarSeries>
          </c:ext>
        </c:extLst>
      </c:barChart>
      <c:catAx>
        <c:axId val="578169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8169384"/>
        <c:crosses val="autoZero"/>
        <c:auto val="1"/>
        <c:lblAlgn val="ctr"/>
        <c:lblOffset val="100"/>
        <c:noMultiLvlLbl val="0"/>
      </c:catAx>
      <c:valAx>
        <c:axId val="578169384"/>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sz="1200"/>
                  <a: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8169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a:t>Saatko tarpeeksi tietoa seuraavista ikäihmisten palveluista?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2"/>
          <c:order val="2"/>
          <c:spPr>
            <a:solidFill>
              <a:schemeClr val="accent3"/>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Taulukko1!$M$733:$M$737</c:f>
              <c:strCache>
                <c:ptCount val="5"/>
                <c:pt idx="0">
                  <c:v>Palveluasuminen</c:v>
                </c:pt>
                <c:pt idx="1">
                  <c:v>Kotiin saatavat palvelut (kotihoito, kauppa-ja ruokapalvelut, lääkepalvelut)</c:v>
                </c:pt>
                <c:pt idx="2">
                  <c:v>Kuljetuspalvelut (kuten PALI-bussi)</c:v>
                </c:pt>
                <c:pt idx="3">
                  <c:v>Sosiaali- ja terveyspalvelut</c:v>
                </c:pt>
                <c:pt idx="4">
                  <c:v>Kunnan kulttuuri- ja liikuntapalvelut</c:v>
                </c:pt>
              </c:strCache>
            </c:strRef>
          </c:cat>
          <c:val>
            <c:numRef>
              <c:f>Taulukko1!$P$733:$P$737</c:f>
              <c:numCache>
                <c:formatCode>General</c:formatCode>
                <c:ptCount val="5"/>
                <c:pt idx="0">
                  <c:v>30</c:v>
                </c:pt>
                <c:pt idx="1">
                  <c:v>39</c:v>
                </c:pt>
                <c:pt idx="2">
                  <c:v>41</c:v>
                </c:pt>
                <c:pt idx="3">
                  <c:v>60</c:v>
                </c:pt>
                <c:pt idx="4">
                  <c:v>60</c:v>
                </c:pt>
              </c:numCache>
            </c:numRef>
          </c:val>
          <c:extLst>
            <c:ext xmlns:c16="http://schemas.microsoft.com/office/drawing/2014/chart" uri="{C3380CC4-5D6E-409C-BE32-E72D297353CC}">
              <c16:uniqueId val="{00000000-8B15-4640-98D9-7C46E5852D4A}"/>
            </c:ext>
          </c:extLst>
        </c:ser>
        <c:dLbls>
          <c:showLegendKey val="0"/>
          <c:showVal val="0"/>
          <c:showCatName val="0"/>
          <c:showSerName val="0"/>
          <c:showPercent val="0"/>
          <c:showBubbleSize val="0"/>
        </c:dLbls>
        <c:gapWidth val="150"/>
        <c:axId val="788316328"/>
        <c:axId val="78831812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Taulukko1!$M$733:$M$737</c15:sqref>
                        </c15:formulaRef>
                      </c:ext>
                    </c:extLst>
                    <c:strCache>
                      <c:ptCount val="5"/>
                      <c:pt idx="0">
                        <c:v>Palveluasuminen</c:v>
                      </c:pt>
                      <c:pt idx="1">
                        <c:v>Kotiin saatavat palvelut (kotihoito, kauppa-ja ruokapalvelut, lääkepalvelut)</c:v>
                      </c:pt>
                      <c:pt idx="2">
                        <c:v>Kuljetuspalvelut (kuten PALI-bussi)</c:v>
                      </c:pt>
                      <c:pt idx="3">
                        <c:v>Sosiaali- ja terveyspalvelut</c:v>
                      </c:pt>
                      <c:pt idx="4">
                        <c:v>Kunnan kulttuuri- ja liikuntapalvelut</c:v>
                      </c:pt>
                    </c:strCache>
                  </c:strRef>
                </c:cat>
                <c:val>
                  <c:numRef>
                    <c:extLst>
                      <c:ext uri="{02D57815-91ED-43cb-92C2-25804820EDAC}">
                        <c15:formulaRef>
                          <c15:sqref>Taulukko1!$N$733:$N$737</c15:sqref>
                        </c15:formulaRef>
                      </c:ext>
                    </c:extLst>
                    <c:numCache>
                      <c:formatCode>General</c:formatCode>
                      <c:ptCount val="5"/>
                    </c:numCache>
                  </c:numRef>
                </c:val>
                <c:extLst>
                  <c:ext xmlns:c16="http://schemas.microsoft.com/office/drawing/2014/chart" uri="{C3380CC4-5D6E-409C-BE32-E72D297353CC}">
                    <c16:uniqueId val="{00000001-8B15-4640-98D9-7C46E5852D4A}"/>
                  </c:ext>
                </c:extLst>
              </c15:ser>
            </c15:filteredBarSeries>
            <c15:filteredBarSeries>
              <c15:ser>
                <c:idx val="1"/>
                <c:order val="1"/>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Taulukko1!$M$733:$M$737</c15:sqref>
                        </c15:formulaRef>
                      </c:ext>
                    </c:extLst>
                    <c:strCache>
                      <c:ptCount val="5"/>
                      <c:pt idx="0">
                        <c:v>Palveluasuminen</c:v>
                      </c:pt>
                      <c:pt idx="1">
                        <c:v>Kotiin saatavat palvelut (kotihoito, kauppa-ja ruokapalvelut, lääkepalvelut)</c:v>
                      </c:pt>
                      <c:pt idx="2">
                        <c:v>Kuljetuspalvelut (kuten PALI-bussi)</c:v>
                      </c:pt>
                      <c:pt idx="3">
                        <c:v>Sosiaali- ja terveyspalvelut</c:v>
                      </c:pt>
                      <c:pt idx="4">
                        <c:v>Kunnan kulttuuri- ja liikuntapalvelut</c:v>
                      </c:pt>
                    </c:strCache>
                  </c:strRef>
                </c:cat>
                <c:val>
                  <c:numRef>
                    <c:extLst xmlns:c15="http://schemas.microsoft.com/office/drawing/2012/chart">
                      <c:ext xmlns:c15="http://schemas.microsoft.com/office/drawing/2012/chart" uri="{02D57815-91ED-43cb-92C2-25804820EDAC}">
                        <c15:formulaRef>
                          <c15:sqref>Taulukko1!$O$733:$O$737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8B15-4640-98D9-7C46E5852D4A}"/>
                  </c:ext>
                </c:extLst>
              </c15:ser>
            </c15:filteredBarSeries>
          </c:ext>
        </c:extLst>
      </c:barChart>
      <c:catAx>
        <c:axId val="788316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788318128"/>
        <c:crosses val="autoZero"/>
        <c:auto val="1"/>
        <c:lblAlgn val="ctr"/>
        <c:lblOffset val="100"/>
        <c:noMultiLvlLbl val="0"/>
      </c:catAx>
      <c:valAx>
        <c:axId val="78831812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sz="1200"/>
                  <a:t>Kyllä saan tarpeeksi tietoa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78831632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a:t>Saatko riittävästi apua arjessasi?</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0"/>
          <c:order val="0"/>
          <c:spPr>
            <a:solidFill>
              <a:schemeClr val="accent1"/>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Taulukko1!$H$774:$H$776</c:f>
              <c:strCache>
                <c:ptCount val="3"/>
                <c:pt idx="0">
                  <c:v>En saa tarpeeksi apua</c:v>
                </c:pt>
                <c:pt idx="1">
                  <c:v>Saan tarpeeksi apua</c:v>
                </c:pt>
                <c:pt idx="2">
                  <c:v>En tarvitse apua</c:v>
                </c:pt>
              </c:strCache>
            </c:strRef>
          </c:cat>
          <c:val>
            <c:numRef>
              <c:f>Taulukko1!$I$774:$I$776</c:f>
              <c:numCache>
                <c:formatCode>###0</c:formatCode>
                <c:ptCount val="3"/>
                <c:pt idx="0">
                  <c:v>5.6782334384858002</c:v>
                </c:pt>
                <c:pt idx="1">
                  <c:v>29.022082018927399</c:v>
                </c:pt>
                <c:pt idx="2">
                  <c:v>65.299684542586803</c:v>
                </c:pt>
              </c:numCache>
            </c:numRef>
          </c:val>
          <c:extLst>
            <c:ext xmlns:c16="http://schemas.microsoft.com/office/drawing/2014/chart" uri="{C3380CC4-5D6E-409C-BE32-E72D297353CC}">
              <c16:uniqueId val="{00000000-7FD5-4C73-AACB-BDDD8D14118F}"/>
            </c:ext>
          </c:extLst>
        </c:ser>
        <c:dLbls>
          <c:dLblPos val="outEnd"/>
          <c:showLegendKey val="0"/>
          <c:showVal val="1"/>
          <c:showCatName val="0"/>
          <c:showSerName val="0"/>
          <c:showPercent val="0"/>
          <c:showBubbleSize val="0"/>
        </c:dLbls>
        <c:gapWidth val="150"/>
        <c:axId val="796730944"/>
        <c:axId val="796732744"/>
      </c:barChart>
      <c:catAx>
        <c:axId val="796730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796732744"/>
        <c:crosses val="autoZero"/>
        <c:auto val="1"/>
        <c:lblAlgn val="ctr"/>
        <c:lblOffset val="100"/>
        <c:noMultiLvlLbl val="0"/>
      </c:catAx>
      <c:valAx>
        <c:axId val="796732744"/>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sz="1200"/>
                  <a: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796730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r>
              <a:rPr lang="fi-FI" sz="1600" b="1"/>
              <a:t>Kokemuksia internetistä</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fi-FI"/>
        </a:p>
      </c:txPr>
    </c:title>
    <c:autoTitleDeleted val="0"/>
    <c:plotArea>
      <c:layout/>
      <c:barChart>
        <c:barDir val="bar"/>
        <c:grouping val="clustered"/>
        <c:varyColors val="0"/>
        <c:ser>
          <c:idx val="2"/>
          <c:order val="2"/>
          <c:spPr>
            <a:solidFill>
              <a:schemeClr val="accent3"/>
            </a:solidFill>
            <a:ln>
              <a:noFill/>
            </a:ln>
            <a:effectLst>
              <a:outerShdw blurRad="50800" dist="38100" dir="5400000" algn="t"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Taulukko1!$M$685:$M$690</c:f>
              <c:strCache>
                <c:ptCount val="6"/>
                <c:pt idx="0">
                  <c:v>Internetin käyttö on liian kallista</c:v>
                </c:pt>
                <c:pt idx="1">
                  <c:v>Käyttö on vaikeaa koska näen huonosti tai sormeni ovat kankeat</c:v>
                </c:pt>
                <c:pt idx="2">
                  <c:v>En ole kiinnostunut internetistä tai minulla ei ole aikaa siihen</c:v>
                </c:pt>
                <c:pt idx="3">
                  <c:v>Se on minulle liian vaikeaa</c:v>
                </c:pt>
                <c:pt idx="4">
                  <c:v>Olen huolissani internetin turvallisuudesta</c:v>
                </c:pt>
                <c:pt idx="5">
                  <c:v>Minulla ei ole ongelmia internetin käytössä</c:v>
                </c:pt>
              </c:strCache>
            </c:strRef>
          </c:cat>
          <c:val>
            <c:numRef>
              <c:f>Taulukko1!$P$685:$P$690</c:f>
              <c:numCache>
                <c:formatCode>General</c:formatCode>
                <c:ptCount val="6"/>
                <c:pt idx="0">
                  <c:v>3</c:v>
                </c:pt>
                <c:pt idx="1">
                  <c:v>4</c:v>
                </c:pt>
                <c:pt idx="2">
                  <c:v>10</c:v>
                </c:pt>
                <c:pt idx="3">
                  <c:v>13</c:v>
                </c:pt>
                <c:pt idx="4">
                  <c:v>30</c:v>
                </c:pt>
                <c:pt idx="5">
                  <c:v>59</c:v>
                </c:pt>
              </c:numCache>
            </c:numRef>
          </c:val>
          <c:extLst>
            <c:ext xmlns:c16="http://schemas.microsoft.com/office/drawing/2014/chart" uri="{C3380CC4-5D6E-409C-BE32-E72D297353CC}">
              <c16:uniqueId val="{00000000-AD2F-4673-B7ED-E33D314AAC1B}"/>
            </c:ext>
          </c:extLst>
        </c:ser>
        <c:dLbls>
          <c:dLblPos val="outEnd"/>
          <c:showLegendKey val="0"/>
          <c:showVal val="1"/>
          <c:showCatName val="0"/>
          <c:showSerName val="0"/>
          <c:showPercent val="0"/>
          <c:showBubbleSize val="0"/>
        </c:dLbls>
        <c:gapWidth val="150"/>
        <c:axId val="578338680"/>
        <c:axId val="578340480"/>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Taulukko1!$M$685:$M$690</c15:sqref>
                        </c15:formulaRef>
                      </c:ext>
                    </c:extLst>
                    <c:strCache>
                      <c:ptCount val="6"/>
                      <c:pt idx="0">
                        <c:v>Internetin käyttö on liian kallista</c:v>
                      </c:pt>
                      <c:pt idx="1">
                        <c:v>Käyttö on vaikeaa koska näen huonosti tai sormeni ovat kankeat</c:v>
                      </c:pt>
                      <c:pt idx="2">
                        <c:v>En ole kiinnostunut internetistä tai minulla ei ole aikaa siihen</c:v>
                      </c:pt>
                      <c:pt idx="3">
                        <c:v>Se on minulle liian vaikeaa</c:v>
                      </c:pt>
                      <c:pt idx="4">
                        <c:v>Olen huolissani internetin turvallisuudesta</c:v>
                      </c:pt>
                      <c:pt idx="5">
                        <c:v>Minulla ei ole ongelmia internetin käytössä</c:v>
                      </c:pt>
                    </c:strCache>
                  </c:strRef>
                </c:cat>
                <c:val>
                  <c:numRef>
                    <c:extLst>
                      <c:ext uri="{02D57815-91ED-43cb-92C2-25804820EDAC}">
                        <c15:formulaRef>
                          <c15:sqref>Taulukko1!$N$685:$N$690</c15:sqref>
                        </c15:formulaRef>
                      </c:ext>
                    </c:extLst>
                    <c:numCache>
                      <c:formatCode>General</c:formatCode>
                      <c:ptCount val="6"/>
                    </c:numCache>
                  </c:numRef>
                </c:val>
                <c:extLst>
                  <c:ext xmlns:c16="http://schemas.microsoft.com/office/drawing/2014/chart" uri="{C3380CC4-5D6E-409C-BE32-E72D297353CC}">
                    <c16:uniqueId val="{00000001-AD2F-4673-B7ED-E33D314AAC1B}"/>
                  </c:ext>
                </c:extLst>
              </c15:ser>
            </c15:filteredBarSeries>
            <c15:filteredBarSeries>
              <c15: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fi-F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Taulukko1!$M$685:$M$690</c15:sqref>
                        </c15:formulaRef>
                      </c:ext>
                    </c:extLst>
                    <c:strCache>
                      <c:ptCount val="6"/>
                      <c:pt idx="0">
                        <c:v>Internetin käyttö on liian kallista</c:v>
                      </c:pt>
                      <c:pt idx="1">
                        <c:v>Käyttö on vaikeaa koska näen huonosti tai sormeni ovat kankeat</c:v>
                      </c:pt>
                      <c:pt idx="2">
                        <c:v>En ole kiinnostunut internetistä tai minulla ei ole aikaa siihen</c:v>
                      </c:pt>
                      <c:pt idx="3">
                        <c:v>Se on minulle liian vaikeaa</c:v>
                      </c:pt>
                      <c:pt idx="4">
                        <c:v>Olen huolissani internetin turvallisuudesta</c:v>
                      </c:pt>
                      <c:pt idx="5">
                        <c:v>Minulla ei ole ongelmia internetin käytössä</c:v>
                      </c:pt>
                    </c:strCache>
                  </c:strRef>
                </c:cat>
                <c:val>
                  <c:numRef>
                    <c:extLst xmlns:c15="http://schemas.microsoft.com/office/drawing/2012/chart">
                      <c:ext xmlns:c15="http://schemas.microsoft.com/office/drawing/2012/chart" uri="{02D57815-91ED-43cb-92C2-25804820EDAC}">
                        <c15:formulaRef>
                          <c15:sqref>Taulukko1!$O$685:$O$690</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2-AD2F-4673-B7ED-E33D314AAC1B}"/>
                  </c:ext>
                </c:extLst>
              </c15:ser>
            </c15:filteredBarSeries>
          </c:ext>
        </c:extLst>
      </c:barChart>
      <c:catAx>
        <c:axId val="57833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8340480"/>
        <c:crosses val="autoZero"/>
        <c:auto val="1"/>
        <c:lblAlgn val="ctr"/>
        <c:lblOffset val="100"/>
        <c:noMultiLvlLbl val="0"/>
      </c:catAx>
      <c:valAx>
        <c:axId val="57834048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panose="020B0504020202020204" pitchFamily="34" charset="0"/>
                    <a:ea typeface="+mn-ea"/>
                    <a:cs typeface="+mn-cs"/>
                  </a:defRPr>
                </a:pPr>
                <a:r>
                  <a:rPr lang="fi-FI"/>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fi-FI"/>
          </a:p>
        </c:txPr>
        <c:crossAx val="5783386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Next LT Pro" panose="020B0504020202020204" pitchFamily="34"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AB06BEAC-036B-4EE1-92A9-2218D67626F7}" type="datetimeFigureOut">
              <a:rPr lang="fi-FI" smtClean="0"/>
              <a:t>2.10.2024</a:t>
            </a:fld>
            <a:endParaRPr lang="fi-FI"/>
          </a:p>
        </p:txBody>
      </p:sp>
      <p:sp>
        <p:nvSpPr>
          <p:cNvPr id="4" name="Dian kuvan paikkamerkki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A06CBC4B-2D12-4CDB-A412-F18D1904F1C6}" type="slidenum">
              <a:rPr lang="fi-FI" smtClean="0"/>
              <a:t>‹#›</a:t>
            </a:fld>
            <a:endParaRPr lang="fi-FI"/>
          </a:p>
        </p:txBody>
      </p:sp>
    </p:spTree>
    <p:extLst>
      <p:ext uri="{BB962C8B-B14F-4D97-AF65-F5344CB8AC3E}">
        <p14:creationId xmlns:p14="http://schemas.microsoft.com/office/powerpoint/2010/main" val="21577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27F162-66B2-D06D-C8F7-C33264045B1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5EE1C5C-05BD-2B63-D482-A015BE361C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37BE6C7-02CC-C211-F47D-FFE14D1DFA9B}"/>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4374899E-6D1F-09FD-7B38-8735051A5F3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E074D0B-E162-A78B-6D25-C6202828CF51}"/>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302391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F56D62-DA97-BE08-D0D4-208D9E6F83B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AE72363-8980-F3A9-E4E9-114B446823A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6933EE7-00ED-E940-F1E5-6398E9A927D2}"/>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B2AD23E1-F67C-F8A0-3C7D-65FB41CB52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DF0A3FF-8F62-26BB-F8E7-8D276DEB46A8}"/>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228703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0AD28B3-49FE-38D1-B42A-E4341F1AC90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B22FDC7-44F2-F3BA-3C42-D7BBCCD9ED61}"/>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07F88B1-52BA-07C9-4046-65B26F0E0A41}"/>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B4371E40-A892-6D3C-3747-3E15047BC5B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ABB5C2E-F308-9059-BEF2-27861DC80F43}"/>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4268659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27" name="Tekstin paikkamerkki 26"/>
          <p:cNvSpPr>
            <a:spLocks noGrp="1"/>
          </p:cNvSpPr>
          <p:nvPr>
            <p:ph type="body" sz="quarter" idx="11" hasCustomPrompt="1"/>
          </p:nvPr>
        </p:nvSpPr>
        <p:spPr>
          <a:xfrm>
            <a:off x="527382" y="4437112"/>
            <a:ext cx="2975868" cy="1872208"/>
          </a:xfrm>
          <a:noFill/>
        </p:spPr>
        <p:txBody>
          <a:bodyPr lIns="90000">
            <a:normAutofit/>
          </a:bodyPr>
          <a:lstStyle>
            <a:lvl1pPr marL="0" indent="0" algn="ctr">
              <a:buNone/>
              <a:defRPr sz="1400" b="1" baseline="0">
                <a:solidFill>
                  <a:schemeClr val="accent1"/>
                </a:solidFill>
                <a:latin typeface="Calibri" pitchFamily="34" charset="0"/>
                <a:cs typeface="Calibri" pitchFamily="34" charset="0"/>
              </a:defRPr>
            </a:lvl1pPr>
          </a:lstStyle>
          <a:p>
            <a:pPr lvl="0"/>
            <a:r>
              <a:rPr lang="fi-FI"/>
              <a:t>Konferenssi, paikka ja aika</a:t>
            </a:r>
          </a:p>
        </p:txBody>
      </p:sp>
      <p:sp>
        <p:nvSpPr>
          <p:cNvPr id="2" name="Otsikko 1"/>
          <p:cNvSpPr>
            <a:spLocks noGrp="1"/>
          </p:cNvSpPr>
          <p:nvPr>
            <p:ph type="ctrTitle"/>
          </p:nvPr>
        </p:nvSpPr>
        <p:spPr>
          <a:xfrm>
            <a:off x="4271797" y="620689"/>
            <a:ext cx="7584843" cy="2448271"/>
          </a:xfrm>
        </p:spPr>
        <p:txBody>
          <a:bodyPr anchor="b" anchorCtr="0">
            <a:normAutofit/>
          </a:bodyPr>
          <a:lstStyle>
            <a:lvl1pPr>
              <a:defRPr sz="4400" b="1">
                <a:solidFill>
                  <a:schemeClr val="accent1"/>
                </a:solidFill>
                <a:latin typeface="Calibri Light" pitchFamily="34" charset="0"/>
                <a:cs typeface="Calibri Light" pitchFamily="34" charset="0"/>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4271797" y="3068960"/>
            <a:ext cx="7584843" cy="2232248"/>
          </a:xfrm>
        </p:spPr>
        <p:txBody>
          <a:bodyPr>
            <a:normAutofit/>
          </a:bodyPr>
          <a:lstStyle>
            <a:lvl1pPr marL="0" indent="0" algn="l">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7" name="Suorakulmio 6"/>
          <p:cNvSpPr/>
          <p:nvPr userDrawn="1"/>
        </p:nvSpPr>
        <p:spPr>
          <a:xfrm>
            <a:off x="0" y="0"/>
            <a:ext cx="2063552"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pic>
        <p:nvPicPr>
          <p:cNvPr id="8" name="Kuva 7" descr="agecare_logo_iso.png"/>
          <p:cNvPicPr>
            <a:picLocks noChangeAspect="1"/>
          </p:cNvPicPr>
          <p:nvPr userDrawn="1"/>
        </p:nvPicPr>
        <p:blipFill>
          <a:blip r:embed="rId2" cstate="print"/>
          <a:stretch>
            <a:fillRect/>
          </a:stretch>
        </p:blipFill>
        <p:spPr>
          <a:xfrm>
            <a:off x="0" y="1196752"/>
            <a:ext cx="3635664" cy="2844394"/>
          </a:xfrm>
          <a:prstGeom prst="rect">
            <a:avLst/>
          </a:prstGeom>
        </p:spPr>
      </p:pic>
      <p:sp>
        <p:nvSpPr>
          <p:cNvPr id="12" name="Tekstikehys 11"/>
          <p:cNvSpPr txBox="1"/>
          <p:nvPr userDrawn="1"/>
        </p:nvSpPr>
        <p:spPr>
          <a:xfrm>
            <a:off x="288032" y="3861049"/>
            <a:ext cx="33603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1" u="none" strike="noStrike" kern="1200" cap="none" spc="0" normalizeH="0" baseline="0" noProof="0" err="1">
                <a:ln>
                  <a:noFill/>
                </a:ln>
                <a:solidFill>
                  <a:srgbClr val="00B0F0"/>
                </a:solidFill>
                <a:effectLst/>
                <a:uLnTx/>
                <a:uFillTx/>
                <a:latin typeface="+mn-lt"/>
                <a:ea typeface="+mn-ea"/>
                <a:cs typeface="+mn-cs"/>
              </a:rPr>
              <a:t>www.jyu.fi/agecare</a:t>
            </a:r>
            <a:endParaRPr kumimoji="0" lang="fi-FI" sz="1800" b="1" i="1" u="none" strike="noStrike" kern="1200" cap="none" spc="0" normalizeH="0" baseline="0" noProof="0">
              <a:ln>
                <a:noFill/>
              </a:ln>
              <a:solidFill>
                <a:srgbClr val="00B0F0"/>
              </a:solidFill>
              <a:effectLst/>
              <a:uLnTx/>
              <a:uFillTx/>
              <a:latin typeface="+mn-lt"/>
              <a:ea typeface="+mn-ea"/>
              <a:cs typeface="+mn-cs"/>
            </a:endParaRPr>
          </a:p>
          <a:p>
            <a:endParaRPr lang="fi-FI" sz="1800">
              <a:solidFill>
                <a:srgbClr val="00B0F0"/>
              </a:solidFill>
            </a:endParaRPr>
          </a:p>
        </p:txBody>
      </p:sp>
      <p:cxnSp>
        <p:nvCxnSpPr>
          <p:cNvPr id="15" name="Suora yhdysviiva 14"/>
          <p:cNvCxnSpPr/>
          <p:nvPr userDrawn="1"/>
        </p:nvCxnSpPr>
        <p:spPr>
          <a:xfrm>
            <a:off x="3983765" y="836712"/>
            <a:ext cx="0" cy="54726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kstin paikkamerkki 24"/>
          <p:cNvSpPr>
            <a:spLocks noGrp="1"/>
          </p:cNvSpPr>
          <p:nvPr>
            <p:ph type="body" sz="quarter" idx="10" hasCustomPrompt="1"/>
          </p:nvPr>
        </p:nvSpPr>
        <p:spPr>
          <a:xfrm>
            <a:off x="4271797" y="5373216"/>
            <a:ext cx="7584843" cy="936104"/>
          </a:xfrm>
        </p:spPr>
        <p:txBody>
          <a:bodyPr>
            <a:normAutofit/>
          </a:bodyPr>
          <a:lstStyle>
            <a:lvl1pPr marL="0" indent="0">
              <a:buNone/>
              <a:defRPr sz="2000" b="0" i="1" baseline="0">
                <a:solidFill>
                  <a:schemeClr val="tx1">
                    <a:lumMod val="65000"/>
                    <a:lumOff val="35000"/>
                  </a:schemeClr>
                </a:solidFill>
              </a:defRPr>
            </a:lvl1pPr>
          </a:lstStyle>
          <a:p>
            <a:pPr lvl="0"/>
            <a:r>
              <a:rPr lang="fi-FI"/>
              <a:t>Tekijä(t)</a:t>
            </a:r>
          </a:p>
        </p:txBody>
      </p:sp>
      <p:sp>
        <p:nvSpPr>
          <p:cNvPr id="13" name="Suorakulmainen kolmio 12"/>
          <p:cNvSpPr/>
          <p:nvPr userDrawn="1"/>
        </p:nvSpPr>
        <p:spPr>
          <a:xfrm flipV="1">
            <a:off x="0" y="2"/>
            <a:ext cx="12192000" cy="1022311"/>
          </a:xfrm>
          <a:prstGeom prst="rtTriangle">
            <a:avLst/>
          </a:prstGeom>
          <a:solidFill>
            <a:srgbClr val="CAE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14" name="Suorakulmainen kolmio 13"/>
          <p:cNvSpPr/>
          <p:nvPr userDrawn="1"/>
        </p:nvSpPr>
        <p:spPr>
          <a:xfrm flipV="1">
            <a:off x="0" y="0"/>
            <a:ext cx="12192000" cy="648072"/>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15370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540A55-1DF5-18BC-2DCA-E85BF14CCB0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DF1EB0B-2CF8-AE46-774F-5CA66ADC155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18D78A7-D706-561F-196D-83E409FAF57F}"/>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CB58A034-A93F-8357-525D-E7BD17735C3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C60FC5F-40CC-6AC9-32CA-92A14348AC5F}"/>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162387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C9ED6E-021D-D8B0-AF0C-F2AE803E424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C0F497A-6400-B800-FEDC-60469E9AD8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8F78CF8-F0EE-D519-17B7-99E1ECF233BA}"/>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4535DD8F-84A7-ACCF-B74B-76CFC6B8EE9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B0D8571-ADB4-BD38-FD97-3658F0EEF028}"/>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348188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7E9F1B-C489-C63F-159B-8477E9A4F39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818D0C2-6D48-9045-7E8B-98649709A32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B2625E5-6F88-BFF7-4844-5D464ACCA74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B8D5D5E-29AC-9C8A-E6E2-B7E51C82AFA3}"/>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6" name="Alatunnisteen paikkamerkki 5">
            <a:extLst>
              <a:ext uri="{FF2B5EF4-FFF2-40B4-BE49-F238E27FC236}">
                <a16:creationId xmlns:a16="http://schemas.microsoft.com/office/drawing/2014/main" id="{AB5DC425-4B2E-A710-B68C-B277BC5BBA0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4FCDFFE-B434-ADBA-2D5B-DE607B2F457C}"/>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121799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9848E-F018-32F1-CB1E-07C9F31CA665}"/>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C864B4B-C91B-2F65-EDEE-D61BEF51E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221637B-6A29-8108-4465-BEAD72EDE7F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CE2DE7CF-B4F0-380E-4A8D-07C2EBF50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E55411A-9F12-F79D-24CC-72889F4DD25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BF8F7D2-BEE3-E9C0-33F9-D5F63F8ADC88}"/>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8" name="Alatunnisteen paikkamerkki 7">
            <a:extLst>
              <a:ext uri="{FF2B5EF4-FFF2-40B4-BE49-F238E27FC236}">
                <a16:creationId xmlns:a16="http://schemas.microsoft.com/office/drawing/2014/main" id="{22E86F9B-84BE-665E-CF4A-EA5F4DADF85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7D19719-192E-B557-175E-3DCC08CDB19D}"/>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88893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DCEF9-D2F2-511E-5473-9893F2BCA28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20400D-100E-EDAF-C269-F4A9C5FC830C}"/>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4" name="Alatunnisteen paikkamerkki 3">
            <a:extLst>
              <a:ext uri="{FF2B5EF4-FFF2-40B4-BE49-F238E27FC236}">
                <a16:creationId xmlns:a16="http://schemas.microsoft.com/office/drawing/2014/main" id="{5D862FB3-13AC-7CEA-77FE-CB07BE7310B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025AFE9-4B42-692B-8477-968C7720DFD3}"/>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77615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405F015-8C19-15B6-F496-E5DD9E3EA098}"/>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3" name="Alatunnisteen paikkamerkki 2">
            <a:extLst>
              <a:ext uri="{FF2B5EF4-FFF2-40B4-BE49-F238E27FC236}">
                <a16:creationId xmlns:a16="http://schemas.microsoft.com/office/drawing/2014/main" id="{4014C5C2-1D0C-1E7D-4854-7573E753C27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1E8706C-AEFA-07B7-7550-001C63F610FE}"/>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321645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BC2758-AFD8-587D-8419-F8F23540CE2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84FB2E5-7B05-90CF-B1F1-F099B6BC4E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F7F5DBE-4BBD-D311-CC95-17AC5648C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F951ADC-6D08-0F94-65D5-C68763B6B4CD}"/>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6" name="Alatunnisteen paikkamerkki 5">
            <a:extLst>
              <a:ext uri="{FF2B5EF4-FFF2-40B4-BE49-F238E27FC236}">
                <a16:creationId xmlns:a16="http://schemas.microsoft.com/office/drawing/2014/main" id="{479B3968-5BCE-4FDA-FC37-CDBE945AB61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027F630-AD5A-B0B9-129C-0D542EDCB774}"/>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16776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47EED5-9D8E-A35A-2995-B3D1C15A03A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0E5A286-F36D-0C26-7894-1BCD0077F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3177EE5B-CAEA-1682-CD01-7B608C9EC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9DFDDDC-119B-2606-D31B-B841A5D4D152}"/>
              </a:ext>
            </a:extLst>
          </p:cNvPr>
          <p:cNvSpPr>
            <a:spLocks noGrp="1"/>
          </p:cNvSpPr>
          <p:nvPr>
            <p:ph type="dt" sz="half" idx="10"/>
          </p:nvPr>
        </p:nvSpPr>
        <p:spPr/>
        <p:txBody>
          <a:bodyPr/>
          <a:lstStyle/>
          <a:p>
            <a:fld id="{27334F83-B47E-4A3D-8905-C1B8630827C5}" type="datetimeFigureOut">
              <a:rPr lang="fi-FI" smtClean="0"/>
              <a:t>2.10.2024</a:t>
            </a:fld>
            <a:endParaRPr lang="fi-FI"/>
          </a:p>
        </p:txBody>
      </p:sp>
      <p:sp>
        <p:nvSpPr>
          <p:cNvPr id="6" name="Alatunnisteen paikkamerkki 5">
            <a:extLst>
              <a:ext uri="{FF2B5EF4-FFF2-40B4-BE49-F238E27FC236}">
                <a16:creationId xmlns:a16="http://schemas.microsoft.com/office/drawing/2014/main" id="{A8BD34C2-9708-4673-C6D2-83D1783BEDF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584BA67-A8AA-A5DB-1829-E5E29F299787}"/>
              </a:ext>
            </a:extLst>
          </p:cNvPr>
          <p:cNvSpPr>
            <a:spLocks noGrp="1"/>
          </p:cNvSpPr>
          <p:nvPr>
            <p:ph type="sldNum" sz="quarter" idx="12"/>
          </p:nvPr>
        </p:nvSpPr>
        <p:spPr/>
        <p:txBody>
          <a:bodyPr/>
          <a:lstStyle/>
          <a:p>
            <a:fld id="{A8BF5E03-C4CE-4AAC-8CBC-5A2EA5324209}" type="slidenum">
              <a:rPr lang="fi-FI" smtClean="0"/>
              <a:t>‹#›</a:t>
            </a:fld>
            <a:endParaRPr lang="fi-FI"/>
          </a:p>
        </p:txBody>
      </p:sp>
    </p:spTree>
    <p:extLst>
      <p:ext uri="{BB962C8B-B14F-4D97-AF65-F5344CB8AC3E}">
        <p14:creationId xmlns:p14="http://schemas.microsoft.com/office/powerpoint/2010/main" val="9963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8BAD5-0C98-8D1A-F212-23560CCC12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22A67D5-3865-DD8F-A46B-E3F7FC5B0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2EB2AD6-9B1A-1AF7-A5AD-CDBFD0942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334F83-B47E-4A3D-8905-C1B8630827C5}" type="datetimeFigureOut">
              <a:rPr lang="fi-FI" smtClean="0"/>
              <a:t>2.10.2024</a:t>
            </a:fld>
            <a:endParaRPr lang="fi-FI"/>
          </a:p>
        </p:txBody>
      </p:sp>
      <p:sp>
        <p:nvSpPr>
          <p:cNvPr id="5" name="Alatunnisteen paikkamerkki 4">
            <a:extLst>
              <a:ext uri="{FF2B5EF4-FFF2-40B4-BE49-F238E27FC236}">
                <a16:creationId xmlns:a16="http://schemas.microsoft.com/office/drawing/2014/main" id="{DD240154-A038-6922-D352-98A2D7B85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BF1E0382-EE64-6439-92EE-25D1EEE45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BF5E03-C4CE-4AAC-8CBC-5A2EA5324209}" type="slidenum">
              <a:rPr lang="fi-FI" smtClean="0"/>
              <a:t>‹#›</a:t>
            </a:fld>
            <a:endParaRPr lang="fi-FI"/>
          </a:p>
        </p:txBody>
      </p:sp>
    </p:spTree>
    <p:extLst>
      <p:ext uri="{BB962C8B-B14F-4D97-AF65-F5344CB8AC3E}">
        <p14:creationId xmlns:p14="http://schemas.microsoft.com/office/powerpoint/2010/main" val="286621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mailto:outi.jolanki@tuni.fi"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terhi.lampio@tuni.fi" TargetMode="External"/><Relationship Id="rId5" Type="http://schemas.openxmlformats.org/officeDocument/2006/relationships/hyperlink" Target="mailto:anniriikka.rantala@tuni.fi" TargetMode="External"/><Relationship Id="rId4" Type="http://schemas.openxmlformats.org/officeDocument/2006/relationships/hyperlink" Target="mailto:kangasalan.vanhusneuvosto@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2DAFE-A36C-A93B-1DF8-13F20889A4E8}"/>
              </a:ext>
            </a:extLst>
          </p:cNvPr>
          <p:cNvSpPr>
            <a:spLocks noGrp="1"/>
          </p:cNvSpPr>
          <p:nvPr>
            <p:ph type="body" sz="quarter" idx="11"/>
          </p:nvPr>
        </p:nvSpPr>
        <p:spPr/>
        <p:txBody>
          <a:bodyPr>
            <a:normAutofit/>
          </a:bodyPr>
          <a:lstStyle/>
          <a:p>
            <a:r>
              <a:rPr lang="fi-FI" sz="2000"/>
              <a:t>HYVÄ ARKI – HYVÄ MIELI</a:t>
            </a:r>
          </a:p>
          <a:p>
            <a:r>
              <a:rPr lang="fi-FI" sz="2000"/>
              <a:t>TEEMAPÄIVÄ</a:t>
            </a:r>
          </a:p>
          <a:p>
            <a:r>
              <a:rPr lang="fi-FI" sz="2000"/>
              <a:t>2.10.2024</a:t>
            </a:r>
          </a:p>
          <a:p>
            <a:r>
              <a:rPr lang="fi-FI" sz="2000"/>
              <a:t>KANGASALA-TALO</a:t>
            </a:r>
          </a:p>
        </p:txBody>
      </p:sp>
      <p:sp>
        <p:nvSpPr>
          <p:cNvPr id="3" name="Title 2">
            <a:extLst>
              <a:ext uri="{FF2B5EF4-FFF2-40B4-BE49-F238E27FC236}">
                <a16:creationId xmlns:a16="http://schemas.microsoft.com/office/drawing/2014/main" id="{5F81811F-B701-47B9-8EF1-BE8A2FA5F02B}"/>
              </a:ext>
            </a:extLst>
          </p:cNvPr>
          <p:cNvSpPr>
            <a:spLocks noGrp="1"/>
          </p:cNvSpPr>
          <p:nvPr>
            <p:ph type="ctrTitle"/>
          </p:nvPr>
        </p:nvSpPr>
        <p:spPr>
          <a:xfrm>
            <a:off x="4440025" y="716437"/>
            <a:ext cx="7474023" cy="2856579"/>
          </a:xfrm>
        </p:spPr>
        <p:txBody>
          <a:bodyPr>
            <a:normAutofit/>
          </a:bodyPr>
          <a:lstStyle/>
          <a:p>
            <a:pPr>
              <a:lnSpc>
                <a:spcPct val="106000"/>
              </a:lnSpc>
            </a:pPr>
            <a:r>
              <a:rPr lang="fi-FI" sz="4000">
                <a:solidFill>
                  <a:srgbClr val="0F4761"/>
                </a:solidFill>
                <a:effectLst/>
                <a:latin typeface="Verdana" panose="020B0604030504040204" pitchFamily="34" charset="0"/>
                <a:ea typeface="Aptos" panose="020B0004020202020204" pitchFamily="34" charset="0"/>
                <a:cs typeface="Aptos" panose="020B0004020202020204" pitchFamily="34" charset="0"/>
              </a:rPr>
              <a:t>Mikä tekee arjestasi hyvän Kangasalla? - kyselyn tulosten julkaisu</a:t>
            </a:r>
            <a:endParaRPr lang="fi-FI" sz="1800">
              <a:effectLst/>
              <a:latin typeface="Aptos" panose="020B0004020202020204" pitchFamily="34" charset="0"/>
              <a:ea typeface="Aptos" panose="020B0004020202020204" pitchFamily="34" charset="0"/>
              <a:cs typeface="Aptos" panose="020B0004020202020204" pitchFamily="34" charset="0"/>
            </a:endParaRPr>
          </a:p>
        </p:txBody>
      </p:sp>
      <p:sp>
        <p:nvSpPr>
          <p:cNvPr id="4" name="Subtitle 3">
            <a:extLst>
              <a:ext uri="{FF2B5EF4-FFF2-40B4-BE49-F238E27FC236}">
                <a16:creationId xmlns:a16="http://schemas.microsoft.com/office/drawing/2014/main" id="{E930861A-723C-E15E-D6C1-8F27B6155B9C}"/>
              </a:ext>
            </a:extLst>
          </p:cNvPr>
          <p:cNvSpPr>
            <a:spLocks noGrp="1"/>
          </p:cNvSpPr>
          <p:nvPr>
            <p:ph type="subTitle" idx="1"/>
          </p:nvPr>
        </p:nvSpPr>
        <p:spPr>
          <a:xfrm>
            <a:off x="4581427" y="4294681"/>
            <a:ext cx="6881567" cy="1512168"/>
          </a:xfrm>
        </p:spPr>
        <p:txBody>
          <a:bodyPr>
            <a:normAutofit fontScale="92500"/>
          </a:bodyPr>
          <a:lstStyle/>
          <a:p>
            <a:r>
              <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rPr>
              <a:t>Anniriikka Rantala, Terhi Lampio</a:t>
            </a:r>
            <a:r>
              <a:rPr lang="fi-FI" sz="2000">
                <a:solidFill>
                  <a:srgbClr val="0F4761"/>
                </a:solidFill>
                <a:latin typeface="Verdana" panose="020B0604030504040204" pitchFamily="34" charset="0"/>
                <a:ea typeface="Aptos" panose="020B0004020202020204" pitchFamily="34" charset="0"/>
                <a:cs typeface="Aptos" panose="020B0004020202020204" pitchFamily="34" charset="0"/>
              </a:rPr>
              <a:t> &amp; </a:t>
            </a:r>
            <a:r>
              <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rPr>
              <a:t>Outi Jolanki </a:t>
            </a:r>
            <a:endParaRPr lang="fi-FI" sz="2000">
              <a:solidFill>
                <a:srgbClr val="0F4761"/>
              </a:solidFill>
              <a:latin typeface="Verdana" panose="020B0604030504040204" pitchFamily="34" charset="0"/>
              <a:ea typeface="Aptos" panose="020B0004020202020204" pitchFamily="34" charset="0"/>
              <a:cs typeface="Aptos" panose="020B0004020202020204" pitchFamily="34" charset="0"/>
            </a:endParaRPr>
          </a:p>
          <a:p>
            <a:r>
              <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rPr>
              <a:t>Yhteiskuntatieteiden tie</a:t>
            </a:r>
            <a:r>
              <a:rPr lang="fi-FI" sz="2000">
                <a:solidFill>
                  <a:srgbClr val="0F4761"/>
                </a:solidFill>
                <a:latin typeface="Verdana" panose="020B0604030504040204" pitchFamily="34" charset="0"/>
                <a:ea typeface="Aptos" panose="020B0004020202020204" pitchFamily="34" charset="0"/>
                <a:cs typeface="Aptos" panose="020B0004020202020204" pitchFamily="34" charset="0"/>
              </a:rPr>
              <a:t>dekunta, Tampereen yliopisto</a:t>
            </a:r>
          </a:p>
          <a:p>
            <a:r>
              <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rPr>
              <a:t>Ikääntymisen ja hoivan tutkimuksen huippuyksikkö (CoE </a:t>
            </a:r>
            <a:r>
              <a:rPr lang="fi-FI" sz="2000" err="1">
                <a:solidFill>
                  <a:srgbClr val="0F4761"/>
                </a:solidFill>
                <a:effectLst/>
                <a:latin typeface="Verdana" panose="020B0604030504040204" pitchFamily="34" charset="0"/>
                <a:ea typeface="Aptos" panose="020B0004020202020204" pitchFamily="34" charset="0"/>
                <a:cs typeface="Aptos" panose="020B0004020202020204" pitchFamily="34" charset="0"/>
              </a:rPr>
              <a:t>AgeCare</a:t>
            </a:r>
            <a:r>
              <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rPr>
              <a:t>)</a:t>
            </a:r>
          </a:p>
          <a:p>
            <a:endParaRPr lang="fi-FI" sz="2000">
              <a:solidFill>
                <a:srgbClr val="0F4761"/>
              </a:solidFill>
              <a:effectLst/>
              <a:latin typeface="Verdana" panose="020B0604030504040204" pitchFamily="34" charset="0"/>
              <a:ea typeface="Aptos" panose="020B0004020202020204" pitchFamily="34" charset="0"/>
              <a:cs typeface="Aptos" panose="020B0004020202020204" pitchFamily="34" charset="0"/>
            </a:endParaRPr>
          </a:p>
          <a:p>
            <a:endParaRPr lang="fi-FI" sz="2000">
              <a:solidFill>
                <a:srgbClr val="0F4761"/>
              </a:solidFill>
              <a:latin typeface="Verdana" panose="020B0604030504040204" pitchFamily="34" charset="0"/>
            </a:endParaRPr>
          </a:p>
        </p:txBody>
      </p:sp>
      <p:pic>
        <p:nvPicPr>
          <p:cNvPr id="6" name="Kuva 5" descr="Kuva, joka sisältää kohteen Fontti, Grafiikka, graafinen suunnittelu, muotoilu&#10;&#10;Kuvaus luotu automaattisesti">
            <a:extLst>
              <a:ext uri="{FF2B5EF4-FFF2-40B4-BE49-F238E27FC236}">
                <a16:creationId xmlns:a16="http://schemas.microsoft.com/office/drawing/2014/main" id="{B6D3D18C-8373-B5FD-DE1D-4E911F48B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52" y="89743"/>
            <a:ext cx="3474727" cy="1078994"/>
          </a:xfrm>
          <a:prstGeom prst="rect">
            <a:avLst/>
          </a:prstGeom>
        </p:spPr>
      </p:pic>
    </p:spTree>
    <p:extLst>
      <p:ext uri="{BB962C8B-B14F-4D97-AF65-F5344CB8AC3E}">
        <p14:creationId xmlns:p14="http://schemas.microsoft.com/office/powerpoint/2010/main" val="1060596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8239-427A-7AA5-5274-EED0EF77B55A}"/>
              </a:ext>
            </a:extLst>
          </p:cNvPr>
          <p:cNvSpPr>
            <a:spLocks noGrp="1"/>
          </p:cNvSpPr>
          <p:nvPr>
            <p:ph type="title"/>
          </p:nvPr>
        </p:nvSpPr>
        <p:spPr>
          <a:xfrm>
            <a:off x="542041" y="292336"/>
            <a:ext cx="10722990" cy="838880"/>
          </a:xfrm>
        </p:spPr>
        <p:txBody>
          <a:bodyPr>
            <a:normAutofit/>
          </a:bodyPr>
          <a:lstStyle/>
          <a:p>
            <a:r>
              <a:rPr lang="fi-FI" b="1">
                <a:solidFill>
                  <a:schemeClr val="accent1"/>
                </a:solidFill>
              </a:rPr>
              <a:t>SOSIAALISET SUHTEET JA YKSINÄISYYS</a:t>
            </a:r>
          </a:p>
        </p:txBody>
      </p:sp>
      <p:sp>
        <p:nvSpPr>
          <p:cNvPr id="3" name="Content Placeholder 2">
            <a:extLst>
              <a:ext uri="{FF2B5EF4-FFF2-40B4-BE49-F238E27FC236}">
                <a16:creationId xmlns:a16="http://schemas.microsoft.com/office/drawing/2014/main" id="{E7158BBA-7F3C-32CA-C7DD-904328B37AA2}"/>
              </a:ext>
            </a:extLst>
          </p:cNvPr>
          <p:cNvSpPr>
            <a:spLocks noGrp="1"/>
          </p:cNvSpPr>
          <p:nvPr>
            <p:ph idx="1"/>
          </p:nvPr>
        </p:nvSpPr>
        <p:spPr>
          <a:xfrm>
            <a:off x="348793" y="1211240"/>
            <a:ext cx="11151908" cy="5203595"/>
          </a:xfrm>
        </p:spPr>
        <p:txBody>
          <a:bodyPr>
            <a:normAutofit/>
          </a:bodyPr>
          <a:lstStyle/>
          <a:p>
            <a:r>
              <a:rPr lang="fi-FI" sz="2400"/>
              <a:t>Seuraa juttukaveriksi esimerkiksi kävelylle tai elokuviin kertoi kaipaavansa usein tai melko usein 22 % vastaajista</a:t>
            </a:r>
            <a:endParaRPr lang="fi-FI" sz="900"/>
          </a:p>
          <a:p>
            <a:r>
              <a:rPr lang="fi-FI" sz="2400"/>
              <a:t>Yksinäiseksi itsensä (aina tai usein) koki vastaajista noin joka seitsemäs (14 %)</a:t>
            </a:r>
          </a:p>
          <a:p>
            <a:pPr marL="0" indent="0">
              <a:buNone/>
            </a:pPr>
            <a:endParaRPr lang="fi-FI" sz="900" i="1">
              <a:solidFill>
                <a:schemeClr val="accent3"/>
              </a:solidFill>
            </a:endParaRPr>
          </a:p>
          <a:p>
            <a:pPr marL="457200" lvl="1" indent="0">
              <a:lnSpc>
                <a:spcPct val="100000"/>
              </a:lnSpc>
              <a:buNone/>
            </a:pPr>
            <a:r>
              <a:rPr lang="fi-FI" sz="2200" i="1">
                <a:solidFill>
                  <a:schemeClr val="accent3"/>
                </a:solidFill>
              </a:rPr>
              <a:t>” Vanheneminen muuttaa ihmisen lähes näkymättömäksi.”</a:t>
            </a:r>
          </a:p>
          <a:p>
            <a:pPr marL="457200" lvl="1" indent="0">
              <a:lnSpc>
                <a:spcPct val="100000"/>
              </a:lnSpc>
              <a:buNone/>
            </a:pPr>
            <a:endParaRPr lang="fi-FI" sz="800" i="1">
              <a:solidFill>
                <a:schemeClr val="accent3"/>
              </a:solidFill>
            </a:endParaRPr>
          </a:p>
          <a:p>
            <a:pPr marL="457200" lvl="1" indent="0">
              <a:lnSpc>
                <a:spcPct val="100000"/>
              </a:lnSpc>
              <a:buNone/>
            </a:pPr>
            <a:r>
              <a:rPr lang="fi-FI" sz="2200" i="1">
                <a:solidFill>
                  <a:schemeClr val="accent3"/>
                </a:solidFill>
                <a:highlight>
                  <a:srgbClr val="FFFFFF"/>
                </a:highlight>
                <a:latin typeface="Aptos Narrow" panose="020B0004020202020204" pitchFamily="34" charset="0"/>
              </a:rPr>
              <a:t>” Itselleni turvallisuutta toisi uudet ystävät, jotka kyselisivät kuulumisia aina välillä. Nykyisin menee monta päivää, etten näe/kuule kenestäkään mitään.”</a:t>
            </a:r>
          </a:p>
          <a:p>
            <a:pPr marL="457200" lvl="1" indent="0">
              <a:lnSpc>
                <a:spcPct val="100000"/>
              </a:lnSpc>
              <a:buNone/>
            </a:pPr>
            <a:endParaRPr lang="fi-FI" sz="800" i="1">
              <a:solidFill>
                <a:schemeClr val="accent3"/>
              </a:solidFill>
              <a:highlight>
                <a:srgbClr val="FFFFFF"/>
              </a:highlight>
              <a:latin typeface="Aptos Narrow" panose="020B0004020202020204" pitchFamily="34" charset="0"/>
            </a:endParaRPr>
          </a:p>
          <a:p>
            <a:pPr marL="457200" lvl="1" indent="0">
              <a:lnSpc>
                <a:spcPct val="100000"/>
              </a:lnSpc>
              <a:buNone/>
            </a:pPr>
            <a:r>
              <a:rPr lang="fi-FI" sz="2200" i="1">
                <a:solidFill>
                  <a:schemeClr val="accent3"/>
                </a:solidFill>
              </a:rPr>
              <a:t>” Hyvä arki on sellaista että on sopusoinnussa itsensä, läheisten ja luonnon kanssa.  Yksi läheinen ystävä on kullan kallis, hänen kanssaan jaamme kaiken, ja voimme soittaa mihin aikaan vuorokaudesta tahansa jos tarvitsee ”korvaa".”</a:t>
            </a:r>
          </a:p>
          <a:p>
            <a:pPr marL="457200" lvl="1" indent="0">
              <a:lnSpc>
                <a:spcPct val="100000"/>
              </a:lnSpc>
              <a:buNone/>
            </a:pPr>
            <a:endParaRPr lang="fi-FI" sz="800" i="1">
              <a:solidFill>
                <a:schemeClr val="accent3"/>
              </a:solidFill>
            </a:endParaRPr>
          </a:p>
          <a:p>
            <a:pPr marL="457200" lvl="1" indent="0">
              <a:lnSpc>
                <a:spcPct val="100000"/>
              </a:lnSpc>
              <a:buNone/>
            </a:pPr>
            <a:r>
              <a:rPr lang="fi-FI" sz="2200" i="1">
                <a:solidFill>
                  <a:schemeClr val="accent3"/>
                </a:solidFill>
              </a:rPr>
              <a:t>” Toivon tietysti terveyttä, mutta myös että sosiaalinen elämä olisi riittävää ja voisin löytää uusiakin harrastuksiakin tai yhteisöjä.”</a:t>
            </a:r>
          </a:p>
          <a:p>
            <a:endParaRPr lang="fi-FI"/>
          </a:p>
        </p:txBody>
      </p:sp>
    </p:spTree>
    <p:extLst>
      <p:ext uri="{BB962C8B-B14F-4D97-AF65-F5344CB8AC3E}">
        <p14:creationId xmlns:p14="http://schemas.microsoft.com/office/powerpoint/2010/main" val="161551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55A8E6-A354-7831-C5BF-13B0EAEF4351}"/>
              </a:ext>
            </a:extLst>
          </p:cNvPr>
          <p:cNvSpPr>
            <a:spLocks noGrp="1"/>
          </p:cNvSpPr>
          <p:nvPr>
            <p:ph type="title"/>
          </p:nvPr>
        </p:nvSpPr>
        <p:spPr>
          <a:xfrm>
            <a:off x="443234" y="66285"/>
            <a:ext cx="10825899" cy="729582"/>
          </a:xfrm>
        </p:spPr>
        <p:txBody>
          <a:bodyPr>
            <a:noAutofit/>
          </a:bodyPr>
          <a:lstStyle/>
          <a:p>
            <a:r>
              <a:rPr lang="fi-FI" sz="4000" b="1">
                <a:solidFill>
                  <a:schemeClr val="accent1"/>
                </a:solidFill>
              </a:rPr>
              <a:t>PALVELUT</a:t>
            </a:r>
          </a:p>
        </p:txBody>
      </p:sp>
      <p:sp>
        <p:nvSpPr>
          <p:cNvPr id="3" name="Sisällön paikkamerkki 2">
            <a:extLst>
              <a:ext uri="{FF2B5EF4-FFF2-40B4-BE49-F238E27FC236}">
                <a16:creationId xmlns:a16="http://schemas.microsoft.com/office/drawing/2014/main" id="{7ED8C6AF-E035-3442-210E-4107251E7A33}"/>
              </a:ext>
            </a:extLst>
          </p:cNvPr>
          <p:cNvSpPr>
            <a:spLocks noGrp="1"/>
          </p:cNvSpPr>
          <p:nvPr>
            <p:ph idx="1"/>
          </p:nvPr>
        </p:nvSpPr>
        <p:spPr>
          <a:xfrm>
            <a:off x="527901" y="795867"/>
            <a:ext cx="11340445" cy="5668726"/>
          </a:xfrm>
        </p:spPr>
        <p:txBody>
          <a:bodyPr>
            <a:normAutofit/>
          </a:bodyPr>
          <a:lstStyle/>
          <a:p>
            <a:pPr marL="0" indent="0">
              <a:buNone/>
            </a:pPr>
            <a:r>
              <a:rPr kumimoji="0" lang="fi-FI" sz="2000" b="1" i="0" u="none" strike="noStrike" kern="1200" cap="none" spc="0" normalizeH="0" baseline="0" noProof="0">
                <a:ln>
                  <a:noFill/>
                </a:ln>
                <a:solidFill>
                  <a:prstClr val="black"/>
                </a:solidFill>
                <a:effectLst/>
                <a:uLnTx/>
                <a:uFillTx/>
                <a:latin typeface="Aptos" panose="02110004020202020204"/>
                <a:ea typeface="+mn-ea"/>
                <a:cs typeface="+mn-cs"/>
              </a:rPr>
              <a:t>Paikalliset palvelut</a:t>
            </a:r>
          </a:p>
          <a:p>
            <a:r>
              <a:rPr kumimoji="0" lang="fi-FI" sz="2000" b="0" i="0" u="none" strike="noStrike" kern="1200" cap="none" spc="0" normalizeH="0" baseline="0" noProof="0">
                <a:ln>
                  <a:noFill/>
                </a:ln>
                <a:solidFill>
                  <a:prstClr val="black"/>
                </a:solidFill>
                <a:effectLst/>
                <a:uLnTx/>
                <a:uFillTx/>
                <a:latin typeface="Aptos" panose="02110004020202020204"/>
                <a:ea typeface="+mn-ea"/>
                <a:cs typeface="+mn-cs"/>
              </a:rPr>
              <a:t>Kangasala-talon palveluita kertoo käyttävänsä usein tai melko 33 % vastaajista. </a:t>
            </a:r>
          </a:p>
          <a:p>
            <a:r>
              <a:rPr kumimoji="0" lang="fi-FI" sz="2000" b="0" i="0" u="none" strike="noStrike" kern="1200" cap="none" spc="0" normalizeH="0" baseline="0" noProof="0">
                <a:ln>
                  <a:noFill/>
                </a:ln>
                <a:solidFill>
                  <a:prstClr val="black"/>
                </a:solidFill>
                <a:effectLst/>
                <a:uLnTx/>
                <a:uFillTx/>
                <a:latin typeface="Aptos" panose="02110004020202020204"/>
                <a:ea typeface="+mn-ea"/>
                <a:cs typeface="+mn-cs"/>
              </a:rPr>
              <a:t>Avovastauksissa </a:t>
            </a:r>
            <a:r>
              <a:rPr lang="fi-FI" sz="2000">
                <a:solidFill>
                  <a:prstClr val="black"/>
                </a:solidFill>
                <a:latin typeface="Aptos" panose="02110004020202020204"/>
              </a:rPr>
              <a:t>useampi vastaaja </a:t>
            </a:r>
            <a:r>
              <a:rPr kumimoji="0" lang="fi-FI" sz="2000" b="0" i="0" u="none" strike="noStrike" kern="1200" cap="none" spc="0" normalizeH="0" baseline="0" noProof="0">
                <a:ln>
                  <a:noFill/>
                </a:ln>
                <a:solidFill>
                  <a:prstClr val="black"/>
                </a:solidFill>
                <a:effectLst/>
                <a:uLnTx/>
                <a:uFillTx/>
                <a:latin typeface="Aptos" panose="02110004020202020204"/>
                <a:ea typeface="+mn-ea"/>
                <a:cs typeface="+mn-cs"/>
              </a:rPr>
              <a:t>kertoi olevansa huolissaan mm. palveluiden keskittymisestä keskustaan sekä paikallisten palveluiden säilymisestä. Toisaalta monet olivat tyytyväisiä paikallisiin palveluihin ja niiden saavutettavuuteen. </a:t>
            </a:r>
          </a:p>
          <a:p>
            <a:pPr marL="457200" lvl="1" indent="0">
              <a:buNone/>
            </a:pPr>
            <a:r>
              <a:rPr lang="fi-FI" sz="2000" i="1">
                <a:solidFill>
                  <a:schemeClr val="accent3"/>
                </a:solidFill>
                <a:highlight>
                  <a:srgbClr val="FFFFFF"/>
                </a:highlight>
                <a:latin typeface="Aptos Narrow" panose="020B0004020202020204" pitchFamily="34" charset="0"/>
              </a:rPr>
              <a:t>” Kangasala eriytyy. Keskustassa palvelut hyvät. Taajaman ulkopuolella ongelmia palvelujen suhteen”</a:t>
            </a:r>
          </a:p>
          <a:p>
            <a:pPr marL="457200" lvl="1" indent="0">
              <a:buNone/>
            </a:pPr>
            <a:r>
              <a:rPr lang="fi-FI" sz="2000" i="1">
                <a:solidFill>
                  <a:schemeClr val="accent3"/>
                </a:solidFill>
                <a:highlight>
                  <a:srgbClr val="FFFFFF"/>
                </a:highlight>
                <a:latin typeface="Aptos Narrow" panose="020B0004020202020204" pitchFamily="34" charset="0"/>
              </a:rPr>
              <a:t>” Kangasala-talon tarjonta ja saavutettavuus ovat iso ilon aihe. Uimahalli myös on tärkeä ja tuo terveysliikuntaa, mutta kallis hinta on kyllä harventunut omia uimahallikäyntejäni.”</a:t>
            </a:r>
          </a:p>
          <a:p>
            <a:pPr marL="0" indent="0">
              <a:buNone/>
            </a:pPr>
            <a:r>
              <a:rPr lang="fi-FI" sz="2000" b="1">
                <a:latin typeface="Aptos Narrow" panose="020B0004020202020204" pitchFamily="34" charset="0"/>
              </a:rPr>
              <a:t>Vanhuspalvelut</a:t>
            </a:r>
          </a:p>
          <a:p>
            <a:pPr marL="0" indent="0">
              <a:buNone/>
            </a:pPr>
            <a:r>
              <a:rPr lang="fi-FI" sz="2000">
                <a:latin typeface="Aptos Narrow" panose="020B0004020202020204" pitchFamily="34" charset="0"/>
              </a:rPr>
              <a:t>Monissa avovastauksissa </a:t>
            </a:r>
            <a:r>
              <a:rPr lang="fi-FI" sz="2000">
                <a:highlight>
                  <a:srgbClr val="FFFFFF"/>
                </a:highlight>
                <a:latin typeface="Aptos Narrow" panose="020B0004020202020204" pitchFamily="34" charset="0"/>
              </a:rPr>
              <a:t>korostui huoli vanhuspalveluiden ja ympärivuorokautisen hoivan saatavuudesta tulevaisuudessa. Huolta aiheuttivat paikallisten palveluiden lakkauttaminen sekä uutiset leikkauksista hoivapalveluihin. </a:t>
            </a:r>
            <a:endParaRPr lang="fi-FI" sz="2000" i="1">
              <a:solidFill>
                <a:schemeClr val="accent3"/>
              </a:solidFill>
              <a:highlight>
                <a:srgbClr val="FFFFFF"/>
              </a:highlight>
              <a:latin typeface="Aptos Narrow" panose="020B0004020202020204" pitchFamily="34" charset="0"/>
            </a:endParaRPr>
          </a:p>
          <a:p>
            <a:pPr marL="457200" lvl="1" indent="0">
              <a:buNone/>
            </a:pPr>
            <a:r>
              <a:rPr lang="fi-FI" sz="2000" i="1">
                <a:solidFill>
                  <a:schemeClr val="accent3"/>
                </a:solidFill>
                <a:highlight>
                  <a:srgbClr val="FFFFFF"/>
                </a:highlight>
              </a:rPr>
              <a:t>” Toivon ettei palveluista leikata, jotta voimme luottaa saavamme turvallisen vanhuuden omassa kotikunnassamme.”</a:t>
            </a:r>
          </a:p>
          <a:p>
            <a:pPr marL="457200" lvl="1" indent="0">
              <a:buNone/>
            </a:pPr>
            <a:r>
              <a:rPr lang="fi-FI" sz="2000" i="1">
                <a:solidFill>
                  <a:schemeClr val="accent3"/>
                </a:solidFill>
              </a:rPr>
              <a:t>”Vanheneminen ja </a:t>
            </a:r>
            <a:r>
              <a:rPr lang="fi-FI" sz="2000" i="1" err="1">
                <a:solidFill>
                  <a:schemeClr val="accent3"/>
                </a:solidFill>
              </a:rPr>
              <a:t>raihnaistuminen</a:t>
            </a:r>
            <a:r>
              <a:rPr lang="fi-FI" sz="2000" i="1">
                <a:solidFill>
                  <a:schemeClr val="accent3"/>
                </a:solidFill>
              </a:rPr>
              <a:t> tietty huolestuttaa. Varsinkin nyt kaiken muutoksen keskellä terveydenhuollossa ja ainaisen julkisen sanan korostaessa säästöä ja säästöä palveluissa.” </a:t>
            </a:r>
          </a:p>
          <a:p>
            <a:pPr marL="457200" lvl="1" indent="0">
              <a:buNone/>
            </a:pPr>
            <a:endParaRPr lang="fi-FI" sz="2000" i="1">
              <a:solidFill>
                <a:schemeClr val="accent3"/>
              </a:solidFill>
              <a:highlight>
                <a:srgbClr val="FFFFFF"/>
              </a:highlight>
              <a:latin typeface="Aptos Narrow" panose="020B0004020202020204" pitchFamily="34" charset="0"/>
            </a:endParaRPr>
          </a:p>
          <a:p>
            <a:pPr marL="0" indent="0">
              <a:buNone/>
            </a:pPr>
            <a:endParaRPr kumimoji="0" lang="fi-FI"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indent="0">
              <a:buNone/>
            </a:pPr>
            <a:endParaRPr lang="fi-FI"/>
          </a:p>
        </p:txBody>
      </p:sp>
    </p:spTree>
    <p:extLst>
      <p:ext uri="{BB962C8B-B14F-4D97-AF65-F5344CB8AC3E}">
        <p14:creationId xmlns:p14="http://schemas.microsoft.com/office/powerpoint/2010/main" val="2787707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D11941-C4B2-4425-C087-E11644A71506}"/>
              </a:ext>
            </a:extLst>
          </p:cNvPr>
          <p:cNvSpPr>
            <a:spLocks noGrp="1"/>
          </p:cNvSpPr>
          <p:nvPr>
            <p:ph type="title"/>
          </p:nvPr>
        </p:nvSpPr>
        <p:spPr>
          <a:xfrm>
            <a:off x="282804" y="197964"/>
            <a:ext cx="9724980" cy="1224682"/>
          </a:xfrm>
        </p:spPr>
        <p:txBody>
          <a:bodyPr>
            <a:normAutofit/>
          </a:bodyPr>
          <a:lstStyle/>
          <a:p>
            <a:r>
              <a:rPr lang="fi-FI" sz="4000" b="1">
                <a:solidFill>
                  <a:schemeClr val="accent1"/>
                </a:solidFill>
              </a:rPr>
              <a:t>KOKEMUS TIEDON SAAMISESTA PALVELUISTA</a:t>
            </a:r>
          </a:p>
        </p:txBody>
      </p:sp>
      <p:sp>
        <p:nvSpPr>
          <p:cNvPr id="4" name="Tekstin paikkamerkki 3">
            <a:extLst>
              <a:ext uri="{FF2B5EF4-FFF2-40B4-BE49-F238E27FC236}">
                <a16:creationId xmlns:a16="http://schemas.microsoft.com/office/drawing/2014/main" id="{2F815AB2-CE3A-4F90-88D5-E4CA6357BF18}"/>
              </a:ext>
            </a:extLst>
          </p:cNvPr>
          <p:cNvSpPr>
            <a:spLocks noGrp="1"/>
          </p:cNvSpPr>
          <p:nvPr>
            <p:ph type="body" sz="half" idx="2"/>
          </p:nvPr>
        </p:nvSpPr>
        <p:spPr>
          <a:xfrm>
            <a:off x="282803" y="1623767"/>
            <a:ext cx="4883085" cy="3811588"/>
          </a:xfrm>
        </p:spPr>
        <p:txBody>
          <a:bodyPr>
            <a:normAutofit/>
          </a:bodyPr>
          <a:lstStyle/>
          <a:p>
            <a:pPr marL="285750" indent="-285750">
              <a:buFont typeface="Arial" panose="020B0604020202020204" pitchFamily="34" charset="0"/>
              <a:buChar char="•"/>
            </a:pPr>
            <a:r>
              <a:rPr lang="fi-FI" sz="1800"/>
              <a:t>Vastaajat kertovat saavansa useimmiten tarpeeksi tietoa kunnan kulttuuri- ja liikuntapalveluista (60 %) ja sosiaali- ja terveyspalveluista (60 %)</a:t>
            </a:r>
          </a:p>
          <a:p>
            <a:pPr marL="285750" indent="-285750">
              <a:buFont typeface="Arial" panose="020B0604020202020204" pitchFamily="34" charset="0"/>
              <a:buChar char="•"/>
            </a:pPr>
            <a:r>
              <a:rPr lang="fi-FI" sz="1800"/>
              <a:t>Palveluasumisesta tarpeeksi tietoa kokee saavansa vain 30 %.</a:t>
            </a:r>
          </a:p>
        </p:txBody>
      </p:sp>
      <p:graphicFrame>
        <p:nvGraphicFramePr>
          <p:cNvPr id="5" name="Sisällön paikkamerkki 4">
            <a:extLst>
              <a:ext uri="{FF2B5EF4-FFF2-40B4-BE49-F238E27FC236}">
                <a16:creationId xmlns:a16="http://schemas.microsoft.com/office/drawing/2014/main" id="{26964B48-97D3-6C55-0C57-E9DB777B440D}"/>
              </a:ext>
            </a:extLst>
          </p:cNvPr>
          <p:cNvGraphicFramePr>
            <a:graphicFrameLocks noGrp="1"/>
          </p:cNvGraphicFramePr>
          <p:nvPr>
            <p:ph idx="1"/>
            <p:extLst>
              <p:ext uri="{D42A27DB-BD31-4B8C-83A1-F6EECF244321}">
                <p14:modId xmlns:p14="http://schemas.microsoft.com/office/powerpoint/2010/main" val="178262766"/>
              </p:ext>
            </p:extLst>
          </p:nvPr>
        </p:nvGraphicFramePr>
        <p:xfrm>
          <a:off x="5651689" y="1182337"/>
          <a:ext cx="6543756" cy="52765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097D7418-5B1A-5ABD-2F29-BE7DAC21AA7D}"/>
              </a:ext>
            </a:extLst>
          </p:cNvPr>
          <p:cNvSpPr txBox="1"/>
          <p:nvPr/>
        </p:nvSpPr>
        <p:spPr>
          <a:xfrm>
            <a:off x="420976" y="3404030"/>
            <a:ext cx="4744912" cy="2554545"/>
          </a:xfrm>
          <a:prstGeom prst="rect">
            <a:avLst/>
          </a:prstGeom>
          <a:noFill/>
        </p:spPr>
        <p:txBody>
          <a:bodyPr wrap="square">
            <a:spAutoFit/>
          </a:bodyPr>
          <a:lstStyle/>
          <a:p>
            <a:r>
              <a:rPr lang="fi-FI" sz="2000" b="0" i="1">
                <a:solidFill>
                  <a:schemeClr val="accent3"/>
                </a:solidFill>
                <a:effectLst/>
                <a:highlight>
                  <a:srgbClr val="FFFFFF"/>
                </a:highlight>
                <a:latin typeface="Aptos Narrow" panose="020B0004020202020204" pitchFamily="34" charset="0"/>
              </a:rPr>
              <a:t>”Esimerkiksi vanhuspalveluista tiedotetaan vähän, - jos ei itse tarvitse niitä vielä, ei myöskään tietoa juurikaan ole yleisesti tarjolla”</a:t>
            </a:r>
          </a:p>
          <a:p>
            <a:endParaRPr lang="fi-FI" sz="2000" i="1">
              <a:solidFill>
                <a:schemeClr val="accent3"/>
              </a:solidFill>
              <a:highlight>
                <a:srgbClr val="FFFFFF"/>
              </a:highlight>
              <a:latin typeface="Aptos Narrow" panose="020B0004020202020204" pitchFamily="34" charset="0"/>
            </a:endParaRPr>
          </a:p>
          <a:p>
            <a:r>
              <a:rPr lang="fi-FI" sz="2000" b="0" i="1">
                <a:solidFill>
                  <a:schemeClr val="accent3"/>
                </a:solidFill>
                <a:effectLst/>
                <a:highlight>
                  <a:srgbClr val="FFFFFF"/>
                </a:highlight>
                <a:latin typeface="Aptos Narrow" panose="020B0004020202020204" pitchFamily="34" charset="0"/>
              </a:rPr>
              <a:t>”Vanhuspalveluista en ole vielä joutunut olemaan kiinnostunut, mutta en tiedä mistä niitä saa sitten kun joskus tulee tarvetta.”</a:t>
            </a:r>
            <a:endParaRPr lang="fi-FI" sz="2000" i="1">
              <a:solidFill>
                <a:schemeClr val="accent3"/>
              </a:solidFill>
            </a:endParaRPr>
          </a:p>
        </p:txBody>
      </p:sp>
    </p:spTree>
    <p:extLst>
      <p:ext uri="{BB962C8B-B14F-4D97-AF65-F5344CB8AC3E}">
        <p14:creationId xmlns:p14="http://schemas.microsoft.com/office/powerpoint/2010/main" val="382789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579FC8-3FBB-6BAF-D993-F8C44F407BEB}"/>
              </a:ext>
            </a:extLst>
          </p:cNvPr>
          <p:cNvSpPr>
            <a:spLocks noGrp="1"/>
          </p:cNvSpPr>
          <p:nvPr>
            <p:ph type="title"/>
          </p:nvPr>
        </p:nvSpPr>
        <p:spPr>
          <a:xfrm>
            <a:off x="435599" y="78639"/>
            <a:ext cx="4830058" cy="1366886"/>
          </a:xfrm>
        </p:spPr>
        <p:txBody>
          <a:bodyPr>
            <a:noAutofit/>
          </a:bodyPr>
          <a:lstStyle/>
          <a:p>
            <a:r>
              <a:rPr lang="fi-FI" sz="4000" b="1">
                <a:solidFill>
                  <a:schemeClr val="accent1"/>
                </a:solidFill>
              </a:rPr>
              <a:t>AVUN SAAMINEN JA ANTAMINEN</a:t>
            </a:r>
          </a:p>
        </p:txBody>
      </p:sp>
      <p:sp>
        <p:nvSpPr>
          <p:cNvPr id="4" name="Tekstin paikkamerkki 3">
            <a:extLst>
              <a:ext uri="{FF2B5EF4-FFF2-40B4-BE49-F238E27FC236}">
                <a16:creationId xmlns:a16="http://schemas.microsoft.com/office/drawing/2014/main" id="{FE08E776-282E-4512-A2BA-9BE6CB4517B9}"/>
              </a:ext>
            </a:extLst>
          </p:cNvPr>
          <p:cNvSpPr>
            <a:spLocks noGrp="1"/>
          </p:cNvSpPr>
          <p:nvPr>
            <p:ph type="body" sz="half" idx="2"/>
          </p:nvPr>
        </p:nvSpPr>
        <p:spPr>
          <a:xfrm>
            <a:off x="333389" y="1532827"/>
            <a:ext cx="5034478" cy="4520491"/>
          </a:xfrm>
        </p:spPr>
        <p:txBody>
          <a:bodyPr>
            <a:normAutofit/>
          </a:bodyPr>
          <a:lstStyle/>
          <a:p>
            <a:pPr marL="285750" indent="-285750">
              <a:buFont typeface="Arial" panose="020B0604020202020204" pitchFamily="34" charset="0"/>
              <a:buChar char="•"/>
            </a:pPr>
            <a:r>
              <a:rPr lang="fi-FI" sz="1800"/>
              <a:t>Vastaajista 65 % ei tarvitse apua arkeensa </a:t>
            </a:r>
          </a:p>
          <a:p>
            <a:pPr marL="285750" indent="-285750">
              <a:buFont typeface="Arial" panose="020B0604020202020204" pitchFamily="34" charset="0"/>
              <a:buChar char="•"/>
            </a:pPr>
            <a:r>
              <a:rPr lang="fi-FI" sz="1800"/>
              <a:t>29 % kokee, että saa tarpeisiinsa apua riittävästi.</a:t>
            </a:r>
          </a:p>
          <a:p>
            <a:pPr marL="285750" indent="-285750">
              <a:buFont typeface="Arial" panose="020B0604020202020204" pitchFamily="34" charset="0"/>
              <a:buChar char="•"/>
            </a:pPr>
            <a:r>
              <a:rPr lang="fi-FI" sz="1800"/>
              <a:t>6 % kertoo, että ei saa tarpeeksi apua.</a:t>
            </a:r>
          </a:p>
          <a:p>
            <a:pPr marL="285750" indent="-285750">
              <a:buFont typeface="Arial" panose="020B0604020202020204" pitchFamily="34" charset="0"/>
              <a:buChar char="•"/>
            </a:pPr>
            <a:r>
              <a:rPr lang="fi-FI" sz="1800"/>
              <a:t>34 % kertoi auttavansa säännöllisesti läheistään </a:t>
            </a:r>
          </a:p>
        </p:txBody>
      </p:sp>
      <p:graphicFrame>
        <p:nvGraphicFramePr>
          <p:cNvPr id="6" name="Sisällön paikkamerkki 5">
            <a:extLst>
              <a:ext uri="{FF2B5EF4-FFF2-40B4-BE49-F238E27FC236}">
                <a16:creationId xmlns:a16="http://schemas.microsoft.com/office/drawing/2014/main" id="{2D8AD993-CF1D-A6D3-5D64-FF3EE3919D04}"/>
              </a:ext>
            </a:extLst>
          </p:cNvPr>
          <p:cNvGraphicFramePr>
            <a:graphicFrameLocks noGrp="1"/>
          </p:cNvGraphicFramePr>
          <p:nvPr>
            <p:ph idx="1"/>
            <p:extLst>
              <p:ext uri="{D42A27DB-BD31-4B8C-83A1-F6EECF244321}">
                <p14:modId xmlns:p14="http://schemas.microsoft.com/office/powerpoint/2010/main" val="4230267219"/>
              </p:ext>
            </p:extLst>
          </p:nvPr>
        </p:nvGraphicFramePr>
        <p:xfrm>
          <a:off x="5550833" y="762082"/>
          <a:ext cx="6534330" cy="5106906"/>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iruutu 2">
            <a:extLst>
              <a:ext uri="{FF2B5EF4-FFF2-40B4-BE49-F238E27FC236}">
                <a16:creationId xmlns:a16="http://schemas.microsoft.com/office/drawing/2014/main" id="{42DD2CF1-F6CA-75AE-968D-2B83F6F51F77}"/>
              </a:ext>
            </a:extLst>
          </p:cNvPr>
          <p:cNvSpPr txBox="1"/>
          <p:nvPr/>
        </p:nvSpPr>
        <p:spPr>
          <a:xfrm>
            <a:off x="435599" y="3609809"/>
            <a:ext cx="4331134" cy="1938992"/>
          </a:xfrm>
          <a:prstGeom prst="rect">
            <a:avLst/>
          </a:prstGeom>
          <a:noFill/>
        </p:spPr>
        <p:txBody>
          <a:bodyPr wrap="square">
            <a:spAutoFit/>
          </a:bodyPr>
          <a:lstStyle/>
          <a:p>
            <a:pPr marL="0" indent="0">
              <a:buNone/>
            </a:pPr>
            <a:r>
              <a:rPr lang="fi-FI" sz="2000" i="1">
                <a:solidFill>
                  <a:schemeClr val="accent3"/>
                </a:solidFill>
                <a:highlight>
                  <a:srgbClr val="FFFFFF"/>
                </a:highlight>
                <a:latin typeface="Aptos Narrow" panose="020B0004020202020204" pitchFamily="34" charset="0"/>
              </a:rPr>
              <a:t>”</a:t>
            </a:r>
            <a:r>
              <a:rPr lang="fi-FI" sz="2000" b="0" i="1">
                <a:solidFill>
                  <a:schemeClr val="accent3"/>
                </a:solidFill>
                <a:effectLst/>
                <a:highlight>
                  <a:srgbClr val="FFFFFF"/>
                </a:highlight>
                <a:latin typeface="Aptos Narrow" panose="020B0004020202020204" pitchFamily="34" charset="0"/>
              </a:rPr>
              <a:t> Toivoisin että saisin apua sitten kun sitä tarvitsen koska lasten apuun en voi luottaa. Olen kiitollinen ja tyytyväinen elämääni. Terveyspalveluista olen kyllä epätietoinen ja huolestunut. Luojalle kiitos, olen melko terve vanhus.”</a:t>
            </a:r>
            <a:endParaRPr lang="fi-FI" sz="2000" i="1">
              <a:solidFill>
                <a:schemeClr val="accent3"/>
              </a:solidFill>
              <a:highlight>
                <a:srgbClr val="FFFFFF"/>
              </a:highlight>
              <a:latin typeface="Aptos Narrow" panose="020B0004020202020204" pitchFamily="34" charset="0"/>
            </a:endParaRPr>
          </a:p>
        </p:txBody>
      </p:sp>
    </p:spTree>
    <p:extLst>
      <p:ext uri="{BB962C8B-B14F-4D97-AF65-F5344CB8AC3E}">
        <p14:creationId xmlns:p14="http://schemas.microsoft.com/office/powerpoint/2010/main" val="275278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173CD5-952D-12DC-47CD-36A6E5E8326A}"/>
              </a:ext>
            </a:extLst>
          </p:cNvPr>
          <p:cNvSpPr>
            <a:spLocks noGrp="1"/>
          </p:cNvSpPr>
          <p:nvPr>
            <p:ph type="title"/>
          </p:nvPr>
        </p:nvSpPr>
        <p:spPr>
          <a:xfrm>
            <a:off x="310469" y="188536"/>
            <a:ext cx="7476072" cy="716437"/>
          </a:xfrm>
        </p:spPr>
        <p:txBody>
          <a:bodyPr>
            <a:normAutofit/>
          </a:bodyPr>
          <a:lstStyle/>
          <a:p>
            <a:r>
              <a:rPr lang="fi-FI" sz="4000" b="1">
                <a:solidFill>
                  <a:schemeClr val="accent1"/>
                </a:solidFill>
              </a:rPr>
              <a:t>DIGITALISAATIO JA TEKNOLOGIA</a:t>
            </a:r>
          </a:p>
        </p:txBody>
      </p:sp>
      <p:sp>
        <p:nvSpPr>
          <p:cNvPr id="5" name="Tekstin paikkamerkki 4">
            <a:extLst>
              <a:ext uri="{FF2B5EF4-FFF2-40B4-BE49-F238E27FC236}">
                <a16:creationId xmlns:a16="http://schemas.microsoft.com/office/drawing/2014/main" id="{DF4C38C6-8FAB-D020-EC74-D4596E89D028}"/>
              </a:ext>
            </a:extLst>
          </p:cNvPr>
          <p:cNvSpPr>
            <a:spLocks noGrp="1"/>
          </p:cNvSpPr>
          <p:nvPr>
            <p:ph type="body" sz="half" idx="2"/>
          </p:nvPr>
        </p:nvSpPr>
        <p:spPr>
          <a:xfrm>
            <a:off x="310469" y="904973"/>
            <a:ext cx="5496442" cy="3402464"/>
          </a:xfrm>
        </p:spPr>
        <p:txBody>
          <a:bodyPr>
            <a:normAutofit/>
          </a:bodyPr>
          <a:lstStyle/>
          <a:p>
            <a:pPr marL="285750" indent="-285750">
              <a:buFont typeface="Arial" panose="020B0604020202020204" pitchFamily="34" charset="0"/>
              <a:buChar char="•"/>
            </a:pPr>
            <a:r>
              <a:rPr lang="fi-FI"/>
              <a:t>Yli puolet (59 %) kertoo, että heillä ei ole ongelmia internetin käytössä, mutta 13 % vastaajista kertoo, että käyttö on liian vaikeaa. </a:t>
            </a:r>
          </a:p>
          <a:p>
            <a:pPr marL="285750" indent="-285750">
              <a:buFont typeface="Arial" panose="020B0604020202020204" pitchFamily="34" charset="0"/>
              <a:buChar char="•"/>
            </a:pPr>
            <a:r>
              <a:rPr lang="fi-FI"/>
              <a:t>30% on huolissaan internetin turvallisuudesta. </a:t>
            </a:r>
          </a:p>
          <a:p>
            <a:pPr marL="285750" indent="-285750">
              <a:buFont typeface="Arial" panose="020B0604020202020204" pitchFamily="34" charset="0"/>
              <a:buChar char="•"/>
            </a:pPr>
            <a:r>
              <a:rPr lang="fi-FI"/>
              <a:t>10% vastaajista kertoo, että ei ole kiinnostunut internetistä tai hänellä ei ole siihen aikaa. </a:t>
            </a:r>
          </a:p>
          <a:p>
            <a:pPr marL="285750" indent="-285750">
              <a:buFont typeface="Arial" panose="020B0604020202020204" pitchFamily="34" charset="0"/>
              <a:buChar char="•"/>
            </a:pPr>
            <a:r>
              <a:rPr lang="fi-FI"/>
              <a:t>82% hoitaa pankkiasiat verkossa, 12%:</a:t>
            </a:r>
            <a:r>
              <a:rPr lang="fi-FI" err="1"/>
              <a:t>lla</a:t>
            </a:r>
            <a:r>
              <a:rPr lang="fi-FI"/>
              <a:t> pankkipalvelut hoitaa joku toinen heidän puolestaan. 6 % kertoi asioivansa toimipisteessä.</a:t>
            </a:r>
          </a:p>
          <a:p>
            <a:pPr marL="285750" indent="-285750">
              <a:buFont typeface="Arial" panose="020B0604020202020204" pitchFamily="34" charset="0"/>
              <a:buChar char="•"/>
            </a:pPr>
            <a:r>
              <a:rPr lang="fi-FI"/>
              <a:t>85% vastaajista kertoi saavansa tukea digilaitteiden käyttöön perheenjäsenilta tai läheisiltä, 6 % palveluntarjoajilta (esim. Lähitori). 10 % ei saa digitukea. </a:t>
            </a:r>
            <a:endParaRPr lang="fi-FI" sz="1800"/>
          </a:p>
          <a:p>
            <a:pPr marL="285750" indent="-285750">
              <a:buFont typeface="Arial" panose="020B0604020202020204" pitchFamily="34" charset="0"/>
              <a:buChar char="•"/>
            </a:pPr>
            <a:endParaRPr lang="fi-FI" sz="1800" i="1">
              <a:solidFill>
                <a:schemeClr val="accent3"/>
              </a:solidFill>
            </a:endParaRPr>
          </a:p>
          <a:p>
            <a:endParaRPr lang="fi-FI"/>
          </a:p>
        </p:txBody>
      </p:sp>
      <p:graphicFrame>
        <p:nvGraphicFramePr>
          <p:cNvPr id="6" name="Sisällön paikkamerkki 5">
            <a:extLst>
              <a:ext uri="{FF2B5EF4-FFF2-40B4-BE49-F238E27FC236}">
                <a16:creationId xmlns:a16="http://schemas.microsoft.com/office/drawing/2014/main" id="{99686D68-B279-E913-5FE2-1E7FCA553B3B}"/>
              </a:ext>
            </a:extLst>
          </p:cNvPr>
          <p:cNvGraphicFramePr>
            <a:graphicFrameLocks noGrp="1"/>
          </p:cNvGraphicFramePr>
          <p:nvPr>
            <p:ph idx="1"/>
            <p:extLst>
              <p:ext uri="{D42A27DB-BD31-4B8C-83A1-F6EECF244321}">
                <p14:modId xmlns:p14="http://schemas.microsoft.com/office/powerpoint/2010/main" val="2220468609"/>
              </p:ext>
            </p:extLst>
          </p:nvPr>
        </p:nvGraphicFramePr>
        <p:xfrm>
          <a:off x="5896431" y="810705"/>
          <a:ext cx="6096000" cy="5731497"/>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iruutu 3">
            <a:extLst>
              <a:ext uri="{FF2B5EF4-FFF2-40B4-BE49-F238E27FC236}">
                <a16:creationId xmlns:a16="http://schemas.microsoft.com/office/drawing/2014/main" id="{1308ED05-D53C-D286-1FE6-D495640FDD33}"/>
              </a:ext>
            </a:extLst>
          </p:cNvPr>
          <p:cNvSpPr txBox="1"/>
          <p:nvPr/>
        </p:nvSpPr>
        <p:spPr>
          <a:xfrm>
            <a:off x="-67733" y="4292969"/>
            <a:ext cx="5964164" cy="1754326"/>
          </a:xfrm>
          <a:prstGeom prst="rect">
            <a:avLst/>
          </a:prstGeom>
          <a:noFill/>
        </p:spPr>
        <p:txBody>
          <a:bodyPr wrap="square">
            <a:spAutoFit/>
          </a:bodyPr>
          <a:lstStyle/>
          <a:p>
            <a:pPr lvl="1"/>
            <a:r>
              <a:rPr lang="fi-FI" i="1">
                <a:solidFill>
                  <a:schemeClr val="accent3"/>
                </a:solidFill>
              </a:rPr>
              <a:t>” Suomen digitalisoituminen huolettaa, vauhti on hurja. Turvallisuus asioinnissa pelottaa. Omat lapset auttavat paljon, mutta en haluaisi olla rasitteena. On jo melkein perheemme vitsi, että me mummu ja vaari olemme ovella vastassa puhelimen kanssa neuvoa kysymässä kun lapset tulevat kyläilemään.”</a:t>
            </a:r>
          </a:p>
        </p:txBody>
      </p:sp>
    </p:spTree>
    <p:extLst>
      <p:ext uri="{BB962C8B-B14F-4D97-AF65-F5344CB8AC3E}">
        <p14:creationId xmlns:p14="http://schemas.microsoft.com/office/powerpoint/2010/main" val="2259529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F6F87B-3DD3-B715-3065-B86ADCB2B369}"/>
              </a:ext>
            </a:extLst>
          </p:cNvPr>
          <p:cNvSpPr>
            <a:spLocks noGrp="1"/>
          </p:cNvSpPr>
          <p:nvPr>
            <p:ph type="title"/>
          </p:nvPr>
        </p:nvSpPr>
        <p:spPr>
          <a:xfrm>
            <a:off x="490194" y="238125"/>
            <a:ext cx="10863606" cy="737811"/>
          </a:xfrm>
        </p:spPr>
        <p:txBody>
          <a:bodyPr/>
          <a:lstStyle/>
          <a:p>
            <a:r>
              <a:rPr lang="fi-FI" b="1">
                <a:solidFill>
                  <a:schemeClr val="accent1"/>
                </a:solidFill>
              </a:rPr>
              <a:t>KANGASALAN ELÄKELÄISJÄRJESTÖT</a:t>
            </a:r>
          </a:p>
        </p:txBody>
      </p:sp>
      <p:sp>
        <p:nvSpPr>
          <p:cNvPr id="3" name="Sisällön paikkamerkki 2">
            <a:extLst>
              <a:ext uri="{FF2B5EF4-FFF2-40B4-BE49-F238E27FC236}">
                <a16:creationId xmlns:a16="http://schemas.microsoft.com/office/drawing/2014/main" id="{3892CBC0-D8DE-5B45-C06C-04B89BD9AA9D}"/>
              </a:ext>
            </a:extLst>
          </p:cNvPr>
          <p:cNvSpPr>
            <a:spLocks noGrp="1"/>
          </p:cNvSpPr>
          <p:nvPr>
            <p:ph idx="1"/>
          </p:nvPr>
        </p:nvSpPr>
        <p:spPr>
          <a:xfrm>
            <a:off x="490194" y="1102936"/>
            <a:ext cx="11048214" cy="5307292"/>
          </a:xfrm>
        </p:spPr>
        <p:txBody>
          <a:bodyPr vert="horz" lIns="91440" tIns="45720" rIns="91440" bIns="45720" rtlCol="0" anchor="t">
            <a:normAutofit/>
          </a:bodyPr>
          <a:lstStyle/>
          <a:p>
            <a:pPr marL="0" indent="0">
              <a:buNone/>
            </a:pPr>
            <a:r>
              <a:rPr lang="fi-FI" sz="2000"/>
              <a:t>Kangasalla toimivat eläkeläisjärjestöt olivat tuttuja 52 % vastaajista</a:t>
            </a:r>
          </a:p>
          <a:p>
            <a:pPr marL="0" indent="0">
              <a:buNone/>
            </a:pPr>
            <a:r>
              <a:rPr lang="fi-FI" sz="2000"/>
              <a:t>Eläkeläisjärjestöjen toimintaan osallistui 36 % vastaajista </a:t>
            </a:r>
          </a:p>
          <a:p>
            <a:endParaRPr lang="fi-FI" sz="100"/>
          </a:p>
          <a:p>
            <a:pPr marL="0" indent="0">
              <a:buNone/>
            </a:pPr>
            <a:r>
              <a:rPr lang="fi-FI" sz="2000" b="1"/>
              <a:t>Mitä odotat Kangasalla toimivilta eläkeläisjärjestöiltä? </a:t>
            </a:r>
          </a:p>
          <a:p>
            <a:pPr marL="0" indent="0">
              <a:buNone/>
            </a:pPr>
            <a:endParaRPr lang="fi-FI" sz="800"/>
          </a:p>
          <a:p>
            <a:pPr marL="457200" lvl="1" indent="0">
              <a:buNone/>
            </a:pPr>
            <a:r>
              <a:rPr lang="fi-FI" sz="2000" b="0" i="1">
                <a:solidFill>
                  <a:schemeClr val="accent3"/>
                </a:solidFill>
                <a:effectLst/>
                <a:highlight>
                  <a:srgbClr val="FFFFFF"/>
                </a:highlight>
                <a:latin typeface="Aptos Narrow" panose="020B0004020202020204" pitchFamily="34" charset="0"/>
              </a:rPr>
              <a:t>”Monipuolista toimintaa, helposti tavoitettavaa, enemmän infoa kunkin toiminnasta</a:t>
            </a:r>
            <a:r>
              <a:rPr lang="fi-FI" sz="2000" b="0" i="0">
                <a:solidFill>
                  <a:schemeClr val="accent3"/>
                </a:solidFill>
                <a:effectLst/>
                <a:highlight>
                  <a:srgbClr val="FFFFFF"/>
                </a:highlight>
                <a:latin typeface="Aptos Narrow" panose="020B0004020202020204" pitchFamily="34" charset="0"/>
              </a:rPr>
              <a:t>”</a:t>
            </a:r>
          </a:p>
          <a:p>
            <a:pPr lvl="1"/>
            <a:endParaRPr lang="fi-FI" sz="300" b="0" i="0">
              <a:solidFill>
                <a:schemeClr val="accent3"/>
              </a:solidFill>
              <a:effectLst/>
              <a:highlight>
                <a:srgbClr val="FFFFFF"/>
              </a:highlight>
              <a:latin typeface="Aptos Narrow" panose="020B0004020202020204" pitchFamily="34" charset="0"/>
            </a:endParaRPr>
          </a:p>
          <a:p>
            <a:pPr marL="457200" lvl="1" indent="0">
              <a:buNone/>
            </a:pPr>
            <a:r>
              <a:rPr lang="fi-FI" sz="2000" b="0" i="1">
                <a:solidFill>
                  <a:schemeClr val="accent3"/>
                </a:solidFill>
                <a:effectLst/>
                <a:highlight>
                  <a:srgbClr val="FFFFFF"/>
                </a:highlight>
                <a:latin typeface="Aptos Narrow" panose="020B0004020202020204" pitchFamily="34" charset="0"/>
              </a:rPr>
              <a:t>” Erilaisia tapahtumia, vertaistukea, tietoa ikääntyvien palveluista ym.”</a:t>
            </a:r>
          </a:p>
          <a:p>
            <a:pPr lvl="1"/>
            <a:endParaRPr lang="fi-FI" sz="500" b="0" i="1">
              <a:solidFill>
                <a:schemeClr val="accent3"/>
              </a:solidFill>
              <a:effectLst/>
              <a:highlight>
                <a:srgbClr val="FFFFFF"/>
              </a:highlight>
              <a:latin typeface="Aptos Narrow" panose="020B0004020202020204" pitchFamily="34" charset="0"/>
            </a:endParaRPr>
          </a:p>
          <a:p>
            <a:pPr marL="457200" lvl="1" indent="0">
              <a:buNone/>
            </a:pPr>
            <a:r>
              <a:rPr lang="fi-FI" sz="2000" i="1">
                <a:solidFill>
                  <a:schemeClr val="accent3"/>
                </a:solidFill>
                <a:highlight>
                  <a:srgbClr val="FFFFFF"/>
                </a:highlight>
                <a:latin typeface="Aptos Narrow" panose="020B0004020202020204" pitchFamily="34" charset="0"/>
              </a:rPr>
              <a:t>” YHTEISTYÖTÄ -,- Näin monta eläkeläisjärjestöä, niiden yhteistyöllä olisi aikamoinen voima ikäihmisten asioiden parantamiseksi, toivon näin tapahtuvan.”</a:t>
            </a:r>
          </a:p>
          <a:p>
            <a:pPr marL="457200" lvl="1" indent="0">
              <a:buNone/>
            </a:pPr>
            <a:endParaRPr lang="fi-FI" sz="500" i="1">
              <a:solidFill>
                <a:schemeClr val="accent3"/>
              </a:solidFill>
              <a:highlight>
                <a:srgbClr val="FFFFFF"/>
              </a:highlight>
              <a:latin typeface="Aptos Narrow" panose="020B0004020202020204" pitchFamily="34" charset="0"/>
            </a:endParaRPr>
          </a:p>
          <a:p>
            <a:pPr marL="457200" lvl="1" indent="0">
              <a:buNone/>
            </a:pPr>
            <a:r>
              <a:rPr lang="fi-FI" sz="2000" i="1">
                <a:solidFill>
                  <a:schemeClr val="accent3"/>
                </a:solidFill>
                <a:highlight>
                  <a:srgbClr val="FFFFFF"/>
                </a:highlight>
                <a:latin typeface="Aptos Narrow" panose="020B0004020202020204" pitchFamily="34" charset="0"/>
              </a:rPr>
              <a:t>” Matalaa kynnystä mennä mukaan, mukavia tapahtumia, iloa elämään.”</a:t>
            </a:r>
          </a:p>
          <a:p>
            <a:pPr lvl="1"/>
            <a:endParaRPr lang="fi-FI" sz="600" i="1">
              <a:solidFill>
                <a:schemeClr val="accent3"/>
              </a:solidFill>
              <a:highlight>
                <a:srgbClr val="FFFFFF"/>
              </a:highlight>
              <a:latin typeface="Aptos Narrow" panose="020B0004020202020204" pitchFamily="34" charset="0"/>
            </a:endParaRPr>
          </a:p>
          <a:p>
            <a:pPr marL="457200" lvl="1" indent="0">
              <a:buNone/>
            </a:pPr>
            <a:r>
              <a:rPr lang="fi-FI" sz="2000" i="1">
                <a:solidFill>
                  <a:schemeClr val="accent3"/>
                </a:solidFill>
                <a:highlight>
                  <a:srgbClr val="FFFFFF"/>
                </a:highlight>
                <a:latin typeface="Aptos Narrow" panose="020B0004020202020204" pitchFamily="34" charset="0"/>
              </a:rPr>
              <a:t>” Esittelyä toiminnasta esim. tapahtumissa Kangasala-talossa, jotta voin harkita ja valita, mikä järjestö mahdollisesti sopisi minulle. -,- Minulle on vaikeaa mennä paikalle vieraana henkilönä ja toivoa, että minut otetaan joukkoon. Minulla ei ole ketään tuttua missään järjestössä Kangasalla, joka "vetäisi" mukaan toimintaan.”</a:t>
            </a:r>
            <a:endParaRPr lang="fi-FI" sz="2000" i="1">
              <a:solidFill>
                <a:schemeClr val="accent3"/>
              </a:solidFill>
            </a:endParaRPr>
          </a:p>
        </p:txBody>
      </p:sp>
    </p:spTree>
    <p:extLst>
      <p:ext uri="{BB962C8B-B14F-4D97-AF65-F5344CB8AC3E}">
        <p14:creationId xmlns:p14="http://schemas.microsoft.com/office/powerpoint/2010/main" val="324822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321212-2E3A-7555-C08A-0F410E5F08BD}"/>
              </a:ext>
            </a:extLst>
          </p:cNvPr>
          <p:cNvSpPr>
            <a:spLocks noGrp="1"/>
          </p:cNvSpPr>
          <p:nvPr>
            <p:ph type="title"/>
          </p:nvPr>
        </p:nvSpPr>
        <p:spPr>
          <a:xfrm>
            <a:off x="564648" y="204258"/>
            <a:ext cx="10797619" cy="690677"/>
          </a:xfrm>
        </p:spPr>
        <p:txBody>
          <a:bodyPr>
            <a:normAutofit fontScale="90000"/>
          </a:bodyPr>
          <a:lstStyle/>
          <a:p>
            <a:r>
              <a:rPr lang="fi-FI" b="1">
                <a:solidFill>
                  <a:schemeClr val="accent1"/>
                </a:solidFill>
              </a:rPr>
              <a:t>KANGASALAN VANHUSNEUVOSTO</a:t>
            </a:r>
          </a:p>
        </p:txBody>
      </p:sp>
      <p:sp>
        <p:nvSpPr>
          <p:cNvPr id="3" name="Sisällön paikkamerkki 2">
            <a:extLst>
              <a:ext uri="{FF2B5EF4-FFF2-40B4-BE49-F238E27FC236}">
                <a16:creationId xmlns:a16="http://schemas.microsoft.com/office/drawing/2014/main" id="{1D6C1E7A-7F33-1A3C-BB96-D981B88E3D4D}"/>
              </a:ext>
            </a:extLst>
          </p:cNvPr>
          <p:cNvSpPr>
            <a:spLocks noGrp="1"/>
          </p:cNvSpPr>
          <p:nvPr>
            <p:ph idx="1"/>
          </p:nvPr>
        </p:nvSpPr>
        <p:spPr>
          <a:xfrm>
            <a:off x="373930" y="1001324"/>
            <a:ext cx="11444140" cy="5347617"/>
          </a:xfrm>
        </p:spPr>
        <p:txBody>
          <a:bodyPr>
            <a:normAutofit/>
          </a:bodyPr>
          <a:lstStyle/>
          <a:p>
            <a:pPr marL="0" indent="0">
              <a:buNone/>
            </a:pPr>
            <a:r>
              <a:rPr lang="fi-FI" sz="2000">
                <a:solidFill>
                  <a:srgbClr val="242424"/>
                </a:solidFill>
                <a:highlight>
                  <a:srgbClr val="FFFFFF"/>
                </a:highlight>
                <a:latin typeface="Aptos Narrow" panose="020B0004020202020204" pitchFamily="34" charset="0"/>
              </a:rPr>
              <a:t>Kangasalan vanhusneuvosto oli tuttu 30 % kyselyyn vastaajista</a:t>
            </a:r>
          </a:p>
          <a:p>
            <a:pPr marL="0" indent="0">
              <a:buNone/>
            </a:pPr>
            <a:endParaRPr lang="fi-FI" sz="900" i="1">
              <a:solidFill>
                <a:schemeClr val="accent6">
                  <a:lumMod val="75000"/>
                </a:schemeClr>
              </a:solidFill>
              <a:highlight>
                <a:srgbClr val="FFFFFF"/>
              </a:highlight>
              <a:latin typeface="Aptos Narrow" panose="020B0004020202020204" pitchFamily="34" charset="0"/>
            </a:endParaRPr>
          </a:p>
          <a:p>
            <a:pPr marL="0" indent="0">
              <a:buNone/>
            </a:pPr>
            <a:r>
              <a:rPr lang="fi-FI" sz="2000" b="1">
                <a:effectLst/>
                <a:highlight>
                  <a:srgbClr val="FFFFFF"/>
                </a:highlight>
                <a:latin typeface="Aptos Narrow" panose="020B0004020202020204" pitchFamily="34" charset="0"/>
              </a:rPr>
              <a:t>Mitä odotat Kangasalan vanhusneuvostolta?</a:t>
            </a:r>
          </a:p>
          <a:p>
            <a:pPr marL="0" indent="0">
              <a:buNone/>
            </a:pPr>
            <a:endParaRPr lang="fi-FI" sz="800" b="0">
              <a:effectLst/>
              <a:highlight>
                <a:srgbClr val="FFFFFF"/>
              </a:highlight>
              <a:latin typeface="Aptos Narrow" panose="020B0004020202020204" pitchFamily="34" charset="0"/>
            </a:endParaRPr>
          </a:p>
          <a:p>
            <a:pPr marL="457200" lvl="1" indent="0">
              <a:buNone/>
            </a:pPr>
            <a:r>
              <a:rPr lang="fi-FI" sz="2000" b="0" i="1">
                <a:solidFill>
                  <a:schemeClr val="accent3"/>
                </a:solidFill>
                <a:effectLst/>
                <a:highlight>
                  <a:srgbClr val="FFFFFF"/>
                </a:highlight>
                <a:latin typeface="Aptos Narrow" panose="020B0004020202020204" pitchFamily="34" charset="0"/>
              </a:rPr>
              <a:t>”Aktiivista otetta asioiden eteenpäin viemiseen ja vaikuttamiseen. Yhteistyötä muiden tahojen kanssa. Tämä kysely yksi hyvä ja muita keinoja koettaa löytää erityisesti ne, jotka jäävät syrjään vaikka apu olisi tarpeen.”</a:t>
            </a:r>
          </a:p>
          <a:p>
            <a:pPr marL="457200" lvl="1" indent="0">
              <a:buNone/>
            </a:pPr>
            <a:endParaRPr lang="fi-FI" sz="800" b="0" i="1">
              <a:solidFill>
                <a:schemeClr val="accent3"/>
              </a:solidFill>
              <a:effectLst/>
              <a:highlight>
                <a:srgbClr val="FFFFFF"/>
              </a:highlight>
              <a:latin typeface="Aptos Narrow" panose="020B0004020202020204" pitchFamily="34" charset="0"/>
            </a:endParaRPr>
          </a:p>
          <a:p>
            <a:pPr marL="457200" lvl="1" indent="0">
              <a:buNone/>
            </a:pPr>
            <a:r>
              <a:rPr lang="fi-FI" sz="2000" b="0" i="1">
                <a:solidFill>
                  <a:schemeClr val="accent3"/>
                </a:solidFill>
                <a:effectLst/>
                <a:highlight>
                  <a:srgbClr val="FFFFFF"/>
                </a:highlight>
                <a:latin typeface="Aptos Narrow" panose="020B0004020202020204" pitchFamily="34" charset="0"/>
              </a:rPr>
              <a:t>”Pitää esillä ikäihmisten erityistarpeita, olla linkki päättäjien ja ikäihmisten välissä.”</a:t>
            </a:r>
          </a:p>
          <a:p>
            <a:pPr marL="457200" lvl="1" indent="0">
              <a:buNone/>
            </a:pPr>
            <a:endParaRPr lang="fi-FI" sz="800" b="0" i="1">
              <a:solidFill>
                <a:schemeClr val="accent3"/>
              </a:solidFill>
              <a:effectLst/>
              <a:highlight>
                <a:srgbClr val="FFFFFF"/>
              </a:highlight>
              <a:latin typeface="Aptos Narrow" panose="020B0004020202020204" pitchFamily="34" charset="0"/>
            </a:endParaRPr>
          </a:p>
          <a:p>
            <a:pPr marL="457200" lvl="1" indent="0">
              <a:buNone/>
            </a:pPr>
            <a:r>
              <a:rPr lang="fi-FI" sz="2000" i="1">
                <a:solidFill>
                  <a:schemeClr val="accent3"/>
                </a:solidFill>
                <a:highlight>
                  <a:srgbClr val="FFFFFF"/>
                </a:highlight>
                <a:latin typeface="Aptos Narrow" panose="020B0004020202020204" pitchFamily="34" charset="0"/>
              </a:rPr>
              <a:t>” Tiedotustoiminta, kun tärkeät asiat eivät tule helposti ikäihmisten tietoon tai ovat vaikeaselkoisia”</a:t>
            </a:r>
          </a:p>
          <a:p>
            <a:pPr marL="457200" lvl="1" indent="0">
              <a:buNone/>
            </a:pPr>
            <a:endParaRPr lang="fi-FI" sz="900" b="0" i="1">
              <a:solidFill>
                <a:schemeClr val="accent3"/>
              </a:solidFill>
              <a:effectLst/>
              <a:highlight>
                <a:srgbClr val="FFFFFF"/>
              </a:highlight>
              <a:latin typeface="Aptos Narrow" panose="020B0004020202020204" pitchFamily="34" charset="0"/>
            </a:endParaRPr>
          </a:p>
          <a:p>
            <a:pPr marL="457200" lvl="1" indent="0">
              <a:buNone/>
            </a:pPr>
            <a:r>
              <a:rPr lang="fi-FI" sz="2000" b="0" i="1">
                <a:solidFill>
                  <a:schemeClr val="accent3"/>
                </a:solidFill>
                <a:effectLst/>
                <a:highlight>
                  <a:srgbClr val="FFFFFF"/>
                </a:highlight>
                <a:latin typeface="Aptos Narrow" panose="020B0004020202020204" pitchFamily="34" charset="0"/>
              </a:rPr>
              <a:t>”Viestintää kaupungille eläkeläisten tarpeista ja huolista sekä edunvalvontaa. Epäkohtien korjaamista nopeasti. Paperista lehtistä, jossa tietoa keneen ottaa yhteyttä, kun tarvitsee apua. Nykyinen sotetilanne sekavaa! Eläkeläisten olot eivät tunnu kiinnostavan Kangasalan valtuustoa ja viranomaisia. Nyt pientä orastusta = kysely.”</a:t>
            </a:r>
          </a:p>
          <a:p>
            <a:pPr marL="457200" lvl="1" indent="0">
              <a:buNone/>
            </a:pPr>
            <a:endParaRPr lang="fi-FI" sz="800" b="0" i="1">
              <a:solidFill>
                <a:schemeClr val="accent3"/>
              </a:solidFill>
              <a:effectLst/>
              <a:highlight>
                <a:srgbClr val="FFFFFF"/>
              </a:highlight>
              <a:latin typeface="Aptos Narrow" panose="020B0004020202020204" pitchFamily="34" charset="0"/>
            </a:endParaRPr>
          </a:p>
          <a:p>
            <a:pPr marL="457200" lvl="1" indent="0">
              <a:buNone/>
            </a:pPr>
            <a:r>
              <a:rPr lang="fi-FI" sz="2000" b="0" i="1">
                <a:solidFill>
                  <a:schemeClr val="accent3"/>
                </a:solidFill>
                <a:effectLst/>
                <a:highlight>
                  <a:srgbClr val="FFFFFF"/>
                </a:highlight>
                <a:latin typeface="Aptos Narrow" panose="020B0004020202020204" pitchFamily="34" charset="0"/>
              </a:rPr>
              <a:t>”Toivottavasti neuvostolla on jonkinlainen kokonaiskuva meistä erilaisista vanhoista ihmisistä.”</a:t>
            </a:r>
          </a:p>
          <a:p>
            <a:pPr marL="0" indent="0">
              <a:buNone/>
            </a:pPr>
            <a:endParaRPr lang="fi-FI" i="1">
              <a:solidFill>
                <a:schemeClr val="accent3"/>
              </a:solidFill>
            </a:endParaRPr>
          </a:p>
        </p:txBody>
      </p:sp>
    </p:spTree>
    <p:extLst>
      <p:ext uri="{BB962C8B-B14F-4D97-AF65-F5344CB8AC3E}">
        <p14:creationId xmlns:p14="http://schemas.microsoft.com/office/powerpoint/2010/main" val="3683994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2AAC-E93B-AC3B-4005-7909DC08B455}"/>
              </a:ext>
            </a:extLst>
          </p:cNvPr>
          <p:cNvSpPr>
            <a:spLocks noGrp="1"/>
          </p:cNvSpPr>
          <p:nvPr>
            <p:ph type="title"/>
          </p:nvPr>
        </p:nvSpPr>
        <p:spPr>
          <a:xfrm>
            <a:off x="597032" y="372584"/>
            <a:ext cx="10592584" cy="854450"/>
          </a:xfrm>
        </p:spPr>
        <p:txBody>
          <a:bodyPr/>
          <a:lstStyle/>
          <a:p>
            <a:r>
              <a:rPr lang="fi-FI" b="1">
                <a:solidFill>
                  <a:schemeClr val="accent1"/>
                </a:solidFill>
              </a:rPr>
              <a:t>LÄHITORI</a:t>
            </a:r>
          </a:p>
        </p:txBody>
      </p:sp>
      <p:sp>
        <p:nvSpPr>
          <p:cNvPr id="5" name="Sisällön paikkamerkki 4">
            <a:extLst>
              <a:ext uri="{FF2B5EF4-FFF2-40B4-BE49-F238E27FC236}">
                <a16:creationId xmlns:a16="http://schemas.microsoft.com/office/drawing/2014/main" id="{7E75B40A-B595-0081-3B25-4425F58C8B76}"/>
              </a:ext>
            </a:extLst>
          </p:cNvPr>
          <p:cNvSpPr>
            <a:spLocks noGrp="1"/>
          </p:cNvSpPr>
          <p:nvPr>
            <p:ph idx="1"/>
          </p:nvPr>
        </p:nvSpPr>
        <p:spPr>
          <a:xfrm>
            <a:off x="597032" y="1227034"/>
            <a:ext cx="10997936" cy="5065259"/>
          </a:xfrm>
        </p:spPr>
        <p:txBody>
          <a:bodyPr>
            <a:normAutofit lnSpcReduction="10000"/>
          </a:bodyPr>
          <a:lstStyle/>
          <a:p>
            <a:pPr marL="0" indent="0">
              <a:buNone/>
            </a:pPr>
            <a:r>
              <a:rPr lang="fi-FI" sz="2400">
                <a:solidFill>
                  <a:srgbClr val="242424"/>
                </a:solidFill>
                <a:highlight>
                  <a:srgbClr val="FFFFFF"/>
                </a:highlight>
                <a:latin typeface="Aptos Narrow" panose="020B0004020202020204" pitchFamily="34" charset="0"/>
              </a:rPr>
              <a:t>Lähitori oli tuttu 36 % vastaajista, 64 %:lle lähitori ei ollut tuttu</a:t>
            </a:r>
          </a:p>
          <a:p>
            <a:pPr marL="0" indent="0">
              <a:buNone/>
            </a:pPr>
            <a:endParaRPr lang="fi-FI" sz="900">
              <a:solidFill>
                <a:srgbClr val="242424"/>
              </a:solidFill>
              <a:highlight>
                <a:srgbClr val="FFFFFF"/>
              </a:highlight>
              <a:latin typeface="Aptos Narrow" panose="020B0004020202020204" pitchFamily="34" charset="0"/>
            </a:endParaRPr>
          </a:p>
          <a:p>
            <a:pPr marL="0" indent="0">
              <a:buNone/>
            </a:pPr>
            <a:r>
              <a:rPr lang="fi-FI" sz="2400" b="1">
                <a:solidFill>
                  <a:srgbClr val="242424"/>
                </a:solidFill>
                <a:highlight>
                  <a:srgbClr val="FFFFFF"/>
                </a:highlight>
                <a:latin typeface="Aptos Narrow" panose="020B0004020202020204" pitchFamily="34" charset="0"/>
              </a:rPr>
              <a:t>Mitä ajatuksia tai kokemuksia sinulla on Lähitori-toiminnasta? </a:t>
            </a:r>
          </a:p>
          <a:p>
            <a:pPr marL="0" indent="0">
              <a:buNone/>
            </a:pPr>
            <a:endParaRPr lang="fi-FI" sz="800" b="0" i="1">
              <a:solidFill>
                <a:srgbClr val="242424"/>
              </a:solidFill>
              <a:effectLst/>
              <a:highlight>
                <a:srgbClr val="FFFFFF"/>
              </a:highlight>
              <a:latin typeface="Aptos Narrow" panose="020B0004020202020204" pitchFamily="34" charset="0"/>
            </a:endParaRPr>
          </a:p>
          <a:p>
            <a:pPr marL="457200" lvl="1" indent="0">
              <a:lnSpc>
                <a:spcPct val="100000"/>
              </a:lnSpc>
              <a:buNone/>
            </a:pPr>
            <a:r>
              <a:rPr lang="fi-FI" sz="2000" b="0" i="1">
                <a:solidFill>
                  <a:schemeClr val="accent6">
                    <a:lumMod val="75000"/>
                  </a:schemeClr>
                </a:solidFill>
                <a:effectLst/>
                <a:highlight>
                  <a:srgbClr val="FFFFFF"/>
                </a:highlight>
                <a:latin typeface="Aptos Narrow" panose="020B0004020202020204" pitchFamily="34" charset="0"/>
              </a:rPr>
              <a:t>”Erittäin tärkeää❣️ On paikka mihin lähteä, se antaa sisältöä elämään. Saan uutta tietoa ja tulee uusia tuttavuuksia 👍” </a:t>
            </a:r>
            <a:endParaRPr lang="fi-FI" sz="2000" b="0" i="1">
              <a:solidFill>
                <a:schemeClr val="accent6">
                  <a:lumMod val="75000"/>
                </a:schemeClr>
              </a:solidFill>
              <a:highlight>
                <a:srgbClr val="FFFF00"/>
              </a:highlight>
              <a:latin typeface="Aptos Narrow" panose="020B0004020202020204" pitchFamily="34" charset="0"/>
            </a:endParaRPr>
          </a:p>
          <a:p>
            <a:pPr marL="457200" lvl="1" indent="0">
              <a:lnSpc>
                <a:spcPct val="100000"/>
              </a:lnSpc>
              <a:buNone/>
            </a:pPr>
            <a:r>
              <a:rPr lang="fi-FI" sz="2000" b="0" i="1">
                <a:solidFill>
                  <a:schemeClr val="accent6">
                    <a:lumMod val="75000"/>
                  </a:schemeClr>
                </a:solidFill>
                <a:effectLst/>
                <a:highlight>
                  <a:srgbClr val="FFFFFF"/>
                </a:highlight>
                <a:latin typeface="Aptos Narrow" panose="020B0004020202020204" pitchFamily="34" charset="0"/>
              </a:rPr>
              <a:t>”Onhan se monille oiva virvotusparatiisi tylsän arjen lomassa.”</a:t>
            </a:r>
          </a:p>
          <a:p>
            <a:pPr marL="457200" lvl="1" indent="0">
              <a:lnSpc>
                <a:spcPct val="110000"/>
              </a:lnSpc>
              <a:buNone/>
            </a:pPr>
            <a:r>
              <a:rPr lang="fi-FI" sz="2000" b="0" i="1">
                <a:solidFill>
                  <a:schemeClr val="accent6">
                    <a:lumMod val="75000"/>
                  </a:schemeClr>
                </a:solidFill>
                <a:effectLst/>
                <a:highlight>
                  <a:srgbClr val="FFFFFF"/>
                </a:highlight>
                <a:latin typeface="Aptos Narrow" panose="020B0004020202020204" pitchFamily="34" charset="0"/>
              </a:rPr>
              <a:t>”Toistaiseksi ajatukset on vajavaisia tämän suhteen. Kuulin asiasta ensi kertaa tämän kyselyn sieltä saadessani”</a:t>
            </a:r>
          </a:p>
          <a:p>
            <a:pPr marL="457200" lvl="1" indent="0">
              <a:lnSpc>
                <a:spcPct val="150000"/>
              </a:lnSpc>
              <a:buNone/>
            </a:pPr>
            <a:r>
              <a:rPr lang="fi-FI" sz="2000" b="0" i="1">
                <a:solidFill>
                  <a:schemeClr val="accent6">
                    <a:lumMod val="75000"/>
                  </a:schemeClr>
                </a:solidFill>
                <a:effectLst/>
                <a:highlight>
                  <a:srgbClr val="FFFFFF"/>
                </a:highlight>
                <a:latin typeface="Aptos Narrow" panose="020B0004020202020204" pitchFamily="34" charset="0"/>
              </a:rPr>
              <a:t>”Tarvitsi ottaa asiasta selvää.” </a:t>
            </a:r>
          </a:p>
          <a:p>
            <a:pPr marL="457200" lvl="1" indent="0">
              <a:lnSpc>
                <a:spcPct val="150000"/>
              </a:lnSpc>
              <a:buNone/>
            </a:pPr>
            <a:r>
              <a:rPr lang="fi-FI" sz="2000" b="0" i="1">
                <a:solidFill>
                  <a:schemeClr val="accent6">
                    <a:lumMod val="75000"/>
                  </a:schemeClr>
                </a:solidFill>
                <a:effectLst/>
                <a:highlight>
                  <a:srgbClr val="FFFFFF"/>
                </a:highlight>
                <a:latin typeface="Aptos Narrow" panose="020B0004020202020204" pitchFamily="34" charset="0"/>
              </a:rPr>
              <a:t>”Kuulemma hyvä, mutta kun ei sinne pääse.”</a:t>
            </a:r>
          </a:p>
          <a:p>
            <a:pPr marL="457200" lvl="1" indent="0">
              <a:lnSpc>
                <a:spcPct val="150000"/>
              </a:lnSpc>
              <a:buNone/>
            </a:pPr>
            <a:r>
              <a:rPr lang="fi-FI" sz="2000" i="1">
                <a:solidFill>
                  <a:schemeClr val="accent6">
                    <a:lumMod val="75000"/>
                  </a:schemeClr>
                </a:solidFill>
                <a:highlight>
                  <a:srgbClr val="FFFFFF"/>
                </a:highlight>
                <a:latin typeface="Aptos Narrow" panose="020B0004020202020204" pitchFamily="34" charset="0"/>
              </a:rPr>
              <a:t>” (Lähitori on) liikaa keskittynyt keskustaan.   kulkeminen syrjä alueilta ei onnistu.  samat ihmiset saa palvelut ja tiedot.  taksikuljetuksiin ei rahat riitä”</a:t>
            </a:r>
            <a:endParaRPr lang="fi-FI" i="1">
              <a:solidFill>
                <a:schemeClr val="accent6">
                  <a:lumMod val="75000"/>
                </a:schemeClr>
              </a:solidFill>
            </a:endParaRPr>
          </a:p>
        </p:txBody>
      </p:sp>
    </p:spTree>
    <p:extLst>
      <p:ext uri="{BB962C8B-B14F-4D97-AF65-F5344CB8AC3E}">
        <p14:creationId xmlns:p14="http://schemas.microsoft.com/office/powerpoint/2010/main" val="196766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3EF4-CDFF-815E-B8C7-E830172B5F6B}"/>
              </a:ext>
            </a:extLst>
          </p:cNvPr>
          <p:cNvSpPr>
            <a:spLocks noGrp="1"/>
          </p:cNvSpPr>
          <p:nvPr>
            <p:ph type="title"/>
          </p:nvPr>
        </p:nvSpPr>
        <p:spPr>
          <a:xfrm>
            <a:off x="546755" y="365126"/>
            <a:ext cx="10807045" cy="728384"/>
          </a:xfrm>
        </p:spPr>
        <p:txBody>
          <a:bodyPr/>
          <a:lstStyle/>
          <a:p>
            <a:r>
              <a:rPr lang="fi-FI" b="1">
                <a:solidFill>
                  <a:schemeClr val="accent1"/>
                </a:solidFill>
              </a:rPr>
              <a:t>LOPUKSI</a:t>
            </a:r>
          </a:p>
        </p:txBody>
      </p:sp>
      <p:sp>
        <p:nvSpPr>
          <p:cNvPr id="3" name="Content Placeholder 2">
            <a:extLst>
              <a:ext uri="{FF2B5EF4-FFF2-40B4-BE49-F238E27FC236}">
                <a16:creationId xmlns:a16="http://schemas.microsoft.com/office/drawing/2014/main" id="{FD10A031-CB49-7B96-515F-D3F1EC86C53E}"/>
              </a:ext>
            </a:extLst>
          </p:cNvPr>
          <p:cNvSpPr>
            <a:spLocks noGrp="1"/>
          </p:cNvSpPr>
          <p:nvPr>
            <p:ph idx="1"/>
          </p:nvPr>
        </p:nvSpPr>
        <p:spPr>
          <a:xfrm>
            <a:off x="449737" y="1206632"/>
            <a:ext cx="11001080" cy="5083453"/>
          </a:xfrm>
        </p:spPr>
        <p:txBody>
          <a:bodyPr>
            <a:normAutofit fontScale="47500" lnSpcReduction="20000"/>
          </a:bodyPr>
          <a:lstStyle/>
          <a:p>
            <a:pPr>
              <a:lnSpc>
                <a:spcPct val="120000"/>
              </a:lnSpc>
            </a:pPr>
            <a:r>
              <a:rPr lang="fi-FI" sz="4200"/>
              <a:t>Suurin osa vastaajista oli tyytyväisiä elämäänsä. Avovastausten perusteella iloa ja hyvinvointia toivat mm. perhe ja ystävät, luonto, harrastukset sekä mielekäs koti ja asuinympäristö.</a:t>
            </a:r>
          </a:p>
          <a:p>
            <a:pPr>
              <a:lnSpc>
                <a:spcPct val="120000"/>
              </a:lnSpc>
            </a:pPr>
            <a:r>
              <a:rPr lang="fi-FI" sz="4200"/>
              <a:t>Vastauksissa korostui tyytyväisyys Kangasalan luonnonläheisyyteen, kulttuuripalveluihin, kirjastoon sekä liikuntapaikkoihin (erityisesti uimahalliin). </a:t>
            </a:r>
          </a:p>
          <a:p>
            <a:pPr>
              <a:lnSpc>
                <a:spcPct val="120000"/>
              </a:lnSpc>
            </a:pPr>
            <a:r>
              <a:rPr lang="fi-FI" sz="4200"/>
              <a:t>Monet vastaajista olivat huolissaan vanhuspalveluiden ja hoivan saatavuudesta tulevaisuudessa sekä vanhempien ihmisten arvostuksesta. Myös erot keskustan ja haja-asutusalueiden välillä palveluiden saatavuudessa ja saavutettavuudessa herättivät huolta vastaajissa. </a:t>
            </a:r>
          </a:p>
          <a:p>
            <a:pPr>
              <a:lnSpc>
                <a:spcPct val="120000"/>
              </a:lnSpc>
            </a:pPr>
            <a:r>
              <a:rPr lang="fi-FI" sz="4200"/>
              <a:t>Sosiaalisten suhteiden ja yhteisöllisyyden merkitys mielen hyvinvoinnille korostui useissa vastauksissa. Jo yksi ystävä, läheinen tai muu merkityksellinen ihmissuhde voi tuoda paljon iloa ja turvaa arkeen sekä helpottaa yksinäisyyden kokemuksia. </a:t>
            </a:r>
          </a:p>
          <a:p>
            <a:pPr>
              <a:lnSpc>
                <a:spcPct val="120000"/>
              </a:lnSpc>
            </a:pPr>
            <a:r>
              <a:rPr lang="fi-FI" sz="4200"/>
              <a:t>Vastausten perusteella tarvitaan lisää tiedotusta ikääntyneiden palveluista, kotiin saatavista palveluista sekä palveluasumisesta. Lisäksi lisää tietoa tarvitaan paikallisten yhdistysten, lähitorin ja muiden toimijoiden tapahtumista ja toiminnasta.</a:t>
            </a:r>
            <a:endParaRPr lang="fi-FI"/>
          </a:p>
        </p:txBody>
      </p:sp>
    </p:spTree>
    <p:extLst>
      <p:ext uri="{BB962C8B-B14F-4D97-AF65-F5344CB8AC3E}">
        <p14:creationId xmlns:p14="http://schemas.microsoft.com/office/powerpoint/2010/main" val="391076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C144056-7887-D972-83E2-D837B42A3F48}"/>
              </a:ext>
            </a:extLst>
          </p:cNvPr>
          <p:cNvPicPr>
            <a:picLocks noChangeAspect="1"/>
          </p:cNvPicPr>
          <p:nvPr/>
        </p:nvPicPr>
        <p:blipFill rotWithShape="1">
          <a:blip r:embed="rId2">
            <a:alphaModFix amt="41000"/>
            <a:extLst>
              <a:ext uri="{BEBA8EAE-BF5A-486C-A8C5-ECC9F3942E4B}">
                <a14:imgProps xmlns:a14="http://schemas.microsoft.com/office/drawing/2010/main">
                  <a14:imgLayer r:embed="rId3">
                    <a14:imgEffect>
                      <a14:sharpenSoften amount="-18000"/>
                    </a14:imgEffect>
                    <a14:imgEffect>
                      <a14:brightnessContrast contrast="21000"/>
                    </a14:imgEffect>
                  </a14:imgLayer>
                </a14:imgProps>
              </a:ext>
            </a:extLst>
          </a:blip>
          <a:srcRect t="6726" r="18848" b="9833"/>
          <a:stretch/>
        </p:blipFill>
        <p:spPr>
          <a:xfrm>
            <a:off x="0" y="0"/>
            <a:ext cx="12192000" cy="6858000"/>
          </a:xfrm>
          <a:prstGeom prst="rect">
            <a:avLst/>
          </a:prstGeom>
          <a:effectLst>
            <a:outerShdw blurRad="50800" dist="50800" dir="5400000" algn="ctr" rotWithShape="0">
              <a:srgbClr val="000000"/>
            </a:outerShdw>
          </a:effectLst>
        </p:spPr>
      </p:pic>
      <p:sp>
        <p:nvSpPr>
          <p:cNvPr id="2" name="Otsikko 1">
            <a:extLst>
              <a:ext uri="{FF2B5EF4-FFF2-40B4-BE49-F238E27FC236}">
                <a16:creationId xmlns:a16="http://schemas.microsoft.com/office/drawing/2014/main" id="{CC76D260-C262-E506-25DF-2DD506C2A01E}"/>
              </a:ext>
            </a:extLst>
          </p:cNvPr>
          <p:cNvSpPr>
            <a:spLocks noGrp="1"/>
          </p:cNvSpPr>
          <p:nvPr>
            <p:ph type="title"/>
          </p:nvPr>
        </p:nvSpPr>
        <p:spPr>
          <a:xfrm>
            <a:off x="287865" y="214480"/>
            <a:ext cx="12107333" cy="1325563"/>
          </a:xfrm>
          <a:effectLst>
            <a:outerShdw sx="1000" sy="1000" algn="ctr" rotWithShape="0">
              <a:srgbClr val="000000"/>
            </a:outerShdw>
          </a:effectLst>
        </p:spPr>
        <p:txBody>
          <a:bodyPr>
            <a:normAutofit/>
          </a:bodyPr>
          <a:lstStyle/>
          <a:p>
            <a:r>
              <a:rPr lang="fi-FI" sz="7200" b="1">
                <a:solidFill>
                  <a:schemeClr val="bg1"/>
                </a:solidFill>
              </a:rPr>
              <a:t>KIITOS!</a:t>
            </a:r>
          </a:p>
        </p:txBody>
      </p:sp>
      <p:sp>
        <p:nvSpPr>
          <p:cNvPr id="3" name="Sisällön paikkamerkki 2">
            <a:extLst>
              <a:ext uri="{FF2B5EF4-FFF2-40B4-BE49-F238E27FC236}">
                <a16:creationId xmlns:a16="http://schemas.microsoft.com/office/drawing/2014/main" id="{B2514913-F078-ADB1-1F05-D6F624D78BE5}"/>
              </a:ext>
            </a:extLst>
          </p:cNvPr>
          <p:cNvSpPr>
            <a:spLocks noGrp="1"/>
          </p:cNvSpPr>
          <p:nvPr>
            <p:ph idx="1"/>
          </p:nvPr>
        </p:nvSpPr>
        <p:spPr>
          <a:xfrm>
            <a:off x="287865" y="1494463"/>
            <a:ext cx="10761134" cy="4486275"/>
          </a:xfrm>
        </p:spPr>
        <p:txBody>
          <a:bodyPr>
            <a:normAutofit/>
          </a:bodyPr>
          <a:lstStyle/>
          <a:p>
            <a:pPr marL="0" indent="0">
              <a:buNone/>
            </a:pPr>
            <a:r>
              <a:rPr lang="fi-FI" sz="3200" b="1">
                <a:solidFill>
                  <a:schemeClr val="bg1"/>
                </a:solidFill>
              </a:rPr>
              <a:t>YHTEYDENOTOT KYSELYYN LIITTYEN: </a:t>
            </a:r>
          </a:p>
          <a:p>
            <a:pPr marL="0" indent="0">
              <a:buNone/>
            </a:pPr>
            <a:r>
              <a:rPr lang="fi-FI">
                <a:solidFill>
                  <a:schemeClr val="bg1"/>
                </a:solidFill>
              </a:rPr>
              <a:t>Vanhusneuvosto:  </a:t>
            </a:r>
            <a:r>
              <a:rPr lang="fi-FI" b="1">
                <a:solidFill>
                  <a:schemeClr val="bg1"/>
                </a:solidFill>
                <a:hlinkClick r:id="rId4">
                  <a:extLst>
                    <a:ext uri="{A12FA001-AC4F-418D-AE19-62706E023703}">
                      <ahyp:hlinkClr xmlns:ahyp="http://schemas.microsoft.com/office/drawing/2018/hyperlinkcolor" val="tx"/>
                    </a:ext>
                  </a:extLst>
                </a:hlinkClick>
              </a:rPr>
              <a:t>kangasalan.vanhusneuvosto@gmail.com</a:t>
            </a:r>
            <a:endParaRPr lang="fi-FI" b="1">
              <a:solidFill>
                <a:schemeClr val="bg1"/>
              </a:solidFill>
            </a:endParaRPr>
          </a:p>
          <a:p>
            <a:pPr marL="0" indent="0">
              <a:buNone/>
            </a:pPr>
            <a:endParaRPr lang="fi-FI" sz="3200"/>
          </a:p>
          <a:p>
            <a:pPr marL="0" indent="0">
              <a:buNone/>
            </a:pPr>
            <a:r>
              <a:rPr lang="fi-FI" sz="3200" b="1">
                <a:solidFill>
                  <a:schemeClr val="bg1"/>
                </a:solidFill>
              </a:rPr>
              <a:t>Tampereen yliopisto</a:t>
            </a:r>
          </a:p>
          <a:p>
            <a:pPr marL="0" indent="0">
              <a:buNone/>
            </a:pPr>
            <a:r>
              <a:rPr lang="fi-FI" sz="2400">
                <a:solidFill>
                  <a:schemeClr val="bg1"/>
                </a:solidFill>
              </a:rPr>
              <a:t>Anniriikka Rantala, </a:t>
            </a:r>
            <a:r>
              <a:rPr lang="fi-FI" sz="2400">
                <a:solidFill>
                  <a:schemeClr val="bg1"/>
                </a:solidFill>
                <a:hlinkClick r:id="rId5">
                  <a:extLst>
                    <a:ext uri="{A12FA001-AC4F-418D-AE19-62706E023703}">
                      <ahyp:hlinkClr xmlns:ahyp="http://schemas.microsoft.com/office/drawing/2018/hyperlinkcolor" val="tx"/>
                    </a:ext>
                  </a:extLst>
                </a:hlinkClick>
              </a:rPr>
              <a:t>anniriikka.rantala@tuni.fi</a:t>
            </a:r>
            <a:r>
              <a:rPr lang="fi-FI" sz="2400">
                <a:solidFill>
                  <a:schemeClr val="bg1"/>
                </a:solidFill>
              </a:rPr>
              <a:t> </a:t>
            </a:r>
          </a:p>
          <a:p>
            <a:pPr marL="0" indent="0">
              <a:buNone/>
            </a:pPr>
            <a:r>
              <a:rPr lang="fi-FI" sz="2400">
                <a:solidFill>
                  <a:schemeClr val="bg1"/>
                </a:solidFill>
              </a:rPr>
              <a:t>Terhi Lampio, </a:t>
            </a:r>
            <a:r>
              <a:rPr lang="fi-FI" sz="2400">
                <a:solidFill>
                  <a:schemeClr val="bg1"/>
                </a:solidFill>
                <a:hlinkClick r:id="rId6">
                  <a:extLst>
                    <a:ext uri="{A12FA001-AC4F-418D-AE19-62706E023703}">
                      <ahyp:hlinkClr xmlns:ahyp="http://schemas.microsoft.com/office/drawing/2018/hyperlinkcolor" val="tx"/>
                    </a:ext>
                  </a:extLst>
                </a:hlinkClick>
              </a:rPr>
              <a:t>terhi.lampio@tuni.fi</a:t>
            </a:r>
            <a:r>
              <a:rPr lang="fi-FI" sz="2400">
                <a:solidFill>
                  <a:schemeClr val="bg1"/>
                </a:solidFill>
              </a:rPr>
              <a:t> </a:t>
            </a:r>
          </a:p>
          <a:p>
            <a:pPr marL="0" indent="0">
              <a:buNone/>
            </a:pPr>
            <a:r>
              <a:rPr lang="fi-FI" sz="2400">
                <a:solidFill>
                  <a:schemeClr val="bg1"/>
                </a:solidFill>
              </a:rPr>
              <a:t>Outi Jolanki, </a:t>
            </a:r>
            <a:r>
              <a:rPr lang="fi-FI" sz="2400">
                <a:solidFill>
                  <a:schemeClr val="bg1"/>
                </a:solidFill>
                <a:hlinkClick r:id="rId7">
                  <a:extLst>
                    <a:ext uri="{A12FA001-AC4F-418D-AE19-62706E023703}">
                      <ahyp:hlinkClr xmlns:ahyp="http://schemas.microsoft.com/office/drawing/2018/hyperlinkcolor" val="tx"/>
                    </a:ext>
                  </a:extLst>
                </a:hlinkClick>
              </a:rPr>
              <a:t>outi.jolanki@tuni.fi</a:t>
            </a:r>
            <a:r>
              <a:rPr lang="fi-FI" sz="2400">
                <a:solidFill>
                  <a:schemeClr val="bg1"/>
                </a:solidFill>
              </a:rPr>
              <a:t> </a:t>
            </a:r>
          </a:p>
          <a:p>
            <a:pPr marL="0" indent="0">
              <a:buNone/>
            </a:pPr>
            <a:endParaRPr lang="fi-FI">
              <a:solidFill>
                <a:schemeClr val="bg1"/>
              </a:solidFill>
            </a:endParaRPr>
          </a:p>
        </p:txBody>
      </p:sp>
    </p:spTree>
    <p:extLst>
      <p:ext uri="{BB962C8B-B14F-4D97-AF65-F5344CB8AC3E}">
        <p14:creationId xmlns:p14="http://schemas.microsoft.com/office/powerpoint/2010/main" val="74964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DD00F1-23EE-E560-D692-62065E42705F}"/>
              </a:ext>
            </a:extLst>
          </p:cNvPr>
          <p:cNvSpPr>
            <a:spLocks noGrp="1"/>
          </p:cNvSpPr>
          <p:nvPr>
            <p:ph type="title"/>
          </p:nvPr>
        </p:nvSpPr>
        <p:spPr>
          <a:xfrm>
            <a:off x="565608" y="365125"/>
            <a:ext cx="10788192" cy="898067"/>
          </a:xfrm>
          <a:effectLst/>
        </p:spPr>
        <p:txBody>
          <a:bodyPr/>
          <a:lstStyle/>
          <a:p>
            <a:r>
              <a:rPr lang="fi-FI" b="1">
                <a:solidFill>
                  <a:schemeClr val="accent1"/>
                </a:solidFill>
              </a:rPr>
              <a:t>TAUSTA</a:t>
            </a:r>
          </a:p>
        </p:txBody>
      </p:sp>
      <p:sp>
        <p:nvSpPr>
          <p:cNvPr id="3" name="Sisällön paikkamerkki 2">
            <a:extLst>
              <a:ext uri="{FF2B5EF4-FFF2-40B4-BE49-F238E27FC236}">
                <a16:creationId xmlns:a16="http://schemas.microsoft.com/office/drawing/2014/main" id="{38E15018-F6DD-4863-659B-040D6DC1F6C6}"/>
              </a:ext>
            </a:extLst>
          </p:cNvPr>
          <p:cNvSpPr>
            <a:spLocks noGrp="1"/>
          </p:cNvSpPr>
          <p:nvPr>
            <p:ph idx="1"/>
          </p:nvPr>
        </p:nvSpPr>
        <p:spPr>
          <a:xfrm>
            <a:off x="565608" y="1263192"/>
            <a:ext cx="10788192" cy="4913771"/>
          </a:xfrm>
        </p:spPr>
        <p:txBody>
          <a:bodyPr>
            <a:normAutofit lnSpcReduction="10000"/>
          </a:bodyPr>
          <a:lstStyle/>
          <a:p>
            <a:r>
              <a:rPr lang="fi-FI"/>
              <a:t>Yhteistyö käynnistyi 12/2023 Tampereen yliopistossa järjestetyn Asuminen, hyvinvointi ja vanheneminen seminaarin jälkeen </a:t>
            </a:r>
          </a:p>
          <a:p>
            <a:r>
              <a:rPr lang="fi-FI"/>
              <a:t>Kangasalan vanhusneuvosto otti yhteyttä Tampereen yliopiston tutkijoihin ja kertoi tarpeesta selvittää Kangasalla asuvien näkemyksiä arjesta ja hyvinvoinnista Kangasalla -&gt; yhteistyöprojektin ja kyselyn suunnittelu käynnistyi</a:t>
            </a:r>
          </a:p>
          <a:p>
            <a:r>
              <a:rPr lang="fi-FI"/>
              <a:t>Kyselyn sisältö rakennettiin yhteistyössä tutkijoiden, vanhusneuvoston, eläkeläisjärjestöjen ja </a:t>
            </a:r>
            <a:r>
              <a:rPr lang="fi-FI" err="1"/>
              <a:t>Pirhan</a:t>
            </a:r>
            <a:r>
              <a:rPr lang="fi-FI"/>
              <a:t> edustajien kanssa. Lisäksi hyödynnettiin aikaisempien tutkimusten kyselylomakkeita.</a:t>
            </a:r>
          </a:p>
          <a:p>
            <a:r>
              <a:rPr lang="fi-FI"/>
              <a:t>Hankkeen suunnittelussa ja toteutuksessa eri toimijoiden näkökulmat täydensivät toisiaan ja tarjosivat vahvan pohjan yhteistyölle ja kyselyn toteuttamiselle </a:t>
            </a:r>
          </a:p>
        </p:txBody>
      </p:sp>
    </p:spTree>
    <p:extLst>
      <p:ext uri="{BB962C8B-B14F-4D97-AF65-F5344CB8AC3E}">
        <p14:creationId xmlns:p14="http://schemas.microsoft.com/office/powerpoint/2010/main" val="186559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F33AEA-BB1D-931B-D070-BDA2CA90DD72}"/>
              </a:ext>
            </a:extLst>
          </p:cNvPr>
          <p:cNvSpPr>
            <a:spLocks noGrp="1"/>
          </p:cNvSpPr>
          <p:nvPr>
            <p:ph type="title"/>
          </p:nvPr>
        </p:nvSpPr>
        <p:spPr>
          <a:xfrm>
            <a:off x="364067" y="365125"/>
            <a:ext cx="10989733" cy="1325563"/>
          </a:xfrm>
        </p:spPr>
        <p:txBody>
          <a:bodyPr/>
          <a:lstStyle/>
          <a:p>
            <a:r>
              <a:rPr lang="fi-FI" b="1">
                <a:solidFill>
                  <a:schemeClr val="accent1"/>
                </a:solidFill>
              </a:rPr>
              <a:t>KYSELYN TARKOITUS JA TEEMAT</a:t>
            </a:r>
          </a:p>
        </p:txBody>
      </p:sp>
      <p:sp>
        <p:nvSpPr>
          <p:cNvPr id="3" name="Sisällön paikkamerkki 2">
            <a:extLst>
              <a:ext uri="{FF2B5EF4-FFF2-40B4-BE49-F238E27FC236}">
                <a16:creationId xmlns:a16="http://schemas.microsoft.com/office/drawing/2014/main" id="{0E90B98B-49E8-A320-1C76-521B1ED4CFDA}"/>
              </a:ext>
            </a:extLst>
          </p:cNvPr>
          <p:cNvSpPr>
            <a:spLocks noGrp="1"/>
          </p:cNvSpPr>
          <p:nvPr>
            <p:ph idx="1"/>
          </p:nvPr>
        </p:nvSpPr>
        <p:spPr>
          <a:xfrm>
            <a:off x="364067" y="1490133"/>
            <a:ext cx="10989733" cy="4686830"/>
          </a:xfrm>
        </p:spPr>
        <p:txBody>
          <a:bodyPr>
            <a:normAutofit/>
          </a:bodyPr>
          <a:lstStyle/>
          <a:p>
            <a:pPr>
              <a:lnSpc>
                <a:spcPct val="106000"/>
              </a:lnSpc>
              <a:spcBef>
                <a:spcPts val="1200"/>
              </a:spcBef>
              <a:spcAft>
                <a:spcPts val="800"/>
              </a:spcAft>
            </a:pPr>
            <a:r>
              <a:rPr lang="fi-FI" sz="2400">
                <a:effectLst/>
                <a:ea typeface="Century Gothic" panose="020B0502020202020204" pitchFamily="34" charset="0"/>
                <a:cs typeface="Times New Roman" panose="02020603050405020304" pitchFamily="18" charset="0"/>
              </a:rPr>
              <a:t>Kyselyn tavoitteena oli kartoittaa hyvän arjen tekijöitä ja sitä, mitkä asiat ovat kuntalaisten mielestä hyvin ja mitä asioita voisi parantaa </a:t>
            </a:r>
          </a:p>
          <a:p>
            <a:pPr>
              <a:lnSpc>
                <a:spcPct val="106000"/>
              </a:lnSpc>
              <a:spcBef>
                <a:spcPts val="1200"/>
              </a:spcBef>
              <a:spcAft>
                <a:spcPts val="800"/>
              </a:spcAft>
            </a:pPr>
            <a:r>
              <a:rPr lang="fi-FI" sz="2400">
                <a:ea typeface="Century Gothic" panose="020B0502020202020204" pitchFamily="34" charset="0"/>
                <a:cs typeface="Times New Roman" panose="02020603050405020304" pitchFamily="18" charset="0"/>
              </a:rPr>
              <a:t>Kyselyllä kerättiin </a:t>
            </a:r>
            <a:r>
              <a:rPr lang="fi-FI" sz="2400">
                <a:effectLst/>
                <a:ea typeface="Century Gothic" panose="020B0502020202020204" pitchFamily="34" charset="0"/>
                <a:cs typeface="Times New Roman" panose="02020603050405020304" pitchFamily="18" charset="0"/>
              </a:rPr>
              <a:t>tietoa niin yksilöllisistä elämänkokemuksista kuin siitä, miten rakennettu asuinympäristö, luonto, palvelut, liikennejärjestelyt ym. vaikuttavat hyvän arjen kokemukseen</a:t>
            </a:r>
          </a:p>
          <a:p>
            <a:pPr>
              <a:lnSpc>
                <a:spcPct val="106000"/>
              </a:lnSpc>
              <a:spcAft>
                <a:spcPts val="800"/>
              </a:spcAft>
            </a:pPr>
            <a:r>
              <a:rPr lang="fi-FI" sz="2400">
                <a:ea typeface="Century Gothic" panose="020B0502020202020204" pitchFamily="34" charset="0"/>
                <a:cs typeface="Times New Roman" panose="02020603050405020304" pitchFamily="18" charset="0"/>
              </a:rPr>
              <a:t>Vastauksia voidaan</a:t>
            </a:r>
            <a:r>
              <a:rPr lang="fi-FI" sz="2400">
                <a:effectLst/>
                <a:ea typeface="Century Gothic" panose="020B0502020202020204" pitchFamily="34" charset="0"/>
                <a:cs typeface="Times New Roman" panose="02020603050405020304" pitchFamily="18" charset="0"/>
              </a:rPr>
              <a:t> hyödyntää kaupungin päätöksenteossa ja sen avulla voidaan löytää keinoja edistää erityisesti ikääntyvien kuntalaisten hyvinvointia. </a:t>
            </a:r>
          </a:p>
          <a:p>
            <a:pPr marL="0" indent="0">
              <a:lnSpc>
                <a:spcPct val="106000"/>
              </a:lnSpc>
              <a:spcAft>
                <a:spcPts val="800"/>
              </a:spcAft>
              <a:buNone/>
            </a:pPr>
            <a:r>
              <a:rPr lang="fi-FI" sz="2400" b="1">
                <a:cs typeface="Times New Roman" panose="02020603050405020304" pitchFamily="18" charset="0"/>
              </a:rPr>
              <a:t>Kyselyn teemat: </a:t>
            </a:r>
            <a:r>
              <a:rPr lang="fi-FI" sz="2400">
                <a:cs typeface="Times New Roman" panose="02020603050405020304" pitchFamily="18" charset="0"/>
              </a:rPr>
              <a:t>Arki, hyvinvointi, sosiaaliset suhteet, palvelut, teknologia sekä Kangasalan eläkeläisjärjestöt, vanhusneuvosto ja Lähitori.</a:t>
            </a:r>
            <a:endParaRPr lang="fi-FI" sz="3600"/>
          </a:p>
        </p:txBody>
      </p:sp>
    </p:spTree>
    <p:extLst>
      <p:ext uri="{BB962C8B-B14F-4D97-AF65-F5344CB8AC3E}">
        <p14:creationId xmlns:p14="http://schemas.microsoft.com/office/powerpoint/2010/main" val="115531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884A-7419-A65F-370E-854EB1C6D764}"/>
              </a:ext>
            </a:extLst>
          </p:cNvPr>
          <p:cNvSpPr>
            <a:spLocks noGrp="1"/>
          </p:cNvSpPr>
          <p:nvPr>
            <p:ph type="title"/>
          </p:nvPr>
        </p:nvSpPr>
        <p:spPr>
          <a:xfrm>
            <a:off x="585422" y="358229"/>
            <a:ext cx="10746163" cy="962571"/>
          </a:xfrm>
          <a:effectLst/>
        </p:spPr>
        <p:txBody>
          <a:bodyPr/>
          <a:lstStyle/>
          <a:p>
            <a:r>
              <a:rPr lang="fi-FI" b="1">
                <a:solidFill>
                  <a:schemeClr val="accent1"/>
                </a:solidFill>
              </a:rPr>
              <a:t>KYSELYN TOTEUTUS</a:t>
            </a:r>
          </a:p>
        </p:txBody>
      </p:sp>
      <p:sp>
        <p:nvSpPr>
          <p:cNvPr id="3" name="Content Placeholder 2">
            <a:extLst>
              <a:ext uri="{FF2B5EF4-FFF2-40B4-BE49-F238E27FC236}">
                <a16:creationId xmlns:a16="http://schemas.microsoft.com/office/drawing/2014/main" id="{2F290E64-8463-482D-4580-490003C0C7D8}"/>
              </a:ext>
            </a:extLst>
          </p:cNvPr>
          <p:cNvSpPr>
            <a:spLocks noGrp="1"/>
          </p:cNvSpPr>
          <p:nvPr>
            <p:ph idx="1"/>
          </p:nvPr>
        </p:nvSpPr>
        <p:spPr>
          <a:xfrm>
            <a:off x="490194" y="1320800"/>
            <a:ext cx="10643473" cy="5339726"/>
          </a:xfrm>
        </p:spPr>
        <p:txBody>
          <a:bodyPr>
            <a:normAutofit/>
          </a:bodyPr>
          <a:lstStyle/>
          <a:p>
            <a:r>
              <a:rPr lang="fi-FI" sz="3200"/>
              <a:t>Kyselylomake valmistui keväällä 2024 </a:t>
            </a:r>
          </a:p>
          <a:p>
            <a:r>
              <a:rPr lang="fi-FI" sz="3200"/>
              <a:t>Kyselyä jaettiin Kangasalla huhtikuusta kesäkuun alkuun </a:t>
            </a:r>
          </a:p>
          <a:p>
            <a:r>
              <a:rPr lang="fi-FI" sz="3200"/>
              <a:t>Kyselyn pystyi täyttämään paperisena tai sähköisesti</a:t>
            </a:r>
          </a:p>
          <a:p>
            <a:r>
              <a:rPr lang="fi-FI" sz="3200"/>
              <a:t>Tiedottamisessa ja vastaajien löytämisessä tärkeitä kanavia olivat vanhusneuvoston ja lähitorin jalkautuva työ ja tiedottaminen sekä tiedotus Kangasalan sanomissa</a:t>
            </a:r>
          </a:p>
          <a:p>
            <a:r>
              <a:rPr lang="fi-FI" sz="3200"/>
              <a:t>Aineistonkeruun päätyttyä koko aineisto muutettiin sähköiseen muotoon raportointia varten</a:t>
            </a:r>
          </a:p>
        </p:txBody>
      </p:sp>
    </p:spTree>
    <p:extLst>
      <p:ext uri="{BB962C8B-B14F-4D97-AF65-F5344CB8AC3E}">
        <p14:creationId xmlns:p14="http://schemas.microsoft.com/office/powerpoint/2010/main" val="307017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67F1-256A-378E-2E6F-485A050E2A19}"/>
              </a:ext>
            </a:extLst>
          </p:cNvPr>
          <p:cNvSpPr>
            <a:spLocks noGrp="1"/>
          </p:cNvSpPr>
          <p:nvPr>
            <p:ph type="title"/>
          </p:nvPr>
        </p:nvSpPr>
        <p:spPr>
          <a:xfrm>
            <a:off x="381001" y="188641"/>
            <a:ext cx="9829800" cy="1152128"/>
          </a:xfrm>
        </p:spPr>
        <p:txBody>
          <a:bodyPr>
            <a:normAutofit/>
          </a:bodyPr>
          <a:lstStyle/>
          <a:p>
            <a:r>
              <a:rPr lang="fi-FI" b="1">
                <a:solidFill>
                  <a:schemeClr val="accent1"/>
                </a:solidFill>
              </a:rPr>
              <a:t>KETKÄ VASTASIVAT</a:t>
            </a:r>
          </a:p>
        </p:txBody>
      </p:sp>
      <p:sp>
        <p:nvSpPr>
          <p:cNvPr id="3" name="Content Placeholder 2">
            <a:extLst>
              <a:ext uri="{FF2B5EF4-FFF2-40B4-BE49-F238E27FC236}">
                <a16:creationId xmlns:a16="http://schemas.microsoft.com/office/drawing/2014/main" id="{D35C0048-6BBB-2F5A-3A57-F75DF09203B7}"/>
              </a:ext>
            </a:extLst>
          </p:cNvPr>
          <p:cNvSpPr>
            <a:spLocks noGrp="1"/>
          </p:cNvSpPr>
          <p:nvPr>
            <p:ph idx="1"/>
          </p:nvPr>
        </p:nvSpPr>
        <p:spPr>
          <a:xfrm>
            <a:off x="381001" y="1219201"/>
            <a:ext cx="6743700" cy="5162128"/>
          </a:xfrm>
        </p:spPr>
        <p:txBody>
          <a:bodyPr>
            <a:normAutofit/>
          </a:bodyPr>
          <a:lstStyle/>
          <a:p>
            <a:r>
              <a:rPr lang="fi-FI" sz="2400"/>
              <a:t>Kyselyyn vastasi 320 henkilöä. (E-kysely 191 ja paperi 129)</a:t>
            </a:r>
          </a:p>
          <a:p>
            <a:r>
              <a:rPr lang="fi-FI" sz="2400"/>
              <a:t>Vastaajista 72 % oli naisia, ja keski-ikä oli 76 vuotta.</a:t>
            </a:r>
          </a:p>
          <a:p>
            <a:r>
              <a:rPr lang="fi-FI" sz="2400"/>
              <a:t>Siviilisäädyltä 60 % oli parisuhteessa, jossa asutaan yhdessä, 20 % oli leskiä ja 14 % oli eronnut.</a:t>
            </a:r>
          </a:p>
          <a:p>
            <a:r>
              <a:rPr lang="fi-FI" sz="2400"/>
              <a:t>Valtaosa vastaajista (93 %) oli eläkkeellä</a:t>
            </a:r>
          </a:p>
          <a:p>
            <a:r>
              <a:rPr lang="fi-FI" sz="2400"/>
              <a:t>Vastaajat asuivat erilaisilla asuinalueilla. Kaupungin keskustassa tai sen läheisyydessä asui 45 %, lähiössä/esikaupungissa 30 % ja haja-asutusalueella 29 %</a:t>
            </a:r>
            <a:endParaRPr lang="fi-FI"/>
          </a:p>
          <a:p>
            <a:endParaRPr lang="fi-FI"/>
          </a:p>
          <a:p>
            <a:endParaRPr lang="fi-FI"/>
          </a:p>
        </p:txBody>
      </p:sp>
      <p:graphicFrame>
        <p:nvGraphicFramePr>
          <p:cNvPr id="4" name="Kaavio 3">
            <a:extLst>
              <a:ext uri="{FF2B5EF4-FFF2-40B4-BE49-F238E27FC236}">
                <a16:creationId xmlns:a16="http://schemas.microsoft.com/office/drawing/2014/main" id="{DD2B7650-5552-4901-9748-6DE168047F9C}"/>
              </a:ext>
            </a:extLst>
          </p:cNvPr>
          <p:cNvGraphicFramePr>
            <a:graphicFrameLocks/>
          </p:cNvGraphicFramePr>
          <p:nvPr>
            <p:extLst>
              <p:ext uri="{D42A27DB-BD31-4B8C-83A1-F6EECF244321}">
                <p14:modId xmlns:p14="http://schemas.microsoft.com/office/powerpoint/2010/main" val="2131801421"/>
              </p:ext>
            </p:extLst>
          </p:nvPr>
        </p:nvGraphicFramePr>
        <p:xfrm>
          <a:off x="6854071" y="1983059"/>
          <a:ext cx="5048250" cy="3171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449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FC83AE-2531-366D-4AF1-ED582C8AD8A7}"/>
              </a:ext>
            </a:extLst>
          </p:cNvPr>
          <p:cNvSpPr>
            <a:spLocks noGrp="1"/>
          </p:cNvSpPr>
          <p:nvPr>
            <p:ph type="title"/>
          </p:nvPr>
        </p:nvSpPr>
        <p:spPr>
          <a:xfrm>
            <a:off x="285554" y="376614"/>
            <a:ext cx="4486471" cy="834272"/>
          </a:xfrm>
        </p:spPr>
        <p:txBody>
          <a:bodyPr>
            <a:normAutofit/>
          </a:bodyPr>
          <a:lstStyle/>
          <a:p>
            <a:r>
              <a:rPr lang="fi-FI" sz="4800" b="1">
                <a:solidFill>
                  <a:schemeClr val="accent1"/>
                </a:solidFill>
              </a:rPr>
              <a:t>ILOA ARKEEN</a:t>
            </a:r>
          </a:p>
        </p:txBody>
      </p:sp>
      <p:sp>
        <p:nvSpPr>
          <p:cNvPr id="4" name="Tekstin paikkamerkki 3">
            <a:extLst>
              <a:ext uri="{FF2B5EF4-FFF2-40B4-BE49-F238E27FC236}">
                <a16:creationId xmlns:a16="http://schemas.microsoft.com/office/drawing/2014/main" id="{D33332BD-7520-F753-8176-5DCE30BB1FBC}"/>
              </a:ext>
            </a:extLst>
          </p:cNvPr>
          <p:cNvSpPr>
            <a:spLocks noGrp="1"/>
          </p:cNvSpPr>
          <p:nvPr>
            <p:ph type="body" sz="half" idx="2"/>
          </p:nvPr>
        </p:nvSpPr>
        <p:spPr>
          <a:xfrm>
            <a:off x="285554" y="1279805"/>
            <a:ext cx="5448692" cy="4023626"/>
          </a:xfrm>
        </p:spPr>
        <p:txBody>
          <a:bodyPr>
            <a:normAutofit/>
          </a:bodyPr>
          <a:lstStyle/>
          <a:p>
            <a:pPr marL="285750" indent="-285750">
              <a:buFont typeface="Arial" panose="020B0604020202020204" pitchFamily="34" charset="0"/>
              <a:buChar char="•"/>
            </a:pPr>
            <a:r>
              <a:rPr lang="fi-FI" sz="1800"/>
              <a:t>Vastaajat kertoivat useimmiten läheisten, kuten perheen (83 %) ja ystävien (76 %,) tuovan iloa elämään.</a:t>
            </a:r>
          </a:p>
          <a:p>
            <a:pPr marL="285750" indent="-285750">
              <a:buFont typeface="Arial" panose="020B0604020202020204" pitchFamily="34" charset="0"/>
              <a:buChar char="•"/>
            </a:pPr>
            <a:r>
              <a:rPr lang="fi-FI" sz="1800"/>
              <a:t>Luonto toi iloa elämään 72 % ja harrastukset 62% vastaajista</a:t>
            </a:r>
          </a:p>
        </p:txBody>
      </p:sp>
      <p:graphicFrame>
        <p:nvGraphicFramePr>
          <p:cNvPr id="5" name="Sisällön paikkamerkki 4">
            <a:extLst>
              <a:ext uri="{FF2B5EF4-FFF2-40B4-BE49-F238E27FC236}">
                <a16:creationId xmlns:a16="http://schemas.microsoft.com/office/drawing/2014/main" id="{045239D1-169F-8ABF-3BEA-0D24D02DF2B9}"/>
              </a:ext>
            </a:extLst>
          </p:cNvPr>
          <p:cNvGraphicFramePr>
            <a:graphicFrameLocks noGrp="1"/>
          </p:cNvGraphicFramePr>
          <p:nvPr>
            <p:ph idx="1"/>
            <p:extLst>
              <p:ext uri="{D42A27DB-BD31-4B8C-83A1-F6EECF244321}">
                <p14:modId xmlns:p14="http://schemas.microsoft.com/office/powerpoint/2010/main" val="3363402620"/>
              </p:ext>
            </p:extLst>
          </p:nvPr>
        </p:nvGraphicFramePr>
        <p:xfrm>
          <a:off x="5541153" y="760486"/>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ruutu 6">
            <a:extLst>
              <a:ext uri="{FF2B5EF4-FFF2-40B4-BE49-F238E27FC236}">
                <a16:creationId xmlns:a16="http://schemas.microsoft.com/office/drawing/2014/main" id="{FE731552-96E8-6339-FD0E-DFA2DCE9B341}"/>
              </a:ext>
            </a:extLst>
          </p:cNvPr>
          <p:cNvSpPr txBox="1"/>
          <p:nvPr/>
        </p:nvSpPr>
        <p:spPr>
          <a:xfrm>
            <a:off x="478647" y="2828835"/>
            <a:ext cx="4159283" cy="1200329"/>
          </a:xfrm>
          <a:prstGeom prst="rect">
            <a:avLst/>
          </a:prstGeom>
          <a:noFill/>
        </p:spPr>
        <p:txBody>
          <a:bodyPr wrap="square">
            <a:spAutoFit/>
          </a:bodyPr>
          <a:lstStyle/>
          <a:p>
            <a:pPr marL="0" indent="0">
              <a:buNone/>
            </a:pPr>
            <a:r>
              <a:rPr lang="fi-FI" i="1">
                <a:solidFill>
                  <a:schemeClr val="accent3"/>
                </a:solidFill>
                <a:highlight>
                  <a:srgbClr val="FFFFFF"/>
                </a:highlight>
                <a:latin typeface="Aptos Narrow" panose="020B0004020202020204" pitchFamily="34" charset="0"/>
              </a:rPr>
              <a:t>” Luonto ja läheiset kantavat, antavat voimaa ja iloa osallistua. Elämä </a:t>
            </a:r>
            <a:r>
              <a:rPr lang="fi-FI" i="1" err="1">
                <a:solidFill>
                  <a:schemeClr val="accent3"/>
                </a:solidFill>
                <a:highlight>
                  <a:srgbClr val="FFFFFF"/>
                </a:highlight>
                <a:latin typeface="Aptos Narrow" panose="020B0004020202020204" pitchFamily="34" charset="0"/>
              </a:rPr>
              <a:t>osallistaa</a:t>
            </a:r>
            <a:r>
              <a:rPr lang="fi-FI" i="1">
                <a:solidFill>
                  <a:schemeClr val="accent3"/>
                </a:solidFill>
                <a:highlight>
                  <a:srgbClr val="FFFFFF"/>
                </a:highlight>
                <a:latin typeface="Aptos Narrow" panose="020B0004020202020204" pitchFamily="34" charset="0"/>
              </a:rPr>
              <a:t> toimimaan toisten eduksi, ja tästä syystä vapaaehtoistyö onkin top </a:t>
            </a:r>
            <a:r>
              <a:rPr lang="fi-FI" i="1" err="1">
                <a:solidFill>
                  <a:schemeClr val="accent3"/>
                </a:solidFill>
                <a:highlight>
                  <a:srgbClr val="FFFFFF"/>
                </a:highlight>
                <a:latin typeface="Aptos Narrow" panose="020B0004020202020204" pitchFamily="34" charset="0"/>
              </a:rPr>
              <a:t>ten</a:t>
            </a:r>
            <a:r>
              <a:rPr lang="fi-FI" i="1">
                <a:solidFill>
                  <a:schemeClr val="accent3"/>
                </a:solidFill>
                <a:highlight>
                  <a:srgbClr val="FFFFFF"/>
                </a:highlight>
                <a:latin typeface="Aptos Narrow" panose="020B0004020202020204" pitchFamily="34" charset="0"/>
              </a:rPr>
              <a:t> elämässäni.”</a:t>
            </a:r>
          </a:p>
        </p:txBody>
      </p:sp>
      <p:sp>
        <p:nvSpPr>
          <p:cNvPr id="9" name="Tekstiruutu 8">
            <a:extLst>
              <a:ext uri="{FF2B5EF4-FFF2-40B4-BE49-F238E27FC236}">
                <a16:creationId xmlns:a16="http://schemas.microsoft.com/office/drawing/2014/main" id="{313174B2-E2B0-ADAF-5602-C4143CF56C5B}"/>
              </a:ext>
            </a:extLst>
          </p:cNvPr>
          <p:cNvSpPr txBox="1"/>
          <p:nvPr/>
        </p:nvSpPr>
        <p:spPr>
          <a:xfrm>
            <a:off x="455528" y="4463237"/>
            <a:ext cx="6047846" cy="1477328"/>
          </a:xfrm>
          <a:prstGeom prst="rect">
            <a:avLst/>
          </a:prstGeom>
          <a:noFill/>
        </p:spPr>
        <p:txBody>
          <a:bodyPr wrap="square">
            <a:spAutoFit/>
          </a:bodyPr>
          <a:lstStyle/>
          <a:p>
            <a:pPr marL="0" indent="0">
              <a:buNone/>
            </a:pPr>
            <a:r>
              <a:rPr lang="fi-FI" i="1">
                <a:solidFill>
                  <a:schemeClr val="accent3"/>
                </a:solidFill>
              </a:rPr>
              <a:t>” Elämä tarjoaa edelleen paljon hyviä asioita, kuten uusia mielenkiintoisia ihmissuhteita. Toivottavasti kaupunki tarjoaa jatkossakin mahdollisuuden ikääntyvien kokoontua kaupungin tiloissa, mielellään vielä ilmaiseksi ja näissä tilaisuuksissa edistää omaa hyvinvointia ja jaksamista. ”</a:t>
            </a:r>
          </a:p>
        </p:txBody>
      </p:sp>
    </p:spTree>
    <p:extLst>
      <p:ext uri="{BB962C8B-B14F-4D97-AF65-F5344CB8AC3E}">
        <p14:creationId xmlns:p14="http://schemas.microsoft.com/office/powerpoint/2010/main" val="421197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08940F-115A-9076-C88F-83C3B9A8C024}"/>
              </a:ext>
            </a:extLst>
          </p:cNvPr>
          <p:cNvSpPr>
            <a:spLocks noGrp="1"/>
          </p:cNvSpPr>
          <p:nvPr>
            <p:ph type="title"/>
          </p:nvPr>
        </p:nvSpPr>
        <p:spPr>
          <a:xfrm>
            <a:off x="295295" y="180201"/>
            <a:ext cx="4694994" cy="1397643"/>
          </a:xfrm>
        </p:spPr>
        <p:txBody>
          <a:bodyPr>
            <a:normAutofit/>
          </a:bodyPr>
          <a:lstStyle/>
          <a:p>
            <a:r>
              <a:rPr lang="fi-FI" sz="4400" b="1">
                <a:solidFill>
                  <a:schemeClr val="accent1"/>
                </a:solidFill>
              </a:rPr>
              <a:t>ARJEN HARRASTUKSIA</a:t>
            </a:r>
          </a:p>
        </p:txBody>
      </p:sp>
      <p:sp>
        <p:nvSpPr>
          <p:cNvPr id="4" name="Tekstin paikkamerkki 3">
            <a:extLst>
              <a:ext uri="{FF2B5EF4-FFF2-40B4-BE49-F238E27FC236}">
                <a16:creationId xmlns:a16="http://schemas.microsoft.com/office/drawing/2014/main" id="{077F13F8-26A0-2A9B-8575-6B29938BB474}"/>
              </a:ext>
            </a:extLst>
          </p:cNvPr>
          <p:cNvSpPr>
            <a:spLocks noGrp="1"/>
          </p:cNvSpPr>
          <p:nvPr>
            <p:ph type="body" sz="half" idx="2"/>
          </p:nvPr>
        </p:nvSpPr>
        <p:spPr>
          <a:xfrm>
            <a:off x="294864" y="1786467"/>
            <a:ext cx="4695425" cy="4082521"/>
          </a:xfrm>
        </p:spPr>
        <p:txBody>
          <a:bodyPr vert="horz" lIns="91440" tIns="45720" rIns="91440" bIns="45720" rtlCol="0" anchor="t">
            <a:normAutofit/>
          </a:bodyPr>
          <a:lstStyle/>
          <a:p>
            <a:pPr marL="285750" indent="-285750">
              <a:buFont typeface="Arial" panose="020B0604020202020204" pitchFamily="34" charset="0"/>
              <a:buChar char="•"/>
            </a:pPr>
            <a:r>
              <a:rPr lang="fi-FI" sz="1800"/>
              <a:t>Ulkoliikunta (68 %), lehtien ja kirjojen lukeminen (68 %, 60 %) sekä ystävien tapaaminen (63 %) kuuluivat useimmiten vastaajien elämään.</a:t>
            </a:r>
          </a:p>
          <a:p>
            <a:pPr marL="285750" indent="-285750">
              <a:buFont typeface="Arial" panose="020B0604020202020204" pitchFamily="34" charset="0"/>
              <a:buChar char="•"/>
            </a:pPr>
            <a:r>
              <a:rPr lang="fi-FI" sz="1800"/>
              <a:t>Lisäksi noin puolet harrastaa kulttuuria (54 %), sisäliikuntaa (53 %), puutarhatöitä (52 %) ja ristikoita tai sudokuja (49 %).</a:t>
            </a:r>
          </a:p>
        </p:txBody>
      </p:sp>
      <p:graphicFrame>
        <p:nvGraphicFramePr>
          <p:cNvPr id="5" name="Kuvan paikkamerkki 4">
            <a:extLst>
              <a:ext uri="{FF2B5EF4-FFF2-40B4-BE49-F238E27FC236}">
                <a16:creationId xmlns:a16="http://schemas.microsoft.com/office/drawing/2014/main" id="{5729CACE-0919-5A99-4794-F848B60C422A}"/>
              </a:ext>
            </a:extLst>
          </p:cNvPr>
          <p:cNvGraphicFramePr>
            <a:graphicFrameLocks noGrp="1"/>
          </p:cNvGraphicFramePr>
          <p:nvPr>
            <p:ph type="pic" idx="1"/>
            <p:extLst>
              <p:ext uri="{D42A27DB-BD31-4B8C-83A1-F6EECF244321}">
                <p14:modId xmlns:p14="http://schemas.microsoft.com/office/powerpoint/2010/main" val="1173176884"/>
              </p:ext>
            </p:extLst>
          </p:nvPr>
        </p:nvGraphicFramePr>
        <p:xfrm>
          <a:off x="4836954" y="747755"/>
          <a:ext cx="7355046" cy="558239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F336DEA3-3E1A-C126-0BA4-F349824B94F1}"/>
              </a:ext>
            </a:extLst>
          </p:cNvPr>
          <p:cNvSpPr txBox="1"/>
          <p:nvPr/>
        </p:nvSpPr>
        <p:spPr>
          <a:xfrm>
            <a:off x="576341" y="4114662"/>
            <a:ext cx="4260613" cy="1754326"/>
          </a:xfrm>
          <a:prstGeom prst="rect">
            <a:avLst/>
          </a:prstGeom>
          <a:noFill/>
        </p:spPr>
        <p:txBody>
          <a:bodyPr wrap="square">
            <a:spAutoFit/>
          </a:bodyPr>
          <a:lstStyle/>
          <a:p>
            <a:pPr marL="0" indent="0">
              <a:buNone/>
            </a:pPr>
            <a:r>
              <a:rPr lang="fi-FI" i="1">
                <a:solidFill>
                  <a:schemeClr val="accent3"/>
                </a:solidFill>
              </a:rPr>
              <a:t>”Vanheneminen on luonnollinen elämänvaihe, vaikka luopuminen joistakin tärkeistä asioista onkin vaikeaa.</a:t>
            </a:r>
          </a:p>
          <a:p>
            <a:pPr marL="0" indent="0">
              <a:buNone/>
            </a:pPr>
            <a:r>
              <a:rPr lang="fi-FI" i="1">
                <a:solidFill>
                  <a:schemeClr val="accent3"/>
                </a:solidFill>
              </a:rPr>
              <a:t>Terveyden säilyminen olisi ensiarvoisen tärkeää. Siksi kaikki aktiviteetit pitäisi olla helposti saavutettavissa.”</a:t>
            </a:r>
          </a:p>
        </p:txBody>
      </p:sp>
    </p:spTree>
    <p:extLst>
      <p:ext uri="{BB962C8B-B14F-4D97-AF65-F5344CB8AC3E}">
        <p14:creationId xmlns:p14="http://schemas.microsoft.com/office/powerpoint/2010/main" val="152901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A9D04B-938C-427D-33E4-56FBA9751C69}"/>
              </a:ext>
            </a:extLst>
          </p:cNvPr>
          <p:cNvSpPr>
            <a:spLocks noGrp="1"/>
          </p:cNvSpPr>
          <p:nvPr>
            <p:ph type="title"/>
          </p:nvPr>
        </p:nvSpPr>
        <p:spPr>
          <a:xfrm>
            <a:off x="386500" y="278090"/>
            <a:ext cx="4694547" cy="1465163"/>
          </a:xfrm>
        </p:spPr>
        <p:txBody>
          <a:bodyPr>
            <a:normAutofit/>
          </a:bodyPr>
          <a:lstStyle/>
          <a:p>
            <a:r>
              <a:rPr lang="fi-FI" sz="4400" b="1">
                <a:solidFill>
                  <a:schemeClr val="accent1"/>
                </a:solidFill>
              </a:rPr>
              <a:t>JÄRJESTÖT JA YHTEISÖT</a:t>
            </a:r>
          </a:p>
        </p:txBody>
      </p:sp>
      <p:sp>
        <p:nvSpPr>
          <p:cNvPr id="7" name="Tekstin paikkamerkki 6">
            <a:extLst>
              <a:ext uri="{FF2B5EF4-FFF2-40B4-BE49-F238E27FC236}">
                <a16:creationId xmlns:a16="http://schemas.microsoft.com/office/drawing/2014/main" id="{3CBB4768-A340-5AE6-C0F0-50811706F001}"/>
              </a:ext>
            </a:extLst>
          </p:cNvPr>
          <p:cNvSpPr>
            <a:spLocks noGrp="1"/>
          </p:cNvSpPr>
          <p:nvPr>
            <p:ph type="body" sz="half" idx="2"/>
          </p:nvPr>
        </p:nvSpPr>
        <p:spPr>
          <a:xfrm>
            <a:off x="386500" y="1878290"/>
            <a:ext cx="4451515" cy="3811588"/>
          </a:xfrm>
        </p:spPr>
        <p:txBody>
          <a:bodyPr>
            <a:normAutofit/>
          </a:bodyPr>
          <a:lstStyle/>
          <a:p>
            <a:pPr marL="285750" indent="-285750">
              <a:buFont typeface="Arial" panose="020B0604020202020204" pitchFamily="34" charset="0"/>
              <a:buChar char="•"/>
            </a:pPr>
            <a:r>
              <a:rPr lang="fi-FI" sz="1800"/>
              <a:t>Vastaajista 31 % kertoi olevansa eläkeläisjärjestön aktiivinen jäsen.</a:t>
            </a:r>
          </a:p>
          <a:p>
            <a:pPr marL="285750" indent="-285750">
              <a:buFont typeface="Arial" panose="020B0604020202020204" pitchFamily="34" charset="0"/>
              <a:buChar char="•"/>
            </a:pPr>
            <a:r>
              <a:rPr lang="fi-FI" sz="1800"/>
              <a:t>Muu-kohdassa mainittiin esimerkiksi Marttayhdistys, seurakunta, SPR ja terveysyhdistyksiä.</a:t>
            </a:r>
            <a:endParaRPr lang="fi-FI" sz="1800">
              <a:highlight>
                <a:srgbClr val="FFFF00"/>
              </a:highlight>
            </a:endParaRPr>
          </a:p>
          <a:p>
            <a:pPr marL="285750" indent="-285750">
              <a:buFont typeface="Arial" panose="020B0604020202020204" pitchFamily="34" charset="0"/>
              <a:buChar char="•"/>
            </a:pPr>
            <a:r>
              <a:rPr lang="fi-FI" sz="1800"/>
              <a:t>43 % kertoo, että ei ole aktiivinen jäsen järjestöissä tai yhteisöissä</a:t>
            </a:r>
          </a:p>
        </p:txBody>
      </p:sp>
      <p:graphicFrame>
        <p:nvGraphicFramePr>
          <p:cNvPr id="8" name="Kuvan paikkamerkki 7">
            <a:extLst>
              <a:ext uri="{FF2B5EF4-FFF2-40B4-BE49-F238E27FC236}">
                <a16:creationId xmlns:a16="http://schemas.microsoft.com/office/drawing/2014/main" id="{8D5C58F2-20C3-F7D8-AE19-733FB4386F08}"/>
              </a:ext>
            </a:extLst>
          </p:cNvPr>
          <p:cNvGraphicFramePr>
            <a:graphicFrameLocks noGrp="1"/>
          </p:cNvGraphicFramePr>
          <p:nvPr>
            <p:ph type="pic" idx="1"/>
            <p:extLst>
              <p:ext uri="{D42A27DB-BD31-4B8C-83A1-F6EECF244321}">
                <p14:modId xmlns:p14="http://schemas.microsoft.com/office/powerpoint/2010/main" val="1604205005"/>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iruutu 3">
            <a:extLst>
              <a:ext uri="{FF2B5EF4-FFF2-40B4-BE49-F238E27FC236}">
                <a16:creationId xmlns:a16="http://schemas.microsoft.com/office/drawing/2014/main" id="{3386D80F-A48C-0F9D-77D3-9D432814034C}"/>
              </a:ext>
            </a:extLst>
          </p:cNvPr>
          <p:cNvSpPr txBox="1"/>
          <p:nvPr/>
        </p:nvSpPr>
        <p:spPr>
          <a:xfrm>
            <a:off x="516100" y="4145252"/>
            <a:ext cx="4936433" cy="1631216"/>
          </a:xfrm>
          <a:prstGeom prst="rect">
            <a:avLst/>
          </a:prstGeom>
          <a:noFill/>
        </p:spPr>
        <p:txBody>
          <a:bodyPr wrap="square">
            <a:spAutoFit/>
          </a:bodyPr>
          <a:lstStyle/>
          <a:p>
            <a:r>
              <a:rPr lang="fi-FI" sz="2000" b="0" i="1">
                <a:solidFill>
                  <a:schemeClr val="accent3"/>
                </a:solidFill>
                <a:effectLst/>
                <a:highlight>
                  <a:srgbClr val="FFFFFF"/>
                </a:highlight>
                <a:latin typeface="Aptos Narrow" panose="020B0004020202020204" pitchFamily="34" charset="0"/>
              </a:rPr>
              <a:t>”Eläkkeelle jääminen oli erityinen virstanpylväs elämässä ja vei omanlaiseensa prosessiin. Vapaaehtoistoiminta ja osallistuminen erilaiseen järjestötoimintaan on kuitenkin mielekästä ja tuo sisältöä arkeen.” </a:t>
            </a:r>
            <a:endParaRPr lang="fi-FI" sz="2000" i="1">
              <a:solidFill>
                <a:schemeClr val="accent3"/>
              </a:solidFill>
            </a:endParaRPr>
          </a:p>
        </p:txBody>
      </p:sp>
    </p:spTree>
    <p:extLst>
      <p:ext uri="{BB962C8B-B14F-4D97-AF65-F5344CB8AC3E}">
        <p14:creationId xmlns:p14="http://schemas.microsoft.com/office/powerpoint/2010/main" val="3465796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B5E913-8BFC-474D-F1DF-905B2AC6CDFA}"/>
              </a:ext>
            </a:extLst>
          </p:cNvPr>
          <p:cNvSpPr>
            <a:spLocks noGrp="1"/>
          </p:cNvSpPr>
          <p:nvPr>
            <p:ph type="title"/>
          </p:nvPr>
        </p:nvSpPr>
        <p:spPr>
          <a:xfrm>
            <a:off x="285135" y="365125"/>
            <a:ext cx="11068665" cy="932733"/>
          </a:xfrm>
        </p:spPr>
        <p:txBody>
          <a:bodyPr/>
          <a:lstStyle/>
          <a:p>
            <a:r>
              <a:rPr lang="fi-FI" b="1">
                <a:solidFill>
                  <a:schemeClr val="accent1"/>
                </a:solidFill>
              </a:rPr>
              <a:t>KOKEMUKSIA HYVINVOINNISTA </a:t>
            </a:r>
            <a:br>
              <a:rPr lang="fi-FI"/>
            </a:br>
            <a:endParaRPr lang="fi-FI" sz="1400">
              <a:highlight>
                <a:srgbClr val="FFFF00"/>
              </a:highlight>
            </a:endParaRPr>
          </a:p>
        </p:txBody>
      </p:sp>
      <p:sp>
        <p:nvSpPr>
          <p:cNvPr id="3" name="Sisällön paikkamerkki 2">
            <a:extLst>
              <a:ext uri="{FF2B5EF4-FFF2-40B4-BE49-F238E27FC236}">
                <a16:creationId xmlns:a16="http://schemas.microsoft.com/office/drawing/2014/main" id="{9182A4C6-984F-CA36-7148-2A9DBA7CF0D9}"/>
              </a:ext>
            </a:extLst>
          </p:cNvPr>
          <p:cNvSpPr>
            <a:spLocks noGrp="1"/>
          </p:cNvSpPr>
          <p:nvPr>
            <p:ph idx="1"/>
          </p:nvPr>
        </p:nvSpPr>
        <p:spPr>
          <a:xfrm>
            <a:off x="285135" y="1153925"/>
            <a:ext cx="11661059" cy="4879105"/>
          </a:xfrm>
        </p:spPr>
        <p:txBody>
          <a:bodyPr>
            <a:normAutofit lnSpcReduction="10000"/>
          </a:bodyPr>
          <a:lstStyle/>
          <a:p>
            <a:r>
              <a:rPr lang="fi-FI"/>
              <a:t>Enemmistö vastaajista koki olevansa tyytyväinen elämäänsä (75 %), jotenkuten tyytyväisiä oli 22 % ja tyytymättömiä 4 %</a:t>
            </a:r>
          </a:p>
          <a:p>
            <a:endParaRPr lang="fi-FI" sz="500"/>
          </a:p>
          <a:p>
            <a:pPr marL="457200" lvl="1" indent="0">
              <a:buNone/>
            </a:pPr>
            <a:r>
              <a:rPr lang="fi-FI" i="1">
                <a:solidFill>
                  <a:schemeClr val="accent3"/>
                </a:solidFill>
              </a:rPr>
              <a:t>”</a:t>
            </a:r>
            <a:r>
              <a:rPr lang="fi-FI" b="0" i="1">
                <a:solidFill>
                  <a:schemeClr val="accent3"/>
                </a:solidFill>
                <a:effectLst/>
                <a:highlight>
                  <a:srgbClr val="FFFFFF"/>
                </a:highlight>
                <a:latin typeface="Aptos Narrow" panose="020B0004020202020204" pitchFamily="34" charset="0"/>
              </a:rPr>
              <a:t> Vanheneminen on hieno jakso elämässä - varsinkin kun pääsee vielä liikkumaan ja pärjää melko hyvin arjessa - ajan käyttö ja työelämä sekä vastuu on jäänyt pois.”</a:t>
            </a:r>
          </a:p>
          <a:p>
            <a:pPr marL="457200" lvl="1" indent="0">
              <a:buNone/>
            </a:pPr>
            <a:endParaRPr lang="fi-FI" sz="500" i="1">
              <a:solidFill>
                <a:schemeClr val="accent3"/>
              </a:solidFill>
            </a:endParaRPr>
          </a:p>
          <a:p>
            <a:pPr marL="457200" lvl="1" indent="0">
              <a:buNone/>
            </a:pPr>
            <a:r>
              <a:rPr lang="fi-FI" i="1">
                <a:solidFill>
                  <a:schemeClr val="accent3"/>
                </a:solidFill>
                <a:highlight>
                  <a:srgbClr val="FFFFFF"/>
                </a:highlight>
                <a:latin typeface="Aptos Narrow" panose="020B0004020202020204" pitchFamily="34" charset="0"/>
              </a:rPr>
              <a:t>” Mielekäs elämä ei aina ole helppoa, vaan jokainen tarvitsee tunteen, että olen tarpeellinen viimeiseen hengenvetoon saakka.”</a:t>
            </a:r>
          </a:p>
          <a:p>
            <a:pPr marL="0" indent="0">
              <a:buNone/>
            </a:pPr>
            <a:endParaRPr lang="fi-FI" sz="1500"/>
          </a:p>
          <a:p>
            <a:r>
              <a:rPr lang="fi-FI" sz="2800"/>
              <a:t>Oman terveydentilan koki vastaajista yli puolet hyväksi (65%), keskinkertaiseksi 25% ja huonoksi 8 %</a:t>
            </a:r>
          </a:p>
          <a:p>
            <a:endParaRPr lang="fi-FI" sz="500"/>
          </a:p>
          <a:p>
            <a:pPr marL="457200" lvl="1" indent="0">
              <a:buNone/>
            </a:pPr>
            <a:r>
              <a:rPr lang="fi-FI" sz="2600" i="1">
                <a:solidFill>
                  <a:schemeClr val="accent3"/>
                </a:solidFill>
              </a:rPr>
              <a:t>”</a:t>
            </a:r>
            <a:r>
              <a:rPr lang="fi-FI" sz="2600" b="0" i="1">
                <a:solidFill>
                  <a:schemeClr val="accent3"/>
                </a:solidFill>
                <a:effectLst/>
                <a:highlight>
                  <a:srgbClr val="FFFFFF"/>
                </a:highlight>
                <a:latin typeface="Aptos Narrow" panose="020B0004020202020204" pitchFamily="34" charset="0"/>
              </a:rPr>
              <a:t> Vanhuus ei tule yksin, se tuo sairaudet mukanaan eli en todellakaan ole samassa kunnossa kuin nuorempana. -,- Olen huomannut, että en edes yritä olla ikäistäni nuorempi ja annan itselleni mahdollisuuden tehdä itseäni kiinnostavia asioita.”</a:t>
            </a:r>
            <a:endParaRPr lang="fi-FI" sz="2600" i="1">
              <a:solidFill>
                <a:schemeClr val="accent3"/>
              </a:solidFill>
            </a:endParaRPr>
          </a:p>
          <a:p>
            <a:endParaRPr lang="fi-FI"/>
          </a:p>
        </p:txBody>
      </p:sp>
    </p:spTree>
    <p:extLst>
      <p:ext uri="{BB962C8B-B14F-4D97-AF65-F5344CB8AC3E}">
        <p14:creationId xmlns:p14="http://schemas.microsoft.com/office/powerpoint/2010/main" val="187198224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B85D65918508BE46B2C5B7DA61C789B6" ma:contentTypeVersion="4" ma:contentTypeDescription="Luo uusi asiakirja." ma:contentTypeScope="" ma:versionID="80ab605a4d090f66672a6c872243f3a5">
  <xsd:schema xmlns:xsd="http://www.w3.org/2001/XMLSchema" xmlns:xs="http://www.w3.org/2001/XMLSchema" xmlns:p="http://schemas.microsoft.com/office/2006/metadata/properties" xmlns:ns2="0f93fe0f-369f-4880-84e0-656584846226" targetNamespace="http://schemas.microsoft.com/office/2006/metadata/properties" ma:root="true" ma:fieldsID="5cc83966bccd0ff63b74d6a8265010d8" ns2:_="">
    <xsd:import namespace="0f93fe0f-369f-4880-84e0-6565848462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3fe0f-369f-4880-84e0-6565848462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A9C4C-8BDA-4B3C-B474-6EBBFA41ECF4}">
  <ds:schemaRefs>
    <ds:schemaRef ds:uri="http://purl.org/dc/elements/1.1/"/>
    <ds:schemaRef ds:uri="http://schemas.microsoft.com/office/2006/metadata/properties"/>
    <ds:schemaRef ds:uri="0f93fe0f-369f-4880-84e0-65658484622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E8CE9722-5933-4558-950E-07C00C55D102}">
  <ds:schemaRefs>
    <ds:schemaRef ds:uri="http://schemas.microsoft.com/sharepoint/v3/contenttype/forms"/>
  </ds:schemaRefs>
</ds:datastoreItem>
</file>

<file path=customXml/itemProps3.xml><?xml version="1.0" encoding="utf-8"?>
<ds:datastoreItem xmlns:ds="http://schemas.openxmlformats.org/officeDocument/2006/customXml" ds:itemID="{232135E0-F115-4353-B250-60290BB8DB6A}">
  <ds:schemaRefs>
    <ds:schemaRef ds:uri="0f93fe0f-369f-4880-84e0-6565848462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1847</Words>
  <Application>Microsoft Office PowerPoint</Application>
  <PresentationFormat>Laajakuva</PresentationFormat>
  <Paragraphs>164</Paragraphs>
  <Slides>19</Slides>
  <Notes>0</Notes>
  <HiddenSlides>0</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19</vt:i4>
      </vt:variant>
    </vt:vector>
  </HeadingPairs>
  <TitlesOfParts>
    <vt:vector size="30" baseType="lpstr">
      <vt:lpstr>Aptos</vt:lpstr>
      <vt:lpstr>Aptos Display</vt:lpstr>
      <vt:lpstr>Aptos Narrow</vt:lpstr>
      <vt:lpstr>Arial</vt:lpstr>
      <vt:lpstr>Avenir Next LT Pro</vt:lpstr>
      <vt:lpstr>Calibri</vt:lpstr>
      <vt:lpstr>Calibri Light</vt:lpstr>
      <vt:lpstr>Century Gothic</vt:lpstr>
      <vt:lpstr>Times New Roman</vt:lpstr>
      <vt:lpstr>Verdana</vt:lpstr>
      <vt:lpstr>Office-teema</vt:lpstr>
      <vt:lpstr>Mikä tekee arjestasi hyvän Kangasalla? - kyselyn tulosten julkaisu</vt:lpstr>
      <vt:lpstr>TAUSTA</vt:lpstr>
      <vt:lpstr>KYSELYN TARKOITUS JA TEEMAT</vt:lpstr>
      <vt:lpstr>KYSELYN TOTEUTUS</vt:lpstr>
      <vt:lpstr>KETKÄ VASTASIVAT</vt:lpstr>
      <vt:lpstr>ILOA ARKEEN</vt:lpstr>
      <vt:lpstr>ARJEN HARRASTUKSIA</vt:lpstr>
      <vt:lpstr>JÄRJESTÖT JA YHTEISÖT</vt:lpstr>
      <vt:lpstr>KOKEMUKSIA HYVINVOINNISTA  </vt:lpstr>
      <vt:lpstr>SOSIAALISET SUHTEET JA YKSINÄISYYS</vt:lpstr>
      <vt:lpstr>PALVELUT</vt:lpstr>
      <vt:lpstr>KOKEMUS TIEDON SAAMISESTA PALVELUISTA</vt:lpstr>
      <vt:lpstr>AVUN SAAMINEN JA ANTAMINEN</vt:lpstr>
      <vt:lpstr>DIGITALISAATIO JA TEKNOLOGIA</vt:lpstr>
      <vt:lpstr>KANGASALAN ELÄKELÄISJÄRJESTÖT</vt:lpstr>
      <vt:lpstr>KANGASALAN VANHUSNEUVOSTO</vt:lpstr>
      <vt:lpstr>LÄHITORI</vt:lpstr>
      <vt:lpstr>LOPUKSI</vt:lpstr>
      <vt:lpstr>KIITOS!</vt:lpstr>
    </vt:vector>
  </TitlesOfParts>
  <Company>Tampere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Anniriikka Rantala (TAU)</dc:creator>
  <cp:lastModifiedBy>Erkki Leppänen</cp:lastModifiedBy>
  <cp:revision>1</cp:revision>
  <cp:lastPrinted>2024-09-26T10:20:40Z</cp:lastPrinted>
  <dcterms:created xsi:type="dcterms:W3CDTF">2024-09-19T06:46:18Z</dcterms:created>
  <dcterms:modified xsi:type="dcterms:W3CDTF">2024-10-02T14:15:39Z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0x010100B85D65918508BE46B2C5B7DA61C789B6</vt:lpwstr>
  </property>
</Properties>
</file>