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6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BB8E1-8D1C-4880-9D11-2AB24657D6F0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8B07-8E7B-417D-80FA-B9049507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E8B07-8E7B-417D-80FA-B9049507C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E8B07-8E7B-417D-80FA-B9049507C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702DC8D-8346-464C-A603-C776544FC3E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2EB6F48-5256-4974-A34A-D944169EA3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5456" y="332656"/>
            <a:ext cx="7498080" cy="3240360"/>
          </a:xfrm>
        </p:spPr>
        <p:txBody>
          <a:bodyPr/>
          <a:lstStyle/>
          <a:p>
            <a:pPr algn="ctr">
              <a:buNone/>
            </a:pPr>
            <a:r>
              <a:rPr lang="fi-FI" sz="3600" dirty="0">
                <a:solidFill>
                  <a:srgbClr val="FFFF00"/>
                </a:solidFill>
              </a:rPr>
              <a:t>Tikkurilan Judokat</a:t>
            </a:r>
            <a:r>
              <a:rPr lang="fi-FI" sz="2800" dirty="0">
                <a:solidFill>
                  <a:srgbClr val="FFFF00"/>
                </a:solidFill>
              </a:rPr>
              <a:t> </a:t>
            </a:r>
            <a:r>
              <a:rPr lang="fi-FI" sz="2800" dirty="0" smtClean="0">
                <a:solidFill>
                  <a:srgbClr val="FFFF00"/>
                </a:solidFill>
              </a:rPr>
              <a:t> ry</a:t>
            </a:r>
            <a:endParaRPr lang="fi-FI" sz="28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i-FI" sz="3600" dirty="0" smtClean="0">
                <a:solidFill>
                  <a:srgbClr val="FFFF00"/>
                </a:solidFill>
              </a:rPr>
              <a:t>Strategia </a:t>
            </a:r>
            <a:r>
              <a:rPr lang="fi-FI" sz="3600" dirty="0">
                <a:solidFill>
                  <a:srgbClr val="FFFF00"/>
                </a:solidFill>
              </a:rPr>
              <a:t>vuosille </a:t>
            </a:r>
            <a:r>
              <a:rPr lang="fi-FI" sz="3600" dirty="0" smtClean="0">
                <a:solidFill>
                  <a:srgbClr val="FFFF00"/>
                </a:solidFill>
              </a:rPr>
              <a:t>2013-2020</a:t>
            </a:r>
            <a:endParaRPr lang="fi-FI" sz="36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i-FI" sz="2800" dirty="0">
                <a:solidFill>
                  <a:srgbClr val="FFFF00"/>
                </a:solidFill>
              </a:rPr>
              <a:t>	</a:t>
            </a:r>
            <a:endParaRPr lang="fi-FI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i-FI" sz="2800" b="1" dirty="0" smtClean="0"/>
              <a:t>Judoa </a:t>
            </a:r>
            <a:r>
              <a:rPr lang="fi-FI" sz="2800" b="1" dirty="0" smtClean="0"/>
              <a:t>Hyvässä Seurassa</a:t>
            </a:r>
            <a:endParaRPr lang="fi-FI" sz="2800" b="1" dirty="0"/>
          </a:p>
          <a:p>
            <a:endParaRPr lang="en-US" sz="2800" dirty="0"/>
          </a:p>
        </p:txBody>
      </p:sp>
      <p:pic>
        <p:nvPicPr>
          <p:cNvPr id="4" name="Picture 2" descr="F:\JUDO\DOKUMENTTEJA\PieniTIK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26" y="3290469"/>
            <a:ext cx="6501861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2973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FF00"/>
                </a:solidFill>
              </a:rPr>
              <a:t>(Versio </a:t>
            </a:r>
            <a:r>
              <a:rPr lang="fi-FI" dirty="0" smtClean="0">
                <a:solidFill>
                  <a:srgbClr val="FFFF00"/>
                </a:solidFill>
              </a:rPr>
              <a:t>0.2, 15.10.2012)</a:t>
            </a:r>
            <a:endParaRPr lang="fi-FI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 smtClean="0">
                <a:solidFill>
                  <a:srgbClr val="FFFF00"/>
                </a:solidFill>
              </a:rPr>
              <a:t>Visio 2020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24800" cy="1900808"/>
          </a:xfrm>
        </p:spPr>
        <p:txBody>
          <a:bodyPr>
            <a:normAutofit/>
          </a:bodyPr>
          <a:lstStyle/>
          <a:p>
            <a:r>
              <a:rPr lang="fi-FI" sz="3200" dirty="0"/>
              <a:t>Tikkurilan Judokat on vuonna </a:t>
            </a:r>
            <a:r>
              <a:rPr lang="fi-FI" sz="3200" dirty="0" smtClean="0"/>
              <a:t>2020 edelleen </a:t>
            </a:r>
            <a:r>
              <a:rPr lang="fi-FI" sz="3200" dirty="0"/>
              <a:t>Suomen </a:t>
            </a:r>
            <a:r>
              <a:rPr lang="fi-FI" sz="3200" dirty="0" smtClean="0"/>
              <a:t>johtava judoseura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 descr="E:\JUDO\TAPAHTUMAT\2012\Strategiapäivät Sannainen 3.-4.3.2012\Kuvat\valitt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3" y="3920412"/>
            <a:ext cx="2011714" cy="166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JUDO\JUDO FINNISH OPEN\JFO2011\Valokuvat\Risto Karvoselta\vapaa kierto cop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7430"/>
            <a:ext cx="2582518" cy="172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JUDO\JUNNUCUPIT\2012\Junnucup 2_Porvoo\Janne Koistisen kuvat\JunnuCupII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07430"/>
            <a:ext cx="2603206" cy="1735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JUDO\DOKUMENTTEJA\PieniTIK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594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 smtClean="0">
                <a:solidFill>
                  <a:srgbClr val="FFFF00"/>
                </a:solidFill>
              </a:rPr>
              <a:t>Seuran tehtävä</a:t>
            </a: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4114800"/>
          </a:xfrm>
        </p:spPr>
        <p:txBody>
          <a:bodyPr/>
          <a:lstStyle/>
          <a:p>
            <a:r>
              <a:rPr lang="fi-FI" sz="3200" dirty="0"/>
              <a:t>Tikkurilan Judokat liikuttaa kaikenikäisiä ihmisiä hyvässä seurassa, jossa esikuvina toimivat kansallisesti ja kansainvälisesti menestyvät kilpaurheilijat sekä osaavat ohjaajat ja valmentajat.</a:t>
            </a:r>
          </a:p>
          <a:p>
            <a:endParaRPr lang="en-US" dirty="0"/>
          </a:p>
        </p:txBody>
      </p:sp>
      <p:pic>
        <p:nvPicPr>
          <p:cNvPr id="6" name="Picture 2" descr="F:\JUDO\DOKUMENTTEJA\PieniTIK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01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>
                <a:solidFill>
                  <a:srgbClr val="FFFF00"/>
                </a:solidFill>
              </a:rPr>
              <a:t>Talouden </a:t>
            </a:r>
            <a:r>
              <a:rPr lang="fi-FI" sz="3200" b="1" dirty="0">
                <a:solidFill>
                  <a:srgbClr val="FFFF00"/>
                </a:solidFill>
              </a:rPr>
              <a:t>ja hallinnon menestymistavat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2714" y="1176101"/>
            <a:ext cx="698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Hyvä taloussuunnittelu sekä jaostokohtaisen tulo- ja menoarvion oikeudenmukainen jaottelu ja seuranta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Palkatut toimihenkilöt</a:t>
            </a:r>
            <a:r>
              <a:rPr lang="fi-FI" dirty="0" smtClean="0"/>
              <a:t>; </a:t>
            </a:r>
            <a:r>
              <a:rPr lang="fi-FI" dirty="0" smtClean="0"/>
              <a:t>toiminnanjohtaja </a:t>
            </a:r>
            <a:r>
              <a:rPr lang="fi-FI" dirty="0" smtClean="0"/>
              <a:t>ja nuoriso- </a:t>
            </a:r>
            <a:r>
              <a:rPr lang="fi-FI" dirty="0"/>
              <a:t>ja </a:t>
            </a:r>
            <a:r>
              <a:rPr lang="fi-FI" dirty="0" smtClean="0"/>
              <a:t>kehityspäällikkö, toimistohenkilö, seuraohjaajat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Palkkiojärjestelmän kehittäminen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Valmennuksen ammattimaistuminen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Laadukkaiden </a:t>
            </a:r>
            <a:r>
              <a:rPr lang="fi-FI" dirty="0"/>
              <a:t>palvelujen oikea </a:t>
            </a:r>
            <a:r>
              <a:rPr lang="fi-FI" dirty="0" smtClean="0"/>
              <a:t>hinnoittelu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Palvelujen </a:t>
            </a:r>
            <a:r>
              <a:rPr lang="fi-FI" dirty="0"/>
              <a:t>riittävä tarjonta ja selkeä </a:t>
            </a:r>
            <a:r>
              <a:rPr lang="fi-FI" dirty="0" smtClean="0"/>
              <a:t>markkinointi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Ammattimainen viestintä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Järjestelmällinen varainhankinta ja pääosin judosta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Harrastajamäärän hallittu kasvu 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Tiivis </a:t>
            </a:r>
            <a:r>
              <a:rPr lang="fi-FI" dirty="0"/>
              <a:t>yhteydenpito Vantaan kaupungin, </a:t>
            </a:r>
            <a:r>
              <a:rPr lang="fi-FI" dirty="0" smtClean="0"/>
              <a:t>Tikkurilan Urheilupuiston</a:t>
            </a:r>
            <a:r>
              <a:rPr lang="fi-FI" dirty="0"/>
              <a:t>, Judoliiton, </a:t>
            </a:r>
            <a:r>
              <a:rPr lang="fi-FI" dirty="0" err="1" smtClean="0"/>
              <a:t>ES-alueen</a:t>
            </a:r>
            <a:r>
              <a:rPr lang="fi-FI" dirty="0"/>
              <a:t>, </a:t>
            </a:r>
            <a:r>
              <a:rPr lang="fi-FI" dirty="0" err="1" smtClean="0"/>
              <a:t>SLU:n</a:t>
            </a:r>
            <a:r>
              <a:rPr lang="fi-FI" dirty="0" smtClean="0"/>
              <a:t>, Liikuntayhdistys </a:t>
            </a:r>
            <a:r>
              <a:rPr lang="fi-FI" dirty="0"/>
              <a:t>jne. sidosryhmien kanssa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Seuran </a:t>
            </a:r>
            <a:r>
              <a:rPr lang="fi-FI" dirty="0"/>
              <a:t>palveluiden markkinointikohteina </a:t>
            </a:r>
            <a:r>
              <a:rPr lang="fi-FI" dirty="0" smtClean="0"/>
              <a:t>muksuikäiset, </a:t>
            </a:r>
            <a:r>
              <a:rPr lang="fi-FI" dirty="0"/>
              <a:t>lapset ja nuoret, erityisryhmäläiset, aikuiset kuntoilijat, yritysten henkilöstö, eläkeläiset, ”Koko perheen judoliikunta-kurssit</a:t>
            </a:r>
            <a:r>
              <a:rPr lang="fi-FI" dirty="0" smtClean="0"/>
              <a:t>” sekä yritykset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Kiinnostavat kansainväliset kilpailut, jotka tukevat myös Vantaan </a:t>
            </a:r>
            <a:r>
              <a:rPr lang="fi-FI" dirty="0"/>
              <a:t>kaupungin </a:t>
            </a:r>
            <a:r>
              <a:rPr lang="fi-FI" dirty="0" err="1"/>
              <a:t>kv-strategiaa</a:t>
            </a:r>
            <a:r>
              <a:rPr lang="fi-FI" dirty="0"/>
              <a:t> 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Omat sisäiset laadukkaat kilpailut, leirit ja muut tapahtumat</a:t>
            </a:r>
            <a:endParaRPr lang="fi-FI" dirty="0"/>
          </a:p>
        </p:txBody>
      </p:sp>
      <p:pic>
        <p:nvPicPr>
          <p:cNvPr id="4099" name="Picture 3" descr="E:\JUDO\VETÄJÄPALAVERIT\Krapihovi\käd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65" y="5195815"/>
            <a:ext cx="1567490" cy="148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JUDO\DOKUMENTTEJA\PieniTI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7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>
                <a:solidFill>
                  <a:srgbClr val="FFFF00"/>
                </a:solidFill>
              </a:rPr>
              <a:t>Harrastejudon menestymistavat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1387397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Vyöarvojärjestelmän </a:t>
            </a:r>
            <a:r>
              <a:rPr lang="fi-FI" dirty="0"/>
              <a:t>toimivuuden varmistaminen hyvänä kannustimena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Seuran </a:t>
            </a:r>
            <a:r>
              <a:rPr lang="fi-FI" dirty="0"/>
              <a:t>palvelun laatu ja </a:t>
            </a:r>
            <a:r>
              <a:rPr lang="fi-FI" dirty="0" smtClean="0"/>
              <a:t>monipuolisuus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Sinettiseuran laatukriteerien noudattaminen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Osaavat </a:t>
            </a:r>
            <a:r>
              <a:rPr lang="fi-FI" dirty="0" smtClean="0"/>
              <a:t>ohjaajat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Nuorten osallistaminen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H</a:t>
            </a:r>
            <a:r>
              <a:rPr lang="fi-FI" dirty="0" smtClean="0"/>
              <a:t>arrastejudon </a:t>
            </a:r>
            <a:r>
              <a:rPr lang="fi-FI" dirty="0" smtClean="0"/>
              <a:t>kehittäminen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Panostaminen viestintään: </a:t>
            </a:r>
            <a:r>
              <a:rPr lang="fi-FI" dirty="0"/>
              <a:t>judo ja Tikkurilan Judokat sopii kaikenikäisille ja -kuntoisille erinomaisena liikuntamuotona, myös erityisryhmät huomioiden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Kaikkea </a:t>
            </a:r>
            <a:r>
              <a:rPr lang="fi-FI" dirty="0"/>
              <a:t>judotyötä arvostava toimintailmapiiri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Koulutusjärjestelmän </a:t>
            </a:r>
            <a:r>
              <a:rPr lang="fi-FI" dirty="0"/>
              <a:t>edelleen kehittäminen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Kaikille </a:t>
            </a:r>
            <a:r>
              <a:rPr lang="fi-FI" dirty="0"/>
              <a:t>mielekästä toimintaa hyvässä seurassa koko elämän ajaksi = judosta ja Tikkurilan Judokoista elämäntapa</a:t>
            </a:r>
          </a:p>
        </p:txBody>
      </p:sp>
      <p:pic>
        <p:nvPicPr>
          <p:cNvPr id="5122" name="Picture 2" descr="E:\JUDO\VETÄJÄPALAVERIT\Taso1_vetäjien harkat 12.4.2011\Juoks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42" y="4653136"/>
            <a:ext cx="2398713" cy="203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JUDO\DOKUMENTTEJA\PieniTI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E:\JUDO\DOKUMENTTEJA\Rollup\paino_2012_Sinetti-logo_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9005"/>
            <a:ext cx="792088" cy="12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4019" y="1360637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>
                <a:solidFill>
                  <a:srgbClr val="FFFF00"/>
                </a:solidFill>
              </a:rPr>
              <a:t>Nuorten toiminnan menestymistavat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777" y="1360637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Vyöarvo- </a:t>
            </a:r>
            <a:r>
              <a:rPr lang="fi-FI" dirty="0"/>
              <a:t>ja kilpailujärjestelmän toimivuuden varmistaminen hyvänä kannustimena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Seuran </a:t>
            </a:r>
            <a:r>
              <a:rPr lang="fi-FI" dirty="0"/>
              <a:t>palvelun laatu ja monipuolisuus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Pätevät ja motivoituneet ohjaajat </a:t>
            </a:r>
            <a:r>
              <a:rPr lang="fi-FI" dirty="0"/>
              <a:t>ja valmentajat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Nuorten </a:t>
            </a:r>
            <a:r>
              <a:rPr lang="fi-FI" dirty="0"/>
              <a:t>vanhempien </a:t>
            </a:r>
            <a:r>
              <a:rPr lang="fi-FI" dirty="0" smtClean="0"/>
              <a:t>huomioiminen ja mukaanotto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Drop out –ilmiöön puuttuminen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Ohjaajien </a:t>
            </a:r>
            <a:r>
              <a:rPr lang="fi-FI" dirty="0"/>
              <a:t>ja valmentajien lisäkoulutus ja mukana olo kilpailu- ja </a:t>
            </a:r>
            <a:r>
              <a:rPr lang="fi-FI" dirty="0" smtClean="0"/>
              <a:t>leiritapahtumissa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Esikuvien käyttö kannustimena (Judo on </a:t>
            </a:r>
            <a:r>
              <a:rPr lang="fi-FI" dirty="0" err="1" smtClean="0"/>
              <a:t>Cool</a:t>
            </a:r>
            <a:r>
              <a:rPr lang="fi-FI" dirty="0" smtClean="0"/>
              <a:t>)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Seuran </a:t>
            </a:r>
            <a:r>
              <a:rPr lang="fi-FI" dirty="0"/>
              <a:t>omat tapahtumat ja leirit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Säännölliset pelisääntökeskustelut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Tarkentaa ryhmien yhdistämisten aikataulutusta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Nuorten </a:t>
            </a:r>
            <a:r>
              <a:rPr lang="fi-FI" dirty="0"/>
              <a:t>mukaan ottaminen toiminnan kehittämiseen (mm. </a:t>
            </a:r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dirty="0" err="1"/>
              <a:t>Oon</a:t>
            </a:r>
            <a:r>
              <a:rPr lang="fi-FI" dirty="0"/>
              <a:t> </a:t>
            </a:r>
            <a:r>
              <a:rPr lang="fi-FI" dirty="0" err="1"/>
              <a:t>Täällä-projekti</a:t>
            </a:r>
            <a:r>
              <a:rPr lang="fi-FI" dirty="0" smtClean="0"/>
              <a:t>) – aktiiviset apuvetäjät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Urapolkusuunnitelmat (</a:t>
            </a:r>
            <a:r>
              <a:rPr lang="fi-FI" dirty="0"/>
              <a:t>mm. urheilija, tuomari, harrastaja, ohjaaja, </a:t>
            </a:r>
            <a:r>
              <a:rPr lang="fi-FI" dirty="0" smtClean="0"/>
              <a:t>järjestö)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Kotisaliin lisää viihtyisyyttä</a:t>
            </a:r>
            <a:endParaRPr lang="fi-FI" dirty="0"/>
          </a:p>
          <a:p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94" y="2276872"/>
            <a:ext cx="255536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F:\JUDO\DOKUMENTTEJA\PieniTI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21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>
                <a:solidFill>
                  <a:srgbClr val="FFFF00"/>
                </a:solidFill>
              </a:rPr>
              <a:t>Kilpa-urheilun </a:t>
            </a:r>
            <a:r>
              <a:rPr lang="fi-FI" sz="3200" b="1" dirty="0">
                <a:solidFill>
                  <a:srgbClr val="FFFF00"/>
                </a:solidFill>
              </a:rPr>
              <a:t>menestymistavat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1560" y="1484784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Valmennuksen </a:t>
            </a:r>
            <a:r>
              <a:rPr lang="fi-FI" dirty="0"/>
              <a:t>laatuun panostaminen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Valmentajien </a:t>
            </a:r>
            <a:r>
              <a:rPr lang="fi-FI" dirty="0"/>
              <a:t>lisäkoulutus ja </a:t>
            </a:r>
            <a:r>
              <a:rPr lang="fi-FI" dirty="0" smtClean="0"/>
              <a:t>rekrytointi - kirjallinen koulutussuunnitelma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Lisää </a:t>
            </a:r>
            <a:r>
              <a:rPr lang="fi-FI" dirty="0"/>
              <a:t>sitoutuneita </a:t>
            </a:r>
            <a:r>
              <a:rPr lang="fi-FI" dirty="0" smtClean="0"/>
              <a:t>valmentajia koko toimintaketjuun (koko kilpauralle)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alkattu valmennuskoordinaattori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Kilpailijoiden osallistaminen seuran toimintaan, mm. vetovastuuta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Tiivis </a:t>
            </a:r>
            <a:r>
              <a:rPr lang="fi-FI" dirty="0"/>
              <a:t>yhteistyö </a:t>
            </a:r>
            <a:r>
              <a:rPr lang="fi-FI" dirty="0" smtClean="0"/>
              <a:t>Judoliiton, Urheiluakatemian </a:t>
            </a:r>
            <a:r>
              <a:rPr lang="fi-FI" dirty="0"/>
              <a:t>ja </a:t>
            </a:r>
            <a:r>
              <a:rPr lang="fi-FI" dirty="0" smtClean="0"/>
              <a:t>alueen seurojen </a:t>
            </a:r>
            <a:r>
              <a:rPr lang="fi-FI" dirty="0"/>
              <a:t>kanssa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Nuorten </a:t>
            </a:r>
            <a:r>
              <a:rPr lang="fi-FI" dirty="0"/>
              <a:t>valmennusryhmään lisää </a:t>
            </a:r>
            <a:r>
              <a:rPr lang="fi-FI" dirty="0" smtClean="0"/>
              <a:t>panoksia - osaavia ja sitoutuneita ohjaajia</a:t>
            </a:r>
            <a:endParaRPr lang="fi-FI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Riittävästi </a:t>
            </a:r>
            <a:r>
              <a:rPr lang="fi-FI" dirty="0"/>
              <a:t>valmentajia ja/tai muita </a:t>
            </a:r>
            <a:r>
              <a:rPr lang="fi-FI" dirty="0" smtClean="0"/>
              <a:t>tukihenkilöitä (mm. joukkuejohtaja) </a:t>
            </a:r>
            <a:r>
              <a:rPr lang="fi-FI" dirty="0" smtClean="0"/>
              <a:t>aktiivisesti mukaan kilpailutapahtumiin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Taloudellisen </a:t>
            </a:r>
            <a:r>
              <a:rPr lang="fi-FI" dirty="0"/>
              <a:t>tuen </a:t>
            </a:r>
            <a:r>
              <a:rPr lang="fi-FI" dirty="0" smtClean="0"/>
              <a:t>kasvattaminen – hinnoittelun uudistaminen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Oma huippu-urheilustrategia - kilpaurapolkusuunnitelma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/>
              <a:t>Kirjallinen koulutussuunnitelma</a:t>
            </a:r>
            <a:endParaRPr lang="fi-FI" dirty="0"/>
          </a:p>
        </p:txBody>
      </p:sp>
      <p:pic>
        <p:nvPicPr>
          <p:cNvPr id="3074" name="Picture 2" descr="E:\JUDO\KISAKUVIA\Ryhti Shiai 2010\RyhtiShiai_11092010 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59" y="4725144"/>
            <a:ext cx="3265960" cy="202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JUDO\DOKUMENTTEJA\PieniTI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52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>
                <a:solidFill>
                  <a:srgbClr val="FFFF00"/>
                </a:solidFill>
              </a:rPr>
              <a:t>Mitä seuran ihmisiltä odotetaan, </a:t>
            </a:r>
            <a:r>
              <a:rPr lang="fi-FI" sz="3200" b="1" dirty="0" smtClean="0">
                <a:solidFill>
                  <a:srgbClr val="FFFF00"/>
                </a:solidFill>
              </a:rPr>
              <a:t/>
            </a:r>
            <a:br>
              <a:rPr lang="fi-FI" sz="3200" b="1" dirty="0" smtClean="0">
                <a:solidFill>
                  <a:srgbClr val="FFFF00"/>
                </a:solidFill>
              </a:rPr>
            </a:br>
            <a:r>
              <a:rPr lang="fi-FI" sz="3200" b="1" dirty="0" smtClean="0">
                <a:solidFill>
                  <a:srgbClr val="FFFF00"/>
                </a:solidFill>
              </a:rPr>
              <a:t>jotta </a:t>
            </a:r>
            <a:r>
              <a:rPr lang="fi-FI" sz="3200" b="1" dirty="0">
                <a:solidFill>
                  <a:srgbClr val="FFFF00"/>
                </a:solidFill>
              </a:rPr>
              <a:t>strategia </a:t>
            </a:r>
            <a:r>
              <a:rPr lang="fi-FI" sz="3200" b="1" dirty="0" smtClean="0">
                <a:solidFill>
                  <a:srgbClr val="FFFF00"/>
                </a:solidFill>
              </a:rPr>
              <a:t>toteutuisi?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528" y="13748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srgbClr val="FFFF00"/>
                </a:solidFill>
              </a:rPr>
              <a:t>Hallinto</a:t>
            </a:r>
            <a:endParaRPr lang="fi-FI" sz="16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i-FI" sz="1600" dirty="0"/>
              <a:t> t</a:t>
            </a:r>
            <a:r>
              <a:rPr lang="fi-FI" sz="1600" dirty="0" smtClean="0"/>
              <a:t>oiminnanjohtaja </a:t>
            </a:r>
            <a:r>
              <a:rPr lang="fi-FI" sz="1600" dirty="0" smtClean="0"/>
              <a:t>ja muut palkatut tekevät</a:t>
            </a:r>
            <a:r>
              <a:rPr lang="fi-FI" sz="1600" dirty="0" smtClean="0"/>
              <a:t> </a:t>
            </a:r>
            <a:r>
              <a:rPr lang="fi-FI" sz="1600" dirty="0"/>
              <a:t>asetetut työt ja </a:t>
            </a:r>
            <a:r>
              <a:rPr lang="fi-FI" sz="1600" dirty="0" smtClean="0"/>
              <a:t>kouluttavat </a:t>
            </a:r>
            <a:r>
              <a:rPr lang="fi-FI" sz="1600" dirty="0"/>
              <a:t>itseään</a:t>
            </a:r>
          </a:p>
          <a:p>
            <a:pPr>
              <a:buFontTx/>
              <a:buChar char="-"/>
            </a:pPr>
            <a:r>
              <a:rPr lang="fi-FI" sz="1600" dirty="0"/>
              <a:t> puheenjohtaja toimii aktiivisesti seuran sisällä ja sidosryhmien suuntaan sekä kouluttaa itseään</a:t>
            </a:r>
          </a:p>
          <a:p>
            <a:pPr>
              <a:buFontTx/>
              <a:buChar char="-"/>
            </a:pPr>
            <a:r>
              <a:rPr lang="fi-FI" sz="1600" dirty="0"/>
              <a:t> hallituksen jäsenet ottavat aktiivisesti osaa seuran kehittämiseen sekä kouluttavat itseään</a:t>
            </a:r>
          </a:p>
          <a:p>
            <a:r>
              <a:rPr lang="fi-FI" sz="1600" dirty="0" smtClean="0">
                <a:solidFill>
                  <a:srgbClr val="FFFF00"/>
                </a:solidFill>
              </a:rPr>
              <a:t>Aikuisten </a:t>
            </a:r>
            <a:r>
              <a:rPr lang="fi-FI" sz="1600" dirty="0">
                <a:solidFill>
                  <a:srgbClr val="FFFF00"/>
                </a:solidFill>
              </a:rPr>
              <a:t>koulutuksesta vastaava/t</a:t>
            </a:r>
          </a:p>
          <a:p>
            <a:pPr>
              <a:buFontTx/>
              <a:buChar char="-"/>
            </a:pPr>
            <a:r>
              <a:rPr lang="fi-FI" sz="1600" dirty="0"/>
              <a:t> </a:t>
            </a:r>
            <a:r>
              <a:rPr lang="fi-FI" sz="1600" dirty="0" smtClean="0"/>
              <a:t>kannustavat </a:t>
            </a:r>
            <a:r>
              <a:rPr lang="fi-FI" sz="1600" dirty="0"/>
              <a:t>vetäjiä koulutuksiin ja vyökokeisiin sekä </a:t>
            </a:r>
            <a:r>
              <a:rPr lang="fi-FI" sz="1600" dirty="0" smtClean="0"/>
              <a:t>kouluttavat </a:t>
            </a:r>
            <a:r>
              <a:rPr lang="fi-FI" sz="1600" dirty="0"/>
              <a:t>itseään</a:t>
            </a:r>
          </a:p>
          <a:p>
            <a:pPr>
              <a:buFontTx/>
              <a:buChar char="-"/>
            </a:pPr>
            <a:r>
              <a:rPr lang="fi-FI" sz="1600" dirty="0"/>
              <a:t> </a:t>
            </a:r>
            <a:r>
              <a:rPr lang="fi-FI" sz="1600" dirty="0" smtClean="0"/>
              <a:t>ovat </a:t>
            </a:r>
            <a:r>
              <a:rPr lang="fi-FI" sz="1600" dirty="0"/>
              <a:t>mukana rakentamassa aikuisten tapahtumia</a:t>
            </a:r>
          </a:p>
          <a:p>
            <a:r>
              <a:rPr lang="fi-FI" sz="1600" dirty="0" smtClean="0">
                <a:solidFill>
                  <a:srgbClr val="FFFF00"/>
                </a:solidFill>
              </a:rPr>
              <a:t>Nuorisojaoston </a:t>
            </a:r>
            <a:r>
              <a:rPr lang="fi-FI" sz="1600" dirty="0">
                <a:solidFill>
                  <a:srgbClr val="FFFF00"/>
                </a:solidFill>
              </a:rPr>
              <a:t>vastaava/t</a:t>
            </a:r>
          </a:p>
          <a:p>
            <a:r>
              <a:rPr lang="fi-FI" sz="1600" dirty="0"/>
              <a:t>- </a:t>
            </a:r>
            <a:r>
              <a:rPr lang="fi-FI" sz="1600" dirty="0" smtClean="0"/>
              <a:t>kannustavat </a:t>
            </a:r>
            <a:r>
              <a:rPr lang="fi-FI" sz="1600" dirty="0"/>
              <a:t>nuorten vetäjiä koulutuksiin ja vyökokeisiin sekä </a:t>
            </a:r>
            <a:r>
              <a:rPr lang="fi-FI" sz="1600" dirty="0" smtClean="0"/>
              <a:t>kouluttavat </a:t>
            </a:r>
            <a:r>
              <a:rPr lang="fi-FI" sz="1600" dirty="0"/>
              <a:t>itseään</a:t>
            </a:r>
          </a:p>
          <a:p>
            <a:r>
              <a:rPr lang="fi-FI" sz="1600" dirty="0"/>
              <a:t>- </a:t>
            </a:r>
            <a:r>
              <a:rPr lang="fi-FI" sz="1600" dirty="0" smtClean="0"/>
              <a:t>ovat </a:t>
            </a:r>
            <a:r>
              <a:rPr lang="fi-FI" sz="1600" dirty="0"/>
              <a:t>mukana </a:t>
            </a:r>
            <a:r>
              <a:rPr lang="fi-FI" sz="1600" dirty="0" smtClean="0"/>
              <a:t>tuottamassa </a:t>
            </a:r>
            <a:r>
              <a:rPr lang="fi-FI" sz="1600" dirty="0"/>
              <a:t>nuorten tapahtumia</a:t>
            </a:r>
          </a:p>
          <a:p>
            <a:r>
              <a:rPr lang="fi-FI" sz="1600" dirty="0" smtClean="0">
                <a:solidFill>
                  <a:srgbClr val="FFFF00"/>
                </a:solidFill>
              </a:rPr>
              <a:t>Valmennusjaoston </a:t>
            </a:r>
            <a:r>
              <a:rPr lang="fi-FI" sz="1600" dirty="0">
                <a:solidFill>
                  <a:srgbClr val="FFFF00"/>
                </a:solidFill>
              </a:rPr>
              <a:t>vastaava</a:t>
            </a:r>
          </a:p>
          <a:p>
            <a:r>
              <a:rPr lang="fi-FI" sz="1600" dirty="0"/>
              <a:t>- kannustaa valmentajia koulutuksiin ja mukaan kilpailutapahtumiin</a:t>
            </a:r>
          </a:p>
          <a:p>
            <a:r>
              <a:rPr lang="fi-FI" sz="1600" dirty="0"/>
              <a:t>- kouluttaa itseään</a:t>
            </a:r>
          </a:p>
          <a:p>
            <a:r>
              <a:rPr lang="fi-FI" sz="1600" dirty="0" smtClean="0">
                <a:solidFill>
                  <a:srgbClr val="FFFF00"/>
                </a:solidFill>
              </a:rPr>
              <a:t>Ohjaajat ja valmentajat</a:t>
            </a:r>
            <a:endParaRPr lang="fi-FI" sz="16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fi-FI" sz="1600" dirty="0"/>
              <a:t> kouluttavat </a:t>
            </a:r>
            <a:r>
              <a:rPr lang="fi-FI" sz="1600" dirty="0" smtClean="0"/>
              <a:t>itseään ja tekevät sopimuksen seuran kanssa</a:t>
            </a: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 osallistuvat seuran </a:t>
            </a:r>
            <a:r>
              <a:rPr lang="fi-FI" sz="1600" dirty="0" smtClean="0"/>
              <a:t>tapahtumiin</a:t>
            </a:r>
          </a:p>
          <a:p>
            <a:r>
              <a:rPr lang="fi-FI" sz="1600" dirty="0" smtClean="0">
                <a:solidFill>
                  <a:srgbClr val="FFFF00"/>
                </a:solidFill>
              </a:rPr>
              <a:t>Muut aktiivit</a:t>
            </a:r>
          </a:p>
          <a:p>
            <a:r>
              <a:rPr lang="fi-FI" sz="1600" dirty="0" smtClean="0"/>
              <a:t>- tekevät seuran eteen asioita ponnekkaasti, yhteisen hyvän puolesta</a:t>
            </a:r>
            <a:endParaRPr lang="fi-FI" sz="1600" dirty="0"/>
          </a:p>
          <a:p>
            <a:r>
              <a:rPr lang="fi-FI" dirty="0"/>
              <a:t> </a:t>
            </a:r>
          </a:p>
          <a:p>
            <a:r>
              <a:rPr lang="fi-FI" dirty="0"/>
              <a:t>Kaikille lisäksi laadukkaiden kansainvälisten kilpailujen järjestämiseen kouluttaminen ja </a:t>
            </a:r>
            <a:r>
              <a:rPr lang="fi-FI" dirty="0" smtClean="0"/>
              <a:t>sitoutuminen (ymmärrys, miksi tapahtumien järjestäminen on tärkeää)</a:t>
            </a:r>
            <a:endParaRPr lang="fi-FI" dirty="0"/>
          </a:p>
          <a:p>
            <a:endParaRPr lang="fi-FI" dirty="0"/>
          </a:p>
        </p:txBody>
      </p:sp>
      <p:pic>
        <p:nvPicPr>
          <p:cNvPr id="6" name="Picture 2" descr="F:\JUDO\DOKUMENTTEJA\PieniTI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91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4800" cy="1143000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3200" b="1" dirty="0">
                <a:solidFill>
                  <a:srgbClr val="FFFF00"/>
                </a:solidFill>
              </a:rPr>
              <a:t>Suunnitelmia </a:t>
            </a:r>
            <a:r>
              <a:rPr lang="fi-FI" sz="3200" b="1" dirty="0" smtClean="0">
                <a:solidFill>
                  <a:srgbClr val="FFFF00"/>
                </a:solidFill>
              </a:rPr>
              <a:t>2013 -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1800" dirty="0">
                <a:solidFill>
                  <a:schemeClr val="tx2"/>
                </a:solidFill>
              </a:rPr>
              <a:t/>
            </a:r>
            <a:br>
              <a:rPr lang="fi-FI" sz="18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1196752"/>
            <a:ext cx="69847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Seuratoiminnan kehittämisohjelman tasojärjestelmän jalkauttamisen jatkuminen</a:t>
            </a:r>
            <a:endParaRPr lang="fi-FI" sz="2000" dirty="0"/>
          </a:p>
          <a:p>
            <a:pPr>
              <a:buFont typeface="Arial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Kilpailijoiden </a:t>
            </a:r>
            <a:r>
              <a:rPr lang="fi-FI" sz="2000" dirty="0"/>
              <a:t>ja valmentajien kannustejärjestelmän </a:t>
            </a:r>
            <a:r>
              <a:rPr lang="fi-FI" sz="2000" dirty="0" smtClean="0"/>
              <a:t>päivittäminen – urheilija-, ohjaaja-, valmentajasopimukset</a:t>
            </a:r>
            <a:endParaRPr lang="fi-FI" sz="2000" dirty="0"/>
          </a:p>
          <a:p>
            <a:pPr>
              <a:buFont typeface="Arial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Salitilanne </a:t>
            </a:r>
            <a:r>
              <a:rPr lang="fi-FI" sz="2000" dirty="0" smtClean="0"/>
              <a:t>ratkaistava &gt; tavoitteena Oma Sali</a:t>
            </a:r>
            <a:endParaRPr lang="fi-FI" sz="2000" dirty="0" smtClean="0"/>
          </a:p>
          <a:p>
            <a:pPr>
              <a:buFont typeface="Arial" charset="0"/>
              <a:buChar char="•"/>
            </a:pPr>
            <a:endParaRPr lang="fi-FI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Nuorten arvokisojen hakeminen</a:t>
            </a:r>
          </a:p>
          <a:p>
            <a:endParaRPr lang="fi-FI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i-FI" sz="2000" dirty="0" smtClean="0"/>
              <a:t>Nuorten </a:t>
            </a:r>
            <a:r>
              <a:rPr lang="fi-FI" sz="2000" dirty="0" smtClean="0"/>
              <a:t>SM-mitalit vuodesta 2015-, 5+ mitalia/vuosi</a:t>
            </a:r>
          </a:p>
          <a:p>
            <a:endParaRPr lang="fi-FI" sz="2000" dirty="0"/>
          </a:p>
          <a:p>
            <a:endParaRPr lang="fi-FI" dirty="0"/>
          </a:p>
          <a:p>
            <a:r>
              <a:rPr lang="fi-FI" dirty="0" smtClean="0">
                <a:solidFill>
                  <a:srgbClr val="FFFF00"/>
                </a:solidFill>
              </a:rPr>
              <a:t>EM-</a:t>
            </a:r>
            <a:r>
              <a:rPr lang="fi-FI" dirty="0">
                <a:solidFill>
                  <a:srgbClr val="FFFF00"/>
                </a:solidFill>
              </a:rPr>
              <a:t>, MM,- </a:t>
            </a:r>
            <a:r>
              <a:rPr lang="fi-FI" dirty="0" smtClean="0">
                <a:solidFill>
                  <a:srgbClr val="FFFF00"/>
                </a:solidFill>
              </a:rPr>
              <a:t>olympiamitali -unelma 2013-2020</a:t>
            </a:r>
            <a:endParaRPr lang="fi-FI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Katan arvokisat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Nuorten EM-kisat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>
                <a:solidFill>
                  <a:srgbClr val="FFFF00"/>
                </a:solidFill>
              </a:rPr>
              <a:t>Special</a:t>
            </a:r>
            <a:r>
              <a:rPr lang="fi-FI" dirty="0" smtClean="0">
                <a:solidFill>
                  <a:srgbClr val="FFFF00"/>
                </a:solidFill>
              </a:rPr>
              <a:t> </a:t>
            </a:r>
            <a:r>
              <a:rPr lang="fi-FI" dirty="0" err="1" smtClean="0">
                <a:solidFill>
                  <a:srgbClr val="FFFF00"/>
                </a:solidFill>
              </a:rPr>
              <a:t>Olympics</a:t>
            </a:r>
            <a:endParaRPr lang="fi-FI" dirty="0" smtClean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dirty="0" smtClean="0">
                <a:solidFill>
                  <a:srgbClr val="FFFF00"/>
                </a:solidFill>
              </a:rPr>
              <a:t>Olympiakisat 2020</a:t>
            </a:r>
            <a:endParaRPr lang="fi-FI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fi-FI" dirty="0"/>
          </a:p>
        </p:txBody>
      </p:sp>
      <p:pic>
        <p:nvPicPr>
          <p:cNvPr id="5" name="Picture 3" descr="E:\JUDO\TAPAHTUMAT\2012\Strategiapäivät Sannainen 3.-4.3.2012\Kuvat\valittu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30" y="3212976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2843808" y="4941168"/>
            <a:ext cx="2880320" cy="1224136"/>
          </a:xfrm>
          <a:prstGeom prst="curvedConnector3">
            <a:avLst>
              <a:gd name="adj1" fmla="val 50000"/>
            </a:avLst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JUDO\DOKUMENTTEJA\PieniTIK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188640"/>
            <a:ext cx="1171997" cy="11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13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745</TotalTime>
  <Words>557</Words>
  <Application>Microsoft Office PowerPoint</Application>
  <PresentationFormat>On-screen Show (4:3)</PresentationFormat>
  <Paragraphs>100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PowerPoint Presentation</vt:lpstr>
      <vt:lpstr>Visio 2020</vt:lpstr>
      <vt:lpstr>Seuran tehtävä </vt:lpstr>
      <vt:lpstr>   Talouden ja hallinnon menestymistavat  </vt:lpstr>
      <vt:lpstr>   Harrastejudon menestymistavat   </vt:lpstr>
      <vt:lpstr>   Nuorten toiminnan menestymistavat    </vt:lpstr>
      <vt:lpstr>    Kilpa-urheilun menestymistavat     </vt:lpstr>
      <vt:lpstr>    Mitä seuran ihmisiltä odotetaan,  jotta strategia toteutuisi?      </vt:lpstr>
      <vt:lpstr>   Suunnitelmia 2013 -   </vt:lpstr>
    </vt:vector>
  </TitlesOfParts>
  <Company>TeliaSonera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Nurmi, Jari</dc:creator>
  <cp:lastModifiedBy>TeliaSonera</cp:lastModifiedBy>
  <cp:revision>95</cp:revision>
  <cp:lastPrinted>2012-08-14T09:26:46Z</cp:lastPrinted>
  <dcterms:created xsi:type="dcterms:W3CDTF">2012-03-03T11:40:52Z</dcterms:created>
  <dcterms:modified xsi:type="dcterms:W3CDTF">2012-10-15T18:52:51Z</dcterms:modified>
</cp:coreProperties>
</file>