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5" r:id="rId10"/>
    <p:sldId id="266" r:id="rId11"/>
    <p:sldId id="268" r:id="rId12"/>
    <p:sldId id="264" r:id="rId13"/>
    <p:sldId id="269" r:id="rId14"/>
    <p:sldId id="270" r:id="rId15"/>
    <p:sldId id="271" r:id="rId16"/>
    <p:sldId id="272" r:id="rId17"/>
    <p:sldId id="273" r:id="rId18"/>
    <p:sldId id="274" r:id="rId19"/>
    <p:sldId id="275" r:id="rId20"/>
    <p:sldId id="298" r:id="rId21"/>
    <p:sldId id="276" r:id="rId22"/>
    <p:sldId id="277" r:id="rId23"/>
    <p:sldId id="278" r:id="rId24"/>
    <p:sldId id="279" r:id="rId25"/>
    <p:sldId id="280" r:id="rId26"/>
    <p:sldId id="284"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6EC63495-C451-4F21-95B9-FBEE3FD3342A}" type="datetimeFigureOut">
              <a:rPr lang="fi-FI" smtClean="0"/>
              <a:t>25.9.2020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283231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EC63495-C451-4F21-95B9-FBEE3FD3342A}" type="datetimeFigureOut">
              <a:rPr lang="fi-FI" smtClean="0"/>
              <a:t>25.9.2020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76199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EC63495-C451-4F21-95B9-FBEE3FD3342A}" type="datetimeFigureOut">
              <a:rPr lang="fi-FI" smtClean="0"/>
              <a:t>25.9.2020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47071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EC63495-C451-4F21-95B9-FBEE3FD3342A}" type="datetimeFigureOut">
              <a:rPr lang="fi-FI" smtClean="0"/>
              <a:t>25.9.2020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330585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6EC63495-C451-4F21-95B9-FBEE3FD3342A}" type="datetimeFigureOut">
              <a:rPr lang="fi-FI" smtClean="0"/>
              <a:t>25.9.2020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46051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6EC63495-C451-4F21-95B9-FBEE3FD3342A}" type="datetimeFigureOut">
              <a:rPr lang="fi-FI" smtClean="0"/>
              <a:t>25.9.2020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12799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6EC63495-C451-4F21-95B9-FBEE3FD3342A}" type="datetimeFigureOut">
              <a:rPr lang="fi-FI" smtClean="0"/>
              <a:t>25.9.2020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153735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6EC63495-C451-4F21-95B9-FBEE3FD3342A}" type="datetimeFigureOut">
              <a:rPr lang="fi-FI" smtClean="0"/>
              <a:t>25.9.2020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279355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EC63495-C451-4F21-95B9-FBEE3FD3342A}" type="datetimeFigureOut">
              <a:rPr lang="fi-FI" smtClean="0"/>
              <a:t>25.9.2020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75753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6EC63495-C451-4F21-95B9-FBEE3FD3342A}" type="datetimeFigureOut">
              <a:rPr lang="fi-FI" smtClean="0"/>
              <a:t>25.9.2020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281397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6EC63495-C451-4F21-95B9-FBEE3FD3342A}" type="datetimeFigureOut">
              <a:rPr lang="fi-FI" smtClean="0"/>
              <a:t>25.9.2020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F4D1798-CBC6-4A66-86A5-45F7BEF18E6B}" type="slidenum">
              <a:rPr lang="fi-FI" smtClean="0"/>
              <a:t>‹#›</a:t>
            </a:fld>
            <a:endParaRPr lang="fi-FI"/>
          </a:p>
        </p:txBody>
      </p:sp>
    </p:spTree>
    <p:extLst>
      <p:ext uri="{BB962C8B-B14F-4D97-AF65-F5344CB8AC3E}">
        <p14:creationId xmlns:p14="http://schemas.microsoft.com/office/powerpoint/2010/main" val="187135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6000">
              <a:schemeClr val="accent1">
                <a:lumMod val="45000"/>
                <a:lumOff val="55000"/>
              </a:schemeClr>
            </a:gs>
            <a:gs pos="4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63495-C451-4F21-95B9-FBEE3FD3342A}" type="datetimeFigureOut">
              <a:rPr lang="fi-FI" smtClean="0"/>
              <a:t>25.9.2020</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D1798-CBC6-4A66-86A5-45F7BEF18E6B}" type="slidenum">
              <a:rPr lang="fi-FI" smtClean="0"/>
              <a:t>‹#›</a:t>
            </a:fld>
            <a:endParaRPr lang="fi-FI"/>
          </a:p>
        </p:txBody>
      </p:sp>
    </p:spTree>
    <p:extLst>
      <p:ext uri="{BB962C8B-B14F-4D97-AF65-F5344CB8AC3E}">
        <p14:creationId xmlns:p14="http://schemas.microsoft.com/office/powerpoint/2010/main" val="3077942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149087" y="1451113"/>
            <a:ext cx="11827565" cy="1323439"/>
          </a:xfrm>
          <a:prstGeom prst="rect">
            <a:avLst/>
          </a:prstGeom>
          <a:noFill/>
        </p:spPr>
        <p:txBody>
          <a:bodyPr wrap="square" rtlCol="0">
            <a:spAutoFit/>
          </a:bodyPr>
          <a:lstStyle/>
          <a:p>
            <a:pPr algn="ctr"/>
            <a:r>
              <a:rPr lang="fi-FI" sz="8000" dirty="0" smtClean="0"/>
              <a:t>Terve urheilija</a:t>
            </a:r>
            <a:endParaRPr lang="fi-FI" sz="8000" dirty="0"/>
          </a:p>
        </p:txBody>
      </p:sp>
      <p:sp>
        <p:nvSpPr>
          <p:cNvPr id="5" name="Tekstiruutu 4"/>
          <p:cNvSpPr txBox="1"/>
          <p:nvPr/>
        </p:nvSpPr>
        <p:spPr>
          <a:xfrm>
            <a:off x="983974" y="3250095"/>
            <a:ext cx="9959009" cy="707886"/>
          </a:xfrm>
          <a:prstGeom prst="rect">
            <a:avLst/>
          </a:prstGeom>
          <a:noFill/>
        </p:spPr>
        <p:txBody>
          <a:bodyPr wrap="square" rtlCol="0">
            <a:spAutoFit/>
          </a:bodyPr>
          <a:lstStyle/>
          <a:p>
            <a:pPr algn="ctr"/>
            <a:r>
              <a:rPr lang="fi-FI" sz="4000" dirty="0" smtClean="0"/>
              <a:t>Ravinto, uni ja lepo</a:t>
            </a:r>
            <a:endParaRPr lang="fi-FI" sz="4000" dirty="0"/>
          </a:p>
        </p:txBody>
      </p:sp>
      <p:sp>
        <p:nvSpPr>
          <p:cNvPr id="6" name="Tekstiruutu 5"/>
          <p:cNvSpPr txBox="1"/>
          <p:nvPr/>
        </p:nvSpPr>
        <p:spPr>
          <a:xfrm>
            <a:off x="721360" y="5831840"/>
            <a:ext cx="11255292" cy="369332"/>
          </a:xfrm>
          <a:prstGeom prst="rect">
            <a:avLst/>
          </a:prstGeom>
          <a:noFill/>
        </p:spPr>
        <p:txBody>
          <a:bodyPr wrap="square" rtlCol="0">
            <a:spAutoFit/>
          </a:bodyPr>
          <a:lstStyle/>
          <a:p>
            <a:r>
              <a:rPr lang="fi-FI" dirty="0" smtClean="0"/>
              <a:t>Lähteenä käytetty Terveurheilija.fi sivustoa. Kuvat: Terve urheilija. Sivustolta löydät myös lisää tietoa aiheen ympäriltä.</a:t>
            </a:r>
            <a:endParaRPr lang="fi-FI" dirty="0"/>
          </a:p>
        </p:txBody>
      </p:sp>
    </p:spTree>
    <p:extLst>
      <p:ext uri="{BB962C8B-B14F-4D97-AF65-F5344CB8AC3E}">
        <p14:creationId xmlns:p14="http://schemas.microsoft.com/office/powerpoint/2010/main" val="702026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957035948"/>
              </p:ext>
            </p:extLst>
          </p:nvPr>
        </p:nvGraphicFramePr>
        <p:xfrm>
          <a:off x="1212574" y="1396020"/>
          <a:ext cx="9670773" cy="5461980"/>
        </p:xfrm>
        <a:graphic>
          <a:graphicData uri="http://schemas.openxmlformats.org/drawingml/2006/table">
            <a:tbl>
              <a:tblPr/>
              <a:tblGrid>
                <a:gridCol w="4730108">
                  <a:extLst>
                    <a:ext uri="{9D8B030D-6E8A-4147-A177-3AD203B41FA5}">
                      <a16:colId xmlns:a16="http://schemas.microsoft.com/office/drawing/2014/main" val="3072107957"/>
                    </a:ext>
                  </a:extLst>
                </a:gridCol>
                <a:gridCol w="4940665">
                  <a:extLst>
                    <a:ext uri="{9D8B030D-6E8A-4147-A177-3AD203B41FA5}">
                      <a16:colId xmlns:a16="http://schemas.microsoft.com/office/drawing/2014/main" val="3340566616"/>
                    </a:ext>
                  </a:extLst>
                </a:gridCol>
              </a:tblGrid>
              <a:tr h="187536">
                <a:tc>
                  <a:txBody>
                    <a:bodyPr/>
                    <a:lstStyle/>
                    <a:p>
                      <a:r>
                        <a:rPr lang="fi-FI" sz="1400" b="1" dirty="0">
                          <a:effectLst/>
                        </a:rPr>
                        <a:t>Hiilihydraatteja n. 20 g/annos</a:t>
                      </a:r>
                      <a:endParaRPr lang="fi-FI" sz="1400" dirty="0">
                        <a:effectLst/>
                      </a:endParaRPr>
                    </a:p>
                  </a:txBody>
                  <a:tcPr marL="42660" marR="42660" marT="21330" marB="21330" anchor="ctr">
                    <a:lnL>
                      <a:noFill/>
                    </a:lnL>
                    <a:lnR>
                      <a:noFill/>
                    </a:lnR>
                    <a:lnT>
                      <a:noFill/>
                    </a:lnT>
                    <a:lnB>
                      <a:noFill/>
                    </a:lnB>
                    <a:solidFill>
                      <a:srgbClr val="F0F0F0"/>
                    </a:solidFill>
                  </a:tcPr>
                </a:tc>
                <a:tc>
                  <a:txBody>
                    <a:bodyPr/>
                    <a:lstStyle/>
                    <a:p>
                      <a:endParaRPr lang="fi-FI" sz="1400">
                        <a:effectLst/>
                      </a:endParaRPr>
                    </a:p>
                  </a:txBody>
                  <a:tcPr marL="42660" marR="42660" marT="21330" marB="21330" anchor="ctr">
                    <a:lnL>
                      <a:noFill/>
                    </a:lnL>
                    <a:lnR>
                      <a:noFill/>
                    </a:lnR>
                    <a:lnT>
                      <a:noFill/>
                    </a:lnT>
                    <a:lnB>
                      <a:noFill/>
                    </a:lnB>
                    <a:solidFill>
                      <a:srgbClr val="F0F0F0"/>
                    </a:solidFill>
                  </a:tcPr>
                </a:tc>
                <a:extLst>
                  <a:ext uri="{0D108BD9-81ED-4DB2-BD59-A6C34878D82A}">
                    <a16:rowId xmlns:a16="http://schemas.microsoft.com/office/drawing/2014/main" val="985981090"/>
                  </a:ext>
                </a:extLst>
              </a:tr>
              <a:tr h="2219271">
                <a:tc>
                  <a:txBody>
                    <a:bodyPr/>
                    <a:lstStyle/>
                    <a:p>
                      <a:r>
                        <a:rPr lang="fi-FI" sz="1400" b="1" dirty="0">
                          <a:effectLst/>
                        </a:rPr>
                        <a:t>Viljat ja tärkkelys</a:t>
                      </a:r>
                      <a:r>
                        <a:rPr lang="fi-FI" sz="1400" dirty="0">
                          <a:effectLst/>
                        </a:rPr>
                        <a:t/>
                      </a:r>
                      <a:br>
                        <a:rPr lang="fi-FI" sz="1400" dirty="0">
                          <a:effectLst/>
                        </a:rPr>
                      </a:br>
                      <a:r>
                        <a:rPr lang="fi-FI" sz="1400" dirty="0">
                          <a:effectLst/>
                        </a:rPr>
                        <a:t>1 pss </a:t>
                      </a:r>
                      <a:r>
                        <a:rPr lang="fi-FI" sz="1400" dirty="0" err="1">
                          <a:effectLst/>
                        </a:rPr>
                        <a:t>Elovena</a:t>
                      </a:r>
                      <a:r>
                        <a:rPr lang="fi-FI" sz="1400" dirty="0">
                          <a:effectLst/>
                        </a:rPr>
                        <a:t> Hetki -puurohiutaleita</a:t>
                      </a:r>
                      <a:br>
                        <a:rPr lang="fi-FI" sz="1400" dirty="0">
                          <a:effectLst/>
                        </a:rPr>
                      </a:br>
                      <a:r>
                        <a:rPr lang="fi-FI" sz="1400" dirty="0">
                          <a:effectLst/>
                        </a:rPr>
                        <a:t>1 dl kaurahiutaleita</a:t>
                      </a:r>
                      <a:br>
                        <a:rPr lang="fi-FI" sz="1400" dirty="0">
                          <a:effectLst/>
                        </a:rPr>
                      </a:br>
                      <a:r>
                        <a:rPr lang="fi-FI" sz="1400" dirty="0">
                          <a:effectLst/>
                        </a:rPr>
                        <a:t>2 keskikoista perunaa</a:t>
                      </a:r>
                      <a:br>
                        <a:rPr lang="fi-FI" sz="1400" dirty="0">
                          <a:effectLst/>
                        </a:rPr>
                      </a:br>
                      <a:r>
                        <a:rPr lang="fi-FI" sz="1400" dirty="0">
                          <a:effectLst/>
                        </a:rPr>
                        <a:t>2 dl keitettyä pastaa</a:t>
                      </a:r>
                      <a:br>
                        <a:rPr lang="fi-FI" sz="1400" dirty="0">
                          <a:effectLst/>
                        </a:rPr>
                      </a:br>
                      <a:r>
                        <a:rPr lang="fi-FI" sz="1400" dirty="0">
                          <a:effectLst/>
                        </a:rPr>
                        <a:t>1 dl keitettyä riisiä</a:t>
                      </a:r>
                      <a:br>
                        <a:rPr lang="fi-FI" sz="1400" dirty="0">
                          <a:effectLst/>
                        </a:rPr>
                      </a:br>
                      <a:r>
                        <a:rPr lang="fi-FI" sz="1400" dirty="0">
                          <a:effectLst/>
                        </a:rPr>
                        <a:t>1,5 dl muroja</a:t>
                      </a:r>
                      <a:br>
                        <a:rPr lang="fi-FI" sz="1400" dirty="0">
                          <a:effectLst/>
                        </a:rPr>
                      </a:br>
                      <a:r>
                        <a:rPr lang="fi-FI" sz="1400" dirty="0">
                          <a:effectLst/>
                        </a:rPr>
                        <a:t>1 kpl välipalakeksi</a:t>
                      </a:r>
                      <a:br>
                        <a:rPr lang="fi-FI" sz="1400" dirty="0">
                          <a:effectLst/>
                        </a:rPr>
                      </a:br>
                      <a:r>
                        <a:rPr lang="fi-FI" sz="1400" dirty="0">
                          <a:effectLst/>
                        </a:rPr>
                        <a:t>1 rouhesämpylä</a:t>
                      </a:r>
                      <a:br>
                        <a:rPr lang="fi-FI" sz="1400" dirty="0">
                          <a:effectLst/>
                        </a:rPr>
                      </a:br>
                      <a:r>
                        <a:rPr lang="fi-FI" sz="1400" dirty="0">
                          <a:effectLst/>
                        </a:rPr>
                        <a:t>2 palaa paahtoleipää</a:t>
                      </a:r>
                      <a:br>
                        <a:rPr lang="fi-FI" sz="1400" dirty="0">
                          <a:effectLst/>
                        </a:rPr>
                      </a:br>
                      <a:r>
                        <a:rPr lang="fi-FI" sz="1400" dirty="0">
                          <a:effectLst/>
                        </a:rPr>
                        <a:t>1 pala täysjyväruisleipää</a:t>
                      </a:r>
                      <a:br>
                        <a:rPr lang="fi-FI" sz="1400" dirty="0">
                          <a:effectLst/>
                        </a:rPr>
                      </a:br>
                      <a:r>
                        <a:rPr lang="fi-FI" sz="1400" dirty="0">
                          <a:effectLst/>
                        </a:rPr>
                        <a:t>4 kpl riisikakkua</a:t>
                      </a:r>
                      <a:br>
                        <a:rPr lang="fi-FI" sz="1400" dirty="0">
                          <a:effectLst/>
                        </a:rPr>
                      </a:br>
                      <a:r>
                        <a:rPr lang="fi-FI" sz="1400" dirty="0">
                          <a:effectLst/>
                        </a:rPr>
                        <a:t>3 kpl näkkileipää</a:t>
                      </a:r>
                      <a:br>
                        <a:rPr lang="fi-FI" sz="1400" dirty="0">
                          <a:effectLst/>
                        </a:rPr>
                      </a:br>
                      <a:r>
                        <a:rPr lang="fi-FI" sz="1400" dirty="0">
                          <a:effectLst/>
                        </a:rPr>
                        <a:t>5 kpl hapaankorppua</a:t>
                      </a:r>
                    </a:p>
                  </a:txBody>
                  <a:tcPr marL="42660" marR="42660" marT="21330" marB="21330" anchor="ctr">
                    <a:lnL>
                      <a:noFill/>
                    </a:lnL>
                    <a:lnR>
                      <a:noFill/>
                    </a:lnR>
                    <a:lnT>
                      <a:noFill/>
                    </a:lnT>
                    <a:lnB>
                      <a:noFill/>
                    </a:lnB>
                    <a:solidFill>
                      <a:srgbClr val="F1F1F1"/>
                    </a:solidFill>
                  </a:tcPr>
                </a:tc>
                <a:tc>
                  <a:txBody>
                    <a:bodyPr/>
                    <a:lstStyle/>
                    <a:p>
                      <a:r>
                        <a:rPr lang="fi-FI" sz="1400" b="1" dirty="0">
                          <a:effectLst/>
                        </a:rPr>
                        <a:t>Maitovalmisteet</a:t>
                      </a:r>
                      <a:r>
                        <a:rPr lang="fi-FI" sz="1400" dirty="0">
                          <a:effectLst/>
                        </a:rPr>
                        <a:t/>
                      </a:r>
                      <a:br>
                        <a:rPr lang="fi-FI" sz="1400" dirty="0">
                          <a:effectLst/>
                        </a:rPr>
                      </a:br>
                      <a:r>
                        <a:rPr lang="fi-FI" sz="1400" dirty="0">
                          <a:effectLst/>
                        </a:rPr>
                        <a:t>4 dl rasvatonta maitoa</a:t>
                      </a:r>
                      <a:br>
                        <a:rPr lang="fi-FI" sz="1400" dirty="0">
                          <a:effectLst/>
                        </a:rPr>
                      </a:br>
                      <a:r>
                        <a:rPr lang="fi-FI" sz="1400" dirty="0">
                          <a:effectLst/>
                        </a:rPr>
                        <a:t>2 dl maitokaakaojuomaa</a:t>
                      </a:r>
                      <a:br>
                        <a:rPr lang="fi-FI" sz="1400" dirty="0">
                          <a:effectLst/>
                        </a:rPr>
                      </a:br>
                      <a:r>
                        <a:rPr lang="fi-FI" sz="1400" dirty="0">
                          <a:effectLst/>
                        </a:rPr>
                        <a:t>1,5 dl sokerilla makeutettua jogurttia</a:t>
                      </a:r>
                      <a:br>
                        <a:rPr lang="fi-FI" sz="1400" dirty="0">
                          <a:effectLst/>
                        </a:rPr>
                      </a:br>
                      <a:r>
                        <a:rPr lang="fi-FI" sz="1400" dirty="0">
                          <a:effectLst/>
                        </a:rPr>
                        <a:t>1 prk sokerilla makeutettua rahkaa</a:t>
                      </a:r>
                      <a:br>
                        <a:rPr lang="fi-FI" sz="1400" dirty="0">
                          <a:effectLst/>
                        </a:rPr>
                      </a:br>
                      <a:r>
                        <a:rPr lang="fi-FI" sz="1400" dirty="0">
                          <a:effectLst/>
                        </a:rPr>
                        <a:t/>
                      </a:r>
                      <a:br>
                        <a:rPr lang="fi-FI" sz="1400" dirty="0">
                          <a:effectLst/>
                        </a:rPr>
                      </a:br>
                      <a:r>
                        <a:rPr lang="fi-FI" sz="1400" dirty="0">
                          <a:effectLst/>
                        </a:rPr>
                        <a:t/>
                      </a:r>
                      <a:br>
                        <a:rPr lang="fi-FI" sz="1400" dirty="0">
                          <a:effectLst/>
                        </a:rPr>
                      </a:br>
                      <a:r>
                        <a:rPr lang="fi-FI" sz="1400" dirty="0">
                          <a:effectLst/>
                        </a:rPr>
                        <a:t/>
                      </a:r>
                      <a:br>
                        <a:rPr lang="fi-FI" sz="1400" dirty="0">
                          <a:effectLst/>
                        </a:rPr>
                      </a:br>
                      <a:r>
                        <a:rPr lang="fi-FI" sz="1400" dirty="0">
                          <a:effectLst/>
                        </a:rPr>
                        <a:t/>
                      </a:r>
                      <a:br>
                        <a:rPr lang="fi-FI" sz="1400" dirty="0">
                          <a:effectLst/>
                        </a:rPr>
                      </a:br>
                      <a:r>
                        <a:rPr lang="fi-FI" sz="1400" dirty="0">
                          <a:effectLst/>
                        </a:rPr>
                        <a:t/>
                      </a:r>
                      <a:br>
                        <a:rPr lang="fi-FI" sz="1400" dirty="0">
                          <a:effectLst/>
                        </a:rPr>
                      </a:br>
                      <a:r>
                        <a:rPr lang="fi-FI" sz="1400" dirty="0">
                          <a:effectLst/>
                        </a:rPr>
                        <a:t/>
                      </a:r>
                      <a:br>
                        <a:rPr lang="fi-FI" sz="1400" dirty="0">
                          <a:effectLst/>
                        </a:rPr>
                      </a:br>
                      <a:r>
                        <a:rPr lang="fi-FI" sz="1400" dirty="0">
                          <a:effectLst/>
                        </a:rPr>
                        <a:t/>
                      </a:r>
                      <a:br>
                        <a:rPr lang="fi-FI" sz="1400" dirty="0">
                          <a:effectLst/>
                        </a:rPr>
                      </a:br>
                      <a:endParaRPr lang="fi-FI" sz="1400" dirty="0">
                        <a:effectLst/>
                      </a:endParaRPr>
                    </a:p>
                  </a:txBody>
                  <a:tcPr marL="42660" marR="42660" marT="21330" marB="21330" anchor="ctr">
                    <a:lnL>
                      <a:noFill/>
                    </a:lnL>
                    <a:lnR>
                      <a:noFill/>
                    </a:lnR>
                    <a:lnT>
                      <a:noFill/>
                    </a:lnT>
                    <a:lnB>
                      <a:noFill/>
                    </a:lnB>
                    <a:solidFill>
                      <a:srgbClr val="F1F1F1"/>
                    </a:solidFill>
                  </a:tcPr>
                </a:tc>
                <a:extLst>
                  <a:ext uri="{0D108BD9-81ED-4DB2-BD59-A6C34878D82A}">
                    <a16:rowId xmlns:a16="http://schemas.microsoft.com/office/drawing/2014/main" val="4277940382"/>
                  </a:ext>
                </a:extLst>
              </a:tr>
              <a:tr h="1594121">
                <a:tc>
                  <a:txBody>
                    <a:bodyPr/>
                    <a:lstStyle/>
                    <a:p>
                      <a:r>
                        <a:rPr lang="fi-FI" sz="1400" b="1">
                          <a:effectLst/>
                        </a:rPr>
                        <a:t>Hedelmät ja marjat</a:t>
                      </a:r>
                      <a:r>
                        <a:rPr lang="fi-FI" sz="1400">
                          <a:effectLst/>
                        </a:rPr>
                        <a:t/>
                      </a:r>
                      <a:br>
                        <a:rPr lang="fi-FI" sz="1400">
                          <a:effectLst/>
                        </a:rPr>
                      </a:br>
                      <a:r>
                        <a:rPr lang="fi-FI" sz="1400">
                          <a:effectLst/>
                        </a:rPr>
                        <a:t>1 keskikokoinen banaani</a:t>
                      </a:r>
                      <a:br>
                        <a:rPr lang="fi-FI" sz="1400">
                          <a:effectLst/>
                        </a:rPr>
                      </a:br>
                      <a:r>
                        <a:rPr lang="fi-FI" sz="1400">
                          <a:effectLst/>
                        </a:rPr>
                        <a:t>1 iso päärynä</a:t>
                      </a:r>
                      <a:br>
                        <a:rPr lang="fi-FI" sz="1400">
                          <a:effectLst/>
                        </a:rPr>
                      </a:br>
                      <a:r>
                        <a:rPr lang="fi-FI" sz="1400">
                          <a:effectLst/>
                        </a:rPr>
                        <a:t>1 prk ananasta</a:t>
                      </a:r>
                      <a:br>
                        <a:rPr lang="fi-FI" sz="1400">
                          <a:effectLst/>
                        </a:rPr>
                      </a:br>
                      <a:r>
                        <a:rPr lang="fi-FI" sz="1400">
                          <a:effectLst/>
                        </a:rPr>
                        <a:t>2 omenaa</a:t>
                      </a:r>
                      <a:br>
                        <a:rPr lang="fi-FI" sz="1400">
                          <a:effectLst/>
                        </a:rPr>
                      </a:br>
                      <a:r>
                        <a:rPr lang="fi-FI" sz="1400">
                          <a:effectLst/>
                        </a:rPr>
                        <a:t>2 dl marjakeittoa</a:t>
                      </a:r>
                      <a:br>
                        <a:rPr lang="fi-FI" sz="1400">
                          <a:effectLst/>
                        </a:rPr>
                      </a:br>
                      <a:r>
                        <a:rPr lang="fi-FI" sz="1400">
                          <a:effectLst/>
                        </a:rPr>
                        <a:t>4 dl (200 g) marjoja</a:t>
                      </a:r>
                      <a:br>
                        <a:rPr lang="fi-FI" sz="1400">
                          <a:effectLst/>
                        </a:rPr>
                      </a:br>
                      <a:r>
                        <a:rPr lang="fi-FI" sz="1400">
                          <a:effectLst/>
                        </a:rPr>
                        <a:t>2 dl täysmehua</a:t>
                      </a:r>
                      <a:br>
                        <a:rPr lang="fi-FI" sz="1400">
                          <a:effectLst/>
                        </a:rPr>
                      </a:br>
                      <a:r>
                        <a:rPr lang="fi-FI" sz="1400">
                          <a:effectLst/>
                        </a:rPr>
                        <a:t>0,5 dl kuivattuja hedelmiä</a:t>
                      </a:r>
                      <a:br>
                        <a:rPr lang="fi-FI" sz="1400">
                          <a:effectLst/>
                        </a:rPr>
                      </a:br>
                      <a:r>
                        <a:rPr lang="fi-FI" sz="1400">
                          <a:effectLst/>
                        </a:rPr>
                        <a:t>2 pss Mehukatti hedelmä-marjasosetta</a:t>
                      </a:r>
                    </a:p>
                  </a:txBody>
                  <a:tcPr marL="42660" marR="42660" marT="21330" marB="21330" anchor="ctr">
                    <a:lnL>
                      <a:noFill/>
                    </a:lnL>
                    <a:lnR>
                      <a:noFill/>
                    </a:lnR>
                    <a:lnT>
                      <a:noFill/>
                    </a:lnT>
                    <a:lnB>
                      <a:noFill/>
                    </a:lnB>
                    <a:solidFill>
                      <a:srgbClr val="F0F0F0"/>
                    </a:solidFill>
                  </a:tcPr>
                </a:tc>
                <a:tc>
                  <a:txBody>
                    <a:bodyPr/>
                    <a:lstStyle/>
                    <a:p>
                      <a:r>
                        <a:rPr lang="fi-FI" sz="1400" b="1" dirty="0">
                          <a:effectLst/>
                        </a:rPr>
                        <a:t>Erityisvalmisteet ja sokerit</a:t>
                      </a:r>
                      <a:r>
                        <a:rPr lang="fi-FI" sz="1400" dirty="0">
                          <a:effectLst/>
                        </a:rPr>
                        <a:t/>
                      </a:r>
                      <a:br>
                        <a:rPr lang="fi-FI" sz="1400" dirty="0">
                          <a:effectLst/>
                        </a:rPr>
                      </a:br>
                      <a:r>
                        <a:rPr lang="fi-FI" sz="1400" dirty="0">
                          <a:effectLst/>
                        </a:rPr>
                        <a:t>0,5 kpl energiapatukka</a:t>
                      </a:r>
                      <a:br>
                        <a:rPr lang="fi-FI" sz="1400" dirty="0">
                          <a:effectLst/>
                        </a:rPr>
                      </a:br>
                      <a:r>
                        <a:rPr lang="fi-FI" sz="1400" dirty="0">
                          <a:effectLst/>
                        </a:rPr>
                        <a:t>0,5 </a:t>
                      </a:r>
                      <a:r>
                        <a:rPr lang="fi-FI" sz="1400" dirty="0" err="1">
                          <a:effectLst/>
                        </a:rPr>
                        <a:t>pkk</a:t>
                      </a:r>
                      <a:r>
                        <a:rPr lang="fi-FI" sz="1400" dirty="0">
                          <a:effectLst/>
                        </a:rPr>
                        <a:t> </a:t>
                      </a:r>
                      <a:r>
                        <a:rPr lang="fi-FI" sz="1400" dirty="0" err="1">
                          <a:effectLst/>
                        </a:rPr>
                        <a:t>Gainomax</a:t>
                      </a:r>
                      <a:r>
                        <a:rPr lang="fi-FI" sz="1400" dirty="0">
                          <a:effectLst/>
                        </a:rPr>
                        <a:t>-juomaa</a:t>
                      </a:r>
                      <a:br>
                        <a:rPr lang="fi-FI" sz="1400" dirty="0">
                          <a:effectLst/>
                        </a:rPr>
                      </a:br>
                      <a:r>
                        <a:rPr lang="fi-FI" sz="1400" dirty="0">
                          <a:effectLst/>
                        </a:rPr>
                        <a:t>1 </a:t>
                      </a:r>
                      <a:r>
                        <a:rPr lang="fi-FI" sz="1400" dirty="0" err="1">
                          <a:effectLst/>
                        </a:rPr>
                        <a:t>pkk</a:t>
                      </a:r>
                      <a:r>
                        <a:rPr lang="fi-FI" sz="1400" dirty="0">
                          <a:effectLst/>
                        </a:rPr>
                        <a:t> </a:t>
                      </a:r>
                      <a:r>
                        <a:rPr lang="fi-FI" sz="1400" dirty="0" err="1">
                          <a:effectLst/>
                        </a:rPr>
                        <a:t>ProFeel</a:t>
                      </a:r>
                      <a:r>
                        <a:rPr lang="fi-FI" sz="1400" dirty="0">
                          <a:effectLst/>
                        </a:rPr>
                        <a:t>-juomaa</a:t>
                      </a:r>
                      <a:br>
                        <a:rPr lang="fi-FI" sz="1400" dirty="0">
                          <a:effectLst/>
                        </a:rPr>
                      </a:br>
                      <a:r>
                        <a:rPr lang="fi-FI" sz="1400" dirty="0">
                          <a:effectLst/>
                        </a:rPr>
                        <a:t>0,5 dl </a:t>
                      </a:r>
                      <a:r>
                        <a:rPr lang="fi-FI" sz="1400" dirty="0" err="1">
                          <a:effectLst/>
                        </a:rPr>
                        <a:t>maltodekstriinia</a:t>
                      </a:r>
                      <a:r>
                        <a:rPr lang="fi-FI" sz="1400" dirty="0">
                          <a:effectLst/>
                        </a:rPr>
                        <a:t> tai </a:t>
                      </a:r>
                      <a:r>
                        <a:rPr lang="fi-FI" sz="1400" dirty="0" err="1">
                          <a:effectLst/>
                        </a:rPr>
                        <a:t>Vitargoa</a:t>
                      </a:r>
                      <a:r>
                        <a:rPr lang="fi-FI" sz="1400" dirty="0">
                          <a:effectLst/>
                        </a:rPr>
                        <a:t/>
                      </a:r>
                      <a:br>
                        <a:rPr lang="fi-FI" sz="1400" dirty="0">
                          <a:effectLst/>
                        </a:rPr>
                      </a:br>
                      <a:r>
                        <a:rPr lang="fi-FI" sz="1400" dirty="0">
                          <a:effectLst/>
                        </a:rPr>
                        <a:t>3 dl 6 % urheilujuomaa</a:t>
                      </a:r>
                      <a:br>
                        <a:rPr lang="fi-FI" sz="1400" dirty="0">
                          <a:effectLst/>
                        </a:rPr>
                      </a:br>
                      <a:r>
                        <a:rPr lang="fi-FI" sz="1400" dirty="0">
                          <a:effectLst/>
                        </a:rPr>
                        <a:t>1 pieni repäisypakkaus energiageeliä</a:t>
                      </a:r>
                      <a:br>
                        <a:rPr lang="fi-FI" sz="1400" dirty="0">
                          <a:effectLst/>
                        </a:rPr>
                      </a:br>
                      <a:r>
                        <a:rPr lang="fi-FI" sz="1400" dirty="0">
                          <a:effectLst/>
                        </a:rPr>
                        <a:t>1 reilu rkl hunajaa, sokeria</a:t>
                      </a:r>
                      <a:br>
                        <a:rPr lang="fi-FI" sz="1400" dirty="0">
                          <a:effectLst/>
                        </a:rPr>
                      </a:br>
                      <a:r>
                        <a:rPr lang="fi-FI" sz="1400" dirty="0">
                          <a:effectLst/>
                        </a:rPr>
                        <a:t>2 rkl hilloa, marmeladia</a:t>
                      </a:r>
                    </a:p>
                  </a:txBody>
                  <a:tcPr marL="42660" marR="42660" marT="21330" marB="21330" anchor="ctr">
                    <a:lnL>
                      <a:noFill/>
                    </a:lnL>
                    <a:lnR>
                      <a:noFill/>
                    </a:lnR>
                    <a:lnT>
                      <a:noFill/>
                    </a:lnT>
                    <a:lnB>
                      <a:noFill/>
                    </a:lnB>
                    <a:solidFill>
                      <a:srgbClr val="F0F0F0"/>
                    </a:solidFill>
                  </a:tcPr>
                </a:tc>
                <a:extLst>
                  <a:ext uri="{0D108BD9-81ED-4DB2-BD59-A6C34878D82A}">
                    <a16:rowId xmlns:a16="http://schemas.microsoft.com/office/drawing/2014/main" val="1267485927"/>
                  </a:ext>
                </a:extLst>
              </a:tr>
            </a:tbl>
          </a:graphicData>
        </a:graphic>
      </p:graphicFrame>
      <p:sp>
        <p:nvSpPr>
          <p:cNvPr id="3" name="Rectangle 1"/>
          <p:cNvSpPr>
            <a:spLocks noChangeArrowheads="1"/>
          </p:cNvSpPr>
          <p:nvPr/>
        </p:nvSpPr>
        <p:spPr bwMode="auto">
          <a:xfrm>
            <a:off x="164963" y="473818"/>
            <a:ext cx="1186207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b="0" i="0" u="none" strike="noStrike" cap="none" normalizeH="0" baseline="0" dirty="0" smtClean="0">
                <a:ln>
                  <a:noFill/>
                </a:ln>
                <a:solidFill>
                  <a:srgbClr val="222222"/>
                </a:solidFill>
                <a:effectLst/>
                <a:latin typeface="Source Sans Pro" panose="020B0503030403020204" pitchFamily="34" charset="0"/>
              </a:rPr>
              <a:t>Alla olevan taulukon esimerkkiannoksista saadaan n. 20 g hiilihydraatteja per annos. Palautumisessa ja suoritusta edeltävän päivän ja tuntien (4 h ennen suoritusta) aikana tulisi syödä niin monta annosta, että saavuttaa tavoittelemansa hiilihydraatinsaannin suorituksen luonteesta ja yksilöllisistä tuntemuksista riippuen.</a:t>
            </a:r>
            <a:endParaRPr kumimoji="0" lang="fi-FI" altLang="fi-FI"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5874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08722" y="178904"/>
            <a:ext cx="11748052" cy="2215991"/>
          </a:xfrm>
          <a:prstGeom prst="rect">
            <a:avLst/>
          </a:prstGeom>
        </p:spPr>
        <p:txBody>
          <a:bodyPr wrap="square">
            <a:spAutoFit/>
          </a:bodyPr>
          <a:lstStyle/>
          <a:p>
            <a:r>
              <a:rPr lang="fi-FI" sz="2400" i="0" dirty="0" smtClean="0">
                <a:solidFill>
                  <a:srgbClr val="222222"/>
                </a:solidFill>
                <a:effectLst/>
              </a:rPr>
              <a:t>Hiilihydraattien nauttiminen kilpailusuorituksen aikana</a:t>
            </a:r>
          </a:p>
          <a:p>
            <a:endParaRPr lang="fi-FI" sz="2400" i="0" dirty="0" smtClean="0">
              <a:solidFill>
                <a:srgbClr val="222222"/>
              </a:solidFill>
              <a:effectLst/>
            </a:endParaRPr>
          </a:p>
          <a:p>
            <a:r>
              <a:rPr lang="fi-FI" b="0" i="0" dirty="0" smtClean="0">
                <a:solidFill>
                  <a:srgbClr val="222222"/>
                </a:solidFill>
                <a:effectLst/>
                <a:latin typeface="Source Sans Pro" panose="020B0503030403020204" pitchFamily="34" charset="0"/>
              </a:rPr>
              <a:t>Lähes kaikissa lajeissa tehokkaan tai maksimaalisen suorituskyvyn saavuttamisen kannalta on tärkeää, että elimistöllä on riittävästi hiilihydraatteja käytettävissä. Erittäin pitkissä kestävyyssuoritteissa myös rasvojen käyttö energianlähteenä korostuu, mutta tällöinkään hiilihydraattien saantia ei ole järkevää liiaksi rajoittaa. Suorituksen keston pidetessä on usein syytä nauttia enenevissä määrin myös hiilihydraatteja. Suorituksen aikana hiilihydraatteja voidaan nauttia joko juomista , energiageeleistä tai kiinteästä ruoasta (esim. hedelmät, glukoosipastillit, makeiset).</a:t>
            </a:r>
            <a:endParaRPr lang="fi-FI" b="0" i="0" dirty="0">
              <a:solidFill>
                <a:srgbClr val="222222"/>
              </a:solidFill>
              <a:effectLst/>
              <a:latin typeface="Source Sans Pro" panose="020B0503030403020204" pitchFamily="34" charset="0"/>
            </a:endParaRPr>
          </a:p>
        </p:txBody>
      </p:sp>
      <p:graphicFrame>
        <p:nvGraphicFramePr>
          <p:cNvPr id="3" name="Taulukko 2"/>
          <p:cNvGraphicFramePr>
            <a:graphicFrameLocks noGrp="1"/>
          </p:cNvGraphicFramePr>
          <p:nvPr>
            <p:extLst>
              <p:ext uri="{D42A27DB-BD31-4B8C-83A1-F6EECF244321}">
                <p14:modId xmlns:p14="http://schemas.microsoft.com/office/powerpoint/2010/main" val="3536299211"/>
              </p:ext>
            </p:extLst>
          </p:nvPr>
        </p:nvGraphicFramePr>
        <p:xfrm>
          <a:off x="824948" y="2540242"/>
          <a:ext cx="10515600" cy="4114800"/>
        </p:xfrm>
        <a:graphic>
          <a:graphicData uri="http://schemas.openxmlformats.org/drawingml/2006/table">
            <a:tbl>
              <a:tblPr/>
              <a:tblGrid>
                <a:gridCol w="5257800">
                  <a:extLst>
                    <a:ext uri="{9D8B030D-6E8A-4147-A177-3AD203B41FA5}">
                      <a16:colId xmlns:a16="http://schemas.microsoft.com/office/drawing/2014/main" val="2229158933"/>
                    </a:ext>
                  </a:extLst>
                </a:gridCol>
                <a:gridCol w="5257800">
                  <a:extLst>
                    <a:ext uri="{9D8B030D-6E8A-4147-A177-3AD203B41FA5}">
                      <a16:colId xmlns:a16="http://schemas.microsoft.com/office/drawing/2014/main" val="3180996639"/>
                    </a:ext>
                  </a:extLst>
                </a:gridCol>
              </a:tblGrid>
              <a:tr h="0">
                <a:tc>
                  <a:txBody>
                    <a:bodyPr/>
                    <a:lstStyle/>
                    <a:p>
                      <a:r>
                        <a:rPr lang="fi-FI" b="1">
                          <a:effectLst/>
                        </a:rPr>
                        <a:t>Suorituksen kesto</a:t>
                      </a:r>
                      <a:endParaRPr lang="fi-FI">
                        <a:effectLst/>
                      </a:endParaRPr>
                    </a:p>
                  </a:txBody>
                  <a:tcPr anchor="ctr">
                    <a:lnL>
                      <a:noFill/>
                    </a:lnL>
                    <a:lnR>
                      <a:noFill/>
                    </a:lnR>
                    <a:lnT>
                      <a:noFill/>
                    </a:lnT>
                    <a:lnB>
                      <a:noFill/>
                    </a:lnB>
                    <a:solidFill>
                      <a:srgbClr val="F0F0F0"/>
                    </a:solidFill>
                  </a:tcPr>
                </a:tc>
                <a:tc>
                  <a:txBody>
                    <a:bodyPr/>
                    <a:lstStyle/>
                    <a:p>
                      <a:r>
                        <a:rPr lang="fi-FI" b="1">
                          <a:effectLst/>
                        </a:rPr>
                        <a:t>Hiilihydraattien tarve</a:t>
                      </a:r>
                      <a:endParaRPr lang="fi-FI">
                        <a:effectLst/>
                      </a:endParaRPr>
                    </a:p>
                  </a:txBody>
                  <a:tcPr anchor="ctr">
                    <a:lnL>
                      <a:noFill/>
                    </a:lnL>
                    <a:lnR>
                      <a:noFill/>
                    </a:lnR>
                    <a:lnT>
                      <a:noFill/>
                    </a:lnT>
                    <a:lnB>
                      <a:noFill/>
                    </a:lnB>
                    <a:solidFill>
                      <a:srgbClr val="F0F0F0"/>
                    </a:solidFill>
                  </a:tcPr>
                </a:tc>
                <a:extLst>
                  <a:ext uri="{0D108BD9-81ED-4DB2-BD59-A6C34878D82A}">
                    <a16:rowId xmlns:a16="http://schemas.microsoft.com/office/drawing/2014/main" val="237758095"/>
                  </a:ext>
                </a:extLst>
              </a:tr>
              <a:tr h="0">
                <a:tc>
                  <a:txBody>
                    <a:bodyPr/>
                    <a:lstStyle/>
                    <a:p>
                      <a:r>
                        <a:rPr lang="fi-FI" i="1">
                          <a:effectLst/>
                        </a:rPr>
                        <a:t>Kilpailuissa ja kilpailunomaisten suoritteiden aikana:</a:t>
                      </a:r>
                      <a:endParaRPr lang="fi-FI">
                        <a:effectLst/>
                      </a:endParaRPr>
                    </a:p>
                  </a:txBody>
                  <a:tcPr anchor="ctr">
                    <a:lnL>
                      <a:noFill/>
                    </a:lnL>
                    <a:lnR>
                      <a:noFill/>
                    </a:lnR>
                    <a:lnT>
                      <a:noFill/>
                    </a:lnT>
                    <a:lnB>
                      <a:noFill/>
                    </a:lnB>
                    <a:solidFill>
                      <a:srgbClr val="F1F1F1"/>
                    </a:solidFill>
                  </a:tcPr>
                </a:tc>
                <a:tc>
                  <a:txBody>
                    <a:bodyPr/>
                    <a:lstStyle/>
                    <a:p>
                      <a:endParaRPr lang="fi-FI">
                        <a:effectLst/>
                      </a:endParaRPr>
                    </a:p>
                  </a:txBody>
                  <a:tcPr anchor="ctr">
                    <a:lnL>
                      <a:noFill/>
                    </a:lnL>
                    <a:lnR>
                      <a:noFill/>
                    </a:lnR>
                    <a:lnT>
                      <a:noFill/>
                    </a:lnT>
                    <a:lnB>
                      <a:noFill/>
                    </a:lnB>
                    <a:solidFill>
                      <a:srgbClr val="F1F1F1"/>
                    </a:solidFill>
                  </a:tcPr>
                </a:tc>
                <a:extLst>
                  <a:ext uri="{0D108BD9-81ED-4DB2-BD59-A6C34878D82A}">
                    <a16:rowId xmlns:a16="http://schemas.microsoft.com/office/drawing/2014/main" val="902769356"/>
                  </a:ext>
                </a:extLst>
              </a:tr>
              <a:tr h="0">
                <a:tc>
                  <a:txBody>
                    <a:bodyPr/>
                    <a:lstStyle/>
                    <a:p>
                      <a:r>
                        <a:rPr lang="fi-FI">
                          <a:effectLst/>
                        </a:rPr>
                        <a:t>0–60 minuuttia</a:t>
                      </a:r>
                    </a:p>
                  </a:txBody>
                  <a:tcPr anchor="ctr">
                    <a:lnL>
                      <a:noFill/>
                    </a:lnL>
                    <a:lnR>
                      <a:noFill/>
                    </a:lnR>
                    <a:lnT>
                      <a:noFill/>
                    </a:lnT>
                    <a:lnB>
                      <a:noFill/>
                    </a:lnB>
                    <a:solidFill>
                      <a:srgbClr val="F0F0F0"/>
                    </a:solidFill>
                  </a:tcPr>
                </a:tc>
                <a:tc>
                  <a:txBody>
                    <a:bodyPr/>
                    <a:lstStyle/>
                    <a:p>
                      <a:r>
                        <a:rPr lang="fi-FI">
                          <a:effectLst/>
                        </a:rPr>
                        <a:t>0 g</a:t>
                      </a:r>
                      <a:br>
                        <a:rPr lang="fi-FI">
                          <a:effectLst/>
                        </a:rPr>
                      </a:br>
                      <a:r>
                        <a:rPr lang="fi-FI">
                          <a:effectLst/>
                        </a:rPr>
                        <a:t>Tarvittaessa suun huuhtomista hiilihydraattipitoisella juomalla</a:t>
                      </a:r>
                    </a:p>
                  </a:txBody>
                  <a:tcPr anchor="ctr">
                    <a:lnL>
                      <a:noFill/>
                    </a:lnL>
                    <a:lnR>
                      <a:noFill/>
                    </a:lnR>
                    <a:lnT>
                      <a:noFill/>
                    </a:lnT>
                    <a:lnB>
                      <a:noFill/>
                    </a:lnB>
                    <a:solidFill>
                      <a:srgbClr val="F0F0F0"/>
                    </a:solidFill>
                  </a:tcPr>
                </a:tc>
                <a:extLst>
                  <a:ext uri="{0D108BD9-81ED-4DB2-BD59-A6C34878D82A}">
                    <a16:rowId xmlns:a16="http://schemas.microsoft.com/office/drawing/2014/main" val="1095949407"/>
                  </a:ext>
                </a:extLst>
              </a:tr>
              <a:tr h="0">
                <a:tc>
                  <a:txBody>
                    <a:bodyPr/>
                    <a:lstStyle/>
                    <a:p>
                      <a:r>
                        <a:rPr lang="fi-FI">
                          <a:effectLst/>
                        </a:rPr>
                        <a:t>1–1,5 tuntia</a:t>
                      </a:r>
                    </a:p>
                  </a:txBody>
                  <a:tcPr anchor="ctr">
                    <a:lnL>
                      <a:noFill/>
                    </a:lnL>
                    <a:lnR>
                      <a:noFill/>
                    </a:lnR>
                    <a:lnT>
                      <a:noFill/>
                    </a:lnT>
                    <a:lnB>
                      <a:noFill/>
                    </a:lnB>
                    <a:solidFill>
                      <a:srgbClr val="F1F1F1"/>
                    </a:solidFill>
                  </a:tcPr>
                </a:tc>
                <a:tc>
                  <a:txBody>
                    <a:bodyPr/>
                    <a:lstStyle/>
                    <a:p>
                      <a:r>
                        <a:rPr lang="fi-FI">
                          <a:effectLst/>
                        </a:rPr>
                        <a:t>30–40 g tunnissa</a:t>
                      </a:r>
                    </a:p>
                  </a:txBody>
                  <a:tcPr anchor="ctr">
                    <a:lnL>
                      <a:noFill/>
                    </a:lnL>
                    <a:lnR>
                      <a:noFill/>
                    </a:lnR>
                    <a:lnT>
                      <a:noFill/>
                    </a:lnT>
                    <a:lnB>
                      <a:noFill/>
                    </a:lnB>
                    <a:solidFill>
                      <a:srgbClr val="F1F1F1"/>
                    </a:solidFill>
                  </a:tcPr>
                </a:tc>
                <a:extLst>
                  <a:ext uri="{0D108BD9-81ED-4DB2-BD59-A6C34878D82A}">
                    <a16:rowId xmlns:a16="http://schemas.microsoft.com/office/drawing/2014/main" val="4043125895"/>
                  </a:ext>
                </a:extLst>
              </a:tr>
              <a:tr h="0">
                <a:tc>
                  <a:txBody>
                    <a:bodyPr/>
                    <a:lstStyle/>
                    <a:p>
                      <a:r>
                        <a:rPr lang="fi-FI">
                          <a:effectLst/>
                        </a:rPr>
                        <a:t>1,5–3 tuntia</a:t>
                      </a:r>
                    </a:p>
                  </a:txBody>
                  <a:tcPr anchor="ctr">
                    <a:lnL>
                      <a:noFill/>
                    </a:lnL>
                    <a:lnR>
                      <a:noFill/>
                    </a:lnR>
                    <a:lnT>
                      <a:noFill/>
                    </a:lnT>
                    <a:lnB>
                      <a:noFill/>
                    </a:lnB>
                    <a:solidFill>
                      <a:srgbClr val="F0F0F0"/>
                    </a:solidFill>
                  </a:tcPr>
                </a:tc>
                <a:tc>
                  <a:txBody>
                    <a:bodyPr/>
                    <a:lstStyle/>
                    <a:p>
                      <a:r>
                        <a:rPr lang="fi-FI">
                          <a:effectLst/>
                        </a:rPr>
                        <a:t>40–60 g tunnissa</a:t>
                      </a:r>
                    </a:p>
                  </a:txBody>
                  <a:tcPr anchor="ctr">
                    <a:lnL>
                      <a:noFill/>
                    </a:lnL>
                    <a:lnR>
                      <a:noFill/>
                    </a:lnR>
                    <a:lnT>
                      <a:noFill/>
                    </a:lnT>
                    <a:lnB>
                      <a:noFill/>
                    </a:lnB>
                    <a:solidFill>
                      <a:srgbClr val="F0F0F0"/>
                    </a:solidFill>
                  </a:tcPr>
                </a:tc>
                <a:extLst>
                  <a:ext uri="{0D108BD9-81ED-4DB2-BD59-A6C34878D82A}">
                    <a16:rowId xmlns:a16="http://schemas.microsoft.com/office/drawing/2014/main" val="3009601686"/>
                  </a:ext>
                </a:extLst>
              </a:tr>
              <a:tr h="0">
                <a:tc>
                  <a:txBody>
                    <a:bodyPr/>
                    <a:lstStyle/>
                    <a:p>
                      <a:r>
                        <a:rPr lang="fi-FI">
                          <a:effectLst/>
                        </a:rPr>
                        <a:t>&gt; 3 tuntia</a:t>
                      </a:r>
                    </a:p>
                  </a:txBody>
                  <a:tcPr anchor="ctr">
                    <a:lnL>
                      <a:noFill/>
                    </a:lnL>
                    <a:lnR>
                      <a:noFill/>
                    </a:lnR>
                    <a:lnT>
                      <a:noFill/>
                    </a:lnT>
                    <a:lnB>
                      <a:noFill/>
                    </a:lnB>
                    <a:solidFill>
                      <a:srgbClr val="F1F1F1"/>
                    </a:solidFill>
                  </a:tcPr>
                </a:tc>
                <a:tc>
                  <a:txBody>
                    <a:bodyPr/>
                    <a:lstStyle/>
                    <a:p>
                      <a:r>
                        <a:rPr lang="fi-FI">
                          <a:effectLst/>
                        </a:rPr>
                        <a:t>70–100 g tunnissa</a:t>
                      </a:r>
                    </a:p>
                  </a:txBody>
                  <a:tcPr anchor="ctr">
                    <a:lnL>
                      <a:noFill/>
                    </a:lnL>
                    <a:lnR>
                      <a:noFill/>
                    </a:lnR>
                    <a:lnT>
                      <a:noFill/>
                    </a:lnT>
                    <a:lnB>
                      <a:noFill/>
                    </a:lnB>
                    <a:solidFill>
                      <a:srgbClr val="F1F1F1"/>
                    </a:solidFill>
                  </a:tcPr>
                </a:tc>
                <a:extLst>
                  <a:ext uri="{0D108BD9-81ED-4DB2-BD59-A6C34878D82A}">
                    <a16:rowId xmlns:a16="http://schemas.microsoft.com/office/drawing/2014/main" val="631883735"/>
                  </a:ext>
                </a:extLst>
              </a:tr>
              <a:tr h="0">
                <a:tc>
                  <a:txBody>
                    <a:bodyPr/>
                    <a:lstStyle/>
                    <a:p>
                      <a:r>
                        <a:rPr lang="fi-FI" i="1">
                          <a:effectLst/>
                        </a:rPr>
                        <a:t>Harjoittelun aikana:</a:t>
                      </a:r>
                      <a:endParaRPr lang="fi-FI">
                        <a:effectLst/>
                      </a:endParaRPr>
                    </a:p>
                  </a:txBody>
                  <a:tcPr anchor="ctr">
                    <a:lnL>
                      <a:noFill/>
                    </a:lnL>
                    <a:lnR>
                      <a:noFill/>
                    </a:lnR>
                    <a:lnT>
                      <a:noFill/>
                    </a:lnT>
                    <a:lnB>
                      <a:noFill/>
                    </a:lnB>
                    <a:solidFill>
                      <a:srgbClr val="F0F0F0"/>
                    </a:solidFill>
                  </a:tcPr>
                </a:tc>
                <a:tc>
                  <a:txBody>
                    <a:bodyPr/>
                    <a:lstStyle/>
                    <a:p>
                      <a:endParaRPr lang="fi-FI">
                        <a:effectLst/>
                      </a:endParaRPr>
                    </a:p>
                  </a:txBody>
                  <a:tcPr anchor="ctr">
                    <a:lnL>
                      <a:noFill/>
                    </a:lnL>
                    <a:lnR>
                      <a:noFill/>
                    </a:lnR>
                    <a:lnT>
                      <a:noFill/>
                    </a:lnT>
                    <a:lnB>
                      <a:noFill/>
                    </a:lnB>
                    <a:solidFill>
                      <a:srgbClr val="F0F0F0"/>
                    </a:solidFill>
                  </a:tcPr>
                </a:tc>
                <a:extLst>
                  <a:ext uri="{0D108BD9-81ED-4DB2-BD59-A6C34878D82A}">
                    <a16:rowId xmlns:a16="http://schemas.microsoft.com/office/drawing/2014/main" val="3155440163"/>
                  </a:ext>
                </a:extLst>
              </a:tr>
              <a:tr h="0">
                <a:tc>
                  <a:txBody>
                    <a:bodyPr/>
                    <a:lstStyle/>
                    <a:p>
                      <a:r>
                        <a:rPr lang="fi-FI">
                          <a:effectLst/>
                        </a:rPr>
                        <a:t>0–2 tuntia, kevyet harjoitukset</a:t>
                      </a:r>
                    </a:p>
                  </a:txBody>
                  <a:tcPr anchor="ctr">
                    <a:lnL>
                      <a:noFill/>
                    </a:lnL>
                    <a:lnR>
                      <a:noFill/>
                    </a:lnR>
                    <a:lnT>
                      <a:noFill/>
                    </a:lnT>
                    <a:lnB>
                      <a:noFill/>
                    </a:lnB>
                    <a:solidFill>
                      <a:srgbClr val="F1F1F1"/>
                    </a:solidFill>
                  </a:tcPr>
                </a:tc>
                <a:tc>
                  <a:txBody>
                    <a:bodyPr/>
                    <a:lstStyle/>
                    <a:p>
                      <a:r>
                        <a:rPr lang="fi-FI">
                          <a:effectLst/>
                        </a:rPr>
                        <a:t>0 g</a:t>
                      </a:r>
                    </a:p>
                  </a:txBody>
                  <a:tcPr anchor="ctr">
                    <a:lnL>
                      <a:noFill/>
                    </a:lnL>
                    <a:lnR>
                      <a:noFill/>
                    </a:lnR>
                    <a:lnT>
                      <a:noFill/>
                    </a:lnT>
                    <a:lnB>
                      <a:noFill/>
                    </a:lnB>
                    <a:solidFill>
                      <a:srgbClr val="F1F1F1"/>
                    </a:solidFill>
                  </a:tcPr>
                </a:tc>
                <a:extLst>
                  <a:ext uri="{0D108BD9-81ED-4DB2-BD59-A6C34878D82A}">
                    <a16:rowId xmlns:a16="http://schemas.microsoft.com/office/drawing/2014/main" val="121725832"/>
                  </a:ext>
                </a:extLst>
              </a:tr>
              <a:tr h="0">
                <a:tc>
                  <a:txBody>
                    <a:bodyPr/>
                    <a:lstStyle/>
                    <a:p>
                      <a:r>
                        <a:rPr lang="fi-FI">
                          <a:effectLst/>
                        </a:rPr>
                        <a:t>&gt; 2 tuntia, kevyet harjoitukset</a:t>
                      </a:r>
                    </a:p>
                  </a:txBody>
                  <a:tcPr anchor="ctr">
                    <a:lnL>
                      <a:noFill/>
                    </a:lnL>
                    <a:lnR>
                      <a:noFill/>
                    </a:lnR>
                    <a:lnT>
                      <a:noFill/>
                    </a:lnT>
                    <a:lnB>
                      <a:noFill/>
                    </a:lnB>
                    <a:solidFill>
                      <a:srgbClr val="F0F0F0"/>
                    </a:solidFill>
                  </a:tcPr>
                </a:tc>
                <a:tc>
                  <a:txBody>
                    <a:bodyPr/>
                    <a:lstStyle/>
                    <a:p>
                      <a:r>
                        <a:rPr lang="fi-FI" dirty="0">
                          <a:effectLst/>
                        </a:rPr>
                        <a:t>0 g (mikäli tarkoitus tehdä paastoharjoitus)</a:t>
                      </a:r>
                      <a:br>
                        <a:rPr lang="fi-FI" dirty="0">
                          <a:effectLst/>
                        </a:rPr>
                      </a:br>
                      <a:r>
                        <a:rPr lang="fi-FI" dirty="0">
                          <a:effectLst/>
                        </a:rPr>
                        <a:t>Muussa tapauksessa 30–40 g tunnissa.</a:t>
                      </a:r>
                    </a:p>
                  </a:txBody>
                  <a:tcPr anchor="ctr">
                    <a:lnL>
                      <a:noFill/>
                    </a:lnL>
                    <a:lnR>
                      <a:noFill/>
                    </a:lnR>
                    <a:lnT>
                      <a:noFill/>
                    </a:lnT>
                    <a:lnB>
                      <a:noFill/>
                    </a:lnB>
                    <a:solidFill>
                      <a:srgbClr val="F0F0F0"/>
                    </a:solidFill>
                  </a:tcPr>
                </a:tc>
                <a:extLst>
                  <a:ext uri="{0D108BD9-81ED-4DB2-BD59-A6C34878D82A}">
                    <a16:rowId xmlns:a16="http://schemas.microsoft.com/office/drawing/2014/main" val="1236156382"/>
                  </a:ext>
                </a:extLst>
              </a:tr>
            </a:tbl>
          </a:graphicData>
        </a:graphic>
      </p:graphicFrame>
    </p:spTree>
    <p:extLst>
      <p:ext uri="{BB962C8B-B14F-4D97-AF65-F5344CB8AC3E}">
        <p14:creationId xmlns:p14="http://schemas.microsoft.com/office/powerpoint/2010/main" val="14136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218661" y="327991"/>
            <a:ext cx="11738113" cy="584775"/>
          </a:xfrm>
          <a:prstGeom prst="rect">
            <a:avLst/>
          </a:prstGeom>
        </p:spPr>
        <p:txBody>
          <a:bodyPr wrap="square">
            <a:spAutoFit/>
          </a:bodyPr>
          <a:lstStyle/>
          <a:p>
            <a:r>
              <a:rPr lang="fi-FI" sz="3200" b="0" i="0" dirty="0" smtClean="0">
                <a:solidFill>
                  <a:srgbClr val="222222"/>
                </a:solidFill>
                <a:effectLst/>
              </a:rPr>
              <a:t>Hiilihydraatit</a:t>
            </a:r>
            <a:r>
              <a:rPr lang="fi-FI" sz="3200" b="0" i="0" dirty="0" smtClean="0">
                <a:solidFill>
                  <a:srgbClr val="222222"/>
                </a:solidFill>
                <a:effectLst/>
                <a:latin typeface="Source Sans Pro" panose="020B0503030403020204" pitchFamily="34" charset="0"/>
              </a:rPr>
              <a:t> suorituksen jälkeen</a:t>
            </a:r>
            <a:endParaRPr lang="fi-FI" sz="3200" b="0" i="0" dirty="0">
              <a:solidFill>
                <a:srgbClr val="222222"/>
              </a:solidFill>
              <a:effectLst/>
              <a:latin typeface="Source Sans Pro" panose="020B0503030403020204" pitchFamily="34" charset="0"/>
            </a:endParaRPr>
          </a:p>
        </p:txBody>
      </p:sp>
      <p:sp>
        <p:nvSpPr>
          <p:cNvPr id="4" name="Suorakulmio 3"/>
          <p:cNvSpPr/>
          <p:nvPr/>
        </p:nvSpPr>
        <p:spPr>
          <a:xfrm>
            <a:off x="74542" y="1490869"/>
            <a:ext cx="11807687" cy="3139321"/>
          </a:xfrm>
          <a:prstGeom prst="rect">
            <a:avLst/>
          </a:prstGeom>
        </p:spPr>
        <p:txBody>
          <a:bodyPr wrap="square">
            <a:spAutoFit/>
          </a:bodyPr>
          <a:lstStyle/>
          <a:p>
            <a:pPr marL="285750" indent="-285750">
              <a:buFont typeface="Wingdings" panose="05000000000000000000" pitchFamily="2" charset="2"/>
              <a:buChar char="q"/>
            </a:pPr>
            <a:r>
              <a:rPr lang="fi-FI" b="0" i="0" dirty="0" smtClean="0">
                <a:solidFill>
                  <a:srgbClr val="222222"/>
                </a:solidFill>
                <a:effectLst/>
              </a:rPr>
              <a:t>Lihasten hiilihydraattivarastojen täydentäminen harjoituksen jälkeen on tärkein palautumista edistävä tekijä. Hiilihydraattivarastojen täydentyminen on tavallista tehokkaampaa juuri harjoittelun jälkeen ja palaa normaalille tasolle muutaman tunnin kuluttua harjoittelun päättymisestä. Tämän vuoksi harjoittelun jälkeen suositellaankin nauttimaan hiilihydraatteja ja proteiineja sisältävä välipala tai palautusjuoma sekä syömään täysipainoinen ateria noin tunti harjoituksen päättymisestä.</a:t>
            </a:r>
          </a:p>
          <a:p>
            <a:pPr marL="285750" indent="-285750">
              <a:buFont typeface="Wingdings" panose="05000000000000000000" pitchFamily="2" charset="2"/>
              <a:buChar char="q"/>
            </a:pPr>
            <a:endParaRPr lang="fi-FI" b="0" i="0" dirty="0" smtClean="0">
              <a:solidFill>
                <a:srgbClr val="222222"/>
              </a:solidFill>
              <a:effectLst/>
            </a:endParaRPr>
          </a:p>
          <a:p>
            <a:pPr marL="285750" indent="-285750">
              <a:buFont typeface="Wingdings" panose="05000000000000000000" pitchFamily="2" charset="2"/>
              <a:buChar char="q"/>
            </a:pPr>
            <a:r>
              <a:rPr lang="fi-FI" b="0" i="0" dirty="0" smtClean="0">
                <a:solidFill>
                  <a:srgbClr val="222222"/>
                </a:solidFill>
                <a:effectLst/>
              </a:rPr>
              <a:t>Suositeltava hiilihydraattimäärä harjoittelun jälkeen on noin 1 gramma kehonpainokiloa kohden tunnissa (1 g/kg/h) riippuen harjoittelun laadusta, kovuudesta ja kestosta. Näin ollen on järkevää nauttia hieman tavallista enemmän hiilihydraatteja myös seuraavalla aterialla. Hiilihydraattien saannin merkitys korostuu etenkin, jos harjoitellaan kahdesti päivässä.</a:t>
            </a:r>
          </a:p>
          <a:p>
            <a:pPr marL="285750" indent="-285750">
              <a:buFont typeface="Wingdings" panose="05000000000000000000" pitchFamily="2" charset="2"/>
              <a:buChar char="q"/>
            </a:pPr>
            <a:endParaRPr lang="fi-FI" b="0" i="0" dirty="0">
              <a:solidFill>
                <a:srgbClr val="222222"/>
              </a:solidFill>
              <a:effectLst/>
              <a:latin typeface="Source Sans Pro" panose="020B0503030403020204" pitchFamily="34" charset="0"/>
            </a:endParaRPr>
          </a:p>
        </p:txBody>
      </p:sp>
    </p:spTree>
    <p:extLst>
      <p:ext uri="{BB962C8B-B14F-4D97-AF65-F5344CB8AC3E}">
        <p14:creationId xmlns:p14="http://schemas.microsoft.com/office/powerpoint/2010/main" val="2986191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49087" y="308112"/>
            <a:ext cx="11787809" cy="5647700"/>
          </a:xfrm>
          <a:prstGeom prst="rect">
            <a:avLst/>
          </a:prstGeom>
        </p:spPr>
        <p:txBody>
          <a:bodyPr wrap="square">
            <a:spAutoFit/>
          </a:bodyPr>
          <a:lstStyle/>
          <a:p>
            <a:r>
              <a:rPr lang="fi-FI" sz="3200" i="0" dirty="0" smtClean="0">
                <a:effectLst/>
                <a:latin typeface="Source Sans Pro" panose="020B0503030403020204" pitchFamily="34" charset="0"/>
              </a:rPr>
              <a:t>Proteiinit</a:t>
            </a:r>
          </a:p>
          <a:p>
            <a:endParaRPr lang="fi-FI" sz="3200" i="0" dirty="0" smtClean="0">
              <a:effectLst/>
              <a:latin typeface="Source Sans Pro" panose="020B0503030403020204" pitchFamily="34" charset="0"/>
            </a:endParaRPr>
          </a:p>
          <a:p>
            <a:pPr marL="285750" indent="-285750">
              <a:lnSpc>
                <a:spcPct val="150000"/>
              </a:lnSpc>
              <a:buFont typeface="Wingdings" panose="05000000000000000000" pitchFamily="2" charset="2"/>
              <a:buChar char="q"/>
            </a:pPr>
            <a:r>
              <a:rPr lang="fi-FI" b="0" i="0" dirty="0" smtClean="0">
                <a:solidFill>
                  <a:srgbClr val="222222"/>
                </a:solidFill>
                <a:effectLst/>
              </a:rPr>
              <a:t>Proteiinit ovat yksittäisistä aminohapoista muodostuneita ravintoaineita, joita saadaan runsaasti esimerkiksi maitotuotteista, lihasta, kananmunasta, täysjyväviljasta ja palkokasveista. Aminohappoja on  saatava ravinnosta ja urheilijan tarve on hieman tavanomaista suurempi.</a:t>
            </a:r>
          </a:p>
          <a:p>
            <a:pPr marL="285750" indent="-285750">
              <a:lnSpc>
                <a:spcPct val="150000"/>
              </a:lnSpc>
              <a:buFont typeface="Wingdings" panose="05000000000000000000" pitchFamily="2" charset="2"/>
              <a:buChar char="q"/>
            </a:pPr>
            <a:r>
              <a:rPr lang="fi-FI" dirty="0" smtClean="0">
                <a:solidFill>
                  <a:srgbClr val="222222"/>
                </a:solidFill>
              </a:rPr>
              <a:t>Proteiinia käytetään pääasiassa uusien rakenteiden ja vaurioituneiden kudosten korjaantumiseen</a:t>
            </a:r>
          </a:p>
          <a:p>
            <a:pPr marL="285750" indent="-285750">
              <a:lnSpc>
                <a:spcPct val="150000"/>
              </a:lnSpc>
              <a:buFont typeface="Wingdings" panose="05000000000000000000" pitchFamily="2" charset="2"/>
              <a:buChar char="q"/>
            </a:pPr>
            <a:r>
              <a:rPr lang="fi-FI" b="0" i="0" dirty="0" smtClean="0">
                <a:solidFill>
                  <a:srgbClr val="222222"/>
                </a:solidFill>
                <a:effectLst/>
              </a:rPr>
              <a:t>Liika proteiin</a:t>
            </a:r>
            <a:r>
              <a:rPr lang="fi-FI" dirty="0" smtClean="0">
                <a:solidFill>
                  <a:srgbClr val="222222"/>
                </a:solidFill>
              </a:rPr>
              <a:t>i varastoituu rasvaksi</a:t>
            </a:r>
          </a:p>
          <a:p>
            <a:pPr marL="285750" indent="-285750">
              <a:lnSpc>
                <a:spcPct val="150000"/>
              </a:lnSpc>
              <a:buFont typeface="Wingdings" panose="05000000000000000000" pitchFamily="2" charset="2"/>
              <a:buChar char="q"/>
            </a:pPr>
            <a:r>
              <a:rPr lang="fi-FI" dirty="0" smtClean="0">
                <a:solidFill>
                  <a:srgbClr val="222222"/>
                </a:solidFill>
              </a:rPr>
              <a:t>Urheilijoille optimaalinen proteiinimäärä on 1,4-2,0 g /kehonpainokilo/vrk.</a:t>
            </a:r>
          </a:p>
          <a:p>
            <a:pPr marL="285750" indent="-285750">
              <a:lnSpc>
                <a:spcPct val="150000"/>
              </a:lnSpc>
              <a:buFont typeface="Wingdings" panose="05000000000000000000" pitchFamily="2" charset="2"/>
              <a:buChar char="q"/>
            </a:pPr>
            <a:r>
              <a:rPr lang="fi-FI" dirty="0"/>
              <a:t>Toisin kuin muiden energiaravintoaineiden, proteiinin tarve ei lisäänny juurikaan energiankulutuksen lisääntyessä. </a:t>
            </a:r>
            <a:endParaRPr lang="fi-FI" dirty="0" smtClean="0"/>
          </a:p>
          <a:p>
            <a:pPr marL="285750" indent="-285750">
              <a:lnSpc>
                <a:spcPct val="150000"/>
              </a:lnSpc>
              <a:buFont typeface="Wingdings" panose="05000000000000000000" pitchFamily="2" charset="2"/>
              <a:buChar char="q"/>
            </a:pPr>
            <a:r>
              <a:rPr lang="fi-FI" dirty="0" smtClean="0">
                <a:solidFill>
                  <a:srgbClr val="222222"/>
                </a:solidFill>
              </a:rPr>
              <a:t>Proteiinin lähteitä : kala, liha, kananmuna, tofu, tumma makaroni, maitotuotteet, kuten maito, rahka, raejuusto, juusto</a:t>
            </a:r>
          </a:p>
          <a:p>
            <a:pPr marL="285750" indent="-285750">
              <a:lnSpc>
                <a:spcPct val="150000"/>
              </a:lnSpc>
              <a:buFont typeface="Wingdings" panose="05000000000000000000" pitchFamily="2" charset="2"/>
              <a:buChar char="q"/>
            </a:pPr>
            <a:r>
              <a:rPr lang="fi-FI" dirty="0"/>
              <a:t>Säännöllistä ateriarytmiä noudattavalle sopiva kerta-annos proteiinia on noin 0,25–0,4 grammaa proteiinia kehonpainokiloa kohden. Tämä yleensä </a:t>
            </a:r>
            <a:r>
              <a:rPr lang="fi-FI" dirty="0" smtClean="0"/>
              <a:t>toteutuu lautasmallia</a:t>
            </a:r>
            <a:r>
              <a:rPr lang="fi-FI" u="sng" dirty="0"/>
              <a:t> </a:t>
            </a:r>
            <a:r>
              <a:rPr lang="fi-FI" dirty="0"/>
              <a:t>noudattamalla. Pääaterioilla proteiininsaanti voi olla suurempaa, kun taas välipaloilla pienempikin annos proteiinia on riittävä.</a:t>
            </a:r>
            <a:endParaRPr lang="fi-FI" dirty="0" smtClean="0">
              <a:solidFill>
                <a:srgbClr val="222222"/>
              </a:solidFill>
            </a:endParaRPr>
          </a:p>
        </p:txBody>
      </p:sp>
    </p:spTree>
    <p:extLst>
      <p:ext uri="{BB962C8B-B14F-4D97-AF65-F5344CB8AC3E}">
        <p14:creationId xmlns:p14="http://schemas.microsoft.com/office/powerpoint/2010/main" val="3376649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48478" y="218661"/>
            <a:ext cx="11767930" cy="5647700"/>
          </a:xfrm>
          <a:prstGeom prst="rect">
            <a:avLst/>
          </a:prstGeom>
        </p:spPr>
        <p:txBody>
          <a:bodyPr wrap="square">
            <a:spAutoFit/>
          </a:bodyPr>
          <a:lstStyle/>
          <a:p>
            <a:r>
              <a:rPr lang="fi-FI" sz="3200" i="0" dirty="0" smtClean="0">
                <a:effectLst/>
              </a:rPr>
              <a:t>Rasvat</a:t>
            </a:r>
          </a:p>
          <a:p>
            <a:pPr marL="457200" indent="-457200">
              <a:buFont typeface="Wingdings" panose="05000000000000000000" pitchFamily="2" charset="2"/>
              <a:buChar char="q"/>
            </a:pPr>
            <a:endParaRPr lang="fi-FI" sz="3200" i="0" dirty="0" smtClean="0">
              <a:effectLst/>
            </a:endParaRPr>
          </a:p>
          <a:p>
            <a:pPr marL="285750" indent="-285750">
              <a:lnSpc>
                <a:spcPct val="150000"/>
              </a:lnSpc>
              <a:buFont typeface="Wingdings" panose="05000000000000000000" pitchFamily="2" charset="2"/>
              <a:buChar char="q"/>
            </a:pPr>
            <a:r>
              <a:rPr lang="fi-FI" b="0" i="0" dirty="0" smtClean="0">
                <a:solidFill>
                  <a:srgbClr val="222222"/>
                </a:solidFill>
                <a:effectLst/>
              </a:rPr>
              <a:t>Rasvat ovat </a:t>
            </a:r>
            <a:r>
              <a:rPr lang="fi-FI" b="0" i="0" dirty="0" err="1" smtClean="0">
                <a:solidFill>
                  <a:srgbClr val="222222"/>
                </a:solidFill>
                <a:effectLst/>
              </a:rPr>
              <a:t>triglyseridejä</a:t>
            </a:r>
            <a:r>
              <a:rPr lang="fi-FI" b="0" i="0" dirty="0" smtClean="0">
                <a:solidFill>
                  <a:srgbClr val="222222"/>
                </a:solidFill>
                <a:effectLst/>
              </a:rPr>
              <a:t>.</a:t>
            </a:r>
          </a:p>
          <a:p>
            <a:pPr marL="285750" indent="-285750">
              <a:lnSpc>
                <a:spcPct val="150000"/>
              </a:lnSpc>
              <a:buFont typeface="Wingdings" panose="05000000000000000000" pitchFamily="2" charset="2"/>
              <a:buChar char="q"/>
            </a:pPr>
            <a:r>
              <a:rPr lang="fi-FI" b="0" i="0" dirty="0" smtClean="0">
                <a:solidFill>
                  <a:srgbClr val="222222"/>
                </a:solidFill>
                <a:effectLst/>
              </a:rPr>
              <a:t> Rasvahappoja voidaan jaotella niiden kemiallisen rakenteen perusteella tyydyttyneisiin ja tyydyttymättömiin rasvahappoihin. Tyydyttyneitä rasvahappoja kutsutaan kansankielisesti kovaksi rasvaksi ja tyydyttymättömiä sekä monityydyttymättömiä rasvahappoja taas pehmeiksi rasvoiksi.</a:t>
            </a:r>
          </a:p>
          <a:p>
            <a:pPr marL="285750" indent="-285750">
              <a:lnSpc>
                <a:spcPct val="150000"/>
              </a:lnSpc>
              <a:buFont typeface="Wingdings" panose="05000000000000000000" pitchFamily="2" charset="2"/>
              <a:buChar char="q"/>
            </a:pPr>
            <a:r>
              <a:rPr lang="fi-FI" dirty="0"/>
              <a:t>Ravinnosta saatavalla rasvalla on tärkeä rooli urheilijan hormonituotannon ja vastustuskyvyn ylläpitämisessä, tulehduksen vähentämisessä ja aineenvaihdunnan säätelyssä. </a:t>
            </a:r>
            <a:endParaRPr lang="fi-FI" dirty="0" smtClean="0"/>
          </a:p>
          <a:p>
            <a:pPr marL="285750" indent="-285750">
              <a:lnSpc>
                <a:spcPct val="150000"/>
              </a:lnSpc>
              <a:buFont typeface="Wingdings" panose="05000000000000000000" pitchFamily="2" charset="2"/>
              <a:buChar char="q"/>
            </a:pPr>
            <a:r>
              <a:rPr lang="fi-FI" dirty="0" smtClean="0"/>
              <a:t>Rasva </a:t>
            </a:r>
            <a:r>
              <a:rPr lang="fi-FI" dirty="0"/>
              <a:t>on kuitenkin ennen kaikkea energianlähde, ja urheilijoiden rasvan saantisuositus on lajista, tavoitteista ja yksilöllisistä eroista riippuen noin 20–40 prosenttia kokonaisenergiansaannista eli noin 1–2g/kg/vrk.</a:t>
            </a:r>
          </a:p>
          <a:p>
            <a:pPr marL="285750" indent="-285750">
              <a:lnSpc>
                <a:spcPct val="150000"/>
              </a:lnSpc>
              <a:buFont typeface="Wingdings" panose="05000000000000000000" pitchFamily="2" charset="2"/>
              <a:buChar char="q"/>
            </a:pPr>
            <a:r>
              <a:rPr lang="fi-FI" dirty="0"/>
              <a:t>Suurin osa saadusta rasvasta tulisi olla pehmeää </a:t>
            </a:r>
            <a:r>
              <a:rPr lang="fi-FI" dirty="0" smtClean="0"/>
              <a:t>rasvaa. Pehmeällä </a:t>
            </a:r>
            <a:r>
              <a:rPr lang="fi-FI" dirty="0"/>
              <a:t>rasvalla on elimistön tulehdusta vähentävä vaikutus ja sitä kautta se edistää urheilijan palautumista</a:t>
            </a:r>
            <a:r>
              <a:rPr lang="fi-FI" dirty="0" smtClean="0"/>
              <a:t>. (</a:t>
            </a:r>
            <a:r>
              <a:rPr lang="fi-FI" dirty="0"/>
              <a:t>kasviöljyt (rypsiöljy, rapsiöljy, oliiviöljy</a:t>
            </a:r>
            <a:r>
              <a:rPr lang="fi-FI" dirty="0" smtClean="0"/>
              <a:t>)(kala, pähkinät, siemenet, majoneesit, öljypohjaiset salaatinkastikkeet, sydänmerkityt margariinit)</a:t>
            </a:r>
            <a:endParaRPr lang="fi-FI" dirty="0"/>
          </a:p>
        </p:txBody>
      </p:sp>
    </p:spTree>
    <p:extLst>
      <p:ext uri="{BB962C8B-B14F-4D97-AF65-F5344CB8AC3E}">
        <p14:creationId xmlns:p14="http://schemas.microsoft.com/office/powerpoint/2010/main" val="3731843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69574" y="208722"/>
            <a:ext cx="11996530" cy="6063198"/>
          </a:xfrm>
          <a:prstGeom prst="rect">
            <a:avLst/>
          </a:prstGeom>
        </p:spPr>
        <p:txBody>
          <a:bodyPr wrap="square">
            <a:spAutoFit/>
          </a:bodyPr>
          <a:lstStyle/>
          <a:p>
            <a:r>
              <a:rPr lang="fi-FI" sz="3200" i="0" dirty="0" smtClean="0">
                <a:effectLst/>
              </a:rPr>
              <a:t>Vitamiinit ja kivennäisaineet</a:t>
            </a:r>
          </a:p>
          <a:p>
            <a:endParaRPr lang="fi-FI" sz="3200" i="0" dirty="0" smtClean="0">
              <a:effectLst/>
            </a:endParaRPr>
          </a:p>
          <a:p>
            <a:pPr marL="285750" indent="-285750">
              <a:lnSpc>
                <a:spcPct val="150000"/>
              </a:lnSpc>
              <a:buFont typeface="Wingdings" panose="05000000000000000000" pitchFamily="2" charset="2"/>
              <a:buChar char="q"/>
            </a:pPr>
            <a:r>
              <a:rPr lang="fi-FI" b="0" i="0" dirty="0" smtClean="0">
                <a:solidFill>
                  <a:srgbClr val="222222"/>
                </a:solidFill>
                <a:effectLst/>
              </a:rPr>
              <a:t>Urheilijan vitamiinien ja kivennäisaineiden tarve voi olla hieman tavallista suurempi, mutta ei kuitenkaan moninkertainen. Urheilijat syövät yleensä muuta väestöä enemmän ja tämä riittää kattamaan hieman suurentuneen tarpeen. Jos urheilija syö päivittäin monipuolisesti ja riittävästi, ravinnosta on mahdollista saada kaikki tarvittavat ravintoaineet.</a:t>
            </a:r>
          </a:p>
          <a:p>
            <a:pPr marL="285750" indent="-285750">
              <a:lnSpc>
                <a:spcPct val="150000"/>
              </a:lnSpc>
              <a:buFont typeface="Wingdings" panose="05000000000000000000" pitchFamily="2" charset="2"/>
              <a:buChar char="q"/>
            </a:pPr>
            <a:r>
              <a:rPr lang="fi-FI" b="0" i="0" dirty="0" smtClean="0">
                <a:solidFill>
                  <a:srgbClr val="222222"/>
                </a:solidFill>
                <a:effectLst/>
              </a:rPr>
              <a:t>Joissain tilanteissa urheilijan ravinto voi kuitenkin jäädä välillä yksipuoliseksi ja riittämättömäksi, jos esimerkiksi matkustetaan paljon tai arkiruokailuun ei kiinnitetä riittävästi huomiota. Monivitamiinilisä voi joissain tapauksissa olla hyödyllinen turvaamaan riittävää vitamiinien saantia eikä siitä ole terveydellistä haittaa. Se ei kuitenkaan ole välttämätön, jos ruokavalio on monipuolinen ja riittävä.</a:t>
            </a:r>
          </a:p>
          <a:p>
            <a:pPr marL="285750" indent="-285750">
              <a:lnSpc>
                <a:spcPct val="150000"/>
              </a:lnSpc>
              <a:buFont typeface="Wingdings" panose="05000000000000000000" pitchFamily="2" charset="2"/>
              <a:buChar char="q"/>
            </a:pPr>
            <a:r>
              <a:rPr lang="fi-FI" dirty="0"/>
              <a:t>Lähtökohtaisesti vitamiinien ja mineraalien saantisuositus on urheilijalle sama kuin muullekin väestölle</a:t>
            </a:r>
            <a:r>
              <a:rPr lang="fi-FI" dirty="0" smtClean="0"/>
              <a:t>.</a:t>
            </a:r>
          </a:p>
          <a:p>
            <a:pPr marL="285750" indent="-285750">
              <a:lnSpc>
                <a:spcPct val="150000"/>
              </a:lnSpc>
              <a:buFont typeface="Wingdings" panose="05000000000000000000" pitchFamily="2" charset="2"/>
              <a:buChar char="q"/>
            </a:pPr>
            <a:r>
              <a:rPr lang="fi-FI" dirty="0"/>
              <a:t>Kalsiumlisän käyttö voi olla tarpeen, jos sen saanti ruokavaliosta on niukkaa (vegaaniurheilijat, veteraaniurheilijat, kasvuikäiset, maitotuotteita karttavat, pieniruokaiset urheilijat</a:t>
            </a:r>
            <a:r>
              <a:rPr lang="fi-FI" dirty="0" smtClean="0"/>
              <a:t>).</a:t>
            </a:r>
          </a:p>
          <a:p>
            <a:pPr marL="285750" indent="-285750">
              <a:lnSpc>
                <a:spcPct val="150000"/>
              </a:lnSpc>
              <a:buFont typeface="Wingdings" panose="05000000000000000000" pitchFamily="2" charset="2"/>
              <a:buChar char="q"/>
            </a:pPr>
            <a:r>
              <a:rPr lang="fi-FI" dirty="0"/>
              <a:t>Raudan saantiin on syytä kiinnittää huomiota, jos urheilija on kasvissyöjä, vegaani tai naisurheilija, jolla on runsaat kuukautiset.</a:t>
            </a:r>
            <a:endParaRPr lang="fi-FI" b="0" i="0" dirty="0">
              <a:solidFill>
                <a:srgbClr val="222222"/>
              </a:solidFill>
              <a:effectLst/>
            </a:endParaRPr>
          </a:p>
        </p:txBody>
      </p:sp>
    </p:spTree>
    <p:extLst>
      <p:ext uri="{BB962C8B-B14F-4D97-AF65-F5344CB8AC3E}">
        <p14:creationId xmlns:p14="http://schemas.microsoft.com/office/powerpoint/2010/main" val="3269312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59026" y="298174"/>
            <a:ext cx="11817626" cy="4154984"/>
          </a:xfrm>
          <a:prstGeom prst="rect">
            <a:avLst/>
          </a:prstGeom>
        </p:spPr>
        <p:txBody>
          <a:bodyPr wrap="square">
            <a:spAutoFit/>
          </a:bodyPr>
          <a:lstStyle/>
          <a:p>
            <a:r>
              <a:rPr lang="fi-FI" sz="2400" i="0" dirty="0" smtClean="0">
                <a:solidFill>
                  <a:srgbClr val="222222"/>
                </a:solidFill>
                <a:effectLst/>
                <a:latin typeface="Source Sans Pro" panose="020B0503030403020204" pitchFamily="34" charset="0"/>
              </a:rPr>
              <a:t>Vitamiinien ja kivennäisaineiden syömisessä on hyvä huomioida:</a:t>
            </a:r>
          </a:p>
          <a:p>
            <a:endParaRPr lang="fi-FI" sz="2400" i="0" dirty="0" smtClean="0">
              <a:solidFill>
                <a:srgbClr val="222222"/>
              </a:solidFill>
              <a:effectLst/>
              <a:latin typeface="Source Sans Pro" panose="020B0503030403020204" pitchFamily="34" charset="0"/>
            </a:endParaRPr>
          </a:p>
          <a:p>
            <a:pPr marL="285750" indent="-285750">
              <a:lnSpc>
                <a:spcPct val="150000"/>
              </a:lnSpc>
              <a:buFont typeface="Wingdings" panose="05000000000000000000" pitchFamily="2" charset="2"/>
              <a:buChar char="q"/>
            </a:pPr>
            <a:r>
              <a:rPr lang="fi-FI" b="0" i="0" dirty="0" smtClean="0">
                <a:solidFill>
                  <a:srgbClr val="222222"/>
                </a:solidFill>
                <a:effectLst/>
              </a:rPr>
              <a:t>Kalsiumlisä voi heikentää raudan imeytymistä. Syö monipuolisesti ja ota nämä mahdolliset lisät erikseen.</a:t>
            </a:r>
          </a:p>
          <a:p>
            <a:pPr marL="285750" indent="-285750">
              <a:lnSpc>
                <a:spcPct val="150000"/>
              </a:lnSpc>
              <a:buFont typeface="Wingdings" panose="05000000000000000000" pitchFamily="2" charset="2"/>
              <a:buChar char="q"/>
            </a:pPr>
            <a:r>
              <a:rPr lang="fi-FI" b="0" i="0" dirty="0" smtClean="0">
                <a:solidFill>
                  <a:srgbClr val="222222"/>
                </a:solidFill>
                <a:effectLst/>
              </a:rPr>
              <a:t>Kalsium ja D-vitamiini imeytyvät yhteistyössä. Käytä D-vitamiinilla täydennettyjä maitovalmisteita.</a:t>
            </a:r>
          </a:p>
          <a:p>
            <a:pPr marL="285750" indent="-285750">
              <a:lnSpc>
                <a:spcPct val="150000"/>
              </a:lnSpc>
              <a:buFont typeface="Wingdings" panose="05000000000000000000" pitchFamily="2" charset="2"/>
              <a:buChar char="q"/>
            </a:pPr>
            <a:r>
              <a:rPr lang="fi-FI" b="0" i="0" dirty="0" smtClean="0">
                <a:solidFill>
                  <a:srgbClr val="222222"/>
                </a:solidFill>
                <a:effectLst/>
              </a:rPr>
              <a:t>C-vitamiini ja metalli-ioni parantavat toistensa imeytymistä. C-vitamiini ja rauta imeytyvät hyvin yhdessä. Syö kasviksia lihapitoisella aterialla, esimerkiksi puolukkahilloa verilättyjen kanssa tai juo tuoremehua tai syö hedelmiä täysjyväviljavalmisteiden kanssa.</a:t>
            </a:r>
          </a:p>
          <a:p>
            <a:pPr marL="285750" indent="-285750">
              <a:lnSpc>
                <a:spcPct val="150000"/>
              </a:lnSpc>
              <a:buFont typeface="Wingdings" panose="05000000000000000000" pitchFamily="2" charset="2"/>
              <a:buChar char="q"/>
            </a:pPr>
            <a:r>
              <a:rPr lang="fi-FI" b="0" i="0" dirty="0" smtClean="0">
                <a:solidFill>
                  <a:srgbClr val="222222"/>
                </a:solidFill>
                <a:effectLst/>
              </a:rPr>
              <a:t>Täysjyväviljojen ja palkokasvien </a:t>
            </a:r>
            <a:r>
              <a:rPr lang="fi-FI" b="0" i="0" dirty="0" err="1" smtClean="0">
                <a:solidFill>
                  <a:srgbClr val="222222"/>
                </a:solidFill>
                <a:effectLst/>
              </a:rPr>
              <a:t>fytaatit</a:t>
            </a:r>
            <a:r>
              <a:rPr lang="fi-FI" b="0" i="0" dirty="0" smtClean="0">
                <a:solidFill>
                  <a:srgbClr val="222222"/>
                </a:solidFill>
                <a:effectLst/>
              </a:rPr>
              <a:t> estävät joidenkin kivennäisaineiden (magnesium, sinkki, kupari, rauta, kalsium) imeytymistä. Perinteiset viljatuotteiden valmistusprosessit (idättäminen, liottaminen, hiivakäyminen ja hapattaminen) hajottavat </a:t>
            </a:r>
            <a:r>
              <a:rPr lang="fi-FI" b="0" i="0" dirty="0" err="1" smtClean="0">
                <a:solidFill>
                  <a:srgbClr val="222222"/>
                </a:solidFill>
                <a:effectLst/>
              </a:rPr>
              <a:t>fytaatteja</a:t>
            </a:r>
            <a:r>
              <a:rPr lang="fi-FI" b="0" i="0" dirty="0" smtClean="0">
                <a:solidFill>
                  <a:srgbClr val="222222"/>
                </a:solidFill>
                <a:effectLst/>
              </a:rPr>
              <a:t>.</a:t>
            </a:r>
            <a:endParaRPr lang="fi-FI" b="0" i="0" dirty="0">
              <a:solidFill>
                <a:srgbClr val="222222"/>
              </a:solidFill>
              <a:effectLst/>
            </a:endParaRPr>
          </a:p>
        </p:txBody>
      </p:sp>
    </p:spTree>
    <p:extLst>
      <p:ext uri="{BB962C8B-B14F-4D97-AF65-F5344CB8AC3E}">
        <p14:creationId xmlns:p14="http://schemas.microsoft.com/office/powerpoint/2010/main" val="2284342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44557" y="278296"/>
            <a:ext cx="11847443" cy="3031599"/>
          </a:xfrm>
          <a:prstGeom prst="rect">
            <a:avLst/>
          </a:prstGeom>
        </p:spPr>
        <p:txBody>
          <a:bodyPr wrap="square">
            <a:spAutoFit/>
          </a:bodyPr>
          <a:lstStyle/>
          <a:p>
            <a:r>
              <a:rPr lang="fi-FI" sz="2800" i="0" dirty="0" smtClean="0">
                <a:solidFill>
                  <a:srgbClr val="222222"/>
                </a:solidFill>
                <a:effectLst/>
              </a:rPr>
              <a:t>Suola (NaCl)</a:t>
            </a:r>
          </a:p>
          <a:p>
            <a:endParaRPr lang="fi-FI" sz="2800" b="0" dirty="0">
              <a:solidFill>
                <a:srgbClr val="222222"/>
              </a:solidFill>
            </a:endParaRPr>
          </a:p>
          <a:p>
            <a:pPr marL="285750" indent="-285750">
              <a:lnSpc>
                <a:spcPct val="150000"/>
              </a:lnSpc>
              <a:buFont typeface="Wingdings" panose="05000000000000000000" pitchFamily="2" charset="2"/>
              <a:buChar char="q"/>
            </a:pPr>
            <a:r>
              <a:rPr lang="fi-FI" b="0" i="0" dirty="0" smtClean="0">
                <a:solidFill>
                  <a:srgbClr val="222222"/>
                </a:solidFill>
                <a:effectLst/>
              </a:rPr>
              <a:t>Natrium on tärkeä elektrolyytti. Suola on natriumin ja kloridin yhdiste. Saantisuositus on Suomessa noin 5 g/vrk. </a:t>
            </a:r>
          </a:p>
          <a:p>
            <a:pPr marL="285750" indent="-285750">
              <a:lnSpc>
                <a:spcPct val="150000"/>
              </a:lnSpc>
              <a:buFont typeface="Wingdings" panose="05000000000000000000" pitchFamily="2" charset="2"/>
              <a:buChar char="q"/>
            </a:pPr>
            <a:r>
              <a:rPr lang="fi-FI" b="0" i="0" dirty="0" smtClean="0">
                <a:solidFill>
                  <a:srgbClr val="222222"/>
                </a:solidFill>
                <a:effectLst/>
              </a:rPr>
              <a:t>Urheilijoille suolan sopiva määrä voi olla suurempi mm. hikoilun takia. Urheilijat syövät kuitenkin yleensä 1,5–3 kertaa muita enemmän ja näin ollen suolan määräkin ruokavaliossa on suurempi.</a:t>
            </a:r>
          </a:p>
          <a:p>
            <a:pPr marL="285750" indent="-285750">
              <a:lnSpc>
                <a:spcPct val="150000"/>
              </a:lnSpc>
              <a:buFont typeface="Wingdings" panose="05000000000000000000" pitchFamily="2" charset="2"/>
              <a:buChar char="q"/>
            </a:pPr>
            <a:r>
              <a:rPr lang="fi-FI" b="0" i="0" dirty="0" smtClean="0">
                <a:solidFill>
                  <a:srgbClr val="222222"/>
                </a:solidFill>
                <a:effectLst/>
              </a:rPr>
              <a:t>Laadukkaasta ja monipuolisesta ruoasta suolaa saadaan yleensä sopivasti, eikä urheilijan tarvitse valita erityisen vähäsuolaisia tuotteita. Einesruuista ja naposteltavista sen sijaan voi saada runsaasti suolaa.</a:t>
            </a:r>
          </a:p>
        </p:txBody>
      </p:sp>
    </p:spTree>
    <p:extLst>
      <p:ext uri="{BB962C8B-B14F-4D97-AF65-F5344CB8AC3E}">
        <p14:creationId xmlns:p14="http://schemas.microsoft.com/office/powerpoint/2010/main" val="2226566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487017" y="387626"/>
            <a:ext cx="11300792" cy="584775"/>
          </a:xfrm>
          <a:prstGeom prst="rect">
            <a:avLst/>
          </a:prstGeom>
          <a:noFill/>
        </p:spPr>
        <p:txBody>
          <a:bodyPr wrap="square" rtlCol="0">
            <a:spAutoFit/>
          </a:bodyPr>
          <a:lstStyle/>
          <a:p>
            <a:r>
              <a:rPr lang="fi-FI" sz="3200" dirty="0" smtClean="0"/>
              <a:t>Nesteensaanti</a:t>
            </a:r>
            <a:endParaRPr lang="fi-FI" sz="3200" dirty="0"/>
          </a:p>
        </p:txBody>
      </p:sp>
      <p:sp>
        <p:nvSpPr>
          <p:cNvPr id="3" name="Suorakulmio 2"/>
          <p:cNvSpPr/>
          <p:nvPr/>
        </p:nvSpPr>
        <p:spPr>
          <a:xfrm>
            <a:off x="0" y="972401"/>
            <a:ext cx="11787809" cy="5035353"/>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b="0" dirty="0" smtClean="0">
                <a:solidFill>
                  <a:srgbClr val="222222"/>
                </a:solidFill>
                <a:effectLst/>
              </a:rPr>
              <a:t>Nestetasapaino vaikuttaa urheilijan suorituskykyyn. Riittävä nesteensaanti varmistetaan nauttimalla nesteitä säännöllisesti</a:t>
            </a:r>
            <a:r>
              <a:rPr lang="fi-FI" b="0" i="1" dirty="0" smtClean="0">
                <a:solidFill>
                  <a:srgbClr val="222222"/>
                </a:solidFill>
                <a:effectLst/>
              </a:rPr>
              <a:t>.</a:t>
            </a:r>
            <a:endParaRPr lang="fi-FI" b="0" i="0" dirty="0" smtClean="0">
              <a:solidFill>
                <a:srgbClr val="222222"/>
              </a:solidFill>
              <a:effectLst/>
            </a:endParaRPr>
          </a:p>
          <a:p>
            <a:pPr marL="285750" indent="-285750">
              <a:lnSpc>
                <a:spcPct val="150000"/>
              </a:lnSpc>
              <a:buFont typeface="Wingdings" panose="05000000000000000000" pitchFamily="2" charset="2"/>
              <a:buChar char="q"/>
            </a:pPr>
            <a:r>
              <a:rPr lang="fi-FI" b="0" i="0" dirty="0" smtClean="0">
                <a:solidFill>
                  <a:srgbClr val="222222"/>
                </a:solidFill>
                <a:effectLst/>
              </a:rPr>
              <a:t>Kehon painosta merkittävä osa on nestettä. Elimistön nestepitoisuus on välttämätöntä elimistön normaalille toiminnalle. Nesteitä menetetään elimistöstä jatkuvasti mm. hengityksen ja hikoilun kautta. </a:t>
            </a:r>
          </a:p>
          <a:p>
            <a:pPr marL="285750" indent="-285750">
              <a:lnSpc>
                <a:spcPct val="150000"/>
              </a:lnSpc>
              <a:buFont typeface="Wingdings" panose="05000000000000000000" pitchFamily="2" charset="2"/>
              <a:buChar char="q"/>
            </a:pPr>
            <a:r>
              <a:rPr lang="fi-FI" b="0" i="0" dirty="0" smtClean="0">
                <a:solidFill>
                  <a:srgbClr val="222222"/>
                </a:solidFill>
                <a:effectLst/>
              </a:rPr>
              <a:t>Urheilijalla hyvä nestetasapaino tukee suorituskyvyn ylläpitoa. Nesteensaanti vaikuttaa erityisesti elimistön lämmön säätelyyn sekä liikunnan koettuun rasittavuuteen.</a:t>
            </a:r>
          </a:p>
          <a:p>
            <a:pPr marL="285750" indent="-285750">
              <a:lnSpc>
                <a:spcPct val="150000"/>
              </a:lnSpc>
              <a:buFont typeface="Wingdings" panose="05000000000000000000" pitchFamily="2" charset="2"/>
              <a:buChar char="q"/>
            </a:pPr>
            <a:r>
              <a:rPr lang="fi-FI" dirty="0" smtClean="0">
                <a:solidFill>
                  <a:srgbClr val="222222"/>
                </a:solidFill>
              </a:rPr>
              <a:t>Elimistö säätelee lämpöä hikoilemalla – kuumat olosuhteet ja liikunta lisäävät nesteidenmenetystä</a:t>
            </a:r>
          </a:p>
          <a:p>
            <a:pPr marL="285750" indent="-285750">
              <a:lnSpc>
                <a:spcPct val="150000"/>
              </a:lnSpc>
              <a:buFont typeface="Wingdings" panose="05000000000000000000" pitchFamily="2" charset="2"/>
              <a:buChar char="q"/>
            </a:pPr>
            <a:r>
              <a:rPr lang="fi-FI" i="0" dirty="0" smtClean="0">
                <a:solidFill>
                  <a:srgbClr val="222222"/>
                </a:solidFill>
                <a:effectLst/>
              </a:rPr>
              <a:t>Nestevaje vaikuttaa liikunnan koettuun rasittavuuteen</a:t>
            </a:r>
          </a:p>
          <a:p>
            <a:pPr marL="285750" indent="-285750">
              <a:lnSpc>
                <a:spcPct val="150000"/>
              </a:lnSpc>
              <a:buFont typeface="Wingdings" panose="05000000000000000000" pitchFamily="2" charset="2"/>
              <a:buChar char="q"/>
            </a:pPr>
            <a:r>
              <a:rPr lang="fi-FI" b="0" i="0" dirty="0" smtClean="0">
                <a:solidFill>
                  <a:srgbClr val="222222"/>
                </a:solidFill>
                <a:effectLst/>
              </a:rPr>
              <a:t>Hikoilussa nestettä menetetään myös verestä, jolloin elimistön veritilavuus pienenee. Veritilavuuden pienentyessä sydämen on pumpattava verta sitä tarvitseville kudoksille entistä tehokkaammin. Tällöin sydämen syke nousee. Sykkeen noustessa liikunnan rasittavuus lisääntyy ja uupuminen aikaistuu. </a:t>
            </a:r>
          </a:p>
          <a:p>
            <a:pPr marL="285750" indent="-285750">
              <a:lnSpc>
                <a:spcPct val="150000"/>
              </a:lnSpc>
              <a:buFont typeface="Wingdings" panose="05000000000000000000" pitchFamily="2" charset="2"/>
              <a:buChar char="q"/>
            </a:pPr>
            <a:r>
              <a:rPr lang="fi-FI" b="0" i="0" dirty="0" smtClean="0">
                <a:solidFill>
                  <a:srgbClr val="222222"/>
                </a:solidFill>
                <a:effectLst/>
              </a:rPr>
              <a:t>Nestevajeen on todettu lisäksi heikentävän urheilijoiden motoriikkaa ja taito-ominaisuuksien ylläpitoa.</a:t>
            </a:r>
          </a:p>
        </p:txBody>
      </p:sp>
    </p:spTree>
    <p:extLst>
      <p:ext uri="{BB962C8B-B14F-4D97-AF65-F5344CB8AC3E}">
        <p14:creationId xmlns:p14="http://schemas.microsoft.com/office/powerpoint/2010/main" val="2510316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575365" y="751840"/>
            <a:ext cx="11022496" cy="378885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smtClean="0"/>
              <a:t>Nesteensaanti lisää suorituskykyä</a:t>
            </a:r>
          </a:p>
          <a:p>
            <a:pPr marL="285750" indent="-285750">
              <a:lnSpc>
                <a:spcPct val="150000"/>
              </a:lnSpc>
              <a:buFont typeface="Wingdings" panose="05000000000000000000" pitchFamily="2" charset="2"/>
              <a:buChar char="q"/>
            </a:pPr>
            <a:r>
              <a:rPr lang="fi-FI" dirty="0" smtClean="0"/>
              <a:t>Suorituskykyä ylläpitävä nesteensaanti alkaa jo ennen harjoitusta</a:t>
            </a:r>
          </a:p>
          <a:p>
            <a:pPr marL="285750" indent="-285750">
              <a:lnSpc>
                <a:spcPct val="150000"/>
              </a:lnSpc>
              <a:buFont typeface="Wingdings" panose="05000000000000000000" pitchFamily="2" charset="2"/>
              <a:buChar char="q"/>
            </a:pPr>
            <a:r>
              <a:rPr lang="fi-FI" dirty="0" smtClean="0"/>
              <a:t>Liian niukka nesteensaanti arjessa aiheuttaa nestevajeen, joka on jo harjoituksen alkaessa – suorituskyky ei ole tällöin paras mahdollinen</a:t>
            </a:r>
          </a:p>
          <a:p>
            <a:pPr marL="285750" indent="-285750">
              <a:lnSpc>
                <a:spcPct val="150000"/>
              </a:lnSpc>
              <a:buFont typeface="Wingdings" panose="05000000000000000000" pitchFamily="2" charset="2"/>
              <a:buChar char="q"/>
            </a:pPr>
            <a:r>
              <a:rPr lang="fi-FI" dirty="0" smtClean="0"/>
              <a:t>Nestetasapainosta huolehditaan nauttimalla säännöllisesti nesteitä arjessa</a:t>
            </a:r>
          </a:p>
          <a:p>
            <a:pPr marL="285750" indent="-285750">
              <a:lnSpc>
                <a:spcPct val="150000"/>
              </a:lnSpc>
              <a:buFont typeface="Wingdings" panose="05000000000000000000" pitchFamily="2" charset="2"/>
              <a:buChar char="q"/>
            </a:pPr>
            <a:r>
              <a:rPr lang="fi-FI" dirty="0" smtClean="0"/>
              <a:t>Osa nesteestä tulee ravinnon mukana</a:t>
            </a:r>
          </a:p>
          <a:p>
            <a:pPr marL="285750" indent="-285750">
              <a:lnSpc>
                <a:spcPct val="150000"/>
              </a:lnSpc>
              <a:buFont typeface="Wingdings" panose="05000000000000000000" pitchFamily="2" charset="2"/>
              <a:buChar char="q"/>
            </a:pPr>
            <a:r>
              <a:rPr lang="fi-FI" dirty="0" smtClean="0"/>
              <a:t>Ravinnon mukana tulevan nesteen lisäksi on suositeltavaa nauttia juomalla nesteitä 1,5-3 litraa vuorokaudessa pienempinä kerta-annoksina pitkin päivää </a:t>
            </a:r>
            <a:endParaRPr lang="fi-FI" b="1" dirty="0"/>
          </a:p>
          <a:p>
            <a:pPr marL="285750" indent="-285750">
              <a:lnSpc>
                <a:spcPct val="150000"/>
              </a:lnSpc>
              <a:buFont typeface="Wingdings" panose="05000000000000000000" pitchFamily="2" charset="2"/>
              <a:buChar char="q"/>
            </a:pPr>
            <a:endParaRPr lang="fi-FI" dirty="0" smtClean="0"/>
          </a:p>
        </p:txBody>
      </p:sp>
    </p:spTree>
    <p:extLst>
      <p:ext uri="{BB962C8B-B14F-4D97-AF65-F5344CB8AC3E}">
        <p14:creationId xmlns:p14="http://schemas.microsoft.com/office/powerpoint/2010/main" val="375232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755374" y="3399183"/>
            <a:ext cx="11221278" cy="1569660"/>
          </a:xfrm>
          <a:prstGeom prst="rect">
            <a:avLst/>
          </a:prstGeom>
          <a:noFill/>
        </p:spPr>
        <p:txBody>
          <a:bodyPr wrap="square" rtlCol="0">
            <a:spAutoFit/>
          </a:bodyPr>
          <a:lstStyle/>
          <a:p>
            <a:r>
              <a:rPr lang="fi-FI" sz="3200" i="1" dirty="0"/>
              <a:t>Riittävä energiansaanti, säännöllinen ateriarytmi ja ruokavalion laatu ovat urheilijalle tärkeimmät ruokavalion osa-alueet</a:t>
            </a:r>
            <a:r>
              <a:rPr lang="fi-FI" sz="3200" i="1" dirty="0" smtClean="0"/>
              <a:t>.</a:t>
            </a:r>
          </a:p>
          <a:p>
            <a:endParaRPr lang="fi-FI" sz="3200" dirty="0"/>
          </a:p>
        </p:txBody>
      </p:sp>
      <p:sp>
        <p:nvSpPr>
          <p:cNvPr id="4" name="Tekstiruutu 3"/>
          <p:cNvSpPr txBox="1"/>
          <p:nvPr/>
        </p:nvSpPr>
        <p:spPr>
          <a:xfrm>
            <a:off x="566531" y="1599477"/>
            <a:ext cx="10555356" cy="646331"/>
          </a:xfrm>
          <a:prstGeom prst="rect">
            <a:avLst/>
          </a:prstGeom>
          <a:noFill/>
        </p:spPr>
        <p:txBody>
          <a:bodyPr wrap="square" rtlCol="0">
            <a:spAutoFit/>
          </a:bodyPr>
          <a:lstStyle/>
          <a:p>
            <a:pPr marL="285750" indent="-285750">
              <a:buFont typeface="Wingdings" panose="05000000000000000000" pitchFamily="2" charset="2"/>
              <a:buChar char="q"/>
            </a:pPr>
            <a:endParaRPr lang="fi-FI" dirty="0" smtClean="0"/>
          </a:p>
          <a:p>
            <a:pPr marL="285750" indent="-285750">
              <a:buFont typeface="Wingdings" panose="05000000000000000000" pitchFamily="2" charset="2"/>
              <a:buChar char="q"/>
            </a:pPr>
            <a:endParaRPr lang="fi-FI" dirty="0"/>
          </a:p>
        </p:txBody>
      </p:sp>
      <p:sp>
        <p:nvSpPr>
          <p:cNvPr id="5" name="Tekstiruutu 4"/>
          <p:cNvSpPr txBox="1"/>
          <p:nvPr/>
        </p:nvSpPr>
        <p:spPr>
          <a:xfrm>
            <a:off x="755374" y="526775"/>
            <a:ext cx="10118035" cy="1323439"/>
          </a:xfrm>
          <a:prstGeom prst="rect">
            <a:avLst/>
          </a:prstGeom>
          <a:noFill/>
        </p:spPr>
        <p:txBody>
          <a:bodyPr wrap="square" rtlCol="0">
            <a:spAutoFit/>
          </a:bodyPr>
          <a:lstStyle/>
          <a:p>
            <a:pPr algn="ctr"/>
            <a:r>
              <a:rPr lang="fi-FI" sz="8000" dirty="0" smtClean="0"/>
              <a:t>Ravinto</a:t>
            </a:r>
            <a:endParaRPr lang="fi-FI" sz="8000" dirty="0"/>
          </a:p>
        </p:txBody>
      </p:sp>
    </p:spTree>
    <p:extLst>
      <p:ext uri="{BB962C8B-B14F-4D97-AF65-F5344CB8AC3E}">
        <p14:creationId xmlns:p14="http://schemas.microsoft.com/office/powerpoint/2010/main" val="4178148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86080" y="619760"/>
            <a:ext cx="11369040" cy="4662815"/>
          </a:xfrm>
          <a:prstGeom prst="rect">
            <a:avLst/>
          </a:prstGeom>
        </p:spPr>
        <p:txBody>
          <a:bodyPr wrap="square">
            <a:spAutoFit/>
          </a:bodyPr>
          <a:lstStyle/>
          <a:p>
            <a:pPr>
              <a:lnSpc>
                <a:spcPct val="150000"/>
              </a:lnSpc>
            </a:pPr>
            <a:r>
              <a:rPr lang="fi-FI" b="1" dirty="0"/>
              <a:t>Nesteensaanti liikuntasuoritusten aikana</a:t>
            </a:r>
          </a:p>
          <a:p>
            <a:pPr marL="285750" indent="-285750">
              <a:lnSpc>
                <a:spcPct val="150000"/>
              </a:lnSpc>
              <a:buFont typeface="Wingdings" panose="05000000000000000000" pitchFamily="2" charset="2"/>
              <a:buChar char="q"/>
            </a:pPr>
            <a:r>
              <a:rPr lang="fi-FI" dirty="0"/>
              <a:t>Liikuntasuorituksissa nesteen menetys vaihtelee lajista, fyysisistä ominaisuuksista, olosuhteista ja vaatetuksesta riippuen</a:t>
            </a:r>
          </a:p>
          <a:p>
            <a:pPr marL="285750" indent="-285750">
              <a:lnSpc>
                <a:spcPct val="150000"/>
              </a:lnSpc>
              <a:buFont typeface="Wingdings" panose="05000000000000000000" pitchFamily="2" charset="2"/>
              <a:buChar char="q"/>
            </a:pPr>
            <a:r>
              <a:rPr lang="fi-FI" dirty="0"/>
              <a:t>Jalkapalloilija menettävät nestettä n. 1-2 litraa tunnissa hikoilun kautta. Hikoilun ja menetetyn nesteen määrä on aina yksilöllistä</a:t>
            </a:r>
          </a:p>
          <a:p>
            <a:pPr marL="285750" indent="-285750">
              <a:lnSpc>
                <a:spcPct val="150000"/>
              </a:lnSpc>
              <a:buFont typeface="Wingdings" panose="05000000000000000000" pitchFamily="2" charset="2"/>
              <a:buChar char="q"/>
            </a:pPr>
            <a:r>
              <a:rPr lang="fi-FI" dirty="0"/>
              <a:t>Liikunnan aikana menetetystä nestemäärästä 50–70 prosenttia tulisi korvata nauttimalla nesteitä suorituksen aikana. Tavoitteen tulisi olla, ettei nestevajetta tule yli kahta prosenttia kehon painosta harjoituksen aikana. Nautittavan nesteen laatu riippuu suorituksen kestosta ja intensiteetistä.</a:t>
            </a:r>
          </a:p>
          <a:p>
            <a:pPr marL="285750" indent="-285750">
              <a:lnSpc>
                <a:spcPct val="150000"/>
              </a:lnSpc>
              <a:buFont typeface="Wingdings" panose="05000000000000000000" pitchFamily="2" charset="2"/>
              <a:buChar char="q"/>
            </a:pPr>
            <a:r>
              <a:rPr lang="fi-FI" dirty="0"/>
              <a:t>Lähtökohtaisesti alle 1,5 tuntia kestävässä harjoittelussa suositeltavin juoma on vesi. Harjoiteltaessa tätä pidempään kohtuullisella tai korkealla intensiteetillä on usein suositeltavaa nauttia suorituskyvyn ylläpitämiseksi </a:t>
            </a:r>
            <a:r>
              <a:rPr lang="fi-FI" dirty="0" smtClean="0"/>
              <a:t>hiilihydraattipitoisia urheilujuomia tai laimeaa mehua. </a:t>
            </a:r>
            <a:endParaRPr lang="fi-FI" dirty="0"/>
          </a:p>
        </p:txBody>
      </p:sp>
    </p:spTree>
    <p:extLst>
      <p:ext uri="{BB962C8B-B14F-4D97-AF65-F5344CB8AC3E}">
        <p14:creationId xmlns:p14="http://schemas.microsoft.com/office/powerpoint/2010/main" val="1176009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268356" y="0"/>
            <a:ext cx="11529391" cy="7986802"/>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smtClean="0"/>
              <a:t>Kilpailusuorituksissa </a:t>
            </a:r>
            <a:r>
              <a:rPr lang="fi-FI" dirty="0"/>
              <a:t>hiilihydraattipitoisten juomien nauttiminen on suositeltavaa silloin, kun suoritus on kestoltaan yli tunnin </a:t>
            </a:r>
            <a:r>
              <a:rPr lang="fi-FI" dirty="0" smtClean="0"/>
              <a:t>Tällöin </a:t>
            </a:r>
            <a:r>
              <a:rPr lang="fi-FI" dirty="0"/>
              <a:t>hiilihydraattipitoista juomaa kannattaa nauttia suorituksen alusta </a:t>
            </a:r>
            <a:r>
              <a:rPr lang="fi-FI" dirty="0" smtClean="0"/>
              <a:t>asti. </a:t>
            </a:r>
          </a:p>
          <a:p>
            <a:pPr marL="285750" indent="-285750">
              <a:lnSpc>
                <a:spcPct val="150000"/>
              </a:lnSpc>
              <a:buFont typeface="Wingdings" panose="05000000000000000000" pitchFamily="2" charset="2"/>
              <a:buChar char="q"/>
            </a:pPr>
            <a:r>
              <a:rPr lang="fi-FI" dirty="0" smtClean="0"/>
              <a:t>Sopiva </a:t>
            </a:r>
            <a:r>
              <a:rPr lang="fi-FI" dirty="0"/>
              <a:t>tahti juomiselle on noin 1–3 desilitraa aina 10–20 minuutin välein. </a:t>
            </a:r>
            <a:endParaRPr lang="fi-FI" dirty="0" smtClean="0"/>
          </a:p>
          <a:p>
            <a:pPr marL="285750" indent="-285750">
              <a:lnSpc>
                <a:spcPct val="150000"/>
              </a:lnSpc>
              <a:buFont typeface="Wingdings" panose="05000000000000000000" pitchFamily="2" charset="2"/>
              <a:buChar char="q"/>
            </a:pPr>
            <a:r>
              <a:rPr lang="fi-FI" dirty="0" smtClean="0"/>
              <a:t>Elimistön </a:t>
            </a:r>
            <a:r>
              <a:rPr lang="fi-FI" dirty="0"/>
              <a:t>nestetasapainolla on vaikutus suorituskykyyn, minkä vuoksi nestetasapainon saavuttaminen on hyvä huomioida myös </a:t>
            </a:r>
            <a:r>
              <a:rPr lang="fi-FI" dirty="0" smtClean="0"/>
              <a:t>palautumisessa</a:t>
            </a:r>
          </a:p>
          <a:p>
            <a:pPr marL="285750" indent="-285750">
              <a:lnSpc>
                <a:spcPct val="150000"/>
              </a:lnSpc>
              <a:buFont typeface="Wingdings" panose="05000000000000000000" pitchFamily="2" charset="2"/>
              <a:buChar char="q"/>
            </a:pPr>
            <a:r>
              <a:rPr lang="fi-FI" dirty="0" smtClean="0"/>
              <a:t>Liikunnan </a:t>
            </a:r>
            <a:r>
              <a:rPr lang="fi-FI" dirty="0"/>
              <a:t>jälkeisessä palautumisessa on syytä kiinnittää huomiota riittävään nesteensaantiin, jotta elimistö palautuu mahdollisimman hyvin ennen seuraavaa harjoitusta</a:t>
            </a:r>
            <a:r>
              <a:rPr lang="fi-FI" dirty="0" smtClean="0"/>
              <a:t>.</a:t>
            </a:r>
          </a:p>
          <a:p>
            <a:pPr marL="285750" indent="-285750">
              <a:lnSpc>
                <a:spcPct val="150000"/>
              </a:lnSpc>
              <a:buFont typeface="Wingdings" panose="05000000000000000000" pitchFamily="2" charset="2"/>
              <a:buChar char="q"/>
            </a:pPr>
            <a:r>
              <a:rPr lang="fi-FI" dirty="0" smtClean="0"/>
              <a:t>Palautumisen aikana nesteitä on nautittava 1,5 kertaa niin paljon kuin harjoituksen aikana menetetään (menetetyn nestemäärän voi arvioida punnitsemalla itsensä ennen ja jälkeen harjoituksen)</a:t>
            </a:r>
          </a:p>
          <a:p>
            <a:pPr marL="285750" indent="-285750">
              <a:lnSpc>
                <a:spcPct val="150000"/>
              </a:lnSpc>
              <a:buFont typeface="Wingdings" panose="05000000000000000000" pitchFamily="2" charset="2"/>
              <a:buChar char="q"/>
            </a:pPr>
            <a:r>
              <a:rPr lang="fi-FI" dirty="0" smtClean="0"/>
              <a:t>Nestetasapainon palautumisen kannalta on tärkeää, että palautumisvalmiste sisältää myös suolaa. Hyviä valmisteita ovat esim. maitokaakao, urheilujuomat tai palautusjuomavalmisteet, jotka sisältää HH, </a:t>
            </a:r>
            <a:r>
              <a:rPr lang="fi-FI" dirty="0" err="1" smtClean="0"/>
              <a:t>Prot</a:t>
            </a:r>
            <a:r>
              <a:rPr lang="fi-FI" dirty="0" smtClean="0"/>
              <a:t>. Ja natriumia.</a:t>
            </a:r>
          </a:p>
          <a:p>
            <a:pPr marL="285750" indent="-285750">
              <a:lnSpc>
                <a:spcPct val="150000"/>
              </a:lnSpc>
              <a:buFont typeface="Wingdings" panose="05000000000000000000" pitchFamily="2" charset="2"/>
              <a:buChar char="q"/>
            </a:pPr>
            <a:r>
              <a:rPr lang="fi-FI" dirty="0" smtClean="0"/>
              <a:t>Jos </a:t>
            </a:r>
            <a:r>
              <a:rPr lang="fi-FI" dirty="0"/>
              <a:t>seuraava harjoitus on vasta vuorokauden päästä. Sopiva nestetasapaino saavutetaan tällöin normaalin syömisen ja juomisen puitteissa. </a:t>
            </a:r>
            <a:endParaRPr lang="fi-FI" dirty="0" smtClean="0"/>
          </a:p>
          <a:p>
            <a:pPr marL="285750" indent="-285750">
              <a:lnSpc>
                <a:spcPct val="150000"/>
              </a:lnSpc>
              <a:buFont typeface="Wingdings" panose="05000000000000000000" pitchFamily="2" charset="2"/>
              <a:buChar char="q"/>
            </a:pPr>
            <a:r>
              <a:rPr lang="fi-FI" dirty="0" smtClean="0"/>
              <a:t>Kun </a:t>
            </a:r>
            <a:r>
              <a:rPr lang="fi-FI" dirty="0"/>
              <a:t>palautumisella on kiire, nesteytykseen on vähän aikaa ja kyse on kilpaurheilusta, nestetasapainon korjaantumisnopeutta on pyrittävä optimoimaan. Nyrkkisääntönä voi silloin pitää, että juomasta ja ruuasta saatavan natriumin yhteismäärä tulee olla 1–1,5 g suolaa juotua litraa kohden</a:t>
            </a:r>
            <a:r>
              <a:rPr lang="fi-FI" dirty="0" smtClean="0"/>
              <a:t>.</a:t>
            </a:r>
          </a:p>
          <a:p>
            <a:pPr marL="285750" indent="-285750">
              <a:buFont typeface="Wingdings" panose="05000000000000000000" pitchFamily="2" charset="2"/>
              <a:buChar char="q"/>
            </a:pPr>
            <a:endParaRPr lang="fi-FI" dirty="0"/>
          </a:p>
          <a:p>
            <a:pPr marL="285750" indent="-285750">
              <a:buFont typeface="Wingdings" panose="05000000000000000000" pitchFamily="2" charset="2"/>
              <a:buChar char="q"/>
            </a:pPr>
            <a:endParaRPr lang="fi-FI" dirty="0" smtClean="0"/>
          </a:p>
          <a:p>
            <a:pPr marL="285750" indent="-285750">
              <a:buFont typeface="Wingdings" panose="05000000000000000000" pitchFamily="2" charset="2"/>
              <a:buChar char="q"/>
            </a:pPr>
            <a:endParaRPr lang="fi-FI" dirty="0"/>
          </a:p>
          <a:p>
            <a:pPr marL="285750" indent="-285750">
              <a:lnSpc>
                <a:spcPct val="150000"/>
              </a:lnSpc>
              <a:buFont typeface="Wingdings" panose="05000000000000000000" pitchFamily="2" charset="2"/>
              <a:buChar char="q"/>
            </a:pPr>
            <a:endParaRPr lang="fi-FI" dirty="0"/>
          </a:p>
        </p:txBody>
      </p:sp>
    </p:spTree>
    <p:extLst>
      <p:ext uri="{BB962C8B-B14F-4D97-AF65-F5344CB8AC3E}">
        <p14:creationId xmlns:p14="http://schemas.microsoft.com/office/powerpoint/2010/main" val="2095463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19269" y="308113"/>
            <a:ext cx="11897140" cy="3416320"/>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Mikäli tavallista suurempi nestehukka pääsee helteellä yllättämään, voi nesteytystä tehostaa harjoittelun jälkeen lyhyessä ajassa käyttämällä suolaa jopa 3–4 g litrassa nestettä, mutta ei kuitenkaan tätä enempää.</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Magnesiumin tarve ei lisäänny hikoilun myötä yhtä merkittävästi kuin natriumin, eikä sen eritys hikeen muutu oleellisesti hikoilun myötä. </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Myös kaliumin eritys hikeen on huomattavasti pienempää suhteessa natriumiin ja sen merkitys juoman imeytymiselle tai nestetasapainon palautumiselle on paljon pienempää kuin natriumin. Kaliumia saadaan myös esim. banaanista, kaakaosta, maidosta, kuivahedelmistä, herasta, pähkinöistä jne.</a:t>
            </a:r>
          </a:p>
          <a:p>
            <a:pPr marL="285750" indent="-285750">
              <a:lnSpc>
                <a:spcPct val="150000"/>
              </a:lnSpc>
              <a:buFont typeface="Wingdings" panose="05000000000000000000" pitchFamily="2" charset="2"/>
              <a:buChar char="q"/>
            </a:pPr>
            <a:endParaRPr lang="fi-FI" b="0" i="0" dirty="0">
              <a:solidFill>
                <a:srgbClr val="222222"/>
              </a:solidFill>
              <a:effectLst/>
              <a:latin typeface="Source Sans Pro" panose="020B0503030403020204" pitchFamily="34" charset="0"/>
            </a:endParaRPr>
          </a:p>
        </p:txBody>
      </p:sp>
    </p:spTree>
    <p:extLst>
      <p:ext uri="{BB962C8B-B14F-4D97-AF65-F5344CB8AC3E}">
        <p14:creationId xmlns:p14="http://schemas.microsoft.com/office/powerpoint/2010/main" val="1671052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98783" y="278295"/>
            <a:ext cx="11708295" cy="3031599"/>
          </a:xfrm>
          <a:prstGeom prst="rect">
            <a:avLst/>
          </a:prstGeom>
        </p:spPr>
        <p:txBody>
          <a:bodyPr wrap="square">
            <a:spAutoFit/>
          </a:bodyPr>
          <a:lstStyle/>
          <a:p>
            <a:r>
              <a:rPr lang="fi-FI" sz="2800" i="0" dirty="0" smtClean="0">
                <a:effectLst/>
              </a:rPr>
              <a:t>Nesteensaannin riittävyyden arvioiminen</a:t>
            </a:r>
          </a:p>
          <a:p>
            <a:endParaRPr lang="fi-FI" sz="2800" i="0" dirty="0" smtClean="0">
              <a:effectLst/>
            </a:endParaRP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Virtsan värin seuraaminen</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Aamupainoon voivat vaikuttaa useat eri tekijät, mutta nestetasapaino on lyhyellä aikavälillä merkittävin yksittäinen aamupainoon vaikuttava tekijä. Tavallista matalampi aamupaino kertoo todennäköisesti nestevajeesta. </a:t>
            </a:r>
          </a:p>
          <a:p>
            <a:pPr marL="285750" indent="-285750">
              <a:lnSpc>
                <a:spcPct val="150000"/>
              </a:lnSpc>
              <a:buFont typeface="Wingdings" panose="05000000000000000000" pitchFamily="2" charset="2"/>
              <a:buChar char="q"/>
            </a:pPr>
            <a:r>
              <a:rPr lang="fi-FI" dirty="0" smtClean="0"/>
              <a:t>Janon </a:t>
            </a:r>
            <a:r>
              <a:rPr lang="fi-FI" dirty="0"/>
              <a:t>tunne on aina merkki nestevajeesta. Suorituksen aikana nestettä tulisikin juoda jo ennen janon tunnetta, sillä nestevaje heikentää suorituskykyä ja tarkkaavaisuutta. </a:t>
            </a:r>
            <a:endParaRPr lang="fi-FI" i="0" dirty="0">
              <a:solidFill>
                <a:srgbClr val="222222"/>
              </a:solidFill>
              <a:effectLst/>
              <a:latin typeface="Source Sans Pro" panose="020B0503030403020204" pitchFamily="34" charset="0"/>
            </a:endParaRPr>
          </a:p>
        </p:txBody>
      </p:sp>
    </p:spTree>
    <p:extLst>
      <p:ext uri="{BB962C8B-B14F-4D97-AF65-F5344CB8AC3E}">
        <p14:creationId xmlns:p14="http://schemas.microsoft.com/office/powerpoint/2010/main" val="524103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26" y="258418"/>
            <a:ext cx="10595113" cy="6410740"/>
          </a:xfrm>
          <a:prstGeom prst="rect">
            <a:avLst/>
          </a:prstGeom>
        </p:spPr>
      </p:pic>
    </p:spTree>
    <p:extLst>
      <p:ext uri="{BB962C8B-B14F-4D97-AF65-F5344CB8AC3E}">
        <p14:creationId xmlns:p14="http://schemas.microsoft.com/office/powerpoint/2010/main" val="747386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98783" y="367748"/>
            <a:ext cx="11767930" cy="584775"/>
          </a:xfrm>
          <a:prstGeom prst="rect">
            <a:avLst/>
          </a:prstGeom>
          <a:noFill/>
        </p:spPr>
        <p:txBody>
          <a:bodyPr wrap="square" rtlCol="0">
            <a:spAutoFit/>
          </a:bodyPr>
          <a:lstStyle/>
          <a:p>
            <a:pPr algn="ctr"/>
            <a:r>
              <a:rPr lang="fi-FI" sz="3200" dirty="0" smtClean="0"/>
              <a:t>Lautasmalli</a:t>
            </a:r>
            <a:endParaRPr lang="fi-FI" sz="3200" dirty="0"/>
          </a:p>
        </p:txBody>
      </p:sp>
      <p:sp>
        <p:nvSpPr>
          <p:cNvPr id="3" name="Suorakulmio 2"/>
          <p:cNvSpPr/>
          <p:nvPr/>
        </p:nvSpPr>
        <p:spPr>
          <a:xfrm>
            <a:off x="367748" y="1451113"/>
            <a:ext cx="11519452" cy="4662815"/>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b="0" i="0" dirty="0" smtClean="0">
                <a:solidFill>
                  <a:srgbClr val="222222"/>
                </a:solidFill>
                <a:effectLst/>
              </a:rPr>
              <a:t>Lautasmalli on käytännönläheinen ja toimiva apuväline aterioiden koostamiseen. Lautasmallin avulla varmistetaan, että energiaa tulee riittävästi tarvetta vastaavista lähteistä ja ravinnosta saadaan tarpeeksi suojaravintoaineita (vitamiineja ja kivennäisaineita).</a:t>
            </a:r>
          </a:p>
          <a:p>
            <a:pPr marL="285750" indent="-285750">
              <a:lnSpc>
                <a:spcPct val="150000"/>
              </a:lnSpc>
              <a:buFont typeface="Wingdings" panose="05000000000000000000" pitchFamily="2" charset="2"/>
              <a:buChar char="q"/>
            </a:pPr>
            <a:r>
              <a:rPr lang="fi-FI" dirty="0" smtClean="0">
                <a:solidFill>
                  <a:srgbClr val="222222"/>
                </a:solidFill>
              </a:rPr>
              <a:t>Lautanen jaetaan kolmeen osaan – hiilihydraatit, proteiinit, kasvikset</a:t>
            </a:r>
          </a:p>
          <a:p>
            <a:pPr marL="285750" indent="-285750">
              <a:lnSpc>
                <a:spcPct val="150000"/>
              </a:lnSpc>
              <a:buFont typeface="Wingdings" panose="05000000000000000000" pitchFamily="2" charset="2"/>
              <a:buChar char="q"/>
            </a:pPr>
            <a:r>
              <a:rPr lang="fi-FI" dirty="0"/>
              <a:t>Urheilijan harjoitusviikkojen sisällön vaihdellessa myös energiankulutus vaihtelee. Tämän vuoksi on järkevää soveltaa lautasmallia oman tarpeen ja harjoittelun mukaisesti. </a:t>
            </a:r>
            <a:endParaRPr lang="fi-FI" dirty="0" smtClean="0"/>
          </a:p>
          <a:p>
            <a:pPr marL="285750" indent="-285750">
              <a:lnSpc>
                <a:spcPct val="150000"/>
              </a:lnSpc>
              <a:buFont typeface="Wingdings" panose="05000000000000000000" pitchFamily="2" charset="2"/>
              <a:buChar char="q"/>
            </a:pPr>
            <a:r>
              <a:rPr lang="fi-FI" dirty="0"/>
              <a:t>Lautasmallin mukaisesti koottua ateriaa täydennetään lisäksi ruokajuomalla (vesi tai rasvaton maito) ja 1–3 leipäsiivulla sekä margariinilla. Energiantarpeen ollessa erityisen korkea voi riittävän energia- ja hiilihydraattimäärän saamiseksi käyttää ruokajuomana myös esimerkiksi täysmehuja. Lisäksi ateriaa voidaan täydentää esimerkiksi jälkiruoalla</a:t>
            </a:r>
            <a:r>
              <a:rPr lang="fi-FI" dirty="0" smtClean="0"/>
              <a:t>.</a:t>
            </a:r>
          </a:p>
          <a:p>
            <a:pPr marL="285750" indent="-285750">
              <a:lnSpc>
                <a:spcPct val="150000"/>
              </a:lnSpc>
              <a:buFont typeface="Wingdings" panose="05000000000000000000" pitchFamily="2" charset="2"/>
              <a:buChar char="q"/>
            </a:pPr>
            <a:r>
              <a:rPr lang="fi-FI" dirty="0"/>
              <a:t>Lautasmalli on käytännöllinen työkalu myös välipalaa koostettaessa. Välipala on kooltaan pääaterioita pienempi, mutta voidaan koostaa samoin periaattein.</a:t>
            </a:r>
          </a:p>
        </p:txBody>
      </p:sp>
    </p:spTree>
    <p:extLst>
      <p:ext uri="{BB962C8B-B14F-4D97-AF65-F5344CB8AC3E}">
        <p14:creationId xmlns:p14="http://schemas.microsoft.com/office/powerpoint/2010/main" val="3999695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79513" y="109331"/>
            <a:ext cx="11907080" cy="3570208"/>
          </a:xfrm>
          <a:prstGeom prst="rect">
            <a:avLst/>
          </a:prstGeom>
        </p:spPr>
        <p:txBody>
          <a:bodyPr wrap="square">
            <a:spAutoFit/>
          </a:bodyPr>
          <a:lstStyle/>
          <a:p>
            <a:r>
              <a:rPr lang="fi-FI" sz="3200" b="0" i="0" dirty="0" smtClean="0">
                <a:solidFill>
                  <a:srgbClr val="222222"/>
                </a:solidFill>
                <a:effectLst/>
                <a:latin typeface="Source Sans Pro" panose="020B0503030403020204" pitchFamily="34" charset="0"/>
              </a:rPr>
              <a:t>Välipala</a:t>
            </a:r>
          </a:p>
          <a:p>
            <a:endParaRPr lang="fi-FI" sz="3200" b="0" i="0" dirty="0" smtClean="0">
              <a:solidFill>
                <a:srgbClr val="222222"/>
              </a:solidFill>
              <a:effectLst/>
              <a:latin typeface="Source Sans Pro" panose="020B0503030403020204" pitchFamily="34" charset="0"/>
            </a:endParaRPr>
          </a:p>
          <a:p>
            <a:r>
              <a:rPr lang="fi-FI" b="0" i="0" dirty="0" smtClean="0">
                <a:solidFill>
                  <a:srgbClr val="222222"/>
                </a:solidFill>
                <a:effectLst/>
              </a:rPr>
              <a:t>Välipala on kooltaan pääaterioita pienempi, mutta voidaan koostaa samoin periaattein</a:t>
            </a:r>
          </a:p>
          <a:p>
            <a:r>
              <a:rPr lang="fi-FI" b="0" i="0" dirty="0" smtClean="0">
                <a:solidFill>
                  <a:srgbClr val="222222"/>
                </a:solidFill>
                <a:effectLst/>
              </a:rPr>
              <a:t>Välipalaa koostettaessa lautasmalli muuttuu nyrkkisäännöksi, jonka mukaan välipalaan kuuluu:</a:t>
            </a:r>
          </a:p>
          <a:p>
            <a:endParaRPr lang="fi-FI" dirty="0">
              <a:solidFill>
                <a:srgbClr val="222222"/>
              </a:solidFill>
            </a:endParaRPr>
          </a:p>
          <a:p>
            <a:r>
              <a:rPr lang="fi-FI" b="0" i="0" dirty="0" smtClean="0">
                <a:solidFill>
                  <a:srgbClr val="222222"/>
                </a:solidFill>
                <a:effectLst/>
              </a:rPr>
              <a:t>1/3 hiilihydraatin lähdettä (puurot, myslit, täysjyvämurot, leivät)</a:t>
            </a:r>
          </a:p>
          <a:p>
            <a:pPr>
              <a:buFont typeface="+mj-lt"/>
              <a:buAutoNum type="arabicPeriod"/>
            </a:pPr>
            <a:endParaRPr lang="fi-FI" b="0" i="0" dirty="0" smtClean="0">
              <a:solidFill>
                <a:srgbClr val="222222"/>
              </a:solidFill>
              <a:effectLst/>
            </a:endParaRPr>
          </a:p>
          <a:p>
            <a:r>
              <a:rPr lang="fi-FI" b="0" i="0" dirty="0" smtClean="0">
                <a:solidFill>
                  <a:srgbClr val="222222"/>
                </a:solidFill>
                <a:effectLst/>
              </a:rPr>
              <a:t>1/3 jotain värikästä (hedelmät, marjat, kasvikset</a:t>
            </a:r>
            <a:r>
              <a:rPr lang="fi-FI" dirty="0" smtClean="0">
                <a:solidFill>
                  <a:srgbClr val="222222"/>
                </a:solidFill>
              </a:rPr>
              <a:t>)</a:t>
            </a:r>
          </a:p>
          <a:p>
            <a:endParaRPr lang="fi-FI" b="0" i="0" dirty="0" smtClean="0">
              <a:solidFill>
                <a:srgbClr val="222222"/>
              </a:solidFill>
              <a:effectLst/>
            </a:endParaRPr>
          </a:p>
          <a:p>
            <a:r>
              <a:rPr lang="fi-FI" b="0" i="0" dirty="0" smtClean="0">
                <a:solidFill>
                  <a:srgbClr val="222222"/>
                </a:solidFill>
                <a:effectLst/>
              </a:rPr>
              <a:t>1/3 proteiinin lähdettä tai näiden yhdistelmiä (jogurtit, maidot, kananmunat, rahkat, juustot, leikkeleet, heraproteiinijuomat, soijavalmisteet</a:t>
            </a:r>
            <a:r>
              <a:rPr lang="fi-FI" dirty="0" smtClean="0">
                <a:solidFill>
                  <a:srgbClr val="222222"/>
                </a:solidFill>
              </a:rPr>
              <a:t>)</a:t>
            </a:r>
            <a:endParaRPr lang="fi-FI" b="0" i="0" dirty="0" smtClean="0">
              <a:solidFill>
                <a:srgbClr val="222222"/>
              </a:solidFill>
              <a:effectLst/>
            </a:endParaRPr>
          </a:p>
        </p:txBody>
      </p:sp>
    </p:spTree>
    <p:extLst>
      <p:ext uri="{BB962C8B-B14F-4D97-AF65-F5344CB8AC3E}">
        <p14:creationId xmlns:p14="http://schemas.microsoft.com/office/powerpoint/2010/main" val="4228779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Kevyen harjoituspäivän lautasmalli sisältää 1/4 hiilihydraation lähteitä, 1/4 proteiinin lähteitä ja 1/2 kasviksia. Hyvien rasvojen lähteenä käytetään öljyä/margariiniä. Ateriaa täydennetään 1 leipäsiivulla. Ruokajuomaksi vettä tai rasvatonta maito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26" y="376571"/>
            <a:ext cx="6102626" cy="5885218"/>
          </a:xfrm>
          <a:prstGeom prst="rect">
            <a:avLst/>
          </a:prstGeom>
          <a:noFill/>
          <a:extLst>
            <a:ext uri="{909E8E84-426E-40DD-AFC4-6F175D3DCCD1}">
              <a14:hiddenFill xmlns:a14="http://schemas.microsoft.com/office/drawing/2010/main">
                <a:solidFill>
                  <a:srgbClr val="FFFFFF"/>
                </a:solidFill>
              </a14:hiddenFill>
            </a:ext>
          </a:extLst>
        </p:spPr>
      </p:pic>
      <p:sp>
        <p:nvSpPr>
          <p:cNvPr id="2" name="Tekstiruutu 1"/>
          <p:cNvSpPr txBox="1"/>
          <p:nvPr/>
        </p:nvSpPr>
        <p:spPr>
          <a:xfrm>
            <a:off x="7975600" y="741680"/>
            <a:ext cx="3860800" cy="2957861"/>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a:t>Harjoittelun ollessa kevyttä ja harjoittelumäärien vähentyessä kasvisten osuus aterioilla kasvaa ja hiilihydraattien määrä pienentyy. </a:t>
            </a:r>
            <a:endParaRPr lang="fi-FI" dirty="0" smtClean="0"/>
          </a:p>
          <a:p>
            <a:pPr marL="285750" indent="-285750">
              <a:lnSpc>
                <a:spcPct val="150000"/>
              </a:lnSpc>
              <a:buFont typeface="Wingdings" panose="05000000000000000000" pitchFamily="2" charset="2"/>
              <a:buChar char="q"/>
            </a:pPr>
            <a:r>
              <a:rPr lang="fi-FI" dirty="0" smtClean="0"/>
              <a:t>Urheilijalla </a:t>
            </a:r>
            <a:r>
              <a:rPr lang="fi-FI" dirty="0"/>
              <a:t>proteiinin tarve pysyy suhteellisen vakiona erilaisten harjoittelupäivien välillä.</a:t>
            </a:r>
          </a:p>
        </p:txBody>
      </p:sp>
    </p:spTree>
    <p:extLst>
      <p:ext uri="{BB962C8B-B14F-4D97-AF65-F5344CB8AC3E}">
        <p14:creationId xmlns:p14="http://schemas.microsoft.com/office/powerpoint/2010/main" val="3770056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ohtuukuormitteisen harjoituspäivän lautasmalli sisältää 1/3 hiilihydraatin lähteitä, 1/3 proteiinin lähteitä ja 1/3 kasviksia. Hyvien rasvojen lähteenä käytetään öljyä/margariiniä. Ateriaa täydennetään 2 leipäsiivulla. Ruokajuomaksi vettä tai rasvatonta maito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55" y="643272"/>
            <a:ext cx="5503545" cy="5412178"/>
          </a:xfrm>
          <a:prstGeom prst="rect">
            <a:avLst/>
          </a:prstGeom>
          <a:noFill/>
          <a:extLst>
            <a:ext uri="{909E8E84-426E-40DD-AFC4-6F175D3DCCD1}">
              <a14:hiddenFill xmlns:a14="http://schemas.microsoft.com/office/drawing/2010/main">
                <a:solidFill>
                  <a:srgbClr val="FFFFFF"/>
                </a:solidFill>
              </a14:hiddenFill>
            </a:ext>
          </a:extLst>
        </p:spPr>
      </p:pic>
      <p:sp>
        <p:nvSpPr>
          <p:cNvPr id="2" name="Tekstiruutu 1"/>
          <p:cNvSpPr txBox="1"/>
          <p:nvPr/>
        </p:nvSpPr>
        <p:spPr>
          <a:xfrm>
            <a:off x="6675120" y="650240"/>
            <a:ext cx="5151120" cy="4662815"/>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smtClean="0"/>
              <a:t>Tämä </a:t>
            </a:r>
            <a:r>
              <a:rPr lang="fi-FI" dirty="0"/>
              <a:t>lautasmalli sopii sellaisiin harjoituspäiviin, jossa harjoitellaan 1–2 kertaa kohtalaisella kuormittavuudella. Yleensä suuri osa tavoitteellisesti harjoittelevien urheilijoiden päivistä vastaa energian ja ravintoaineiden tarpeeltaan tällaisia päiviä, joten tätä lautasmallia voidaan pitää ns. urheilijan perusohjeena. </a:t>
            </a:r>
            <a:endParaRPr lang="fi-FI" dirty="0" smtClean="0"/>
          </a:p>
          <a:p>
            <a:pPr marL="285750" indent="-285750">
              <a:lnSpc>
                <a:spcPct val="150000"/>
              </a:lnSpc>
              <a:buFont typeface="Wingdings" panose="05000000000000000000" pitchFamily="2" charset="2"/>
              <a:buChar char="q"/>
            </a:pPr>
            <a:r>
              <a:rPr lang="fi-FI" dirty="0" smtClean="0"/>
              <a:t>Useimmissa </a:t>
            </a:r>
            <a:r>
              <a:rPr lang="fi-FI" dirty="0"/>
              <a:t>lajeissa peli- ja turnauspäivät ovat kuormittavuudeltaan raskaampia, joten niiden lautasmallina on hyvä hyödyntää raskaan päivän mallia</a:t>
            </a:r>
            <a:r>
              <a:rPr lang="fi-FI" dirty="0" smtClean="0"/>
              <a:t>.</a:t>
            </a:r>
          </a:p>
        </p:txBody>
      </p:sp>
    </p:spTree>
    <p:extLst>
      <p:ext uri="{BB962C8B-B14F-4D97-AF65-F5344CB8AC3E}">
        <p14:creationId xmlns:p14="http://schemas.microsoft.com/office/powerpoint/2010/main" val="3859023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7386320" y="335280"/>
            <a:ext cx="4490720" cy="646330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a:t>harjoittelun intensiteetin ja määrien kasvaessa hiilihydraattilähteiden osuus aterioilla kasvaa ja kasvisten osuuden pienentyy. </a:t>
            </a:r>
            <a:endParaRPr lang="fi-FI" dirty="0" smtClean="0"/>
          </a:p>
          <a:p>
            <a:pPr marL="285750" indent="-285750">
              <a:lnSpc>
                <a:spcPct val="150000"/>
              </a:lnSpc>
              <a:buFont typeface="Wingdings" panose="05000000000000000000" pitchFamily="2" charset="2"/>
              <a:buChar char="q"/>
            </a:pPr>
            <a:r>
              <a:rPr lang="fi-FI" dirty="0"/>
              <a:t>Kuormittavampi raskas päivä sisältää vähintään kaksi harjoitusta, jotka ovat harjoituksellisesti kuormittavia lajiharjoituksia tai pidempiä tai kovatehoisia kestävyysharjoituksia. </a:t>
            </a:r>
            <a:endParaRPr lang="fi-FI" dirty="0" smtClean="0"/>
          </a:p>
          <a:p>
            <a:pPr marL="285750" indent="-285750">
              <a:lnSpc>
                <a:spcPct val="150000"/>
              </a:lnSpc>
              <a:buFont typeface="Wingdings" panose="05000000000000000000" pitchFamily="2" charset="2"/>
              <a:buChar char="q"/>
            </a:pPr>
            <a:r>
              <a:rPr lang="fi-FI" dirty="0" smtClean="0"/>
              <a:t>Tällaisen </a:t>
            </a:r>
            <a:r>
              <a:rPr lang="fi-FI" dirty="0"/>
              <a:t>päivän lautasmallia voidaan käyttää myös </a:t>
            </a:r>
            <a:r>
              <a:rPr lang="fi-FI" dirty="0" smtClean="0"/>
              <a:t>kilpailuihin valmistautumisessa</a:t>
            </a:r>
            <a:r>
              <a:rPr lang="fi-FI" dirty="0"/>
              <a:t> sekä kilpailupäivissä, kun tarvitaan enemmän energiaa hiilihydraateista.</a:t>
            </a:r>
          </a:p>
          <a:p>
            <a:r>
              <a:rPr lang="fi-FI" dirty="0" smtClean="0"/>
              <a:t/>
            </a:r>
            <a:br>
              <a:rPr lang="fi-FI" dirty="0" smtClean="0"/>
            </a:br>
            <a:endParaRPr lang="fi-FI" dirty="0"/>
          </a:p>
        </p:txBody>
      </p:sp>
      <p:pic>
        <p:nvPicPr>
          <p:cNvPr id="8194" name="Picture 2" descr="Raskaan harjoituspäivän/kilpailupäivän lautasmalli sisältää 1/2 hiilihydraatin lähteitä, 1/4 proteiinin lähteitä ja 1/4 kasviksia. Hyvien rasvojen lähteenä käytetään öljyä/margariiniä. Ateriaa täydennetään 2-3 leipäsiivulla ja hedelmällä. Ruokajuomaksi vettä, rasvatonta maitoa tai täysmehu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360" y="156456"/>
            <a:ext cx="6023610" cy="6077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82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78296" y="548781"/>
            <a:ext cx="11837504" cy="5724644"/>
          </a:xfrm>
          <a:prstGeom prst="rect">
            <a:avLst/>
          </a:prstGeom>
        </p:spPr>
        <p:txBody>
          <a:bodyPr wrap="square">
            <a:spAutoFit/>
          </a:bodyPr>
          <a:lstStyle/>
          <a:p>
            <a:pPr>
              <a:lnSpc>
                <a:spcPct val="150000"/>
              </a:lnSpc>
            </a:pPr>
            <a:r>
              <a:rPr lang="fi-FI" sz="3200" dirty="0" smtClean="0"/>
              <a:t>Energiansaanti</a:t>
            </a:r>
          </a:p>
          <a:p>
            <a:pPr>
              <a:lnSpc>
                <a:spcPct val="150000"/>
              </a:lnSpc>
            </a:pPr>
            <a:endParaRPr lang="fi-FI" sz="3200" dirty="0" smtClean="0"/>
          </a:p>
          <a:p>
            <a:pPr marL="285750" indent="-285750">
              <a:lnSpc>
                <a:spcPct val="150000"/>
              </a:lnSpc>
              <a:buFont typeface="Wingdings" panose="05000000000000000000" pitchFamily="2" charset="2"/>
              <a:buChar char="q"/>
            </a:pPr>
            <a:r>
              <a:rPr lang="fi-FI" dirty="0" smtClean="0"/>
              <a:t>Energiansaanti on merkittävin urheilijan suorituskykyyn vaikuttava ravitsemukseen liittyvä tekijä. </a:t>
            </a:r>
          </a:p>
          <a:p>
            <a:pPr marL="285750" indent="-285750">
              <a:lnSpc>
                <a:spcPct val="150000"/>
              </a:lnSpc>
              <a:buFont typeface="Wingdings" panose="05000000000000000000" pitchFamily="2" charset="2"/>
              <a:buChar char="q"/>
            </a:pPr>
            <a:r>
              <a:rPr lang="fi-FI" dirty="0" smtClean="0"/>
              <a:t>Energiansaannin vastatessa kulutusta tai ollessa hieman sitä suurempaa ovat kehitys, vastustuskyky ja palautuminen tehokkaimmillaan.</a:t>
            </a:r>
          </a:p>
          <a:p>
            <a:pPr marL="285750" indent="-285750">
              <a:lnSpc>
                <a:spcPct val="150000"/>
              </a:lnSpc>
              <a:buFont typeface="Wingdings" panose="05000000000000000000" pitchFamily="2" charset="2"/>
              <a:buChar char="q"/>
            </a:pPr>
            <a:r>
              <a:rPr lang="fi-FI" dirty="0" smtClean="0"/>
              <a:t>Hyvää suorituskykyä ja kehittymistä tavoittelevan urheilijan ensisijainen ravitsemuksellinen tavoite on saada ravinnosta riittävästi energiaa säännöllisin välein.</a:t>
            </a:r>
          </a:p>
          <a:p>
            <a:pPr marL="285750" indent="-285750">
              <a:lnSpc>
                <a:spcPct val="150000"/>
              </a:lnSpc>
              <a:buFont typeface="Wingdings" panose="05000000000000000000" pitchFamily="2" charset="2"/>
              <a:buChar char="q"/>
            </a:pPr>
            <a:r>
              <a:rPr lang="fi-FI" dirty="0" smtClean="0"/>
              <a:t>Energiansaannin ollessa kulutukseen nähden riittämätöntä urheilijan suorituskyky ja palautuminen heikkenevät. Yleisitä energiavajeesta johtuvia terveysvaikutuksia mm. hormonitoiminnan häiriöt esim. naisilla kuukautiskierron häiriöt, mielialan vaihtelut. Pitkään jatkuessa energiavaje vähentää harjoittelun tuloksellisuutta ja lisää riskiä sairastua, loukkaantua. Altistuminen ylirasittumiselle, josta palautuminen voi viedä kuukausista vuosiin.</a:t>
            </a:r>
          </a:p>
          <a:p>
            <a:pPr marL="285750" indent="-285750">
              <a:lnSpc>
                <a:spcPct val="150000"/>
              </a:lnSpc>
              <a:buFont typeface="Wingdings" panose="05000000000000000000" pitchFamily="2" charset="2"/>
              <a:buChar char="q"/>
            </a:pPr>
            <a:r>
              <a:rPr lang="fi-FI" dirty="0" smtClean="0"/>
              <a:t> Harjoittelun tehon noustessa ja harjoittelumäärien kasvaessa erityisesti hiilihydraattien lähteiden osuus energiasta kasvaa.</a:t>
            </a:r>
          </a:p>
        </p:txBody>
      </p:sp>
    </p:spTree>
    <p:extLst>
      <p:ext uri="{BB962C8B-B14F-4D97-AF65-F5344CB8AC3E}">
        <p14:creationId xmlns:p14="http://schemas.microsoft.com/office/powerpoint/2010/main" val="3351800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69574" y="109330"/>
            <a:ext cx="12016409" cy="1077218"/>
          </a:xfrm>
          <a:prstGeom prst="rect">
            <a:avLst/>
          </a:prstGeom>
          <a:noFill/>
        </p:spPr>
        <p:txBody>
          <a:bodyPr wrap="square" rtlCol="0">
            <a:spAutoFit/>
          </a:bodyPr>
          <a:lstStyle/>
          <a:p>
            <a:pPr algn="ctr"/>
            <a:r>
              <a:rPr lang="fi-FI" sz="3200" dirty="0" smtClean="0"/>
              <a:t>Kilpailuun valmistautuminen</a:t>
            </a:r>
          </a:p>
          <a:p>
            <a:pPr algn="ctr"/>
            <a:endParaRPr lang="fi-FI" sz="3200" dirty="0"/>
          </a:p>
        </p:txBody>
      </p:sp>
      <p:sp>
        <p:nvSpPr>
          <p:cNvPr id="3" name="Suorakulmio 2"/>
          <p:cNvSpPr/>
          <p:nvPr/>
        </p:nvSpPr>
        <p:spPr>
          <a:xfrm>
            <a:off x="159026" y="735496"/>
            <a:ext cx="11837504" cy="6401753"/>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dirty="0" smtClean="0">
                <a:solidFill>
                  <a:srgbClr val="222222"/>
                </a:solidFill>
                <a:effectLst/>
              </a:rPr>
              <a:t>Kilpailupäivän ruokailu kannattaa suunnitella etukäteen huolellisesti. </a:t>
            </a:r>
          </a:p>
          <a:p>
            <a:pPr marL="285750" indent="-285750">
              <a:lnSpc>
                <a:spcPct val="150000"/>
              </a:lnSpc>
              <a:buFont typeface="Wingdings" panose="05000000000000000000" pitchFamily="2" charset="2"/>
              <a:buChar char="q"/>
            </a:pPr>
            <a:r>
              <a:rPr lang="fi-FI" dirty="0" smtClean="0">
                <a:solidFill>
                  <a:srgbClr val="222222"/>
                </a:solidFill>
                <a:effectLst/>
              </a:rPr>
              <a:t>Kilpailupäivän ravitsemuksella pyritään ylläpitämään jaksamista ja vireystilaa. Oikeat ravintoaineet oikeaan aikaan.</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Riittävä energian saatavuus on tärkeää suorituskyvyn optimoinnissa kilpailua varten. </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Kevyt rasitus – alle tunnin suoritus – riittävä energia varmistetaan normaalilla ruualla edellisenä </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Turnauspäivinä ja pidempikestoisissa suorituksissa korostuu entisestään edellisen päivän ruokailut – tällöin normaaliin riittävään ruokavalioon lisätään runsaammin </a:t>
            </a:r>
          </a:p>
          <a:p>
            <a:pPr algn="ctr"/>
            <a:r>
              <a:rPr lang="fi-FI" sz="3200" dirty="0" smtClean="0"/>
              <a:t>Kilpailussa</a:t>
            </a:r>
          </a:p>
          <a:p>
            <a:pPr marL="285750" indent="-285750">
              <a:lnSpc>
                <a:spcPct val="150000"/>
              </a:lnSpc>
              <a:buFont typeface="Wingdings" panose="05000000000000000000" pitchFamily="2" charset="2"/>
              <a:buChar char="q"/>
            </a:pPr>
            <a:r>
              <a:rPr lang="fi-FI" dirty="0" smtClean="0"/>
              <a:t>Ravitsemuksessa pyritään pitämään </a:t>
            </a:r>
            <a:r>
              <a:rPr lang="fi-FI" dirty="0"/>
              <a:t>vireystasoa </a:t>
            </a:r>
            <a:r>
              <a:rPr lang="fi-FI" dirty="0" smtClean="0"/>
              <a:t>ja jaksamista </a:t>
            </a:r>
            <a:r>
              <a:rPr lang="fi-FI" dirty="0"/>
              <a:t>yllä nauttimalla energiaa tasaisin väliajoin ja suoritusajankohdan kannalta sopivassa muodossa. </a:t>
            </a:r>
            <a:endParaRPr lang="fi-FI" dirty="0" smtClean="0"/>
          </a:p>
          <a:p>
            <a:pPr marL="285750" indent="-285750">
              <a:lnSpc>
                <a:spcPct val="150000"/>
              </a:lnSpc>
              <a:buFont typeface="Wingdings" panose="05000000000000000000" pitchFamily="2" charset="2"/>
              <a:buChar char="q"/>
            </a:pPr>
            <a:r>
              <a:rPr lang="fi-FI" dirty="0" smtClean="0"/>
              <a:t>Pääateriat </a:t>
            </a:r>
            <a:r>
              <a:rPr lang="fi-FI" dirty="0"/>
              <a:t>vaativat imeytyäkseen vähintään 3 tuntia, ja mitä lähemmäksi suoritusta mennään, sitä helpommin sulavassa muodossa ravinto on suositeltavaa nauttia. </a:t>
            </a:r>
            <a:endParaRPr lang="fi-FI" dirty="0" smtClean="0"/>
          </a:p>
          <a:p>
            <a:pPr marL="285750" indent="-285750">
              <a:lnSpc>
                <a:spcPct val="150000"/>
              </a:lnSpc>
              <a:buFont typeface="Wingdings" panose="05000000000000000000" pitchFamily="2" charset="2"/>
              <a:buChar char="q"/>
            </a:pPr>
            <a:r>
              <a:rPr lang="fi-FI" dirty="0" smtClean="0"/>
              <a:t>Ruokailun </a:t>
            </a:r>
            <a:r>
              <a:rPr lang="fi-FI" dirty="0"/>
              <a:t>ja suorituksen välisen ajan ollessa noin kaksi tuntia on suositeltavaa nauttia pääateriaa kevyempi </a:t>
            </a:r>
            <a:r>
              <a:rPr lang="fi-FI" dirty="0" smtClean="0"/>
              <a:t>välipala</a:t>
            </a:r>
          </a:p>
          <a:p>
            <a:pPr marL="285750" indent="-285750">
              <a:lnSpc>
                <a:spcPct val="150000"/>
              </a:lnSpc>
              <a:buFont typeface="Wingdings" panose="05000000000000000000" pitchFamily="2" charset="2"/>
              <a:buChar char="q"/>
            </a:pPr>
            <a:r>
              <a:rPr lang="fi-FI" dirty="0" smtClean="0"/>
              <a:t>N. tunti </a:t>
            </a:r>
            <a:r>
              <a:rPr lang="fi-FI" dirty="0"/>
              <a:t>ennen suoritusta voidaan vielä nauttia edellistä kevyempi, nestemäisempi välipala, mutta kiinteitä ruokia vain harkiten vatsaongelmien välttämiseksi.</a:t>
            </a:r>
          </a:p>
          <a:p>
            <a:pPr marL="285750" indent="-285750">
              <a:lnSpc>
                <a:spcPct val="150000"/>
              </a:lnSpc>
              <a:buFont typeface="Wingdings" panose="05000000000000000000" pitchFamily="2" charset="2"/>
              <a:buChar char="q"/>
            </a:pPr>
            <a:endParaRPr lang="fi-FI" dirty="0" smtClean="0">
              <a:solidFill>
                <a:srgbClr val="222222"/>
              </a:solidFill>
              <a:latin typeface="Source Sans Pro" panose="020B0503030403020204" pitchFamily="34" charset="0"/>
            </a:endParaRPr>
          </a:p>
        </p:txBody>
      </p:sp>
    </p:spTree>
    <p:extLst>
      <p:ext uri="{BB962C8B-B14F-4D97-AF65-F5344CB8AC3E}">
        <p14:creationId xmlns:p14="http://schemas.microsoft.com/office/powerpoint/2010/main" val="2077207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565079" y="400692"/>
            <a:ext cx="10983074" cy="4062651"/>
          </a:xfrm>
          <a:prstGeom prst="rect">
            <a:avLst/>
          </a:prstGeom>
          <a:noFill/>
        </p:spPr>
        <p:txBody>
          <a:bodyPr wrap="square" rtlCol="0">
            <a:spAutoFit/>
          </a:bodyPr>
          <a:lstStyle/>
          <a:p>
            <a:r>
              <a:rPr lang="fi-FI" sz="2400" dirty="0" smtClean="0"/>
              <a:t>Esimerkkejä aterioista ennen suoritusta:</a:t>
            </a:r>
          </a:p>
          <a:p>
            <a:endParaRPr lang="fi-FI" dirty="0"/>
          </a:p>
          <a:p>
            <a:pPr marL="285750" indent="-285750">
              <a:lnSpc>
                <a:spcPct val="150000"/>
              </a:lnSpc>
              <a:buFont typeface="Wingdings" panose="05000000000000000000" pitchFamily="2" charset="2"/>
              <a:buChar char="q"/>
            </a:pPr>
            <a:r>
              <a:rPr lang="fi-FI" dirty="0" smtClean="0"/>
              <a:t>Suoritukseen aikaa n. 4 tuntia</a:t>
            </a:r>
          </a:p>
          <a:p>
            <a:pPr>
              <a:lnSpc>
                <a:spcPct val="150000"/>
              </a:lnSpc>
            </a:pPr>
            <a:r>
              <a:rPr lang="fi-FI" dirty="0" smtClean="0"/>
              <a:t>Lautasmallin mukaan lounas – valkoista riisiä, broilerikastike, kurkku, tomaatti, vaalea leipä, mehu/maito/vesi</a:t>
            </a:r>
          </a:p>
          <a:p>
            <a:pPr>
              <a:lnSpc>
                <a:spcPct val="150000"/>
              </a:lnSpc>
            </a:pPr>
            <a:endParaRPr lang="fi-FI" dirty="0"/>
          </a:p>
          <a:p>
            <a:pPr marL="285750" indent="-285750">
              <a:lnSpc>
                <a:spcPct val="150000"/>
              </a:lnSpc>
              <a:buFont typeface="Wingdings" panose="05000000000000000000" pitchFamily="2" charset="2"/>
              <a:buChar char="q"/>
            </a:pPr>
            <a:r>
              <a:rPr lang="fi-FI" dirty="0" smtClean="0"/>
              <a:t>Suoritukseen aikaa n. 2 tuntia</a:t>
            </a:r>
          </a:p>
          <a:p>
            <a:pPr>
              <a:lnSpc>
                <a:spcPct val="150000"/>
              </a:lnSpc>
            </a:pPr>
            <a:r>
              <a:rPr lang="fi-FI" dirty="0" smtClean="0"/>
              <a:t>Lautasmallin mukaan  välipala– </a:t>
            </a:r>
            <a:r>
              <a:rPr lang="fi-FI" dirty="0" err="1" smtClean="0"/>
              <a:t>maitokaakako</a:t>
            </a:r>
            <a:r>
              <a:rPr lang="fi-FI" dirty="0" smtClean="0"/>
              <a:t>, täytetty patonki, banaani tai hedelmäsose</a:t>
            </a:r>
          </a:p>
          <a:p>
            <a:pPr>
              <a:lnSpc>
                <a:spcPct val="150000"/>
              </a:lnSpc>
            </a:pPr>
            <a:endParaRPr lang="fi-FI" dirty="0"/>
          </a:p>
          <a:p>
            <a:pPr marL="285750" indent="-285750">
              <a:lnSpc>
                <a:spcPct val="150000"/>
              </a:lnSpc>
              <a:buFont typeface="Wingdings" panose="05000000000000000000" pitchFamily="2" charset="2"/>
              <a:buChar char="q"/>
            </a:pPr>
            <a:r>
              <a:rPr lang="fi-FI" dirty="0" smtClean="0"/>
              <a:t>Suoritukseen aikaa n. 1 tunti </a:t>
            </a:r>
          </a:p>
          <a:p>
            <a:pPr>
              <a:lnSpc>
                <a:spcPct val="150000"/>
              </a:lnSpc>
            </a:pPr>
            <a:r>
              <a:rPr lang="fi-FI" dirty="0" smtClean="0"/>
              <a:t>Kevyt välipala – </a:t>
            </a:r>
            <a:r>
              <a:rPr lang="fi-FI" dirty="0" err="1" smtClean="0"/>
              <a:t>baanaania</a:t>
            </a:r>
            <a:r>
              <a:rPr lang="fi-FI" dirty="0" smtClean="0"/>
              <a:t>, juotavaa jugurttia, palautus- tai urheilujuomaa</a:t>
            </a:r>
            <a:endParaRPr lang="fi-FI" dirty="0"/>
          </a:p>
        </p:txBody>
      </p:sp>
    </p:spTree>
    <p:extLst>
      <p:ext uri="{BB962C8B-B14F-4D97-AF65-F5344CB8AC3E}">
        <p14:creationId xmlns:p14="http://schemas.microsoft.com/office/powerpoint/2010/main" val="3958731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17443" y="278296"/>
            <a:ext cx="11489635" cy="4262705"/>
          </a:xfrm>
          <a:prstGeom prst="rect">
            <a:avLst/>
          </a:prstGeom>
        </p:spPr>
        <p:txBody>
          <a:bodyPr wrap="square">
            <a:spAutoFit/>
          </a:bodyPr>
          <a:lstStyle/>
          <a:p>
            <a:r>
              <a:rPr lang="fi-FI" sz="3200" i="0" dirty="0" smtClean="0">
                <a:effectLst/>
              </a:rPr>
              <a:t>Hyvät eväät kilpailuihin</a:t>
            </a:r>
          </a:p>
          <a:p>
            <a:endParaRPr lang="fi-FI" sz="3200" i="0" dirty="0" smtClean="0">
              <a:effectLst/>
            </a:endParaRPr>
          </a:p>
          <a:p>
            <a:pPr marL="457200" indent="-457200">
              <a:lnSpc>
                <a:spcPct val="150000"/>
              </a:lnSpc>
              <a:buFont typeface="Wingdings" panose="05000000000000000000" pitchFamily="2" charset="2"/>
              <a:buChar char="q"/>
            </a:pPr>
            <a:r>
              <a:rPr lang="fi-FI" b="0" dirty="0" smtClean="0">
                <a:solidFill>
                  <a:srgbClr val="222222"/>
                </a:solidFill>
              </a:rPr>
              <a:t>Suosi tuttuja ruoka-aineita vatsavaivojen välttä</a:t>
            </a:r>
            <a:r>
              <a:rPr lang="fi-FI" dirty="0" smtClean="0">
                <a:solidFill>
                  <a:srgbClr val="222222"/>
                </a:solidFill>
              </a:rPr>
              <a:t>miseksi</a:t>
            </a:r>
          </a:p>
          <a:p>
            <a:pPr marL="457200" indent="-457200">
              <a:lnSpc>
                <a:spcPct val="150000"/>
              </a:lnSpc>
              <a:buFont typeface="Wingdings" panose="05000000000000000000" pitchFamily="2" charset="2"/>
              <a:buChar char="q"/>
            </a:pPr>
            <a:r>
              <a:rPr lang="fi-FI" dirty="0" smtClean="0">
                <a:solidFill>
                  <a:srgbClr val="222222"/>
                </a:solidFill>
              </a:rPr>
              <a:t>Valitse ruoka-aineita, joilla vireystila ja hyvä suorituskyky pysyvät yllä</a:t>
            </a:r>
          </a:p>
          <a:p>
            <a:pPr marL="457200" indent="-457200">
              <a:lnSpc>
                <a:spcPct val="150000"/>
              </a:lnSpc>
              <a:buFont typeface="Wingdings" panose="05000000000000000000" pitchFamily="2" charset="2"/>
              <a:buChar char="q"/>
            </a:pPr>
            <a:r>
              <a:rPr lang="fi-FI" dirty="0" smtClean="0">
                <a:solidFill>
                  <a:srgbClr val="222222"/>
                </a:solidFill>
              </a:rPr>
              <a:t>Nauti ennen kilpailua hiilihydraattipitoista ravintoa – hiilihydraatit suorituksen aikana ensisijainen ravinto</a:t>
            </a:r>
          </a:p>
          <a:p>
            <a:pPr marL="457200" indent="-457200">
              <a:lnSpc>
                <a:spcPct val="150000"/>
              </a:lnSpc>
              <a:buFont typeface="Wingdings" panose="05000000000000000000" pitchFamily="2" charset="2"/>
              <a:buChar char="q"/>
            </a:pPr>
            <a:r>
              <a:rPr lang="fi-FI" dirty="0" smtClean="0">
                <a:solidFill>
                  <a:srgbClr val="222222"/>
                </a:solidFill>
              </a:rPr>
              <a:t>Valitse hiilihydraateista vähäkuituisempia vaihtoehtoja, sillä ne imeytyvät nopeammin (esim. vaalea leipä, riisi, banaani)</a:t>
            </a:r>
          </a:p>
          <a:p>
            <a:pPr marL="457200" indent="-457200">
              <a:lnSpc>
                <a:spcPct val="150000"/>
              </a:lnSpc>
              <a:buFont typeface="Wingdings" panose="05000000000000000000" pitchFamily="2" charset="2"/>
              <a:buChar char="q"/>
            </a:pPr>
            <a:r>
              <a:rPr lang="fi-FI" dirty="0" smtClean="0">
                <a:solidFill>
                  <a:srgbClr val="222222"/>
                </a:solidFill>
              </a:rPr>
              <a:t>Vältä hyvin kuitupitoisia tuotteita, rasvaisia ruokia ja runsasta kasvisten syömistä ( jos suoritukseen aikaa alle 4 h)</a:t>
            </a:r>
          </a:p>
          <a:p>
            <a:pPr marL="457200" indent="-457200">
              <a:lnSpc>
                <a:spcPct val="150000"/>
              </a:lnSpc>
              <a:buFont typeface="Wingdings" panose="05000000000000000000" pitchFamily="2" charset="2"/>
              <a:buChar char="q"/>
            </a:pPr>
            <a:endParaRPr lang="fi-FI" dirty="0" smtClean="0">
              <a:solidFill>
                <a:srgbClr val="222222"/>
              </a:solidFill>
            </a:endParaRPr>
          </a:p>
          <a:p>
            <a:pPr marL="457200" indent="-457200">
              <a:buFont typeface="Wingdings" panose="05000000000000000000" pitchFamily="2" charset="2"/>
              <a:buChar char="q"/>
            </a:pPr>
            <a:endParaRPr lang="fi-FI" b="0" dirty="0">
              <a:solidFill>
                <a:srgbClr val="222222"/>
              </a:solidFill>
            </a:endParaRPr>
          </a:p>
        </p:txBody>
      </p:sp>
    </p:spTree>
    <p:extLst>
      <p:ext uri="{BB962C8B-B14F-4D97-AF65-F5344CB8AC3E}">
        <p14:creationId xmlns:p14="http://schemas.microsoft.com/office/powerpoint/2010/main" val="4156245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165652" y="258416"/>
            <a:ext cx="11807687" cy="5970865"/>
          </a:xfrm>
          <a:prstGeom prst="rect">
            <a:avLst/>
          </a:prstGeom>
        </p:spPr>
        <p:txBody>
          <a:bodyPr wrap="square">
            <a:spAutoFit/>
          </a:bodyPr>
          <a:lstStyle/>
          <a:p>
            <a:pPr algn="ctr"/>
            <a:r>
              <a:rPr lang="fi-FI" sz="3200" i="0" dirty="0" smtClean="0">
                <a:effectLst/>
              </a:rPr>
              <a:t>Turnauspäivän ruokailu</a:t>
            </a:r>
          </a:p>
          <a:p>
            <a:pPr marL="457200" indent="-457200" algn="ctr">
              <a:buFont typeface="Wingdings" panose="05000000000000000000" pitchFamily="2" charset="2"/>
              <a:buChar char="q"/>
            </a:pPr>
            <a:endParaRPr lang="fi-FI" sz="3200" dirty="0"/>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Turnauspäivässä ei usein ole taukoa kunnon ruokailua varten </a:t>
            </a:r>
            <a:r>
              <a:rPr lang="fi-FI" dirty="0" smtClean="0">
                <a:solidFill>
                  <a:srgbClr val="222222"/>
                </a:solidFill>
                <a:latin typeface="Source Sans Pro" panose="020B0503030403020204" pitchFamily="34" charset="0"/>
              </a:rPr>
              <a:t>, tällöin pitää pärjätä eväillä</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Aterioinnit kannattaa suunnitella etukäteen</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Pelaajille kannattaa antaa ohjeistus</a:t>
            </a:r>
            <a:endParaRPr lang="fi-FI" dirty="0">
              <a:solidFill>
                <a:srgbClr val="222222"/>
              </a:solidFill>
              <a:latin typeface="Source Sans Pro" panose="020B0503030403020204" pitchFamily="34" charset="0"/>
            </a:endParaRPr>
          </a:p>
          <a:p>
            <a:pPr marL="285750" indent="-285750">
              <a:lnSpc>
                <a:spcPct val="150000"/>
              </a:lnSpc>
              <a:buFont typeface="Wingdings" panose="05000000000000000000" pitchFamily="2" charset="2"/>
              <a:buChar char="q"/>
            </a:pPr>
            <a:r>
              <a:rPr lang="fi-FI" b="1" i="0" dirty="0" smtClean="0">
                <a:solidFill>
                  <a:srgbClr val="222222"/>
                </a:solidFill>
                <a:effectLst/>
                <a:latin typeface="Source Sans Pro" panose="020B0503030403020204" pitchFamily="34" charset="0"/>
              </a:rPr>
              <a:t>Esimerkki turnauspäivän ruokailusta, kun ottelut klo 10, 13 ja 17. (ottelun kesto esim. 2x 20min.)</a:t>
            </a:r>
          </a:p>
          <a:p>
            <a:pPr>
              <a:lnSpc>
                <a:spcPct val="150000"/>
              </a:lnSpc>
            </a:pPr>
            <a:r>
              <a:rPr lang="fi-FI" sz="1400" b="1" dirty="0" smtClean="0">
                <a:solidFill>
                  <a:srgbClr val="222222"/>
                </a:solidFill>
                <a:latin typeface="Source Sans Pro" panose="020B0503030403020204" pitchFamily="34" charset="0"/>
              </a:rPr>
              <a:t>7.00 aamupala</a:t>
            </a:r>
            <a:r>
              <a:rPr lang="fi-FI" sz="1400" dirty="0"/>
              <a:t> </a:t>
            </a:r>
            <a:r>
              <a:rPr lang="fi-FI" sz="1400" dirty="0" smtClean="0"/>
              <a:t>(runsas): </a:t>
            </a:r>
            <a:r>
              <a:rPr lang="fi-FI" sz="1400" dirty="0"/>
              <a:t>puuroa tai täysjyvämuroja, vaaleaa leipää tai sämpylää, jogurttia, </a:t>
            </a:r>
            <a:r>
              <a:rPr lang="fi-FI" sz="1400" dirty="0" smtClean="0"/>
              <a:t>kaakaota </a:t>
            </a:r>
            <a:r>
              <a:rPr lang="fi-FI" sz="1400" dirty="0"/>
              <a:t>jne.</a:t>
            </a:r>
            <a:endParaRPr lang="fi-FI" sz="1400" b="1" dirty="0" smtClean="0">
              <a:solidFill>
                <a:srgbClr val="222222"/>
              </a:solidFill>
              <a:latin typeface="Source Sans Pro" panose="020B0503030403020204" pitchFamily="34" charset="0"/>
            </a:endParaRPr>
          </a:p>
          <a:p>
            <a:pPr>
              <a:lnSpc>
                <a:spcPct val="150000"/>
              </a:lnSpc>
            </a:pPr>
            <a:r>
              <a:rPr lang="fi-FI" sz="1400" b="1" i="0" dirty="0" smtClean="0">
                <a:solidFill>
                  <a:srgbClr val="222222"/>
                </a:solidFill>
                <a:effectLst/>
                <a:latin typeface="Source Sans Pro" panose="020B0503030403020204" pitchFamily="34" charset="0"/>
              </a:rPr>
              <a:t>9.00 pieni välipala </a:t>
            </a:r>
            <a:r>
              <a:rPr lang="fi-FI" sz="1400" dirty="0" smtClean="0"/>
              <a:t>tai </a:t>
            </a:r>
            <a:r>
              <a:rPr lang="fi-FI" sz="1400" b="1" dirty="0"/>
              <a:t>juoma</a:t>
            </a:r>
            <a:r>
              <a:rPr lang="fi-FI" sz="1400" dirty="0"/>
              <a:t>: banaania, kaurapatukka tai -keksi ja laimeaa mehua tai vettä.</a:t>
            </a:r>
            <a:endParaRPr lang="fi-FI" sz="1400" b="1" i="0" dirty="0" smtClean="0">
              <a:solidFill>
                <a:srgbClr val="222222"/>
              </a:solidFill>
              <a:effectLst/>
              <a:latin typeface="Source Sans Pro" panose="020B0503030403020204" pitchFamily="34" charset="0"/>
            </a:endParaRPr>
          </a:p>
          <a:p>
            <a:pPr>
              <a:lnSpc>
                <a:spcPct val="150000"/>
              </a:lnSpc>
            </a:pPr>
            <a:r>
              <a:rPr lang="fi-FI" sz="1400" b="1" dirty="0" smtClean="0">
                <a:solidFill>
                  <a:srgbClr val="222222"/>
                </a:solidFill>
                <a:latin typeface="Source Sans Pro" panose="020B0503030403020204" pitchFamily="34" charset="0"/>
              </a:rPr>
              <a:t>10.00 ottelu (</a:t>
            </a:r>
            <a:r>
              <a:rPr lang="fi-FI" sz="1400" dirty="0" smtClean="0">
                <a:solidFill>
                  <a:srgbClr val="222222"/>
                </a:solidFill>
                <a:latin typeface="Source Sans Pro" panose="020B0503030403020204" pitchFamily="34" charset="0"/>
              </a:rPr>
              <a:t>ottelun jälkeen riittävästi nestettä</a:t>
            </a:r>
            <a:r>
              <a:rPr lang="fi-FI" sz="1400" b="1" dirty="0" smtClean="0">
                <a:solidFill>
                  <a:srgbClr val="222222"/>
                </a:solidFill>
                <a:latin typeface="Source Sans Pro" panose="020B0503030403020204" pitchFamily="34" charset="0"/>
              </a:rPr>
              <a:t>)</a:t>
            </a:r>
          </a:p>
          <a:p>
            <a:pPr>
              <a:lnSpc>
                <a:spcPct val="150000"/>
              </a:lnSpc>
            </a:pPr>
            <a:r>
              <a:rPr lang="fi-FI" sz="1400" b="1" i="0" dirty="0" smtClean="0">
                <a:solidFill>
                  <a:srgbClr val="222222"/>
                </a:solidFill>
                <a:effectLst/>
                <a:latin typeface="Source Sans Pro" panose="020B0503030403020204" pitchFamily="34" charset="0"/>
              </a:rPr>
              <a:t>11.00 Lounas/runsas välipala/</a:t>
            </a:r>
            <a:r>
              <a:rPr lang="fi-FI" sz="1400" dirty="0" smtClean="0"/>
              <a:t>kevyt </a:t>
            </a:r>
            <a:r>
              <a:rPr lang="fi-FI" sz="1400" dirty="0"/>
              <a:t>ateria (lounas): täytetty patonki, kinkkusämpylä, karjalanpiirakoita tms., jogurttia tai rahkaa, banaania ja juomaksi mehua tai vettä.</a:t>
            </a:r>
            <a:endParaRPr lang="fi-FI" sz="1400" b="1" i="0" dirty="0" smtClean="0">
              <a:solidFill>
                <a:srgbClr val="222222"/>
              </a:solidFill>
              <a:effectLst/>
              <a:latin typeface="Source Sans Pro" panose="020B0503030403020204" pitchFamily="34" charset="0"/>
            </a:endParaRPr>
          </a:p>
          <a:p>
            <a:pPr>
              <a:lnSpc>
                <a:spcPct val="150000"/>
              </a:lnSpc>
            </a:pPr>
            <a:r>
              <a:rPr lang="fi-FI" sz="1400" b="1" dirty="0" smtClean="0">
                <a:solidFill>
                  <a:srgbClr val="222222"/>
                </a:solidFill>
                <a:latin typeface="Source Sans Pro" panose="020B0503030403020204" pitchFamily="34" charset="0"/>
              </a:rPr>
              <a:t>13.00 Ottelu (</a:t>
            </a:r>
            <a:r>
              <a:rPr lang="fi-FI" sz="1400" dirty="0" smtClean="0">
                <a:solidFill>
                  <a:srgbClr val="222222"/>
                </a:solidFill>
                <a:latin typeface="Source Sans Pro" panose="020B0503030403020204" pitchFamily="34" charset="0"/>
              </a:rPr>
              <a:t>ottelun jälkeen riittävästi nestettä)</a:t>
            </a:r>
          </a:p>
          <a:p>
            <a:pPr>
              <a:lnSpc>
                <a:spcPct val="150000"/>
              </a:lnSpc>
            </a:pPr>
            <a:r>
              <a:rPr lang="fi-FI" sz="1400" b="1" i="0" dirty="0" smtClean="0">
                <a:solidFill>
                  <a:srgbClr val="222222"/>
                </a:solidFill>
                <a:effectLst/>
                <a:latin typeface="Source Sans Pro" panose="020B0503030403020204" pitchFamily="34" charset="0"/>
              </a:rPr>
              <a:t>14.00 Kunnon ruoka – LOUNAS</a:t>
            </a:r>
          </a:p>
          <a:p>
            <a:pPr>
              <a:lnSpc>
                <a:spcPct val="150000"/>
              </a:lnSpc>
            </a:pPr>
            <a:r>
              <a:rPr lang="fi-FI" sz="1400" b="1" dirty="0" smtClean="0">
                <a:solidFill>
                  <a:srgbClr val="222222"/>
                </a:solidFill>
                <a:latin typeface="Source Sans Pro" panose="020B0503030403020204" pitchFamily="34" charset="0"/>
              </a:rPr>
              <a:t>16.00 pieni </a:t>
            </a:r>
            <a:r>
              <a:rPr lang="fi-FI" sz="1400" b="1" dirty="0" err="1" smtClean="0">
                <a:solidFill>
                  <a:srgbClr val="222222"/>
                </a:solidFill>
                <a:latin typeface="Source Sans Pro" panose="020B0503030403020204" pitchFamily="34" charset="0"/>
              </a:rPr>
              <a:t>välipala</a:t>
            </a:r>
            <a:r>
              <a:rPr lang="fi-FI" sz="1400" dirty="0" err="1" smtClean="0"/>
              <a:t>tai</a:t>
            </a:r>
            <a:r>
              <a:rPr lang="fi-FI" sz="1400" dirty="0" smtClean="0"/>
              <a:t> </a:t>
            </a:r>
            <a:r>
              <a:rPr lang="fi-FI" sz="1400" dirty="0"/>
              <a:t>juoma: banaania, kaurapatukka tai -keksi, laimeaa mehua tai vettä.</a:t>
            </a:r>
            <a:endParaRPr lang="fi-FI" sz="1400" b="1" dirty="0" smtClean="0">
              <a:solidFill>
                <a:srgbClr val="222222"/>
              </a:solidFill>
              <a:latin typeface="Source Sans Pro" panose="020B0503030403020204" pitchFamily="34" charset="0"/>
            </a:endParaRPr>
          </a:p>
          <a:p>
            <a:pPr>
              <a:lnSpc>
                <a:spcPct val="150000"/>
              </a:lnSpc>
            </a:pPr>
            <a:r>
              <a:rPr lang="fi-FI" sz="1400" b="1" i="0" dirty="0" smtClean="0">
                <a:solidFill>
                  <a:srgbClr val="222222"/>
                </a:solidFill>
                <a:effectLst/>
                <a:latin typeface="Source Sans Pro" panose="020B0503030403020204" pitchFamily="34" charset="0"/>
              </a:rPr>
              <a:t>17.00 Ottelu (</a:t>
            </a:r>
            <a:r>
              <a:rPr lang="fi-FI" sz="1400" dirty="0" smtClean="0"/>
              <a:t>Pelin </a:t>
            </a:r>
            <a:r>
              <a:rPr lang="fi-FI" sz="1400" dirty="0"/>
              <a:t>jälkeen riittävästi juomista: vettä ja laimeaa mehua tai urheilujuomaa sekä banaania, jogurttijuoma, mysli- tai energiapatukka</a:t>
            </a:r>
            <a:r>
              <a:rPr lang="fi-FI" sz="1400" dirty="0" smtClean="0"/>
              <a:t>.)</a:t>
            </a:r>
            <a:endParaRPr lang="fi-FI" sz="1400" b="1" i="0" dirty="0" smtClean="0">
              <a:solidFill>
                <a:srgbClr val="222222"/>
              </a:solidFill>
              <a:effectLst/>
              <a:latin typeface="Source Sans Pro" panose="020B0503030403020204" pitchFamily="34" charset="0"/>
            </a:endParaRPr>
          </a:p>
          <a:p>
            <a:pPr>
              <a:lnSpc>
                <a:spcPct val="150000"/>
              </a:lnSpc>
            </a:pPr>
            <a:r>
              <a:rPr lang="fi-FI" sz="1400" b="1" dirty="0" smtClean="0">
                <a:solidFill>
                  <a:srgbClr val="222222"/>
                </a:solidFill>
                <a:latin typeface="Source Sans Pro" panose="020B0503030403020204" pitchFamily="34" charset="0"/>
              </a:rPr>
              <a:t>18.00 Kunnon ruoka - PÄIVÄLLINEN</a:t>
            </a:r>
            <a:endParaRPr lang="fi-FI" sz="1400" b="1" i="0" dirty="0">
              <a:solidFill>
                <a:srgbClr val="222222"/>
              </a:solidFill>
              <a:effectLst/>
              <a:latin typeface="Source Sans Pro" panose="020B0503030403020204" pitchFamily="34" charset="0"/>
            </a:endParaRPr>
          </a:p>
        </p:txBody>
      </p:sp>
    </p:spTree>
    <p:extLst>
      <p:ext uri="{BB962C8B-B14F-4D97-AF65-F5344CB8AC3E}">
        <p14:creationId xmlns:p14="http://schemas.microsoft.com/office/powerpoint/2010/main" val="1514589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218661" y="149087"/>
            <a:ext cx="11877261" cy="1077218"/>
          </a:xfrm>
          <a:prstGeom prst="rect">
            <a:avLst/>
          </a:prstGeom>
          <a:noFill/>
        </p:spPr>
        <p:txBody>
          <a:bodyPr wrap="square" rtlCol="0">
            <a:spAutoFit/>
          </a:bodyPr>
          <a:lstStyle/>
          <a:p>
            <a:pPr algn="ctr"/>
            <a:r>
              <a:rPr lang="fi-FI" sz="3200" smtClean="0"/>
              <a:t>Ravintolisät</a:t>
            </a:r>
          </a:p>
          <a:p>
            <a:pPr algn="ctr"/>
            <a:endParaRPr lang="fi-FI" sz="3200" dirty="0"/>
          </a:p>
        </p:txBody>
      </p:sp>
      <p:sp>
        <p:nvSpPr>
          <p:cNvPr id="4" name="Suorakulmio 3"/>
          <p:cNvSpPr/>
          <p:nvPr/>
        </p:nvSpPr>
        <p:spPr>
          <a:xfrm>
            <a:off x="318051" y="1226305"/>
            <a:ext cx="11648661" cy="4662815"/>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b="0" dirty="0" smtClean="0">
                <a:solidFill>
                  <a:srgbClr val="222222"/>
                </a:solidFill>
                <a:effectLst/>
              </a:rPr>
              <a:t>Ravintolisät eivät korvaa laadukasta ruokavaliota. </a:t>
            </a:r>
          </a:p>
          <a:p>
            <a:pPr marL="285750" indent="-285750">
              <a:lnSpc>
                <a:spcPct val="150000"/>
              </a:lnSpc>
              <a:buFont typeface="Wingdings" panose="05000000000000000000" pitchFamily="2" charset="2"/>
              <a:buChar char="q"/>
            </a:pPr>
            <a:r>
              <a:rPr lang="fi-FI" b="0" dirty="0" smtClean="0">
                <a:solidFill>
                  <a:srgbClr val="222222"/>
                </a:solidFill>
                <a:effectLst/>
              </a:rPr>
              <a:t>Ravintolisät (tai lisäravinteet) sisältävät käytännössä usein samoja ravintoaineita kuin tavallinen ruoka. Ravintolisien vaikutus laadukkaaseen ruokavalioon verrattuna on käytännössä hyvin vähäinen.</a:t>
            </a:r>
          </a:p>
          <a:p>
            <a:pPr marL="285750" indent="-285750">
              <a:lnSpc>
                <a:spcPct val="150000"/>
              </a:lnSpc>
              <a:buFont typeface="Wingdings" panose="05000000000000000000" pitchFamily="2" charset="2"/>
              <a:buChar char="q"/>
            </a:pPr>
            <a:r>
              <a:rPr lang="fi-FI" b="0" dirty="0" smtClean="0">
                <a:solidFill>
                  <a:srgbClr val="222222"/>
                </a:solidFill>
                <a:effectLst/>
              </a:rPr>
              <a:t>Hiilihydraatti- ja proteiinivalmisteet ovat energiaravintoainelisiä, jotka vastaavat ominaisuuksiltaan ruuan proteiineja ja hiilihydraatteja. Niissä ei periaatteessa ole mitään sellaista, mitä tavallisesta ruuasta ei voisi saada.</a:t>
            </a:r>
          </a:p>
          <a:p>
            <a:pPr marL="285750" indent="-285750">
              <a:lnSpc>
                <a:spcPct val="150000"/>
              </a:lnSpc>
              <a:buFont typeface="Wingdings" panose="05000000000000000000" pitchFamily="2" charset="2"/>
              <a:buChar char="q"/>
            </a:pPr>
            <a:r>
              <a:rPr lang="fi-FI" b="0" dirty="0" smtClean="0">
                <a:solidFill>
                  <a:srgbClr val="222222"/>
                </a:solidFill>
                <a:effectLst/>
              </a:rPr>
              <a:t>Riittävä hiilihydraattien nauttiminen ylläpitää suorituskykyä ja nopeuttaa palautumista. </a:t>
            </a:r>
          </a:p>
          <a:p>
            <a:pPr marL="285750" indent="-285750">
              <a:lnSpc>
                <a:spcPct val="150000"/>
              </a:lnSpc>
              <a:buFont typeface="Wingdings" panose="05000000000000000000" pitchFamily="2" charset="2"/>
              <a:buChar char="q"/>
            </a:pPr>
            <a:r>
              <a:rPr lang="fi-FI" b="0" dirty="0" smtClean="0">
                <a:solidFill>
                  <a:srgbClr val="222222"/>
                </a:solidFill>
                <a:effectLst/>
              </a:rPr>
              <a:t>Hiilihydraattilisiä (malto, urheilujuomat tai muut hiilihydraattilisät) ja niitä sisältäviä palautusjuomavalmisteita voidaan käyttää palautumisen lisäksi turvaamaan riittävä hiilihydraattien saanti kovalla harjoituskaudella, rasituksen aikana ja sen läheisyydessä tai pitkinä kilpailupäivinä.</a:t>
            </a:r>
          </a:p>
          <a:p>
            <a:pPr marL="285750" indent="-285750">
              <a:lnSpc>
                <a:spcPct val="150000"/>
              </a:lnSpc>
              <a:buFont typeface="Wingdings" panose="05000000000000000000" pitchFamily="2" charset="2"/>
              <a:buChar char="q"/>
            </a:pPr>
            <a:r>
              <a:rPr lang="fi-FI" b="1" dirty="0"/>
              <a:t>Ravintolisien käyttöön liittyy aina dopingriski, minkä vuoksi niitä on käytettävä vain harkinnan mukaan.</a:t>
            </a:r>
            <a:endParaRPr lang="fi-FI" b="0" dirty="0" smtClean="0">
              <a:solidFill>
                <a:srgbClr val="222222"/>
              </a:solidFill>
              <a:effectLst/>
            </a:endParaRPr>
          </a:p>
          <a:p>
            <a:pPr marL="285750" indent="-285750">
              <a:lnSpc>
                <a:spcPct val="150000"/>
              </a:lnSpc>
              <a:buFont typeface="Wingdings" panose="05000000000000000000" pitchFamily="2" charset="2"/>
              <a:buChar char="q"/>
            </a:pPr>
            <a:endParaRPr lang="fi-FI" b="0" i="0" dirty="0">
              <a:solidFill>
                <a:srgbClr val="222222"/>
              </a:solidFill>
              <a:effectLst/>
            </a:endParaRPr>
          </a:p>
        </p:txBody>
      </p:sp>
    </p:spTree>
    <p:extLst>
      <p:ext uri="{BB962C8B-B14F-4D97-AF65-F5344CB8AC3E}">
        <p14:creationId xmlns:p14="http://schemas.microsoft.com/office/powerpoint/2010/main" val="3657674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387626" y="347870"/>
            <a:ext cx="11320670" cy="4878259"/>
          </a:xfrm>
          <a:prstGeom prst="rect">
            <a:avLst/>
          </a:prstGeom>
          <a:noFill/>
        </p:spPr>
        <p:txBody>
          <a:bodyPr wrap="square" rtlCol="0">
            <a:spAutoFit/>
          </a:bodyPr>
          <a:lstStyle/>
          <a:p>
            <a:pPr algn="ctr"/>
            <a:r>
              <a:rPr lang="fi-FI" sz="3200" dirty="0" smtClean="0"/>
              <a:t>Ravitsemus eri ikävaiheissa</a:t>
            </a:r>
          </a:p>
          <a:p>
            <a:pPr>
              <a:lnSpc>
                <a:spcPct val="150000"/>
              </a:lnSpc>
            </a:pPr>
            <a:r>
              <a:rPr lang="fi-FI" sz="2400" dirty="0" smtClean="0"/>
              <a:t>Lapsuus (10-12 alakoulu)</a:t>
            </a:r>
            <a:endParaRPr lang="fi-FI" b="1" dirty="0"/>
          </a:p>
          <a:p>
            <a:pPr>
              <a:lnSpc>
                <a:spcPct val="150000"/>
              </a:lnSpc>
            </a:pPr>
            <a:endParaRPr lang="fi-FI" b="1" dirty="0" smtClean="0"/>
          </a:p>
          <a:p>
            <a:pPr marL="285750" indent="-285750">
              <a:lnSpc>
                <a:spcPct val="150000"/>
              </a:lnSpc>
              <a:buFont typeface="Wingdings" panose="05000000000000000000" pitchFamily="2" charset="2"/>
              <a:buChar char="q"/>
            </a:pPr>
            <a:r>
              <a:rPr lang="fi-FI" dirty="0" smtClean="0"/>
              <a:t>terveellisen </a:t>
            </a:r>
            <a:r>
              <a:rPr lang="fi-FI" dirty="0"/>
              <a:t>ravitsemuksen perusta</a:t>
            </a:r>
          </a:p>
          <a:p>
            <a:pPr marL="285750" indent="-285750">
              <a:lnSpc>
                <a:spcPct val="150000"/>
              </a:lnSpc>
              <a:buFont typeface="Wingdings" panose="05000000000000000000" pitchFamily="2" charset="2"/>
              <a:buChar char="q"/>
            </a:pPr>
            <a:r>
              <a:rPr lang="fi-FI" dirty="0" smtClean="0"/>
              <a:t>Tärkein </a:t>
            </a:r>
            <a:r>
              <a:rPr lang="fi-FI" dirty="0"/>
              <a:t>vaikuttaja on </a:t>
            </a:r>
            <a:r>
              <a:rPr lang="fi-FI" dirty="0" smtClean="0"/>
              <a:t>perhe</a:t>
            </a:r>
          </a:p>
          <a:p>
            <a:pPr marL="285750" indent="-285750">
              <a:lnSpc>
                <a:spcPct val="150000"/>
              </a:lnSpc>
              <a:buFont typeface="Wingdings" panose="05000000000000000000" pitchFamily="2" charset="2"/>
              <a:buChar char="q"/>
            </a:pPr>
            <a:r>
              <a:rPr lang="fi-FI" dirty="0" smtClean="0"/>
              <a:t>Yksinkertaista, sopii koko perheelle </a:t>
            </a:r>
          </a:p>
          <a:p>
            <a:pPr marL="285750" indent="-285750">
              <a:lnSpc>
                <a:spcPct val="150000"/>
              </a:lnSpc>
              <a:buFont typeface="Wingdings" panose="05000000000000000000" pitchFamily="2" charset="2"/>
              <a:buChar char="q"/>
            </a:pPr>
            <a:r>
              <a:rPr lang="fi-FI" dirty="0" smtClean="0"/>
              <a:t>Tyttöjen </a:t>
            </a:r>
            <a:r>
              <a:rPr lang="fi-FI" dirty="0"/>
              <a:t>ja poikien tarpeet ravitsemusvalmennuksessa ovat tässä ikävaiheessa hyvin samankaltaisia</a:t>
            </a:r>
            <a:r>
              <a:rPr lang="fi-FI" dirty="0" smtClean="0"/>
              <a:t>.</a:t>
            </a:r>
          </a:p>
          <a:p>
            <a:pPr marL="285750" indent="-285750">
              <a:lnSpc>
                <a:spcPct val="150000"/>
              </a:lnSpc>
              <a:buFont typeface="Wingdings" panose="05000000000000000000" pitchFamily="2" charset="2"/>
              <a:buChar char="q"/>
            </a:pPr>
            <a:r>
              <a:rPr lang="fi-FI" dirty="0" smtClean="0"/>
              <a:t>Positiivinen </a:t>
            </a:r>
            <a:r>
              <a:rPr lang="fi-FI" dirty="0"/>
              <a:t>ja terve suhtautuminen syömiseen </a:t>
            </a:r>
            <a:endParaRPr lang="fi-FI" dirty="0" smtClean="0"/>
          </a:p>
          <a:p>
            <a:pPr marL="285750" indent="-285750">
              <a:lnSpc>
                <a:spcPct val="150000"/>
              </a:lnSpc>
              <a:buFont typeface="Wingdings" panose="05000000000000000000" pitchFamily="2" charset="2"/>
              <a:buChar char="q"/>
            </a:pPr>
            <a:r>
              <a:rPr lang="fi-FI" dirty="0" smtClean="0"/>
              <a:t>Tavoitteet:</a:t>
            </a:r>
            <a:endParaRPr lang="fi-FI" dirty="0"/>
          </a:p>
          <a:p>
            <a:pPr marL="742950" lvl="1" indent="-285750">
              <a:lnSpc>
                <a:spcPct val="150000"/>
              </a:lnSpc>
              <a:buFont typeface="Wingdings" panose="05000000000000000000" pitchFamily="2" charset="2"/>
              <a:buChar char="q"/>
            </a:pPr>
            <a:r>
              <a:rPr lang="fi-FI" dirty="0"/>
              <a:t>Terveellisen arkiruokailun periaatteista tulee koko perheen yhteinen juttu.</a:t>
            </a:r>
          </a:p>
          <a:p>
            <a:pPr marL="742950" lvl="1" indent="-285750">
              <a:lnSpc>
                <a:spcPct val="150000"/>
              </a:lnSpc>
              <a:buFont typeface="Wingdings" panose="05000000000000000000" pitchFamily="2" charset="2"/>
              <a:buChar char="q"/>
            </a:pPr>
            <a:r>
              <a:rPr lang="fi-FI" dirty="0"/>
              <a:t>Urheilija ja hänen perheensä oppivat urheiluun liittyvien käytännön tilanteiden </a:t>
            </a:r>
            <a:r>
              <a:rPr lang="fi-FI" dirty="0" smtClean="0"/>
              <a:t>ravitsemusrutiinit</a:t>
            </a:r>
          </a:p>
        </p:txBody>
      </p:sp>
      <p:sp>
        <p:nvSpPr>
          <p:cNvPr id="3" name="Tekstiruutu 2"/>
          <p:cNvSpPr txBox="1"/>
          <p:nvPr/>
        </p:nvSpPr>
        <p:spPr>
          <a:xfrm>
            <a:off x="387626" y="5226129"/>
            <a:ext cx="11151704" cy="129586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i-FI" dirty="0"/>
              <a:t>Perehdytään terveellisen arkiruokailun periaatteisiin (urheilijan lautasmalli, ateriarytmi, hyvät ruokavalinnat urheilun näkökulmasta).</a:t>
            </a:r>
          </a:p>
          <a:p>
            <a:pPr marL="285750" indent="-285750">
              <a:lnSpc>
                <a:spcPct val="150000"/>
              </a:lnSpc>
              <a:buFont typeface="Wingdings" panose="05000000000000000000" pitchFamily="2" charset="2"/>
              <a:buChar char="q"/>
            </a:pPr>
            <a:r>
              <a:rPr lang="fi-FI" dirty="0"/>
              <a:t>Käytännön urheilutilanteet (kisaeväät, välipalat harjoittelun ympärillä, juomiset ateriarytmit).</a:t>
            </a:r>
          </a:p>
        </p:txBody>
      </p:sp>
    </p:spTree>
    <p:extLst>
      <p:ext uri="{BB962C8B-B14F-4D97-AF65-F5344CB8AC3E}">
        <p14:creationId xmlns:p14="http://schemas.microsoft.com/office/powerpoint/2010/main" val="2818393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45165" y="408013"/>
            <a:ext cx="11946835" cy="6509474"/>
          </a:xfrm>
          <a:prstGeom prst="rect">
            <a:avLst/>
          </a:prstGeom>
        </p:spPr>
        <p:txBody>
          <a:bodyPr wrap="square">
            <a:spAutoFit/>
          </a:bodyPr>
          <a:lstStyle/>
          <a:p>
            <a:r>
              <a:rPr lang="fi-FI" sz="2400" i="0" dirty="0" smtClean="0">
                <a:effectLst/>
                <a:latin typeface="Source Sans Pro" panose="020B0503030403020204" pitchFamily="34" charset="0"/>
              </a:rPr>
              <a:t>Nuoruus (12-16 yläkoulu)</a:t>
            </a:r>
          </a:p>
          <a:p>
            <a:endParaRPr lang="fi-FI" sz="2400" i="0" dirty="0" smtClean="0">
              <a:effectLst/>
              <a:latin typeface="Source Sans Pro" panose="020B0503030403020204" pitchFamily="34" charset="0"/>
            </a:endParaRP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Perusasiat hallussa</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Perheen rooli edelleen merkittävä</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Kasvatetaan omatoimisuuteen</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Harjoittelun määrän lisääntyessä korostuu arjen ateria – ja juomarytmitys sekä laadukkaat </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Murrosikä lisää energiantarvetta lapsuuteen verrattuna</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Painohuolien kanssa oltava tarkkana – liian niukka energiansaanti yhdistettynä kovaan harjoitteluun saattaa ajaa syömisen ongelmiin</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Terveellisen ja riittävän arkiruokailun selkeät periaatteet</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Ateriarytmistä huolehtiminen – urheilijan vastuu</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Urheilija ymmärtää ravitsemuksen merkityksen urheilullisessa elämäntavassa</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Aamuharjoittelun mukanaan tuomat aamupalakäytänteet ennen ja jälkeen harjoitusten</a:t>
            </a:r>
          </a:p>
          <a:p>
            <a:pPr marL="285750" indent="-285750">
              <a:lnSpc>
                <a:spcPct val="150000"/>
              </a:lnSpc>
              <a:buFont typeface="Wingdings" panose="05000000000000000000" pitchFamily="2" charset="2"/>
              <a:buChar char="q"/>
            </a:pPr>
            <a:r>
              <a:rPr lang="fi-FI" dirty="0" smtClean="0">
                <a:solidFill>
                  <a:srgbClr val="222222"/>
                </a:solidFill>
                <a:latin typeface="Source Sans Pro" panose="020B0503030403020204" pitchFamily="34" charset="0"/>
              </a:rPr>
              <a:t>Ymmärrys vääristä ravintolisistä - doping</a:t>
            </a:r>
          </a:p>
          <a:p>
            <a:pPr marL="285750" indent="-285750">
              <a:lnSpc>
                <a:spcPct val="150000"/>
              </a:lnSpc>
              <a:buFont typeface="Wingdings" panose="05000000000000000000" pitchFamily="2" charset="2"/>
              <a:buChar char="q"/>
            </a:pPr>
            <a:endParaRPr lang="fi-FI" dirty="0" smtClean="0">
              <a:solidFill>
                <a:srgbClr val="222222"/>
              </a:solidFill>
              <a:latin typeface="Source Sans Pro" panose="020B0503030403020204" pitchFamily="34" charset="0"/>
            </a:endParaRPr>
          </a:p>
          <a:p>
            <a:pPr marL="285750" indent="-285750">
              <a:buFont typeface="Wingdings" panose="05000000000000000000" pitchFamily="2" charset="2"/>
              <a:buChar char="q"/>
            </a:pPr>
            <a:endParaRPr lang="fi-FI" b="0" i="0" dirty="0" smtClean="0">
              <a:solidFill>
                <a:srgbClr val="222222"/>
              </a:solidFill>
              <a:effectLst/>
              <a:latin typeface="Source Sans Pro" panose="020B0503030403020204" pitchFamily="34" charset="0"/>
            </a:endParaRPr>
          </a:p>
        </p:txBody>
      </p:sp>
    </p:spTree>
    <p:extLst>
      <p:ext uri="{BB962C8B-B14F-4D97-AF65-F5344CB8AC3E}">
        <p14:creationId xmlns:p14="http://schemas.microsoft.com/office/powerpoint/2010/main" val="3488602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29209" y="168965"/>
            <a:ext cx="11887200" cy="5401479"/>
          </a:xfrm>
          <a:prstGeom prst="rect">
            <a:avLst/>
          </a:prstGeom>
        </p:spPr>
        <p:txBody>
          <a:bodyPr wrap="square">
            <a:spAutoFit/>
          </a:bodyPr>
          <a:lstStyle/>
          <a:p>
            <a:r>
              <a:rPr lang="fi-FI" sz="2400" i="0" dirty="0" smtClean="0">
                <a:effectLst/>
                <a:latin typeface="Source Sans Pro" panose="020B0503030403020204" pitchFamily="34" charset="0"/>
              </a:rPr>
              <a:t>Aikuisuus ( yli 16 v.)</a:t>
            </a:r>
          </a:p>
          <a:p>
            <a:endParaRPr lang="fi-FI" sz="2400" b="0" dirty="0">
              <a:solidFill>
                <a:srgbClr val="222222"/>
              </a:solidFill>
              <a:latin typeface="Source Sans Pro" panose="020B0503030403020204" pitchFamily="34" charset="0"/>
            </a:endParaRPr>
          </a:p>
          <a:p>
            <a:pPr marL="285750" indent="-285750">
              <a:lnSpc>
                <a:spcPct val="150000"/>
              </a:lnSpc>
              <a:buFont typeface="Wingdings" panose="05000000000000000000" pitchFamily="2" charset="2"/>
              <a:buChar char="q"/>
            </a:pPr>
            <a:r>
              <a:rPr lang="fi-FI" i="0" dirty="0" smtClean="0">
                <a:solidFill>
                  <a:srgbClr val="222222"/>
                </a:solidFill>
                <a:effectLst/>
              </a:rPr>
              <a:t>Harjoitusmäärän lisääntyminen</a:t>
            </a:r>
          </a:p>
          <a:p>
            <a:pPr marL="285750" indent="-285750">
              <a:lnSpc>
                <a:spcPct val="150000"/>
              </a:lnSpc>
              <a:buFont typeface="Wingdings" panose="05000000000000000000" pitchFamily="2" charset="2"/>
              <a:buChar char="q"/>
            </a:pPr>
            <a:r>
              <a:rPr lang="fi-FI" b="0" dirty="0" smtClean="0">
                <a:solidFill>
                  <a:srgbClr val="222222"/>
                </a:solidFill>
              </a:rPr>
              <a:t>Aamuharjoittelun mukanaan tuoma </a:t>
            </a:r>
            <a:r>
              <a:rPr lang="fi-FI" dirty="0" smtClean="0">
                <a:solidFill>
                  <a:srgbClr val="222222"/>
                </a:solidFill>
              </a:rPr>
              <a:t>aamupalakäytäntö ennen ja jälkeen </a:t>
            </a:r>
          </a:p>
          <a:p>
            <a:pPr marL="285750" indent="-285750">
              <a:lnSpc>
                <a:spcPct val="150000"/>
              </a:lnSpc>
              <a:buFont typeface="Wingdings" panose="05000000000000000000" pitchFamily="2" charset="2"/>
              <a:buChar char="q"/>
            </a:pPr>
            <a:r>
              <a:rPr lang="fi-FI" dirty="0" smtClean="0">
                <a:solidFill>
                  <a:srgbClr val="222222"/>
                </a:solidFill>
              </a:rPr>
              <a:t>Vastuu ja kiinnostus omasta ruokailusta urheilijalle</a:t>
            </a:r>
          </a:p>
          <a:p>
            <a:pPr marL="285750" indent="-285750">
              <a:lnSpc>
                <a:spcPct val="150000"/>
              </a:lnSpc>
              <a:buFont typeface="Wingdings" panose="05000000000000000000" pitchFamily="2" charset="2"/>
              <a:buChar char="q"/>
            </a:pPr>
            <a:r>
              <a:rPr lang="fi-FI" b="0" i="0" dirty="0" smtClean="0">
                <a:solidFill>
                  <a:srgbClr val="222222"/>
                </a:solidFill>
                <a:effectLst/>
              </a:rPr>
              <a:t>Hyvät arkiruokailukäytännöt ja ymmärrys ruoka-aineiden sisällöistä sekä harjoitusten ympärille rakennetut, harjoittelun tavoitetta tukevat välipalakäytännöt ovat edelleen keskeisiä ravitsemusvalmennuksen asioita.</a:t>
            </a:r>
          </a:p>
          <a:p>
            <a:pPr marL="285750" indent="-285750">
              <a:lnSpc>
                <a:spcPct val="150000"/>
              </a:lnSpc>
              <a:buFont typeface="Wingdings" panose="05000000000000000000" pitchFamily="2" charset="2"/>
              <a:buChar char="q"/>
            </a:pPr>
            <a:r>
              <a:rPr lang="fi-FI" dirty="0" smtClean="0">
                <a:solidFill>
                  <a:srgbClr val="222222"/>
                </a:solidFill>
              </a:rPr>
              <a:t>Palautumisessa hyvät ravitsemuskäytännöt korostuvat</a:t>
            </a:r>
          </a:p>
          <a:p>
            <a:pPr marL="285750" indent="-285750">
              <a:lnSpc>
                <a:spcPct val="150000"/>
              </a:lnSpc>
              <a:buFont typeface="Wingdings" panose="05000000000000000000" pitchFamily="2" charset="2"/>
              <a:buChar char="q"/>
            </a:pPr>
            <a:r>
              <a:rPr lang="fi-FI" b="0" i="0" dirty="0" smtClean="0">
                <a:solidFill>
                  <a:srgbClr val="222222"/>
                </a:solidFill>
                <a:effectLst/>
              </a:rPr>
              <a:t>Huippu-urheilussa ymm</a:t>
            </a:r>
            <a:r>
              <a:rPr lang="fi-FI" dirty="0" smtClean="0">
                <a:solidFill>
                  <a:srgbClr val="222222"/>
                </a:solidFill>
              </a:rPr>
              <a:t>ärrys ravintolisien ja erilaisten palautumisvalmisteiden käytöstä tulee </a:t>
            </a:r>
            <a:r>
              <a:rPr lang="fi-FI" dirty="0" err="1" smtClean="0">
                <a:solidFill>
                  <a:srgbClr val="222222"/>
                </a:solidFill>
              </a:rPr>
              <a:t>olaa</a:t>
            </a:r>
            <a:r>
              <a:rPr lang="fi-FI" dirty="0" smtClean="0">
                <a:solidFill>
                  <a:srgbClr val="222222"/>
                </a:solidFill>
              </a:rPr>
              <a:t> selvä niin arkikäytön kuin myös antidoping-asioiden näkökulmasta</a:t>
            </a:r>
          </a:p>
          <a:p>
            <a:pPr marL="285750" indent="-285750">
              <a:lnSpc>
                <a:spcPct val="150000"/>
              </a:lnSpc>
              <a:buFont typeface="Wingdings" panose="05000000000000000000" pitchFamily="2" charset="2"/>
              <a:buChar char="q"/>
            </a:pPr>
            <a:r>
              <a:rPr lang="fi-FI" dirty="0" smtClean="0">
                <a:solidFill>
                  <a:srgbClr val="222222"/>
                </a:solidFill>
              </a:rPr>
              <a:t>Harjoittelua ja kilpailua tukeva ravitsemus keskiössä</a:t>
            </a:r>
          </a:p>
          <a:p>
            <a:pPr marL="285750" indent="-285750">
              <a:lnSpc>
                <a:spcPct val="150000"/>
              </a:lnSpc>
              <a:buFont typeface="Wingdings" panose="05000000000000000000" pitchFamily="2" charset="2"/>
              <a:buChar char="q"/>
            </a:pPr>
            <a:r>
              <a:rPr lang="fi-FI" dirty="0" smtClean="0">
                <a:solidFill>
                  <a:srgbClr val="222222"/>
                </a:solidFill>
              </a:rPr>
              <a:t>Arkiruokailun tärkeys</a:t>
            </a:r>
          </a:p>
          <a:p>
            <a:pPr marL="285750" indent="-285750">
              <a:lnSpc>
                <a:spcPct val="150000"/>
              </a:lnSpc>
              <a:buFont typeface="Wingdings" panose="05000000000000000000" pitchFamily="2" charset="2"/>
              <a:buChar char="q"/>
            </a:pPr>
            <a:endParaRPr lang="fi-FI" b="0" i="0" dirty="0" smtClean="0">
              <a:solidFill>
                <a:srgbClr val="222222"/>
              </a:solidFill>
              <a:effectLst/>
            </a:endParaRPr>
          </a:p>
        </p:txBody>
      </p:sp>
    </p:spTree>
    <p:extLst>
      <p:ext uri="{BB962C8B-B14F-4D97-AF65-F5344CB8AC3E}">
        <p14:creationId xmlns:p14="http://schemas.microsoft.com/office/powerpoint/2010/main" val="17383439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27992" y="823314"/>
            <a:ext cx="11459817" cy="2446824"/>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Kasvisruokavalio sopii oikein </a:t>
            </a:r>
            <a:r>
              <a:rPr lang="fi-FI" dirty="0" smtClean="0">
                <a:solidFill>
                  <a:srgbClr val="222222"/>
                </a:solidFill>
                <a:latin typeface="Source Sans Pro" panose="020B0503030403020204" pitchFamily="34" charset="0"/>
              </a:rPr>
              <a:t>koostettuna myös urheilijalle</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Vaatii sekaruokavaliota enemm</a:t>
            </a:r>
            <a:r>
              <a:rPr lang="fi-FI" dirty="0" smtClean="0">
                <a:solidFill>
                  <a:srgbClr val="222222"/>
                </a:solidFill>
                <a:latin typeface="Source Sans Pro" panose="020B0503030403020204" pitchFamily="34" charset="0"/>
              </a:rPr>
              <a:t>än ravitsemusasioihin </a:t>
            </a:r>
          </a:p>
          <a:p>
            <a:pPr marL="285750" indent="-285750">
              <a:lnSpc>
                <a:spcPct val="150000"/>
              </a:lnSpc>
              <a:buFont typeface="Wingdings" panose="05000000000000000000" pitchFamily="2" charset="2"/>
              <a:buChar char="q"/>
            </a:pPr>
            <a:r>
              <a:rPr lang="fi-FI" b="0" i="0" dirty="0" smtClean="0">
                <a:solidFill>
                  <a:srgbClr val="222222"/>
                </a:solidFill>
                <a:effectLst/>
                <a:latin typeface="Source Sans Pro" panose="020B0503030403020204" pitchFamily="34" charset="0"/>
              </a:rPr>
              <a:t>Haasteet usein energiansaannissa erityisesti rankan harjoitusjakson </a:t>
            </a:r>
            <a:r>
              <a:rPr lang="fi-FI" dirty="0" smtClean="0">
                <a:solidFill>
                  <a:srgbClr val="222222"/>
                </a:solidFill>
                <a:latin typeface="Source Sans Pro" panose="020B0503030403020204" pitchFamily="34" charset="0"/>
              </a:rPr>
              <a:t>aikana, mutta myös proteiinin, raudan, D-vitamiinin sekä kalsiumin (m</a:t>
            </a:r>
            <a:r>
              <a:rPr lang="fi-FI" b="0" i="0" dirty="0" smtClean="0">
                <a:solidFill>
                  <a:srgbClr val="222222"/>
                </a:solidFill>
                <a:effectLst/>
                <a:latin typeface="Source Sans Pro" panose="020B0503030403020204" pitchFamily="34" charset="0"/>
              </a:rPr>
              <a:t>ikäli kasvisruokavaliossa on mukana maitotuotteita, kananmunaa ja kalaa, saa siitä tehtyä helposti monipuolisen.)</a:t>
            </a:r>
          </a:p>
          <a:p>
            <a:pPr marL="285750" indent="-285750">
              <a:buFont typeface="Wingdings" panose="05000000000000000000" pitchFamily="2" charset="2"/>
              <a:buChar char="q"/>
            </a:pPr>
            <a:endParaRPr lang="fi-FI" b="0" i="0" dirty="0">
              <a:solidFill>
                <a:srgbClr val="222222"/>
              </a:solidFill>
              <a:effectLst/>
              <a:latin typeface="Source Sans Pro" panose="020B0503030403020204" pitchFamily="34" charset="0"/>
            </a:endParaRPr>
          </a:p>
        </p:txBody>
      </p:sp>
      <p:sp>
        <p:nvSpPr>
          <p:cNvPr id="3" name="Tekstiruutu 2"/>
          <p:cNvSpPr txBox="1"/>
          <p:nvPr/>
        </p:nvSpPr>
        <p:spPr>
          <a:xfrm>
            <a:off x="327991" y="238539"/>
            <a:ext cx="11459818" cy="584775"/>
          </a:xfrm>
          <a:prstGeom prst="rect">
            <a:avLst/>
          </a:prstGeom>
          <a:noFill/>
        </p:spPr>
        <p:txBody>
          <a:bodyPr wrap="square" rtlCol="0">
            <a:spAutoFit/>
          </a:bodyPr>
          <a:lstStyle/>
          <a:p>
            <a:pPr algn="ctr"/>
            <a:r>
              <a:rPr lang="fi-FI" sz="3200" dirty="0" smtClean="0"/>
              <a:t>Kasvisruokavalio urheilijalla</a:t>
            </a:r>
            <a:endParaRPr lang="fi-FI" sz="3200" dirty="0"/>
          </a:p>
        </p:txBody>
      </p:sp>
      <p:pic>
        <p:nvPicPr>
          <p:cNvPr id="11266" name="Picture 2" descr="https://terveurheilija.fi/wp-content/uploads/2020/05/Kasvisruokavaliot_korjatt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652" y="2753139"/>
            <a:ext cx="4921123" cy="394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1758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878496" y="3105836"/>
            <a:ext cx="8269356" cy="830997"/>
          </a:xfrm>
          <a:prstGeom prst="rect">
            <a:avLst/>
          </a:prstGeom>
        </p:spPr>
        <p:txBody>
          <a:bodyPr wrap="square">
            <a:spAutoFit/>
          </a:bodyPr>
          <a:lstStyle/>
          <a:p>
            <a:pPr algn="ctr"/>
            <a:r>
              <a:rPr lang="fi-FI" sz="2400" b="0" i="1" dirty="0" smtClean="0">
                <a:solidFill>
                  <a:srgbClr val="222222"/>
                </a:solidFill>
                <a:effectLst/>
              </a:rPr>
              <a:t>Riittävä uni ja säännöllinen vuorokausirytmi</a:t>
            </a:r>
            <a:r>
              <a:rPr lang="fi-FI" sz="2400" b="0" i="0" dirty="0" smtClean="0">
                <a:solidFill>
                  <a:srgbClr val="222222"/>
                </a:solidFill>
                <a:effectLst/>
              </a:rPr>
              <a:t> </a:t>
            </a:r>
            <a:r>
              <a:rPr lang="fi-FI" sz="2400" b="0" i="1" dirty="0" smtClean="0">
                <a:solidFill>
                  <a:srgbClr val="222222"/>
                </a:solidFill>
                <a:effectLst/>
              </a:rPr>
              <a:t>auttavat palautumaan harjoittelusta.</a:t>
            </a:r>
            <a:endParaRPr lang="fi-FI" sz="2400" dirty="0"/>
          </a:p>
        </p:txBody>
      </p:sp>
      <p:sp>
        <p:nvSpPr>
          <p:cNvPr id="3" name="Tekstiruutu 2"/>
          <p:cNvSpPr txBox="1"/>
          <p:nvPr/>
        </p:nvSpPr>
        <p:spPr>
          <a:xfrm>
            <a:off x="308113" y="795131"/>
            <a:ext cx="11221279" cy="1323439"/>
          </a:xfrm>
          <a:prstGeom prst="rect">
            <a:avLst/>
          </a:prstGeom>
          <a:noFill/>
        </p:spPr>
        <p:txBody>
          <a:bodyPr wrap="square" rtlCol="0">
            <a:spAutoFit/>
          </a:bodyPr>
          <a:lstStyle/>
          <a:p>
            <a:pPr algn="ctr"/>
            <a:r>
              <a:rPr lang="fi-FI" sz="8000" dirty="0" smtClean="0"/>
              <a:t>Uni ja lepo</a:t>
            </a:r>
            <a:endParaRPr lang="fi-FI" sz="8000" dirty="0"/>
          </a:p>
        </p:txBody>
      </p:sp>
    </p:spTree>
    <p:extLst>
      <p:ext uri="{BB962C8B-B14F-4D97-AF65-F5344CB8AC3E}">
        <p14:creationId xmlns:p14="http://schemas.microsoft.com/office/powerpoint/2010/main" val="2007372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308113" y="437322"/>
            <a:ext cx="11628783" cy="3462486"/>
          </a:xfrm>
          <a:prstGeom prst="rect">
            <a:avLst/>
          </a:prstGeom>
          <a:noFill/>
        </p:spPr>
        <p:txBody>
          <a:bodyPr wrap="square" rtlCol="0">
            <a:spAutoFit/>
          </a:bodyPr>
          <a:lstStyle/>
          <a:p>
            <a:r>
              <a:rPr lang="fi-FI" sz="2400" dirty="0" smtClean="0"/>
              <a:t>Energian saanti on riittävää, kun:</a:t>
            </a:r>
          </a:p>
          <a:p>
            <a:endParaRPr lang="fi-FI" sz="2400" dirty="0" smtClean="0"/>
          </a:p>
          <a:p>
            <a:pPr marL="285750" indent="-285750">
              <a:lnSpc>
                <a:spcPct val="150000"/>
              </a:lnSpc>
              <a:buFont typeface="Wingdings" panose="05000000000000000000" pitchFamily="2" charset="2"/>
              <a:buChar char="q"/>
            </a:pPr>
            <a:r>
              <a:rPr lang="fi-FI" dirty="0"/>
              <a:t>Harjoituksissa jaksaminen on hyvällä tasolla</a:t>
            </a:r>
            <a:r>
              <a:rPr lang="fi-FI" dirty="0" smtClean="0"/>
              <a:t>.</a:t>
            </a:r>
          </a:p>
          <a:p>
            <a:pPr marL="285750" indent="-285750">
              <a:lnSpc>
                <a:spcPct val="150000"/>
              </a:lnSpc>
              <a:buFont typeface="Wingdings" panose="05000000000000000000" pitchFamily="2" charset="2"/>
              <a:buChar char="q"/>
            </a:pPr>
            <a:r>
              <a:rPr lang="fi-FI" dirty="0" smtClean="0"/>
              <a:t>Vireystila </a:t>
            </a:r>
            <a:r>
              <a:rPr lang="fi-FI" dirty="0"/>
              <a:t>arjessa on hyvä.</a:t>
            </a:r>
          </a:p>
          <a:p>
            <a:pPr marL="285750" indent="-285750">
              <a:lnSpc>
                <a:spcPct val="150000"/>
              </a:lnSpc>
              <a:buFont typeface="Wingdings" panose="05000000000000000000" pitchFamily="2" charset="2"/>
              <a:buChar char="q"/>
            </a:pPr>
            <a:r>
              <a:rPr lang="fi-FI" dirty="0"/>
              <a:t>Harjoituksista palautuu hyvin.</a:t>
            </a:r>
          </a:p>
          <a:p>
            <a:pPr marL="285750" indent="-285750">
              <a:lnSpc>
                <a:spcPct val="150000"/>
              </a:lnSpc>
              <a:buFont typeface="Wingdings" panose="05000000000000000000" pitchFamily="2" charset="2"/>
              <a:buChar char="q"/>
            </a:pPr>
            <a:r>
              <a:rPr lang="fi-FI" dirty="0"/>
              <a:t>Kehonpaino pysyy suurin piirtein samana.</a:t>
            </a:r>
          </a:p>
          <a:p>
            <a:pPr marL="285750" indent="-285750">
              <a:lnSpc>
                <a:spcPct val="150000"/>
              </a:lnSpc>
              <a:buFont typeface="Wingdings" panose="05000000000000000000" pitchFamily="2" charset="2"/>
              <a:buChar char="q"/>
            </a:pPr>
            <a:r>
              <a:rPr lang="fi-FI" dirty="0"/>
              <a:t>Naisurheilijoilla kuukautiset ovat säännölliset.</a:t>
            </a:r>
          </a:p>
          <a:p>
            <a:pPr marL="285750" indent="-285750">
              <a:buFont typeface="Wingdings" panose="05000000000000000000" pitchFamily="2" charset="2"/>
              <a:buChar char="q"/>
            </a:pPr>
            <a:endParaRPr lang="fi-FI" dirty="0" smtClean="0"/>
          </a:p>
          <a:p>
            <a:endParaRPr lang="fi-FI" dirty="0" smtClean="0"/>
          </a:p>
        </p:txBody>
      </p:sp>
      <p:sp>
        <p:nvSpPr>
          <p:cNvPr id="4" name="Suorakulmio 3"/>
          <p:cNvSpPr/>
          <p:nvPr/>
        </p:nvSpPr>
        <p:spPr>
          <a:xfrm>
            <a:off x="235850" y="3715142"/>
            <a:ext cx="242374" cy="369332"/>
          </a:xfrm>
          <a:prstGeom prst="rect">
            <a:avLst/>
          </a:prstGeom>
        </p:spPr>
        <p:txBody>
          <a:bodyPr wrap="none">
            <a:spAutoFit/>
          </a:bodyPr>
          <a:lstStyle/>
          <a:p>
            <a:r>
              <a:rPr lang="fi-FI" dirty="0" smtClean="0"/>
              <a:t>.</a:t>
            </a:r>
            <a:endParaRPr lang="fi-FI" sz="2400" i="0" dirty="0">
              <a:effectLst/>
            </a:endParaRPr>
          </a:p>
        </p:txBody>
      </p:sp>
    </p:spTree>
    <p:extLst>
      <p:ext uri="{BB962C8B-B14F-4D97-AF65-F5344CB8AC3E}">
        <p14:creationId xmlns:p14="http://schemas.microsoft.com/office/powerpoint/2010/main" val="30197782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99391" y="387626"/>
            <a:ext cx="11847444" cy="4939814"/>
          </a:xfrm>
          <a:prstGeom prst="rect">
            <a:avLst/>
          </a:prstGeom>
        </p:spPr>
        <p:txBody>
          <a:bodyPr wrap="square">
            <a:spAutoFit/>
          </a:bodyPr>
          <a:lstStyle/>
          <a:p>
            <a:pPr marL="285750" indent="-285750">
              <a:buFont typeface="Wingdings" panose="05000000000000000000" pitchFamily="2" charset="2"/>
              <a:buChar char="q"/>
            </a:pPr>
            <a:endParaRPr lang="fi-FI" b="0" i="0" dirty="0" smtClean="0">
              <a:solidFill>
                <a:srgbClr val="222222"/>
              </a:solidFill>
              <a:effectLst/>
            </a:endParaRPr>
          </a:p>
          <a:p>
            <a:pPr marL="285750" indent="-285750">
              <a:lnSpc>
                <a:spcPct val="150000"/>
              </a:lnSpc>
              <a:buFont typeface="Wingdings" panose="05000000000000000000" pitchFamily="2" charset="2"/>
              <a:buChar char="q"/>
            </a:pPr>
            <a:r>
              <a:rPr lang="fi-FI" b="0" i="0" dirty="0" smtClean="0">
                <a:solidFill>
                  <a:srgbClr val="222222"/>
                </a:solidFill>
                <a:effectLst/>
              </a:rPr>
              <a:t>Unella on keskeisiä tehtäviä muun muassa aivojen energiatasapainon, vireyden, suorituskyvyn ja oppimisen säätelyssä. </a:t>
            </a:r>
          </a:p>
          <a:p>
            <a:pPr marL="285750" indent="-285750">
              <a:lnSpc>
                <a:spcPct val="150000"/>
              </a:lnSpc>
              <a:buFont typeface="Wingdings" panose="05000000000000000000" pitchFamily="2" charset="2"/>
              <a:buChar char="q"/>
            </a:pPr>
            <a:r>
              <a:rPr lang="fi-FI" b="0" i="0" dirty="0" smtClean="0">
                <a:solidFill>
                  <a:srgbClr val="222222"/>
                </a:solidFill>
                <a:effectLst/>
              </a:rPr>
              <a:t>Uni on tärkeässä roolissa urheilusuorituksesta </a:t>
            </a:r>
          </a:p>
          <a:p>
            <a:pPr marL="285750" indent="-285750">
              <a:lnSpc>
                <a:spcPct val="150000"/>
              </a:lnSpc>
              <a:buFont typeface="Wingdings" panose="05000000000000000000" pitchFamily="2" charset="2"/>
              <a:buChar char="q"/>
            </a:pPr>
            <a:r>
              <a:rPr lang="fi-FI" dirty="0" smtClean="0">
                <a:solidFill>
                  <a:srgbClr val="222222"/>
                </a:solidFill>
              </a:rPr>
              <a:t>Avaintekijä palautumisessa</a:t>
            </a:r>
            <a:endParaRPr lang="fi-FI" b="0" i="0" dirty="0" smtClean="0">
              <a:solidFill>
                <a:srgbClr val="222222"/>
              </a:solidFill>
              <a:effectLst/>
            </a:endParaRPr>
          </a:p>
          <a:p>
            <a:pPr marL="285750" indent="-285750">
              <a:lnSpc>
                <a:spcPct val="150000"/>
              </a:lnSpc>
              <a:buFont typeface="Wingdings" panose="05000000000000000000" pitchFamily="2" charset="2"/>
              <a:buChar char="q"/>
            </a:pPr>
            <a:r>
              <a:rPr lang="fi-FI" b="1" i="0" dirty="0" smtClean="0">
                <a:solidFill>
                  <a:srgbClr val="222222"/>
                </a:solidFill>
                <a:effectLst/>
              </a:rPr>
              <a:t>Kehittyminen ja palautuminen tapahtuvat harjoitusta seuraavan levon aikana. </a:t>
            </a:r>
          </a:p>
          <a:p>
            <a:pPr marL="285750" indent="-285750">
              <a:lnSpc>
                <a:spcPct val="150000"/>
              </a:lnSpc>
              <a:buFont typeface="Wingdings" panose="05000000000000000000" pitchFamily="2" charset="2"/>
              <a:buChar char="q"/>
            </a:pPr>
            <a:r>
              <a:rPr lang="fi-FI" b="1" i="0" dirty="0" smtClean="0">
                <a:solidFill>
                  <a:srgbClr val="222222"/>
                </a:solidFill>
                <a:effectLst/>
              </a:rPr>
              <a:t>Univaje altistaa sairastumisille ja loukkaantumisille</a:t>
            </a:r>
          </a:p>
          <a:p>
            <a:pPr marL="285750" indent="-285750">
              <a:lnSpc>
                <a:spcPct val="150000"/>
              </a:lnSpc>
              <a:buFont typeface="Wingdings" panose="05000000000000000000" pitchFamily="2" charset="2"/>
              <a:buChar char="q"/>
            </a:pPr>
            <a:r>
              <a:rPr lang="fi-FI" b="0" i="0" dirty="0" smtClean="0">
                <a:solidFill>
                  <a:srgbClr val="222222"/>
                </a:solidFill>
                <a:effectLst/>
              </a:rPr>
              <a:t>Unen laadun heikkeneminen tai unen vähäisyys esimerkiksi nukahtamisvaikeuksien seurauksena lisäävät entisestään stressiä ja pidentävät harjoituksen jälkeiseen palautumiseen tarvittavaa aikaa. </a:t>
            </a:r>
          </a:p>
          <a:p>
            <a:pPr marL="285750" indent="-285750">
              <a:lnSpc>
                <a:spcPct val="150000"/>
              </a:lnSpc>
              <a:buFont typeface="Wingdings" panose="05000000000000000000" pitchFamily="2" charset="2"/>
              <a:buChar char="q"/>
            </a:pPr>
            <a:r>
              <a:rPr lang="fi-FI" b="0" i="0" dirty="0" smtClean="0">
                <a:solidFill>
                  <a:srgbClr val="222222"/>
                </a:solidFill>
                <a:effectLst/>
              </a:rPr>
              <a:t>Riittävä ja laadukas uni auttavat ehkäisemään ylirasitustilaa.</a:t>
            </a:r>
          </a:p>
          <a:p>
            <a:pPr marL="285750" indent="-285750">
              <a:lnSpc>
                <a:spcPct val="150000"/>
              </a:lnSpc>
              <a:buFont typeface="Wingdings" panose="05000000000000000000" pitchFamily="2" charset="2"/>
              <a:buChar char="q"/>
            </a:pPr>
            <a:r>
              <a:rPr lang="fi-FI" dirty="0" smtClean="0">
                <a:solidFill>
                  <a:srgbClr val="222222"/>
                </a:solidFill>
              </a:rPr>
              <a:t>Riittävä uni tärkeää kehon immuunipuolustuksen toiminnan kannalta</a:t>
            </a:r>
          </a:p>
          <a:p>
            <a:pPr marL="285750" indent="-285750">
              <a:lnSpc>
                <a:spcPct val="150000"/>
              </a:lnSpc>
              <a:buFont typeface="Wingdings" panose="05000000000000000000" pitchFamily="2" charset="2"/>
              <a:buChar char="q"/>
            </a:pPr>
            <a:r>
              <a:rPr lang="fi-FI" dirty="0" smtClean="0">
                <a:solidFill>
                  <a:srgbClr val="222222"/>
                </a:solidFill>
              </a:rPr>
              <a:t>Riittämätön uni lisää loukkaantumisriskiä</a:t>
            </a:r>
            <a:r>
              <a:rPr lang="fi-FI" dirty="0" smtClean="0"/>
              <a:t>. </a:t>
            </a:r>
            <a:r>
              <a:rPr lang="fi-FI" dirty="0"/>
              <a:t>Unen määrän lisäämisen on todettu vähentävän vammariskiä 40‒60 %.</a:t>
            </a:r>
          </a:p>
          <a:p>
            <a:pPr marL="285750" indent="-285750">
              <a:lnSpc>
                <a:spcPct val="150000"/>
              </a:lnSpc>
              <a:buFont typeface="Wingdings" panose="05000000000000000000" pitchFamily="2" charset="2"/>
              <a:buChar char="q"/>
            </a:pPr>
            <a:endParaRPr lang="fi-FI" b="0" i="0" dirty="0">
              <a:solidFill>
                <a:srgbClr val="222222"/>
              </a:solidFill>
              <a:effectLst/>
            </a:endParaRPr>
          </a:p>
        </p:txBody>
      </p:sp>
    </p:spTree>
    <p:extLst>
      <p:ext uri="{BB962C8B-B14F-4D97-AF65-F5344CB8AC3E}">
        <p14:creationId xmlns:p14="http://schemas.microsoft.com/office/powerpoint/2010/main" val="8264437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29209" y="129209"/>
            <a:ext cx="11936895" cy="5493812"/>
          </a:xfrm>
          <a:prstGeom prst="rect">
            <a:avLst/>
          </a:prstGeom>
        </p:spPr>
        <p:txBody>
          <a:bodyPr wrap="square">
            <a:spAutoFit/>
          </a:bodyPr>
          <a:lstStyle/>
          <a:p>
            <a:pPr marL="285750" indent="-285750">
              <a:lnSpc>
                <a:spcPct val="150000"/>
              </a:lnSpc>
              <a:buFont typeface="Wingdings" panose="05000000000000000000" pitchFamily="2" charset="2"/>
              <a:buChar char="q"/>
            </a:pPr>
            <a:r>
              <a:rPr lang="fi-FI" i="0" dirty="0" smtClean="0">
                <a:solidFill>
                  <a:srgbClr val="222222"/>
                </a:solidFill>
                <a:effectLst/>
              </a:rPr>
              <a:t>Lihakset tarvitsevat lepoa</a:t>
            </a:r>
          </a:p>
          <a:p>
            <a:pPr marL="285750" indent="-285750">
              <a:lnSpc>
                <a:spcPct val="150000"/>
              </a:lnSpc>
              <a:buFont typeface="Wingdings" panose="05000000000000000000" pitchFamily="2" charset="2"/>
              <a:buChar char="q"/>
            </a:pPr>
            <a:r>
              <a:rPr lang="fi-FI" i="0" dirty="0" smtClean="0">
                <a:solidFill>
                  <a:srgbClr val="222222"/>
                </a:solidFill>
                <a:effectLst/>
              </a:rPr>
              <a:t>Lihaksiston kudosvauriot korjautuvat ja energiavarastot palautuvat harjoittelusta tehokkaimmin rakentavien eli anabolisten hormonien vaikuttaessa. Näiden hormonien (mm. testosteroni ja kasvuhormoni) eritys on vilkkainta tietyissä unen vaiheissa. Nämä syvän unen vaiheet saavutetaan parhaiten, kun unirytmi on säännöllinen.</a:t>
            </a:r>
          </a:p>
          <a:p>
            <a:pPr marL="285750" indent="-285750">
              <a:lnSpc>
                <a:spcPct val="150000"/>
              </a:lnSpc>
              <a:buFont typeface="Wingdings" panose="05000000000000000000" pitchFamily="2" charset="2"/>
              <a:buChar char="q"/>
            </a:pPr>
            <a:r>
              <a:rPr lang="fi-FI" i="0" dirty="0" smtClean="0">
                <a:solidFill>
                  <a:srgbClr val="222222"/>
                </a:solidFill>
                <a:effectLst/>
              </a:rPr>
              <a:t>Hermosto kaipaa unta. </a:t>
            </a:r>
          </a:p>
          <a:p>
            <a:pPr marL="285750" indent="-285750">
              <a:lnSpc>
                <a:spcPct val="150000"/>
              </a:lnSpc>
              <a:buFont typeface="Wingdings" panose="05000000000000000000" pitchFamily="2" charset="2"/>
              <a:buChar char="q"/>
            </a:pPr>
            <a:r>
              <a:rPr lang="fi-FI" i="0" dirty="0" smtClean="0">
                <a:solidFill>
                  <a:srgbClr val="222222"/>
                </a:solidFill>
                <a:effectLst/>
              </a:rPr>
              <a:t>Valvominen ja kasautuva univaje heikentävät havaintojen tekemistä ja koordinaatiokykyä. </a:t>
            </a:r>
          </a:p>
          <a:p>
            <a:pPr marL="285750" indent="-285750">
              <a:lnSpc>
                <a:spcPct val="150000"/>
              </a:lnSpc>
              <a:buFont typeface="Wingdings" panose="05000000000000000000" pitchFamily="2" charset="2"/>
              <a:buChar char="q"/>
            </a:pPr>
            <a:r>
              <a:rPr lang="fi-FI" i="0" dirty="0" smtClean="0">
                <a:solidFill>
                  <a:srgbClr val="222222"/>
                </a:solidFill>
                <a:effectLst/>
              </a:rPr>
              <a:t>Hyvä ruoka, parempi uni</a:t>
            </a:r>
          </a:p>
          <a:p>
            <a:pPr marL="285750" indent="-285750">
              <a:lnSpc>
                <a:spcPct val="150000"/>
              </a:lnSpc>
              <a:buFont typeface="Wingdings" panose="05000000000000000000" pitchFamily="2" charset="2"/>
              <a:buChar char="q"/>
            </a:pPr>
            <a:r>
              <a:rPr lang="fi-FI" i="0" dirty="0" smtClean="0">
                <a:solidFill>
                  <a:srgbClr val="222222"/>
                </a:solidFill>
                <a:effectLst/>
              </a:rPr>
              <a:t>Terveellinen ja säännöllinen ruokailu edistää hyvää vireystilaa päivisin ja siten myös nukkumista. </a:t>
            </a:r>
            <a:endParaRPr lang="fi-FI" dirty="0">
              <a:solidFill>
                <a:srgbClr val="222222"/>
              </a:solidFill>
            </a:endParaRPr>
          </a:p>
          <a:p>
            <a:pPr marL="285750" indent="-285750">
              <a:lnSpc>
                <a:spcPct val="150000"/>
              </a:lnSpc>
              <a:buFont typeface="Wingdings" panose="05000000000000000000" pitchFamily="2" charset="2"/>
              <a:buChar char="q"/>
            </a:pPr>
            <a:r>
              <a:rPr lang="fi-FI" i="0" dirty="0" smtClean="0">
                <a:solidFill>
                  <a:srgbClr val="222222"/>
                </a:solidFill>
                <a:effectLst/>
              </a:rPr>
              <a:t>Riittävä ruokailu illalla rytmittää vireystilan laskua ja siten helpottaa nukahtamista sekä parantaa unen laatua.</a:t>
            </a:r>
          </a:p>
          <a:p>
            <a:pPr marL="285750" indent="-285750">
              <a:lnSpc>
                <a:spcPct val="150000"/>
              </a:lnSpc>
              <a:buFont typeface="Wingdings" panose="05000000000000000000" pitchFamily="2" charset="2"/>
              <a:buChar char="q"/>
            </a:pPr>
            <a:r>
              <a:rPr lang="fi-FI" b="1" dirty="0"/>
              <a:t>Jo 2‒3 vuorokauden epäsäännöllinen uni heikentää hermostollisia, hormonaalisia ja immunologisia toimintoja</a:t>
            </a:r>
            <a:r>
              <a:rPr lang="fi-FI" b="1" dirty="0" smtClean="0"/>
              <a:t>.</a:t>
            </a:r>
          </a:p>
          <a:p>
            <a:pPr marL="285750" indent="-285750">
              <a:lnSpc>
                <a:spcPct val="150000"/>
              </a:lnSpc>
              <a:buFont typeface="Wingdings" panose="05000000000000000000" pitchFamily="2" charset="2"/>
              <a:buChar char="q"/>
            </a:pPr>
            <a:r>
              <a:rPr lang="fi-FI" dirty="0" smtClean="0"/>
              <a:t>Kasvuikäisen ja nuoren tulisi nukkua yli 8 tuntia vuorokaudessa</a:t>
            </a:r>
          </a:p>
          <a:p>
            <a:pPr marL="285750" indent="-285750">
              <a:lnSpc>
                <a:spcPct val="150000"/>
              </a:lnSpc>
              <a:buFont typeface="Wingdings" panose="05000000000000000000" pitchFamily="2" charset="2"/>
              <a:buChar char="q"/>
            </a:pPr>
            <a:r>
              <a:rPr lang="fi-FI" dirty="0" smtClean="0"/>
              <a:t>Unen säännöllisyydellä ja laadulla suuri merkitys palautumisessa</a:t>
            </a:r>
          </a:p>
          <a:p>
            <a:pPr marL="285750" indent="-285750">
              <a:lnSpc>
                <a:spcPct val="150000"/>
              </a:lnSpc>
              <a:buFont typeface="Wingdings" panose="05000000000000000000" pitchFamily="2" charset="2"/>
              <a:buChar char="q"/>
            </a:pPr>
            <a:endParaRPr lang="fi-FI" i="0" dirty="0" smtClean="0">
              <a:solidFill>
                <a:srgbClr val="222222"/>
              </a:solidFill>
              <a:effectLst/>
            </a:endParaRPr>
          </a:p>
        </p:txBody>
      </p:sp>
    </p:spTree>
    <p:extLst>
      <p:ext uri="{BB962C8B-B14F-4D97-AF65-F5344CB8AC3E}">
        <p14:creationId xmlns:p14="http://schemas.microsoft.com/office/powerpoint/2010/main" val="23739929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49087" y="145492"/>
            <a:ext cx="11917018" cy="4154984"/>
          </a:xfrm>
          <a:prstGeom prst="rect">
            <a:avLst/>
          </a:prstGeom>
        </p:spPr>
        <p:txBody>
          <a:bodyPr wrap="square">
            <a:spAutoFit/>
          </a:bodyPr>
          <a:lstStyle/>
          <a:p>
            <a:r>
              <a:rPr lang="fi-FI" sz="2400" i="0" dirty="0" smtClean="0">
                <a:effectLst/>
                <a:latin typeface="Source Sans Pro" panose="020B0503030403020204" pitchFamily="34" charset="0"/>
              </a:rPr>
              <a:t>Vinkit urheilijan hyvään uneen</a:t>
            </a:r>
          </a:p>
          <a:p>
            <a:endParaRPr lang="fi-FI" sz="2400" i="0" dirty="0" smtClean="0">
              <a:effectLst/>
              <a:latin typeface="Source Sans Pro" panose="020B0503030403020204" pitchFamily="34" charset="0"/>
            </a:endParaRPr>
          </a:p>
          <a:p>
            <a:pPr marL="342900" indent="-342900">
              <a:lnSpc>
                <a:spcPct val="150000"/>
              </a:lnSpc>
              <a:buFont typeface="Wingdings" panose="05000000000000000000" pitchFamily="2" charset="2"/>
              <a:buChar char="q"/>
            </a:pPr>
            <a:r>
              <a:rPr lang="fi-FI" dirty="0" smtClean="0"/>
              <a:t>Säännöllinen unirytmi arkena ja viikonloppuna</a:t>
            </a:r>
          </a:p>
          <a:p>
            <a:pPr marL="342900" indent="-342900">
              <a:lnSpc>
                <a:spcPct val="150000"/>
              </a:lnSpc>
              <a:buFont typeface="Wingdings" panose="05000000000000000000" pitchFamily="2" charset="2"/>
              <a:buChar char="q"/>
            </a:pPr>
            <a:r>
              <a:rPr lang="fi-FI" i="0" dirty="0" smtClean="0">
                <a:effectLst/>
              </a:rPr>
              <a:t>Lyhyet, </a:t>
            </a:r>
            <a:r>
              <a:rPr lang="fi-FI" i="0" dirty="0" err="1" smtClean="0">
                <a:effectLst/>
              </a:rPr>
              <a:t>max</a:t>
            </a:r>
            <a:r>
              <a:rPr lang="fi-FI" i="0" dirty="0" smtClean="0">
                <a:effectLst/>
              </a:rPr>
              <a:t>. 30 min. päiväunet soivat edistää palautumista sekä suoriutumista</a:t>
            </a:r>
          </a:p>
          <a:p>
            <a:pPr marL="342900" indent="-342900">
              <a:lnSpc>
                <a:spcPct val="150000"/>
              </a:lnSpc>
              <a:buFont typeface="Wingdings" panose="05000000000000000000" pitchFamily="2" charset="2"/>
              <a:buChar char="q"/>
            </a:pPr>
            <a:r>
              <a:rPr lang="fi-FI" dirty="0" smtClean="0"/>
              <a:t>Vältä kovatehoista harjoittelua illalla</a:t>
            </a:r>
          </a:p>
          <a:p>
            <a:pPr marL="342900" indent="-342900">
              <a:lnSpc>
                <a:spcPct val="150000"/>
              </a:lnSpc>
              <a:buFont typeface="Wingdings" panose="05000000000000000000" pitchFamily="2" charset="2"/>
              <a:buChar char="q"/>
            </a:pPr>
            <a:r>
              <a:rPr lang="fi-FI" i="0" dirty="0" smtClean="0">
                <a:effectLst/>
              </a:rPr>
              <a:t>Syö riittävästi myös illalla, mutta vältä runsasta juomista </a:t>
            </a:r>
          </a:p>
          <a:p>
            <a:pPr marL="342900" indent="-342900">
              <a:lnSpc>
                <a:spcPct val="150000"/>
              </a:lnSpc>
              <a:buFont typeface="Wingdings" panose="05000000000000000000" pitchFamily="2" charset="2"/>
              <a:buChar char="q"/>
            </a:pPr>
            <a:r>
              <a:rPr lang="fi-FI" b="0" dirty="0" smtClean="0">
                <a:solidFill>
                  <a:srgbClr val="222222"/>
                </a:solidFill>
              </a:rPr>
              <a:t>Rajoita kofeiinituotteiden käyttöä </a:t>
            </a:r>
            <a:r>
              <a:rPr lang="fi-FI" dirty="0" smtClean="0">
                <a:solidFill>
                  <a:srgbClr val="222222"/>
                </a:solidFill>
              </a:rPr>
              <a:t>myöhään iltapäivällä  (kolajuomat, kahvi, tee, energiajuomat) ja muista että alkoholi heikentää unen laatua </a:t>
            </a:r>
          </a:p>
          <a:p>
            <a:pPr marL="342900" indent="-342900">
              <a:lnSpc>
                <a:spcPct val="150000"/>
              </a:lnSpc>
              <a:buFont typeface="Wingdings" panose="05000000000000000000" pitchFamily="2" charset="2"/>
              <a:buChar char="q"/>
            </a:pPr>
            <a:r>
              <a:rPr lang="fi-FI" b="0" i="0" dirty="0" smtClean="0">
                <a:solidFill>
                  <a:srgbClr val="222222"/>
                </a:solidFill>
                <a:effectLst/>
              </a:rPr>
              <a:t>Rauhoita ilta ja tee jotain rentouttavaa. Sulje televisio ja älylaitteet viim. </a:t>
            </a:r>
            <a:r>
              <a:rPr lang="fi-FI" dirty="0" smtClean="0">
                <a:solidFill>
                  <a:srgbClr val="222222"/>
                </a:solidFill>
              </a:rPr>
              <a:t>tunti ennen nukkumaanmenoa</a:t>
            </a:r>
          </a:p>
          <a:p>
            <a:pPr marL="342900" indent="-342900">
              <a:lnSpc>
                <a:spcPct val="150000"/>
              </a:lnSpc>
              <a:buFont typeface="Wingdings" panose="05000000000000000000" pitchFamily="2" charset="2"/>
              <a:buChar char="q"/>
            </a:pPr>
            <a:r>
              <a:rPr lang="fi-FI" b="0" i="0" dirty="0" smtClean="0">
                <a:solidFill>
                  <a:srgbClr val="222222"/>
                </a:solidFill>
                <a:effectLst/>
              </a:rPr>
              <a:t>Pidä makuuhuone pimeänä ja viileänä</a:t>
            </a:r>
          </a:p>
        </p:txBody>
      </p:sp>
    </p:spTree>
    <p:extLst>
      <p:ext uri="{BB962C8B-B14F-4D97-AF65-F5344CB8AC3E}">
        <p14:creationId xmlns:p14="http://schemas.microsoft.com/office/powerpoint/2010/main" val="203651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29209" y="258417"/>
            <a:ext cx="11867321" cy="4678204"/>
          </a:xfrm>
          <a:prstGeom prst="rect">
            <a:avLst/>
          </a:prstGeom>
        </p:spPr>
        <p:txBody>
          <a:bodyPr wrap="square">
            <a:spAutoFit/>
          </a:bodyPr>
          <a:lstStyle/>
          <a:p>
            <a:r>
              <a:rPr lang="fi-FI" sz="3200" i="0" dirty="0" smtClean="0">
                <a:effectLst/>
              </a:rPr>
              <a:t>Ateriarytmi</a:t>
            </a:r>
          </a:p>
          <a:p>
            <a:endParaRPr lang="fi-FI" sz="3200" b="1" dirty="0">
              <a:solidFill>
                <a:srgbClr val="3764C8"/>
              </a:solidFill>
              <a:latin typeface="Source Sans Pro" panose="020B0503030403020204" pitchFamily="34" charset="0"/>
            </a:endParaRPr>
          </a:p>
          <a:p>
            <a:pPr marL="285750" indent="-285750">
              <a:lnSpc>
                <a:spcPct val="150000"/>
              </a:lnSpc>
              <a:buFont typeface="Wingdings" panose="05000000000000000000" pitchFamily="2" charset="2"/>
              <a:buChar char="q"/>
            </a:pPr>
            <a:r>
              <a:rPr lang="fi-FI" i="0" dirty="0" smtClean="0">
                <a:effectLst/>
              </a:rPr>
              <a:t>Ylläpitää jaksamista</a:t>
            </a:r>
          </a:p>
          <a:p>
            <a:pPr marL="285750" indent="-285750">
              <a:lnSpc>
                <a:spcPct val="150000"/>
              </a:lnSpc>
              <a:buFont typeface="Wingdings" panose="05000000000000000000" pitchFamily="2" charset="2"/>
              <a:buChar char="q"/>
            </a:pPr>
            <a:r>
              <a:rPr lang="fi-FI" dirty="0" smtClean="0"/>
              <a:t>Säännöllinen ateriarytmi on edellytys sille, että energiaa on elimistölle tarjolla, kun sitä tarvitaan. Urheilijan kannattaakin aterioida 3-4 tunnin välein</a:t>
            </a:r>
          </a:p>
          <a:p>
            <a:pPr marL="285750" indent="-285750">
              <a:lnSpc>
                <a:spcPct val="150000"/>
              </a:lnSpc>
              <a:buFont typeface="Wingdings" panose="05000000000000000000" pitchFamily="2" charset="2"/>
              <a:buChar char="q"/>
            </a:pPr>
            <a:r>
              <a:rPr lang="fi-FI" dirty="0" smtClean="0"/>
              <a:t>Pääaterioista (aamupala, lounas, päivällinen ja iltapala) saadaan suurin osa päivittäisestä energiasta. Lisäksi päivää voi tauottaa 1-3 välipalalla.</a:t>
            </a:r>
          </a:p>
          <a:p>
            <a:pPr marL="285750" indent="-285750">
              <a:lnSpc>
                <a:spcPct val="150000"/>
              </a:lnSpc>
              <a:buFont typeface="Wingdings" panose="05000000000000000000" pitchFamily="2" charset="2"/>
              <a:buChar char="q"/>
            </a:pPr>
            <a:r>
              <a:rPr lang="fi-FI" i="0" dirty="0" smtClean="0">
                <a:effectLst/>
              </a:rPr>
              <a:t>Liian suuret annoskoot aiheuttavat ähkyä ja väsymystä</a:t>
            </a:r>
          </a:p>
          <a:p>
            <a:pPr marL="285750" indent="-285750">
              <a:lnSpc>
                <a:spcPct val="150000"/>
              </a:lnSpc>
              <a:buFont typeface="Wingdings" panose="05000000000000000000" pitchFamily="2" charset="2"/>
              <a:buChar char="q"/>
            </a:pPr>
            <a:r>
              <a:rPr lang="fi-FI" dirty="0" smtClean="0"/>
              <a:t>Säännöllinen ateriarytmi ja välipalat tukevat myös painonhallintaa</a:t>
            </a:r>
          </a:p>
          <a:p>
            <a:pPr marL="285750" indent="-285750">
              <a:lnSpc>
                <a:spcPct val="150000"/>
              </a:lnSpc>
              <a:buFont typeface="Wingdings" panose="05000000000000000000" pitchFamily="2" charset="2"/>
              <a:buChar char="q"/>
            </a:pPr>
            <a:r>
              <a:rPr lang="fi-FI" i="0" dirty="0" smtClean="0">
                <a:effectLst/>
              </a:rPr>
              <a:t>Välipalat harjoitusten välillä auttavat elimistöä  parhaaseen mahdolliseen suoritukseen sekä palautumiseen</a:t>
            </a:r>
          </a:p>
          <a:p>
            <a:pPr marL="285750" indent="-285750">
              <a:buFont typeface="Wingdings" panose="05000000000000000000" pitchFamily="2" charset="2"/>
              <a:buChar char="q"/>
            </a:pPr>
            <a:endParaRPr lang="fi-FI" i="0" dirty="0" smtClean="0">
              <a:effectLst/>
            </a:endParaRPr>
          </a:p>
        </p:txBody>
      </p:sp>
    </p:spTree>
    <p:extLst>
      <p:ext uri="{BB962C8B-B14F-4D97-AF65-F5344CB8AC3E}">
        <p14:creationId xmlns:p14="http://schemas.microsoft.com/office/powerpoint/2010/main" val="375806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288235" y="347870"/>
            <a:ext cx="11658600" cy="5232202"/>
          </a:xfrm>
          <a:prstGeom prst="rect">
            <a:avLst/>
          </a:prstGeom>
          <a:noFill/>
        </p:spPr>
        <p:txBody>
          <a:bodyPr wrap="square" rtlCol="0">
            <a:spAutoFit/>
          </a:bodyPr>
          <a:lstStyle/>
          <a:p>
            <a:r>
              <a:rPr lang="fi-FI" sz="3200" dirty="0"/>
              <a:t>Ravinnon </a:t>
            </a:r>
            <a:r>
              <a:rPr lang="fi-FI" sz="3200" dirty="0" smtClean="0"/>
              <a:t>laatu</a:t>
            </a:r>
          </a:p>
          <a:p>
            <a:endParaRPr lang="fi-FI" sz="3200" dirty="0"/>
          </a:p>
          <a:p>
            <a:pPr marL="457200" indent="-457200">
              <a:lnSpc>
                <a:spcPct val="150000"/>
              </a:lnSpc>
              <a:buFont typeface="Wingdings" panose="05000000000000000000" pitchFamily="2" charset="2"/>
              <a:buChar char="q"/>
            </a:pPr>
            <a:r>
              <a:rPr lang="fi-FI" dirty="0" smtClean="0"/>
              <a:t>Ravinnon laatuun liittyviä tekijöitä ovat  etenkin rasvan, hiilihydraattien ja proteiinin laatu.</a:t>
            </a:r>
          </a:p>
          <a:p>
            <a:pPr marL="457200" indent="-457200">
              <a:lnSpc>
                <a:spcPct val="150000"/>
              </a:lnSpc>
              <a:buFont typeface="Wingdings" panose="05000000000000000000" pitchFamily="2" charset="2"/>
              <a:buChar char="q"/>
            </a:pPr>
            <a:r>
              <a:rPr lang="fi-FI" dirty="0" smtClean="0"/>
              <a:t>Vaikka monilla ravinnon laatuun liittyvillä tekijöillä voidaan jossain määrin parantaa urheilijan suorituskykyä ja nopeuttaa palautumista, on kokonaisenergian riittävä määrä kuitenkin ylivoimaisesti merkittävin kehittymistä ja palautumista määrittävä tekijä</a:t>
            </a:r>
          </a:p>
          <a:p>
            <a:pPr marL="457200" indent="-457200">
              <a:lnSpc>
                <a:spcPct val="150000"/>
              </a:lnSpc>
              <a:buFont typeface="Wingdings" panose="05000000000000000000" pitchFamily="2" charset="2"/>
              <a:buChar char="q"/>
            </a:pPr>
            <a:r>
              <a:rPr lang="fi-FI" dirty="0" smtClean="0"/>
              <a:t>Liikunta lisää urheilijan energian tarvetta</a:t>
            </a:r>
          </a:p>
          <a:p>
            <a:pPr marL="457200" indent="-457200">
              <a:lnSpc>
                <a:spcPct val="150000"/>
              </a:lnSpc>
              <a:buFont typeface="Wingdings" panose="05000000000000000000" pitchFamily="2" charset="2"/>
              <a:buChar char="q"/>
            </a:pPr>
            <a:r>
              <a:rPr lang="fi-FI" dirty="0" smtClean="0"/>
              <a:t>Lautasmallia muokataan kulutusta vastaavaksi lajin, harjoituskauden ja urheilijan tavoitteiden mukaisesti</a:t>
            </a:r>
          </a:p>
          <a:p>
            <a:pPr marL="457200" indent="-457200">
              <a:lnSpc>
                <a:spcPct val="150000"/>
              </a:lnSpc>
              <a:buFont typeface="Wingdings" panose="05000000000000000000" pitchFamily="2" charset="2"/>
              <a:buChar char="q"/>
            </a:pPr>
            <a:r>
              <a:rPr lang="fi-FI" dirty="0" smtClean="0"/>
              <a:t>Ravinnon laadulla tarkoitetaan useimmiten ravintotiheyttä, jolla taas tarkoitetaan tietyn ruoka-aineen suojaravinteiden (vitamiinit ja kivennäisaineet) määriä suhteessa sen sisältämään energiaan. Esim. valkoinen pöytäsokeri on puhdasta hiilihydraattia, mutta ei sisällä oikein muita ravintoaineita. Hedelmät sisältävät hiilihydraatteja ja lisäksi urheilijalle hyödyllisiä suojaravintoaineita ja kuitua</a:t>
            </a:r>
            <a:endParaRPr lang="fi-FI" dirty="0"/>
          </a:p>
        </p:txBody>
      </p:sp>
    </p:spTree>
    <p:extLst>
      <p:ext uri="{BB962C8B-B14F-4D97-AF65-F5344CB8AC3E}">
        <p14:creationId xmlns:p14="http://schemas.microsoft.com/office/powerpoint/2010/main" val="2082115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536713" y="447261"/>
            <a:ext cx="11390244" cy="584775"/>
          </a:xfrm>
          <a:prstGeom prst="rect">
            <a:avLst/>
          </a:prstGeom>
          <a:noFill/>
        </p:spPr>
        <p:txBody>
          <a:bodyPr wrap="square" rtlCol="0">
            <a:spAutoFit/>
          </a:bodyPr>
          <a:lstStyle/>
          <a:p>
            <a:r>
              <a:rPr lang="fi-FI" sz="3200" dirty="0" smtClean="0"/>
              <a:t>Ravintoaineet</a:t>
            </a:r>
            <a:endParaRPr lang="fi-FI" sz="3200" dirty="0"/>
          </a:p>
        </p:txBody>
      </p:sp>
      <p:sp>
        <p:nvSpPr>
          <p:cNvPr id="3" name="Suorakulmio 2"/>
          <p:cNvSpPr/>
          <p:nvPr/>
        </p:nvSpPr>
        <p:spPr>
          <a:xfrm>
            <a:off x="387626" y="1340149"/>
            <a:ext cx="11539331" cy="3277820"/>
          </a:xfrm>
          <a:prstGeom prst="rect">
            <a:avLst/>
          </a:prstGeom>
        </p:spPr>
        <p:txBody>
          <a:bodyPr wrap="square">
            <a:spAutoFit/>
          </a:bodyPr>
          <a:lstStyle/>
          <a:p>
            <a:r>
              <a:rPr lang="fi-FI" b="0" dirty="0" smtClean="0">
                <a:solidFill>
                  <a:srgbClr val="222222"/>
                </a:solidFill>
                <a:effectLst/>
              </a:rPr>
              <a:t>Energiaa sisältävät ravintoaineet ovat hiilihydraatit, proteiinit ja rasvat. Hiilihydraatit ovat paljon liikkuvan tärkein energianlähde</a:t>
            </a:r>
            <a:r>
              <a:rPr lang="fi-FI" b="0" i="1" dirty="0" smtClean="0">
                <a:solidFill>
                  <a:srgbClr val="222222"/>
                </a:solidFill>
                <a:effectLst/>
              </a:rPr>
              <a:t>.</a:t>
            </a:r>
          </a:p>
          <a:p>
            <a:endParaRPr lang="fi-FI" i="1" dirty="0">
              <a:solidFill>
                <a:srgbClr val="222222"/>
              </a:solidFill>
            </a:endParaRPr>
          </a:p>
          <a:p>
            <a:pPr marL="285750" indent="-285750">
              <a:lnSpc>
                <a:spcPct val="150000"/>
              </a:lnSpc>
              <a:buFont typeface="Wingdings" panose="05000000000000000000" pitchFamily="2" charset="2"/>
              <a:buChar char="q"/>
            </a:pPr>
            <a:r>
              <a:rPr lang="fi-FI" dirty="0"/>
              <a:t> </a:t>
            </a:r>
            <a:r>
              <a:rPr lang="fi-FI" b="1" dirty="0"/>
              <a:t>Hiilihydraatit</a:t>
            </a:r>
            <a:r>
              <a:rPr lang="fi-FI" dirty="0"/>
              <a:t> (4 </a:t>
            </a:r>
            <a:r>
              <a:rPr lang="fi-FI" dirty="0" smtClean="0"/>
              <a:t>kcal/g) - urheilijoiden </a:t>
            </a:r>
            <a:r>
              <a:rPr lang="fi-FI" dirty="0"/>
              <a:t>tärkein </a:t>
            </a:r>
            <a:r>
              <a:rPr lang="fi-FI" dirty="0" smtClean="0"/>
              <a:t>energianlähde. Edistää </a:t>
            </a:r>
            <a:r>
              <a:rPr lang="fi-FI" dirty="0"/>
              <a:t>palautumista.</a:t>
            </a:r>
          </a:p>
          <a:p>
            <a:pPr marL="285750" indent="-285750">
              <a:lnSpc>
                <a:spcPct val="150000"/>
              </a:lnSpc>
              <a:buFont typeface="Wingdings" panose="05000000000000000000" pitchFamily="2" charset="2"/>
              <a:buChar char="q"/>
            </a:pPr>
            <a:r>
              <a:rPr lang="fi-FI" dirty="0" smtClean="0"/>
              <a:t> </a:t>
            </a:r>
            <a:r>
              <a:rPr lang="fi-FI" b="1" dirty="0"/>
              <a:t>Proteiinit</a:t>
            </a:r>
            <a:r>
              <a:rPr lang="fi-FI" dirty="0"/>
              <a:t> (4 </a:t>
            </a:r>
            <a:r>
              <a:rPr lang="fi-FI" dirty="0" smtClean="0"/>
              <a:t>kcal/g) - lihasten </a:t>
            </a:r>
            <a:r>
              <a:rPr lang="fi-FI" dirty="0"/>
              <a:t>ja kudosten </a:t>
            </a:r>
            <a:r>
              <a:rPr lang="fi-FI" dirty="0" smtClean="0"/>
              <a:t>vahvistuminen, elimistön </a:t>
            </a:r>
            <a:r>
              <a:rPr lang="fi-FI" dirty="0"/>
              <a:t>normaali aineenvaihdunta.</a:t>
            </a:r>
          </a:p>
          <a:p>
            <a:pPr marL="285750" indent="-285750">
              <a:lnSpc>
                <a:spcPct val="150000"/>
              </a:lnSpc>
              <a:buFont typeface="Wingdings" panose="05000000000000000000" pitchFamily="2" charset="2"/>
              <a:buChar char="q"/>
            </a:pPr>
            <a:r>
              <a:rPr lang="fi-FI" dirty="0" smtClean="0"/>
              <a:t> </a:t>
            </a:r>
            <a:r>
              <a:rPr lang="fi-FI" b="1" dirty="0"/>
              <a:t>Rasvat</a:t>
            </a:r>
            <a:r>
              <a:rPr lang="fi-FI" dirty="0"/>
              <a:t> (9 kcal/g</a:t>
            </a:r>
            <a:r>
              <a:rPr lang="fi-FI" dirty="0" smtClean="0"/>
              <a:t>) - ylläpitää </a:t>
            </a:r>
            <a:r>
              <a:rPr lang="fi-FI" dirty="0"/>
              <a:t>normaalia hormonitoimintaa ja edistää </a:t>
            </a:r>
            <a:r>
              <a:rPr lang="fi-FI" dirty="0" smtClean="0"/>
              <a:t>terveyttä, helpottaa </a:t>
            </a:r>
            <a:r>
              <a:rPr lang="fi-FI" dirty="0"/>
              <a:t>riittävän energiamäärän saamista</a:t>
            </a:r>
            <a:r>
              <a:rPr lang="fi-FI" dirty="0" smtClean="0"/>
              <a:t>.</a:t>
            </a:r>
          </a:p>
          <a:p>
            <a:pPr marL="285750" indent="-285750">
              <a:lnSpc>
                <a:spcPct val="150000"/>
              </a:lnSpc>
              <a:buFont typeface="Wingdings" panose="05000000000000000000" pitchFamily="2" charset="2"/>
              <a:buChar char="q"/>
            </a:pPr>
            <a:endParaRPr lang="fi-FI" dirty="0"/>
          </a:p>
          <a:p>
            <a:endParaRPr lang="fi-FI" dirty="0"/>
          </a:p>
        </p:txBody>
      </p:sp>
    </p:spTree>
    <p:extLst>
      <p:ext uri="{BB962C8B-B14F-4D97-AF65-F5344CB8AC3E}">
        <p14:creationId xmlns:p14="http://schemas.microsoft.com/office/powerpoint/2010/main" val="781063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327991" y="387626"/>
            <a:ext cx="11628783" cy="6063198"/>
          </a:xfrm>
          <a:prstGeom prst="rect">
            <a:avLst/>
          </a:prstGeom>
          <a:noFill/>
        </p:spPr>
        <p:txBody>
          <a:bodyPr wrap="square" rtlCol="0">
            <a:spAutoFit/>
          </a:bodyPr>
          <a:lstStyle/>
          <a:p>
            <a:r>
              <a:rPr lang="fi-FI" sz="3200" dirty="0" smtClean="0"/>
              <a:t>Hiilihydraatit</a:t>
            </a:r>
          </a:p>
          <a:p>
            <a:endParaRPr lang="fi-FI" sz="3200" dirty="0" smtClean="0"/>
          </a:p>
          <a:p>
            <a:pPr marL="457200" indent="-457200">
              <a:buFont typeface="Wingdings" panose="05000000000000000000" pitchFamily="2" charset="2"/>
              <a:buChar char="q"/>
            </a:pPr>
            <a:r>
              <a:rPr lang="fi-FI" dirty="0" smtClean="0"/>
              <a:t>Urheilijan tärkein energianlähde</a:t>
            </a:r>
          </a:p>
          <a:p>
            <a:pPr marL="457200" indent="-457200">
              <a:lnSpc>
                <a:spcPct val="150000"/>
              </a:lnSpc>
              <a:buFont typeface="Wingdings" panose="05000000000000000000" pitchFamily="2" charset="2"/>
              <a:buChar char="q"/>
            </a:pPr>
            <a:r>
              <a:rPr lang="fi-FI" dirty="0" smtClean="0"/>
              <a:t>Saannin merkitys korostuu suorituksen tehon ja keston kasvaessa</a:t>
            </a:r>
          </a:p>
          <a:p>
            <a:pPr marL="457200" indent="-457200">
              <a:lnSpc>
                <a:spcPct val="150000"/>
              </a:lnSpc>
              <a:buFont typeface="Wingdings" panose="05000000000000000000" pitchFamily="2" charset="2"/>
              <a:buChar char="q"/>
            </a:pPr>
            <a:r>
              <a:rPr lang="fi-FI" dirty="0" smtClean="0"/>
              <a:t>Elimistön hiilihydraattivarastot riittävät n. 1,5-2 tunnin yhtämittaiseen kovatehoiseen suoritukseen</a:t>
            </a:r>
          </a:p>
          <a:p>
            <a:pPr marL="457200" indent="-457200">
              <a:lnSpc>
                <a:spcPct val="150000"/>
              </a:lnSpc>
              <a:buFont typeface="Wingdings" panose="05000000000000000000" pitchFamily="2" charset="2"/>
              <a:buChar char="q"/>
            </a:pPr>
            <a:r>
              <a:rPr lang="fi-FI" dirty="0"/>
              <a:t>Kovina harjoittelu- tai kilpailuviikkoina hiilihydraatintarve on suurempaa ja kevyinä viikkoina pienempää. </a:t>
            </a:r>
            <a:endParaRPr lang="fi-FI" dirty="0" smtClean="0"/>
          </a:p>
          <a:p>
            <a:pPr marL="457200" indent="-457200">
              <a:lnSpc>
                <a:spcPct val="150000"/>
              </a:lnSpc>
              <a:buFont typeface="Wingdings" panose="05000000000000000000" pitchFamily="2" charset="2"/>
              <a:buChar char="q"/>
            </a:pPr>
            <a:r>
              <a:rPr lang="fi-FI" dirty="0" smtClean="0"/>
              <a:t>Suurin osa ravinnon hiilihydraateista tulisi saada hitaasti imeytyvistä lähteistä, sillä ne sisältävät myös kuitua, vitamiineja ja kivennäisaineita (täysjyvävilja, leivät, puurot, murot(sokeroimattomat), myslit, peruna, tumma pasta, tumma riisi, kasvikset</a:t>
            </a:r>
          </a:p>
          <a:p>
            <a:pPr marL="457200" indent="-457200">
              <a:lnSpc>
                <a:spcPct val="150000"/>
              </a:lnSpc>
              <a:buFont typeface="Wingdings" panose="05000000000000000000" pitchFamily="2" charset="2"/>
              <a:buChar char="q"/>
            </a:pPr>
            <a:r>
              <a:rPr lang="fi-FI" dirty="0" smtClean="0"/>
              <a:t>Nopeasti imeytyville hiilihydraateille on oma paikkansa. Niiden nauttiminen suositeltavaa esim. kovien ja kuluttavien harjoitusten yhteydessä – nopeammin elimistön käytössä ja käynnistävät palautumisen (vaaleat viljavalmisteet, </a:t>
            </a:r>
            <a:r>
              <a:rPr lang="fi-FI" dirty="0" err="1" smtClean="0"/>
              <a:t>leivät,leivokset</a:t>
            </a:r>
            <a:r>
              <a:rPr lang="fi-FI" dirty="0" smtClean="0"/>
              <a:t> murot, myslit, vaalea pasta, pikariisi, makeiset, mehut, hillot, marmeladit, urheilujuomat)</a:t>
            </a:r>
          </a:p>
          <a:p>
            <a:pPr marL="457200" indent="-457200">
              <a:lnSpc>
                <a:spcPct val="150000"/>
              </a:lnSpc>
              <a:buFont typeface="Wingdings" panose="05000000000000000000" pitchFamily="2" charset="2"/>
              <a:buChar char="q"/>
            </a:pPr>
            <a:r>
              <a:rPr lang="fi-FI" dirty="0" smtClean="0"/>
              <a:t>Nopeasti imeytyvien hiilihydraattien määrää on järkevä lisätä myös, kun harjoitellaan paljon ja energiantarve on suuri</a:t>
            </a:r>
          </a:p>
          <a:p>
            <a:endParaRPr lang="fi-FI" dirty="0"/>
          </a:p>
          <a:p>
            <a:pPr marL="457200" indent="-457200">
              <a:buFont typeface="Wingdings" panose="05000000000000000000" pitchFamily="2" charset="2"/>
              <a:buChar char="q"/>
            </a:pPr>
            <a:endParaRPr lang="fi-FI" dirty="0" smtClean="0"/>
          </a:p>
        </p:txBody>
      </p:sp>
    </p:spTree>
    <p:extLst>
      <p:ext uri="{BB962C8B-B14F-4D97-AF65-F5344CB8AC3E}">
        <p14:creationId xmlns:p14="http://schemas.microsoft.com/office/powerpoint/2010/main" val="3852257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1125333536"/>
              </p:ext>
            </p:extLst>
          </p:nvPr>
        </p:nvGraphicFramePr>
        <p:xfrm>
          <a:off x="357808" y="1311967"/>
          <a:ext cx="11449880" cy="4529490"/>
        </p:xfrm>
        <a:graphic>
          <a:graphicData uri="http://schemas.openxmlformats.org/drawingml/2006/table">
            <a:tbl>
              <a:tblPr/>
              <a:tblGrid>
                <a:gridCol w="2862470">
                  <a:extLst>
                    <a:ext uri="{9D8B030D-6E8A-4147-A177-3AD203B41FA5}">
                      <a16:colId xmlns:a16="http://schemas.microsoft.com/office/drawing/2014/main" val="1373219407"/>
                    </a:ext>
                  </a:extLst>
                </a:gridCol>
                <a:gridCol w="2862470">
                  <a:extLst>
                    <a:ext uri="{9D8B030D-6E8A-4147-A177-3AD203B41FA5}">
                      <a16:colId xmlns:a16="http://schemas.microsoft.com/office/drawing/2014/main" val="1453200442"/>
                    </a:ext>
                  </a:extLst>
                </a:gridCol>
                <a:gridCol w="2862470">
                  <a:extLst>
                    <a:ext uri="{9D8B030D-6E8A-4147-A177-3AD203B41FA5}">
                      <a16:colId xmlns:a16="http://schemas.microsoft.com/office/drawing/2014/main" val="3602980081"/>
                    </a:ext>
                  </a:extLst>
                </a:gridCol>
                <a:gridCol w="2862470">
                  <a:extLst>
                    <a:ext uri="{9D8B030D-6E8A-4147-A177-3AD203B41FA5}">
                      <a16:colId xmlns:a16="http://schemas.microsoft.com/office/drawing/2014/main" val="3156993541"/>
                    </a:ext>
                  </a:extLst>
                </a:gridCol>
              </a:tblGrid>
              <a:tr h="507652">
                <a:tc>
                  <a:txBody>
                    <a:bodyPr/>
                    <a:lstStyle/>
                    <a:p>
                      <a:r>
                        <a:rPr lang="fi-FI" sz="1600" b="1" dirty="0">
                          <a:effectLst/>
                        </a:rPr>
                        <a:t>Harjoittelun kuluttama energiamäärä</a:t>
                      </a:r>
                      <a:endParaRPr lang="fi-FI" sz="1600" dirty="0">
                        <a:effectLst/>
                      </a:endParaRPr>
                    </a:p>
                  </a:txBody>
                  <a:tcPr marL="28073" marR="28073" marT="14037" marB="14037" anchor="ctr">
                    <a:lnL>
                      <a:noFill/>
                    </a:lnL>
                    <a:lnR>
                      <a:noFill/>
                    </a:lnR>
                    <a:lnT>
                      <a:noFill/>
                    </a:lnT>
                    <a:lnB>
                      <a:noFill/>
                    </a:lnB>
                    <a:solidFill>
                      <a:srgbClr val="FFFFFF"/>
                    </a:solidFill>
                  </a:tcPr>
                </a:tc>
                <a:tc>
                  <a:txBody>
                    <a:bodyPr/>
                    <a:lstStyle/>
                    <a:p>
                      <a:r>
                        <a:rPr lang="fi-FI" sz="1600" b="1" dirty="0">
                          <a:effectLst/>
                        </a:rPr>
                        <a:t>Harjoittelun kuvaus</a:t>
                      </a:r>
                      <a:endParaRPr lang="fi-FI" sz="1600" dirty="0">
                        <a:effectLst/>
                      </a:endParaRPr>
                    </a:p>
                  </a:txBody>
                  <a:tcPr marL="28073" marR="28073" marT="14037" marB="14037" anchor="ctr">
                    <a:lnL>
                      <a:noFill/>
                    </a:lnL>
                    <a:lnR>
                      <a:noFill/>
                    </a:lnR>
                    <a:lnT>
                      <a:noFill/>
                    </a:lnT>
                    <a:lnB>
                      <a:noFill/>
                    </a:lnB>
                    <a:solidFill>
                      <a:srgbClr val="FFFFFF"/>
                    </a:solidFill>
                  </a:tcPr>
                </a:tc>
                <a:tc>
                  <a:txBody>
                    <a:bodyPr/>
                    <a:lstStyle/>
                    <a:p>
                      <a:r>
                        <a:rPr lang="fi-FI" sz="1600" b="1" dirty="0">
                          <a:effectLst/>
                        </a:rPr>
                        <a:t>Lajikuvaus</a:t>
                      </a:r>
                      <a:endParaRPr lang="fi-FI" sz="1600" dirty="0">
                        <a:effectLst/>
                      </a:endParaRPr>
                    </a:p>
                  </a:txBody>
                  <a:tcPr marL="28073" marR="28073" marT="14037" marB="14037" anchor="ctr">
                    <a:lnL>
                      <a:noFill/>
                    </a:lnL>
                    <a:lnR>
                      <a:noFill/>
                    </a:lnR>
                    <a:lnT>
                      <a:noFill/>
                    </a:lnT>
                    <a:lnB>
                      <a:noFill/>
                    </a:lnB>
                    <a:solidFill>
                      <a:srgbClr val="FFFFFF"/>
                    </a:solidFill>
                  </a:tcPr>
                </a:tc>
                <a:tc>
                  <a:txBody>
                    <a:bodyPr/>
                    <a:lstStyle/>
                    <a:p>
                      <a:r>
                        <a:rPr lang="fi-FI" sz="1600" b="1">
                          <a:effectLst/>
                        </a:rPr>
                        <a:t>Tavoiteltava hiilihydraattien saanti (g/kg(vrk)</a:t>
                      </a:r>
                      <a:endParaRPr lang="fi-FI" sz="1600">
                        <a:effectLst/>
                      </a:endParaRPr>
                    </a:p>
                  </a:txBody>
                  <a:tcPr marL="28073" marR="28073" marT="14037" marB="14037" anchor="ctr">
                    <a:lnL>
                      <a:noFill/>
                    </a:lnL>
                    <a:lnR>
                      <a:noFill/>
                    </a:lnR>
                    <a:lnT>
                      <a:noFill/>
                    </a:lnT>
                    <a:lnB>
                      <a:noFill/>
                    </a:lnB>
                    <a:solidFill>
                      <a:srgbClr val="FFFFFF"/>
                    </a:solidFill>
                  </a:tcPr>
                </a:tc>
                <a:extLst>
                  <a:ext uri="{0D108BD9-81ED-4DB2-BD59-A6C34878D82A}">
                    <a16:rowId xmlns:a16="http://schemas.microsoft.com/office/drawing/2014/main" val="1033386730"/>
                  </a:ext>
                </a:extLst>
              </a:tr>
              <a:tr h="1549768">
                <a:tc>
                  <a:txBody>
                    <a:bodyPr/>
                    <a:lstStyle/>
                    <a:p>
                      <a:r>
                        <a:rPr lang="fi-FI" sz="1600">
                          <a:effectLst/>
                        </a:rPr>
                        <a:t>Melko pieni</a:t>
                      </a:r>
                    </a:p>
                  </a:txBody>
                  <a:tcPr marL="28073" marR="28073" marT="14037" marB="14037" anchor="ctr">
                    <a:lnL>
                      <a:noFill/>
                    </a:lnL>
                    <a:lnR>
                      <a:noFill/>
                    </a:lnR>
                    <a:lnT>
                      <a:noFill/>
                    </a:lnT>
                    <a:lnB>
                      <a:noFill/>
                    </a:lnB>
                    <a:solidFill>
                      <a:srgbClr val="F1F1F1"/>
                    </a:solidFill>
                  </a:tcPr>
                </a:tc>
                <a:tc>
                  <a:txBody>
                    <a:bodyPr/>
                    <a:lstStyle/>
                    <a:p>
                      <a:r>
                        <a:rPr lang="fi-FI" sz="1600">
                          <a:effectLst/>
                        </a:rPr>
                        <a:t>Teholtaan ja laadultaan vaihtelevaa tekniikka- ja taitoharjoittelua tai voimaharjoittelua raskailla painoilla matalalla volyymilla</a:t>
                      </a:r>
                      <a:br>
                        <a:rPr lang="fi-FI" sz="1600">
                          <a:effectLst/>
                        </a:rPr>
                      </a:br>
                      <a:r>
                        <a:rPr lang="fi-FI" sz="1600">
                          <a:effectLst/>
                        </a:rPr>
                        <a:t>Mahdollisesti painonpudotustavoite</a:t>
                      </a:r>
                    </a:p>
                  </a:txBody>
                  <a:tcPr marL="28073" marR="28073" marT="14037" marB="14037" anchor="ctr">
                    <a:lnL>
                      <a:noFill/>
                    </a:lnL>
                    <a:lnR>
                      <a:noFill/>
                    </a:lnR>
                    <a:lnT>
                      <a:noFill/>
                    </a:lnT>
                    <a:lnB>
                      <a:noFill/>
                    </a:lnB>
                    <a:solidFill>
                      <a:srgbClr val="F1F1F1"/>
                    </a:solidFill>
                  </a:tcPr>
                </a:tc>
                <a:tc>
                  <a:txBody>
                    <a:bodyPr/>
                    <a:lstStyle/>
                    <a:p>
                      <a:r>
                        <a:rPr lang="fi-FI" sz="1600" dirty="0">
                          <a:effectLst/>
                        </a:rPr>
                        <a:t>Taitolajit</a:t>
                      </a:r>
                      <a:br>
                        <a:rPr lang="fi-FI" sz="1600" dirty="0">
                          <a:effectLst/>
                        </a:rPr>
                      </a:br>
                      <a:r>
                        <a:rPr lang="fi-FI" sz="1600" dirty="0">
                          <a:effectLst/>
                        </a:rPr>
                        <a:t>Voimalajit, kilpailukausi</a:t>
                      </a:r>
                    </a:p>
                  </a:txBody>
                  <a:tcPr marL="28073" marR="28073" marT="14037" marB="14037" anchor="ctr">
                    <a:lnL>
                      <a:noFill/>
                    </a:lnL>
                    <a:lnR>
                      <a:noFill/>
                    </a:lnR>
                    <a:lnT>
                      <a:noFill/>
                    </a:lnT>
                    <a:lnB>
                      <a:noFill/>
                    </a:lnB>
                    <a:solidFill>
                      <a:srgbClr val="F1F1F1"/>
                    </a:solidFill>
                  </a:tcPr>
                </a:tc>
                <a:tc>
                  <a:txBody>
                    <a:bodyPr/>
                    <a:lstStyle/>
                    <a:p>
                      <a:r>
                        <a:rPr lang="fi-FI" sz="1600" dirty="0">
                          <a:effectLst/>
                        </a:rPr>
                        <a:t>4–6</a:t>
                      </a:r>
                    </a:p>
                  </a:txBody>
                  <a:tcPr marL="28073" marR="28073" marT="14037" marB="14037" anchor="ctr">
                    <a:lnL>
                      <a:noFill/>
                    </a:lnL>
                    <a:lnR>
                      <a:noFill/>
                    </a:lnR>
                    <a:lnT>
                      <a:noFill/>
                    </a:lnT>
                    <a:lnB>
                      <a:noFill/>
                    </a:lnB>
                    <a:solidFill>
                      <a:srgbClr val="F1F1F1"/>
                    </a:solidFill>
                  </a:tcPr>
                </a:tc>
                <a:extLst>
                  <a:ext uri="{0D108BD9-81ED-4DB2-BD59-A6C34878D82A}">
                    <a16:rowId xmlns:a16="http://schemas.microsoft.com/office/drawing/2014/main" val="3313512029"/>
                  </a:ext>
                </a:extLst>
              </a:tr>
              <a:tr h="675854">
                <a:tc>
                  <a:txBody>
                    <a:bodyPr/>
                    <a:lstStyle/>
                    <a:p>
                      <a:r>
                        <a:rPr lang="fi-FI" sz="1600">
                          <a:effectLst/>
                        </a:rPr>
                        <a:t>Kohtalainen</a:t>
                      </a:r>
                    </a:p>
                  </a:txBody>
                  <a:tcPr marL="28073" marR="28073" marT="14037" marB="14037" anchor="ctr">
                    <a:lnL>
                      <a:noFill/>
                    </a:lnL>
                    <a:lnR>
                      <a:noFill/>
                    </a:lnR>
                    <a:lnT>
                      <a:noFill/>
                    </a:lnT>
                    <a:lnB>
                      <a:noFill/>
                    </a:lnB>
                    <a:solidFill>
                      <a:srgbClr val="FFFFFF"/>
                    </a:solidFill>
                  </a:tcPr>
                </a:tc>
                <a:tc>
                  <a:txBody>
                    <a:bodyPr/>
                    <a:lstStyle/>
                    <a:p>
                      <a:r>
                        <a:rPr lang="fi-FI" sz="1600">
                          <a:effectLst/>
                        </a:rPr>
                        <a:t>Teholtaan ja laadultaan vaihtelevaa harjoittelua 10–15 h/vko</a:t>
                      </a:r>
                    </a:p>
                  </a:txBody>
                  <a:tcPr marL="28073" marR="28073" marT="14037" marB="14037" anchor="ctr">
                    <a:lnL>
                      <a:noFill/>
                    </a:lnL>
                    <a:lnR>
                      <a:noFill/>
                    </a:lnR>
                    <a:lnT>
                      <a:noFill/>
                    </a:lnT>
                    <a:lnB>
                      <a:noFill/>
                    </a:lnB>
                    <a:solidFill>
                      <a:srgbClr val="FFFFFF"/>
                    </a:solidFill>
                  </a:tcPr>
                </a:tc>
                <a:tc>
                  <a:txBody>
                    <a:bodyPr/>
                    <a:lstStyle/>
                    <a:p>
                      <a:r>
                        <a:rPr lang="fi-FI" sz="1600">
                          <a:effectLst/>
                        </a:rPr>
                        <a:t>Voimalajit, peruskuntokausi</a:t>
                      </a:r>
                      <a:br>
                        <a:rPr lang="fi-FI" sz="1600">
                          <a:effectLst/>
                        </a:rPr>
                      </a:br>
                      <a:r>
                        <a:rPr lang="fi-FI" sz="1600">
                          <a:effectLst/>
                        </a:rPr>
                        <a:t>Teholajit, kilpailukausi</a:t>
                      </a:r>
                      <a:br>
                        <a:rPr lang="fi-FI" sz="1600">
                          <a:effectLst/>
                        </a:rPr>
                      </a:br>
                      <a:r>
                        <a:rPr lang="fi-FI" sz="1600">
                          <a:effectLst/>
                        </a:rPr>
                        <a:t>Joukkuepalloilulajit</a:t>
                      </a:r>
                    </a:p>
                  </a:txBody>
                  <a:tcPr marL="28073" marR="28073" marT="14037" marB="14037" anchor="ctr">
                    <a:lnL>
                      <a:noFill/>
                    </a:lnL>
                    <a:lnR>
                      <a:noFill/>
                    </a:lnR>
                    <a:lnT>
                      <a:noFill/>
                    </a:lnT>
                    <a:lnB>
                      <a:noFill/>
                    </a:lnB>
                    <a:solidFill>
                      <a:srgbClr val="FFFFFF"/>
                    </a:solidFill>
                  </a:tcPr>
                </a:tc>
                <a:tc>
                  <a:txBody>
                    <a:bodyPr/>
                    <a:lstStyle/>
                    <a:p>
                      <a:r>
                        <a:rPr lang="fi-FI" sz="1600" dirty="0">
                          <a:effectLst/>
                        </a:rPr>
                        <a:t>5–7</a:t>
                      </a:r>
                    </a:p>
                  </a:txBody>
                  <a:tcPr marL="28073" marR="28073" marT="14037" marB="14037" anchor="ctr">
                    <a:lnL>
                      <a:noFill/>
                    </a:lnL>
                    <a:lnR>
                      <a:noFill/>
                    </a:lnR>
                    <a:lnT>
                      <a:noFill/>
                    </a:lnT>
                    <a:lnB>
                      <a:noFill/>
                    </a:lnB>
                    <a:solidFill>
                      <a:srgbClr val="FFFFFF"/>
                    </a:solidFill>
                  </a:tcPr>
                </a:tc>
                <a:extLst>
                  <a:ext uri="{0D108BD9-81ED-4DB2-BD59-A6C34878D82A}">
                    <a16:rowId xmlns:a16="http://schemas.microsoft.com/office/drawing/2014/main" val="4078735744"/>
                  </a:ext>
                </a:extLst>
              </a:tr>
              <a:tr h="675854">
                <a:tc>
                  <a:txBody>
                    <a:bodyPr/>
                    <a:lstStyle/>
                    <a:p>
                      <a:r>
                        <a:rPr lang="fi-FI" sz="1600">
                          <a:effectLst/>
                        </a:rPr>
                        <a:t>Suuri</a:t>
                      </a:r>
                    </a:p>
                  </a:txBody>
                  <a:tcPr marL="28073" marR="28073" marT="14037" marB="14037" anchor="ctr">
                    <a:lnL>
                      <a:noFill/>
                    </a:lnL>
                    <a:lnR>
                      <a:noFill/>
                    </a:lnR>
                    <a:lnT>
                      <a:noFill/>
                    </a:lnT>
                    <a:lnB>
                      <a:noFill/>
                    </a:lnB>
                    <a:solidFill>
                      <a:srgbClr val="F1F1F1"/>
                    </a:solidFill>
                  </a:tcPr>
                </a:tc>
                <a:tc>
                  <a:txBody>
                    <a:bodyPr/>
                    <a:lstStyle/>
                    <a:p>
                      <a:r>
                        <a:rPr lang="fi-FI" sz="1600">
                          <a:effectLst/>
                        </a:rPr>
                        <a:t>Teholtaan ja laadultaan vaihtelevaa harjoittelua 15–20 h/vko</a:t>
                      </a:r>
                    </a:p>
                  </a:txBody>
                  <a:tcPr marL="28073" marR="28073" marT="14037" marB="14037" anchor="ctr">
                    <a:lnL>
                      <a:noFill/>
                    </a:lnL>
                    <a:lnR>
                      <a:noFill/>
                    </a:lnR>
                    <a:lnT>
                      <a:noFill/>
                    </a:lnT>
                    <a:lnB>
                      <a:noFill/>
                    </a:lnB>
                    <a:solidFill>
                      <a:srgbClr val="F1F1F1"/>
                    </a:solidFill>
                  </a:tcPr>
                </a:tc>
                <a:tc>
                  <a:txBody>
                    <a:bodyPr/>
                    <a:lstStyle/>
                    <a:p>
                      <a:r>
                        <a:rPr lang="fi-FI" sz="1600">
                          <a:effectLst/>
                        </a:rPr>
                        <a:t>Teholajit, peruskuntokausi</a:t>
                      </a:r>
                      <a:br>
                        <a:rPr lang="fi-FI" sz="1600">
                          <a:effectLst/>
                        </a:rPr>
                      </a:br>
                      <a:r>
                        <a:rPr lang="fi-FI" sz="1600">
                          <a:effectLst/>
                        </a:rPr>
                        <a:t>Kestävyyslajit, kilpailukausi</a:t>
                      </a:r>
                    </a:p>
                  </a:txBody>
                  <a:tcPr marL="28073" marR="28073" marT="14037" marB="14037" anchor="ctr">
                    <a:lnL>
                      <a:noFill/>
                    </a:lnL>
                    <a:lnR>
                      <a:noFill/>
                    </a:lnR>
                    <a:lnT>
                      <a:noFill/>
                    </a:lnT>
                    <a:lnB>
                      <a:noFill/>
                    </a:lnB>
                    <a:solidFill>
                      <a:srgbClr val="F1F1F1"/>
                    </a:solidFill>
                  </a:tcPr>
                </a:tc>
                <a:tc>
                  <a:txBody>
                    <a:bodyPr/>
                    <a:lstStyle/>
                    <a:p>
                      <a:r>
                        <a:rPr lang="fi-FI" sz="1600" dirty="0">
                          <a:effectLst/>
                        </a:rPr>
                        <a:t>6–10</a:t>
                      </a:r>
                    </a:p>
                  </a:txBody>
                  <a:tcPr marL="28073" marR="28073" marT="14037" marB="14037" anchor="ctr">
                    <a:lnL>
                      <a:noFill/>
                    </a:lnL>
                    <a:lnR>
                      <a:noFill/>
                    </a:lnR>
                    <a:lnT>
                      <a:noFill/>
                    </a:lnT>
                    <a:lnB>
                      <a:noFill/>
                    </a:lnB>
                    <a:solidFill>
                      <a:srgbClr val="F1F1F1"/>
                    </a:solidFill>
                  </a:tcPr>
                </a:tc>
                <a:extLst>
                  <a:ext uri="{0D108BD9-81ED-4DB2-BD59-A6C34878D82A}">
                    <a16:rowId xmlns:a16="http://schemas.microsoft.com/office/drawing/2014/main" val="3673182082"/>
                  </a:ext>
                </a:extLst>
              </a:tr>
              <a:tr h="675854">
                <a:tc>
                  <a:txBody>
                    <a:bodyPr/>
                    <a:lstStyle/>
                    <a:p>
                      <a:r>
                        <a:rPr lang="fi-FI" sz="1600">
                          <a:effectLst/>
                        </a:rPr>
                        <a:t>Erittäin suuri</a:t>
                      </a:r>
                    </a:p>
                  </a:txBody>
                  <a:tcPr marL="28073" marR="28073" marT="14037" marB="14037" anchor="ctr">
                    <a:lnL>
                      <a:noFill/>
                    </a:lnL>
                    <a:lnR>
                      <a:noFill/>
                    </a:lnR>
                    <a:lnT>
                      <a:noFill/>
                    </a:lnT>
                    <a:lnB>
                      <a:noFill/>
                    </a:lnB>
                    <a:solidFill>
                      <a:srgbClr val="FFFFFF"/>
                    </a:solidFill>
                  </a:tcPr>
                </a:tc>
                <a:tc>
                  <a:txBody>
                    <a:bodyPr/>
                    <a:lstStyle/>
                    <a:p>
                      <a:r>
                        <a:rPr lang="fi-FI" sz="1600">
                          <a:effectLst/>
                        </a:rPr>
                        <a:t>Teholtaan ja laadultaan vaihtelevaa harjoittelua 20–30 h/vko</a:t>
                      </a:r>
                    </a:p>
                  </a:txBody>
                  <a:tcPr marL="28073" marR="28073" marT="14037" marB="14037" anchor="ctr">
                    <a:lnL>
                      <a:noFill/>
                    </a:lnL>
                    <a:lnR>
                      <a:noFill/>
                    </a:lnR>
                    <a:lnT>
                      <a:noFill/>
                    </a:lnT>
                    <a:lnB>
                      <a:noFill/>
                    </a:lnB>
                    <a:solidFill>
                      <a:srgbClr val="FFFFFF"/>
                    </a:solidFill>
                  </a:tcPr>
                </a:tc>
                <a:tc>
                  <a:txBody>
                    <a:bodyPr/>
                    <a:lstStyle/>
                    <a:p>
                      <a:r>
                        <a:rPr lang="fi-FI" sz="1600">
                          <a:effectLst/>
                        </a:rPr>
                        <a:t>Kestävyyslajit, peruskuntokausi</a:t>
                      </a:r>
                    </a:p>
                  </a:txBody>
                  <a:tcPr marL="28073" marR="28073" marT="14037" marB="14037" anchor="ctr">
                    <a:lnL>
                      <a:noFill/>
                    </a:lnL>
                    <a:lnR>
                      <a:noFill/>
                    </a:lnR>
                    <a:lnT>
                      <a:noFill/>
                    </a:lnT>
                    <a:lnB>
                      <a:noFill/>
                    </a:lnB>
                    <a:solidFill>
                      <a:srgbClr val="FFFFFF"/>
                    </a:solidFill>
                  </a:tcPr>
                </a:tc>
                <a:tc>
                  <a:txBody>
                    <a:bodyPr/>
                    <a:lstStyle/>
                    <a:p>
                      <a:r>
                        <a:rPr lang="fi-FI" sz="1600" dirty="0">
                          <a:effectLst/>
                        </a:rPr>
                        <a:t>8–12</a:t>
                      </a:r>
                    </a:p>
                  </a:txBody>
                  <a:tcPr marL="28073" marR="28073" marT="14037" marB="14037" anchor="ctr">
                    <a:lnL>
                      <a:noFill/>
                    </a:lnL>
                    <a:lnR>
                      <a:noFill/>
                    </a:lnR>
                    <a:lnT>
                      <a:noFill/>
                    </a:lnT>
                    <a:lnB>
                      <a:noFill/>
                    </a:lnB>
                    <a:solidFill>
                      <a:srgbClr val="FFFFFF"/>
                    </a:solidFill>
                  </a:tcPr>
                </a:tc>
                <a:extLst>
                  <a:ext uri="{0D108BD9-81ED-4DB2-BD59-A6C34878D82A}">
                    <a16:rowId xmlns:a16="http://schemas.microsoft.com/office/drawing/2014/main" val="2292518340"/>
                  </a:ext>
                </a:extLst>
              </a:tr>
            </a:tbl>
          </a:graphicData>
        </a:graphic>
      </p:graphicFrame>
      <p:sp>
        <p:nvSpPr>
          <p:cNvPr id="3" name="Tekstiruutu 2"/>
          <p:cNvSpPr txBox="1"/>
          <p:nvPr/>
        </p:nvSpPr>
        <p:spPr>
          <a:xfrm>
            <a:off x="188843" y="159026"/>
            <a:ext cx="11618844" cy="800219"/>
          </a:xfrm>
          <a:prstGeom prst="rect">
            <a:avLst/>
          </a:prstGeom>
          <a:noFill/>
        </p:spPr>
        <p:txBody>
          <a:bodyPr wrap="square" rtlCol="0">
            <a:spAutoFit/>
          </a:bodyPr>
          <a:lstStyle/>
          <a:p>
            <a:r>
              <a:rPr lang="fi-FI" sz="2800" b="1" dirty="0"/>
              <a:t>Hiilihydraattien tarve vaihtelee harjoittelun määrän ja tehon mukaan</a:t>
            </a:r>
          </a:p>
          <a:p>
            <a:r>
              <a:rPr lang="fi-FI" dirty="0"/>
              <a:t>Taulukko 1. Hiilihydraattien saantisuositus (suuntaa-antava) urheilijoille ja tavoitteellisesti harjoitteleville</a:t>
            </a:r>
          </a:p>
        </p:txBody>
      </p:sp>
      <p:sp>
        <p:nvSpPr>
          <p:cNvPr id="4" name="Tekstiruutu 3"/>
          <p:cNvSpPr txBox="1"/>
          <p:nvPr/>
        </p:nvSpPr>
        <p:spPr>
          <a:xfrm>
            <a:off x="278296" y="5804681"/>
            <a:ext cx="11748052" cy="1015663"/>
          </a:xfrm>
          <a:prstGeom prst="rect">
            <a:avLst/>
          </a:prstGeom>
          <a:noFill/>
        </p:spPr>
        <p:txBody>
          <a:bodyPr wrap="square" rtlCol="0">
            <a:spAutoFit/>
          </a:bodyPr>
          <a:lstStyle/>
          <a:p>
            <a:r>
              <a:rPr lang="fi-FI" sz="1200" dirty="0"/>
              <a:t>Kestävyyslajeja: kestävyysjuoksu, pyöräily, triathlon, hiihto, suunnistus.</a:t>
            </a:r>
            <a:r>
              <a:rPr lang="fi-FI" sz="1200" dirty="0" smtClean="0"/>
              <a:t/>
            </a:r>
            <a:br>
              <a:rPr lang="fi-FI" sz="1200" dirty="0" smtClean="0"/>
            </a:br>
            <a:r>
              <a:rPr lang="fi-FI" sz="1200" dirty="0"/>
              <a:t>Teholajeja: keskimatkan juoksu, uinti, alppihiihto, sprinttihiihto, ratapyöräily, pikaluistelu, soutu, melonta, mailapelit, kamppailulajit. Voimalajeja: pikajuoksu, heitto- ja hyppylajit, painonnosto, kehonrakennus, voimanosto.</a:t>
            </a:r>
            <a:r>
              <a:rPr lang="fi-FI" sz="1200" dirty="0" smtClean="0"/>
              <a:t/>
            </a:r>
            <a:br>
              <a:rPr lang="fi-FI" sz="1200" dirty="0" smtClean="0"/>
            </a:br>
            <a:r>
              <a:rPr lang="fi-FI" sz="1200" dirty="0"/>
              <a:t>Taitolajeja: voimistelu, taitoluistelu, tanssi, mäkihyppy.</a:t>
            </a:r>
            <a:r>
              <a:rPr lang="fi-FI" sz="1200" dirty="0" smtClean="0"/>
              <a:t/>
            </a:r>
            <a:br>
              <a:rPr lang="fi-FI" sz="1200" dirty="0" smtClean="0"/>
            </a:br>
            <a:r>
              <a:rPr lang="fi-FI" sz="1200" dirty="0"/>
              <a:t>(Lähde: </a:t>
            </a:r>
            <a:r>
              <a:rPr lang="fi-FI" sz="1200" dirty="0" err="1"/>
              <a:t>Ilander</a:t>
            </a:r>
            <a:r>
              <a:rPr lang="fi-FI" sz="1200" dirty="0"/>
              <a:t> O. ym. 2014. Liikuntaravitsemus – tehoa, tuloksia ja terveyttä ruoasta. Saarijärvi. VK-Kustannus.)</a:t>
            </a:r>
          </a:p>
        </p:txBody>
      </p:sp>
    </p:spTree>
    <p:extLst>
      <p:ext uri="{BB962C8B-B14F-4D97-AF65-F5344CB8AC3E}">
        <p14:creationId xmlns:p14="http://schemas.microsoft.com/office/powerpoint/2010/main" val="3146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5747</TotalTime>
  <Words>3265</Words>
  <Application>Microsoft Office PowerPoint</Application>
  <PresentationFormat>Laajakuva</PresentationFormat>
  <Paragraphs>318</Paragraphs>
  <Slides>42</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42</vt:i4>
      </vt:variant>
    </vt:vector>
  </HeadingPairs>
  <TitlesOfParts>
    <vt:vector size="48" baseType="lpstr">
      <vt:lpstr>Arial</vt:lpstr>
      <vt:lpstr>Calibri</vt:lpstr>
      <vt:lpstr>Calibri Light</vt:lpstr>
      <vt:lpstr>Source Sans Pro</vt:lpstr>
      <vt:lpstr>Wingdings</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merja jalasto</dc:creator>
  <cp:lastModifiedBy>merja jalasto</cp:lastModifiedBy>
  <cp:revision>34</cp:revision>
  <dcterms:created xsi:type="dcterms:W3CDTF">2020-09-25T09:38:25Z</dcterms:created>
  <dcterms:modified xsi:type="dcterms:W3CDTF">2020-09-29T09:26:01Z</dcterms:modified>
</cp:coreProperties>
</file>