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29"/>
  </p:notesMasterIdLst>
  <p:sldIdLst>
    <p:sldId id="258" r:id="rId4"/>
    <p:sldId id="259" r:id="rId5"/>
    <p:sldId id="285" r:id="rId6"/>
    <p:sldId id="276" r:id="rId7"/>
    <p:sldId id="286" r:id="rId8"/>
    <p:sldId id="277" r:id="rId9"/>
    <p:sldId id="283" r:id="rId10"/>
    <p:sldId id="278" r:id="rId11"/>
    <p:sldId id="262" r:id="rId12"/>
    <p:sldId id="279" r:id="rId13"/>
    <p:sldId id="263" r:id="rId14"/>
    <p:sldId id="280" r:id="rId15"/>
    <p:sldId id="264" r:id="rId16"/>
    <p:sldId id="265" r:id="rId17"/>
    <p:sldId id="266" r:id="rId18"/>
    <p:sldId id="281" r:id="rId19"/>
    <p:sldId id="267" r:id="rId20"/>
    <p:sldId id="282" r:id="rId21"/>
    <p:sldId id="269" r:id="rId22"/>
    <p:sldId id="270" r:id="rId23"/>
    <p:sldId id="271" r:id="rId24"/>
    <p:sldId id="273" r:id="rId25"/>
    <p:sldId id="272" r:id="rId26"/>
    <p:sldId id="284" r:id="rId27"/>
    <p:sldId id="274" r:id="rId2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howGuides="1">
      <p:cViewPr varScale="1">
        <p:scale>
          <a:sx n="58" d="100"/>
          <a:sy n="58" d="100"/>
        </p:scale>
        <p:origin x="1520" y="72"/>
      </p:cViewPr>
      <p:guideLst>
        <p:guide orient="horz" pos="2526"/>
        <p:guide pos="2880"/>
      </p:guideLst>
    </p:cSldViewPr>
  </p:slideViewPr>
  <p:outlineViewPr>
    <p:cViewPr>
      <p:scale>
        <a:sx n="33" d="100"/>
        <a:sy n="33" d="100"/>
      </p:scale>
      <p:origin x="0" y="-15868"/>
    </p:cViewPr>
  </p:outlineViewPr>
  <p:notesTextViewPr>
    <p:cViewPr>
      <p:scale>
        <a:sx n="100" d="100"/>
        <a:sy n="100" d="100"/>
      </p:scale>
      <p:origin x="0" y="0"/>
    </p:cViewPr>
  </p:notesTextViewPr>
  <p:sorterViewPr>
    <p:cViewPr>
      <p:scale>
        <a:sx n="100" d="100"/>
        <a:sy n="100" d="100"/>
      </p:scale>
      <p:origin x="0" y="-15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3CDA2-E5B7-4BE7-9323-65FA7354E14E}" type="datetimeFigureOut">
              <a:rPr lang="fi-FI" smtClean="0"/>
              <a:pPr/>
              <a:t>17.12.2020</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9DB9E-B5C4-4AAE-90EA-0F7E588348F4}" type="slidenum">
              <a:rPr lang="fi-FI" smtClean="0"/>
              <a:pPr/>
              <a:t>‹#›</a:t>
            </a:fld>
            <a:endParaRPr lang="fi-F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a:t>
            </a:fld>
            <a:endParaRPr lang="fi-FI"/>
          </a:p>
        </p:txBody>
      </p:sp>
    </p:spTree>
    <p:extLst>
      <p:ext uri="{BB962C8B-B14F-4D97-AF65-F5344CB8AC3E}">
        <p14:creationId xmlns:p14="http://schemas.microsoft.com/office/powerpoint/2010/main" val="3504463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10</a:t>
            </a:fld>
            <a:endParaRPr lang="fi-FI"/>
          </a:p>
        </p:txBody>
      </p:sp>
    </p:spTree>
    <p:extLst>
      <p:ext uri="{BB962C8B-B14F-4D97-AF65-F5344CB8AC3E}">
        <p14:creationId xmlns:p14="http://schemas.microsoft.com/office/powerpoint/2010/main" val="950308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11</a:t>
            </a:fld>
            <a:endParaRPr lang="fi-FI"/>
          </a:p>
        </p:txBody>
      </p:sp>
    </p:spTree>
    <p:extLst>
      <p:ext uri="{BB962C8B-B14F-4D97-AF65-F5344CB8AC3E}">
        <p14:creationId xmlns:p14="http://schemas.microsoft.com/office/powerpoint/2010/main" val="4252266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12</a:t>
            </a:fld>
            <a:endParaRPr lang="fi-FI"/>
          </a:p>
        </p:txBody>
      </p:sp>
    </p:spTree>
    <p:extLst>
      <p:ext uri="{BB962C8B-B14F-4D97-AF65-F5344CB8AC3E}">
        <p14:creationId xmlns:p14="http://schemas.microsoft.com/office/powerpoint/2010/main" val="2422990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13</a:t>
            </a:fld>
            <a:endParaRPr lang="fi-FI"/>
          </a:p>
        </p:txBody>
      </p:sp>
    </p:spTree>
    <p:extLst>
      <p:ext uri="{BB962C8B-B14F-4D97-AF65-F5344CB8AC3E}">
        <p14:creationId xmlns:p14="http://schemas.microsoft.com/office/powerpoint/2010/main" val="1045471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14</a:t>
            </a:fld>
            <a:endParaRPr lang="fi-FI"/>
          </a:p>
        </p:txBody>
      </p:sp>
    </p:spTree>
    <p:extLst>
      <p:ext uri="{BB962C8B-B14F-4D97-AF65-F5344CB8AC3E}">
        <p14:creationId xmlns:p14="http://schemas.microsoft.com/office/powerpoint/2010/main" val="223923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15</a:t>
            </a:fld>
            <a:endParaRPr lang="fi-FI"/>
          </a:p>
        </p:txBody>
      </p:sp>
    </p:spTree>
    <p:extLst>
      <p:ext uri="{BB962C8B-B14F-4D97-AF65-F5344CB8AC3E}">
        <p14:creationId xmlns:p14="http://schemas.microsoft.com/office/powerpoint/2010/main" val="1597163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16</a:t>
            </a:fld>
            <a:endParaRPr lang="fi-FI"/>
          </a:p>
        </p:txBody>
      </p:sp>
    </p:spTree>
    <p:extLst>
      <p:ext uri="{BB962C8B-B14F-4D97-AF65-F5344CB8AC3E}">
        <p14:creationId xmlns:p14="http://schemas.microsoft.com/office/powerpoint/2010/main" val="308009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17</a:t>
            </a:fld>
            <a:endParaRPr lang="fi-FI"/>
          </a:p>
        </p:txBody>
      </p:sp>
    </p:spTree>
    <p:extLst>
      <p:ext uri="{BB962C8B-B14F-4D97-AF65-F5344CB8AC3E}">
        <p14:creationId xmlns:p14="http://schemas.microsoft.com/office/powerpoint/2010/main" val="4086521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18</a:t>
            </a:fld>
            <a:endParaRPr lang="fi-FI"/>
          </a:p>
        </p:txBody>
      </p:sp>
    </p:spTree>
    <p:extLst>
      <p:ext uri="{BB962C8B-B14F-4D97-AF65-F5344CB8AC3E}">
        <p14:creationId xmlns:p14="http://schemas.microsoft.com/office/powerpoint/2010/main" val="2443586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19</a:t>
            </a:fld>
            <a:endParaRPr lang="fi-FI"/>
          </a:p>
        </p:txBody>
      </p:sp>
    </p:spTree>
    <p:extLst>
      <p:ext uri="{BB962C8B-B14F-4D97-AF65-F5344CB8AC3E}">
        <p14:creationId xmlns:p14="http://schemas.microsoft.com/office/powerpoint/2010/main" val="1222254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2</a:t>
            </a:fld>
            <a:endParaRPr lang="fi-FI"/>
          </a:p>
        </p:txBody>
      </p:sp>
    </p:spTree>
    <p:extLst>
      <p:ext uri="{BB962C8B-B14F-4D97-AF65-F5344CB8AC3E}">
        <p14:creationId xmlns:p14="http://schemas.microsoft.com/office/powerpoint/2010/main" val="17338814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20</a:t>
            </a:fld>
            <a:endParaRPr lang="fi-FI"/>
          </a:p>
        </p:txBody>
      </p:sp>
    </p:spTree>
    <p:extLst>
      <p:ext uri="{BB962C8B-B14F-4D97-AF65-F5344CB8AC3E}">
        <p14:creationId xmlns:p14="http://schemas.microsoft.com/office/powerpoint/2010/main" val="4087918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21</a:t>
            </a:fld>
            <a:endParaRPr lang="fi-FI"/>
          </a:p>
        </p:txBody>
      </p:sp>
    </p:spTree>
    <p:extLst>
      <p:ext uri="{BB962C8B-B14F-4D97-AF65-F5344CB8AC3E}">
        <p14:creationId xmlns:p14="http://schemas.microsoft.com/office/powerpoint/2010/main" val="3313980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22</a:t>
            </a:fld>
            <a:endParaRPr lang="fi-FI"/>
          </a:p>
        </p:txBody>
      </p:sp>
    </p:spTree>
    <p:extLst>
      <p:ext uri="{BB962C8B-B14F-4D97-AF65-F5344CB8AC3E}">
        <p14:creationId xmlns:p14="http://schemas.microsoft.com/office/powerpoint/2010/main" val="3364661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23</a:t>
            </a:fld>
            <a:endParaRPr lang="fi-FI"/>
          </a:p>
        </p:txBody>
      </p:sp>
    </p:spTree>
    <p:extLst>
      <p:ext uri="{BB962C8B-B14F-4D97-AF65-F5344CB8AC3E}">
        <p14:creationId xmlns:p14="http://schemas.microsoft.com/office/powerpoint/2010/main" val="7567337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24</a:t>
            </a:fld>
            <a:endParaRPr lang="fi-FI"/>
          </a:p>
        </p:txBody>
      </p:sp>
    </p:spTree>
    <p:extLst>
      <p:ext uri="{BB962C8B-B14F-4D97-AF65-F5344CB8AC3E}">
        <p14:creationId xmlns:p14="http://schemas.microsoft.com/office/powerpoint/2010/main" val="15073685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25</a:t>
            </a:fld>
            <a:endParaRPr lang="fi-FI"/>
          </a:p>
        </p:txBody>
      </p:sp>
    </p:spTree>
    <p:extLst>
      <p:ext uri="{BB962C8B-B14F-4D97-AF65-F5344CB8AC3E}">
        <p14:creationId xmlns:p14="http://schemas.microsoft.com/office/powerpoint/2010/main" val="2118190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3</a:t>
            </a:fld>
            <a:endParaRPr lang="fi-FI"/>
          </a:p>
        </p:txBody>
      </p:sp>
    </p:spTree>
    <p:extLst>
      <p:ext uri="{BB962C8B-B14F-4D97-AF65-F5344CB8AC3E}">
        <p14:creationId xmlns:p14="http://schemas.microsoft.com/office/powerpoint/2010/main" val="948897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4</a:t>
            </a:fld>
            <a:endParaRPr lang="fi-FI"/>
          </a:p>
        </p:txBody>
      </p:sp>
    </p:spTree>
    <p:extLst>
      <p:ext uri="{BB962C8B-B14F-4D97-AF65-F5344CB8AC3E}">
        <p14:creationId xmlns:p14="http://schemas.microsoft.com/office/powerpoint/2010/main" val="1662512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5</a:t>
            </a:fld>
            <a:endParaRPr lang="fi-FI"/>
          </a:p>
        </p:txBody>
      </p:sp>
    </p:spTree>
    <p:extLst>
      <p:ext uri="{BB962C8B-B14F-4D97-AF65-F5344CB8AC3E}">
        <p14:creationId xmlns:p14="http://schemas.microsoft.com/office/powerpoint/2010/main" val="2725870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6</a:t>
            </a:fld>
            <a:endParaRPr lang="fi-FI"/>
          </a:p>
        </p:txBody>
      </p:sp>
    </p:spTree>
    <p:extLst>
      <p:ext uri="{BB962C8B-B14F-4D97-AF65-F5344CB8AC3E}">
        <p14:creationId xmlns:p14="http://schemas.microsoft.com/office/powerpoint/2010/main" val="3145943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7</a:t>
            </a:fld>
            <a:endParaRPr lang="fi-FI"/>
          </a:p>
        </p:txBody>
      </p:sp>
    </p:spTree>
    <p:extLst>
      <p:ext uri="{BB962C8B-B14F-4D97-AF65-F5344CB8AC3E}">
        <p14:creationId xmlns:p14="http://schemas.microsoft.com/office/powerpoint/2010/main" val="2588787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8</a:t>
            </a:fld>
            <a:endParaRPr lang="fi-FI"/>
          </a:p>
        </p:txBody>
      </p:sp>
    </p:spTree>
    <p:extLst>
      <p:ext uri="{BB962C8B-B14F-4D97-AF65-F5344CB8AC3E}">
        <p14:creationId xmlns:p14="http://schemas.microsoft.com/office/powerpoint/2010/main" val="2727527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9339DB9E-B5C4-4AAE-90EA-0F7E588348F4}" type="slidenum">
              <a:rPr lang="fi-FI" smtClean="0"/>
              <a:pPr/>
              <a:t>9</a:t>
            </a:fld>
            <a:endParaRPr lang="fi-FI"/>
          </a:p>
        </p:txBody>
      </p:sp>
    </p:spTree>
    <p:extLst>
      <p:ext uri="{BB962C8B-B14F-4D97-AF65-F5344CB8AC3E}">
        <p14:creationId xmlns:p14="http://schemas.microsoft.com/office/powerpoint/2010/main" val="362968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864095"/>
          </a:xfrm>
          <a:ln>
            <a:noFill/>
          </a:ln>
        </p:spPr>
        <p:txBody>
          <a:bodyPr/>
          <a:lstStyle>
            <a:lvl1pPr>
              <a:defRPr b="1" spc="300">
                <a:solidFill>
                  <a:srgbClr val="0082C6"/>
                </a:solidFill>
                <a:latin typeface="Haettenschweiler" pitchFamily="34" charset="0"/>
              </a:defRPr>
            </a:lvl1pPr>
          </a:lstStyle>
          <a:p>
            <a:r>
              <a:rPr lang="fi-FI"/>
              <a:t>Muokkaa perustyyl. napsautt.</a:t>
            </a:r>
            <a:endParaRPr lang="fi-FI" dirty="0"/>
          </a:p>
        </p:txBody>
      </p:sp>
      <p:sp>
        <p:nvSpPr>
          <p:cNvPr id="3" name="Subtitle 2"/>
          <p:cNvSpPr>
            <a:spLocks noGrp="1"/>
          </p:cNvSpPr>
          <p:nvPr>
            <p:ph type="subTitle" idx="1"/>
          </p:nvPr>
        </p:nvSpPr>
        <p:spPr>
          <a:xfrm>
            <a:off x="683568" y="1484784"/>
            <a:ext cx="6400800" cy="1752600"/>
          </a:xfrm>
        </p:spPr>
        <p:txBody>
          <a:bodyPr/>
          <a:lstStyle>
            <a:lvl1pPr marL="0" indent="0" algn="l">
              <a:buNone/>
              <a:defRPr b="0">
                <a:solidFill>
                  <a:schemeClr val="tx1"/>
                </a:solidFill>
                <a:latin typeface="Haettenschweiler"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4" name="Date Placeholder 3"/>
          <p:cNvSpPr>
            <a:spLocks noGrp="1"/>
          </p:cNvSpPr>
          <p:nvPr>
            <p:ph type="dt" sz="half" idx="10"/>
          </p:nvPr>
        </p:nvSpPr>
        <p:spPr/>
        <p:txBody>
          <a:bodyPr/>
          <a:lstStyle/>
          <a:p>
            <a:fld id="{95DEF6BE-961E-4CE1-93CF-6ECCA545CFAC}" type="datetime1">
              <a:rPr lang="fi-FI" smtClean="0"/>
              <a:pPr/>
              <a:t>17.12.2020</a:t>
            </a:fld>
            <a:endParaRPr lang="fi-FI"/>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i-FI"/>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10"/>
          </p:nvPr>
        </p:nvSpPr>
        <p:spPr/>
        <p:txBody>
          <a:bodyPr/>
          <a:lstStyle/>
          <a:p>
            <a:fld id="{DF6F63F3-3FB6-4C6A-8243-10ED0EC0A008}" type="datetime1">
              <a:rPr lang="fi-FI" smtClean="0"/>
              <a:pPr/>
              <a:t>17.12.2020</a:t>
            </a:fld>
            <a:endParaRPr lang="fi-FI"/>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i-FI"/>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i-FI"/>
              <a:t>Muokkaa perustyyl. napsautt.</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10"/>
          </p:nvPr>
        </p:nvSpPr>
        <p:spPr/>
        <p:txBody>
          <a:bodyPr/>
          <a:lstStyle/>
          <a:p>
            <a:fld id="{45EE481E-A982-4A8F-9E7E-D07CDC7ECA61}" type="datetime1">
              <a:rPr lang="fi-FI" smtClean="0"/>
              <a:pPr/>
              <a:t>17.12.2020</a:t>
            </a:fld>
            <a:endParaRPr lang="fi-FI"/>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i-FI"/>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p>
        </p:txBody>
      </p:sp>
      <p:sp>
        <p:nvSpPr>
          <p:cNvPr id="3" name="Date Placeholder 2"/>
          <p:cNvSpPr>
            <a:spLocks noGrp="1"/>
          </p:cNvSpPr>
          <p:nvPr>
            <p:ph type="dt" sz="half" idx="10"/>
          </p:nvPr>
        </p:nvSpPr>
        <p:spPr/>
        <p:txBody>
          <a:bodyPr/>
          <a:lstStyle/>
          <a:p>
            <a:fld id="{07C71845-2446-4B9F-A4F7-DBE6FF8642B7}" type="datetime1">
              <a:rPr lang="fi-FI" smtClean="0"/>
              <a:pPr/>
              <a:t>17.12.2020</a:t>
            </a:fld>
            <a:endParaRPr lang="fi-FI"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10"/>
          </p:nvPr>
        </p:nvSpPr>
        <p:spPr/>
        <p:txBody>
          <a:bodyPr/>
          <a:lstStyle/>
          <a:p>
            <a:fld id="{40C82D9A-BC00-467E-BA24-6F45EBC9F366}" type="datetime1">
              <a:rPr lang="fi-FI" smtClean="0"/>
              <a:pPr/>
              <a:t>17.12.2020</a:t>
            </a:fld>
            <a:endParaRPr lang="fi-FI"/>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i-FI"/>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4D365A63-1559-466D-A317-A89A4708DAB2}" type="datetimeFigureOut">
              <a:rPr lang="fi-FI" smtClean="0"/>
              <a:pPr/>
              <a:t>17.12.2020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65A55095-65D4-4F83-8FF9-7DB622D81BF7}" type="slidenum">
              <a:rPr lang="fi-FI" smtClean="0"/>
              <a:pPr/>
              <a:t>‹#›</a:t>
            </a:fld>
            <a:endParaRPr lang="fi-FI"/>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84D314AE-479B-478B-A6BF-B3F51ABF3190}" type="datetime1">
              <a:rPr lang="fi-FI" smtClean="0"/>
              <a:pPr/>
              <a:t>17.12.2020</a:t>
            </a:fld>
            <a:endParaRPr lang="fi-FI"/>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i-FI"/>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22424025-1AAA-428F-BD9A-11269B1CEE24}" type="datetimeFigureOut">
              <a:rPr lang="fi-FI" smtClean="0"/>
              <a:pPr/>
              <a:t>17.12.2020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11ACF522-DAFF-4B0D-984B-FB091591E321}"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Date Placeholder 4"/>
          <p:cNvSpPr>
            <a:spLocks noGrp="1"/>
          </p:cNvSpPr>
          <p:nvPr>
            <p:ph type="dt" sz="half" idx="10"/>
          </p:nvPr>
        </p:nvSpPr>
        <p:spPr/>
        <p:txBody>
          <a:bodyPr/>
          <a:lstStyle/>
          <a:p>
            <a:fld id="{22D21521-48C7-42E9-A4EA-613A9F941AD1}" type="datetime1">
              <a:rPr lang="fi-FI" smtClean="0"/>
              <a:pPr/>
              <a:t>17.12.2020</a:t>
            </a:fld>
            <a:endParaRPr lang="fi-FI"/>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fi-FI"/>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perustyyl. napsautt.</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Date Placeholder 6"/>
          <p:cNvSpPr>
            <a:spLocks noGrp="1"/>
          </p:cNvSpPr>
          <p:nvPr>
            <p:ph type="dt" sz="half" idx="10"/>
          </p:nvPr>
        </p:nvSpPr>
        <p:spPr/>
        <p:txBody>
          <a:bodyPr/>
          <a:lstStyle/>
          <a:p>
            <a:fld id="{46B3A586-5FF9-4DDD-9195-185BC6E55AE4}" type="datetime1">
              <a:rPr lang="fi-FI" smtClean="0"/>
              <a:pPr/>
              <a:t>17.12.2020</a:t>
            </a:fld>
            <a:endParaRPr lang="fi-FI"/>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fi-FI"/>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p>
        </p:txBody>
      </p:sp>
      <p:sp>
        <p:nvSpPr>
          <p:cNvPr id="3" name="Date Placeholder 2"/>
          <p:cNvSpPr>
            <a:spLocks noGrp="1"/>
          </p:cNvSpPr>
          <p:nvPr>
            <p:ph type="dt" sz="half" idx="10"/>
          </p:nvPr>
        </p:nvSpPr>
        <p:spPr/>
        <p:txBody>
          <a:bodyPr/>
          <a:lstStyle/>
          <a:p>
            <a:fld id="{89F7D735-81F8-4C99-BCFB-CF66F7D4FEB1}" type="datetime1">
              <a:rPr lang="fi-FI" smtClean="0"/>
              <a:pPr/>
              <a:t>17.12.2020</a:t>
            </a:fld>
            <a:endParaRPr lang="fi-FI"/>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fi-FI"/>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6A6EE-8DED-477D-B159-383C61FA0562}" type="datetime1">
              <a:rPr lang="fi-FI" smtClean="0"/>
              <a:pPr/>
              <a:t>17.12.2020</a:t>
            </a:fld>
            <a:endParaRPr lang="fi-FI"/>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fi-FI"/>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7C823239-1F14-4E5E-81D9-F9AC4171C867}" type="datetime1">
              <a:rPr lang="fi-FI" smtClean="0"/>
              <a:pPr/>
              <a:t>17.12.2020</a:t>
            </a:fld>
            <a:endParaRPr lang="fi-FI"/>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fi-FI"/>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9C65E8A9-147F-4284-8D00-9506AC474204}" type="datetime1">
              <a:rPr lang="fi-FI" smtClean="0"/>
              <a:pPr/>
              <a:t>17.12.2020</a:t>
            </a:fld>
            <a:endParaRPr lang="fi-FI"/>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fi-FI"/>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C37B5CD-A970-47AA-8E51-906BA1ED836E}"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6632"/>
            <a:ext cx="8229600" cy="1143000"/>
          </a:xfrm>
          <a:prstGeom prst="rect">
            <a:avLst/>
          </a:prstGeom>
        </p:spPr>
        <p:txBody>
          <a:bodyPr vert="horz" lIns="91440" tIns="45720" rIns="91440" bIns="45720" rtlCol="0" anchor="ctr">
            <a:normAutofit/>
          </a:bodyPr>
          <a:lstStyle/>
          <a:p>
            <a:r>
              <a:rPr lang="fi-FI"/>
              <a:t>Muokkaa perustyyl. napsautt.</a:t>
            </a:r>
            <a:endParaRPr lang="fi-FI" dirty="0"/>
          </a:p>
        </p:txBody>
      </p:sp>
      <p:sp>
        <p:nvSpPr>
          <p:cNvPr id="3" name="Text Placeholder 2"/>
          <p:cNvSpPr>
            <a:spLocks noGrp="1"/>
          </p:cNvSpPr>
          <p:nvPr>
            <p:ph type="body" idx="1"/>
          </p:nvPr>
        </p:nvSpPr>
        <p:spPr>
          <a:xfrm>
            <a:off x="457200" y="1484784"/>
            <a:ext cx="8229600" cy="4525963"/>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71845-2446-4B9F-A4F7-DBE6FF8642B7}" type="datetime1">
              <a:rPr lang="fi-FI" smtClean="0"/>
              <a:pPr/>
              <a:t>17.12.2020</a:t>
            </a:fld>
            <a:endParaRPr lang="fi-FI" dirty="0"/>
          </a:p>
        </p:txBody>
      </p:sp>
      <p:pic>
        <p:nvPicPr>
          <p:cNvPr id="5" name="Picture 4" descr="FCNokia_slideframe.png"/>
          <p:cNvPicPr>
            <a:picLocks noChangeAspect="1"/>
          </p:cNvPicPr>
          <p:nvPr/>
        </p:nvPicPr>
        <p:blipFill>
          <a:blip r:embed="rId14" cstate="print"/>
          <a:stretch>
            <a:fillRect/>
          </a:stretch>
        </p:blipFill>
        <p:spPr>
          <a:xfrm>
            <a:off x="2688869" y="5102497"/>
            <a:ext cx="6455131" cy="175550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defTabSz="914400" rtl="0" eaLnBrk="1" latinLnBrk="0" hangingPunct="1">
        <a:spcBef>
          <a:spcPct val="0"/>
        </a:spcBef>
        <a:buNone/>
        <a:defRPr lang="fi-FI" sz="4400" b="1" kern="1200" spc="300" dirty="0" smtClean="0">
          <a:solidFill>
            <a:srgbClr val="0082C6"/>
          </a:solidFill>
          <a:latin typeface="Haettenschweiler" pitchFamily="34" charset="0"/>
          <a:ea typeface="+mj-ea"/>
          <a:cs typeface="+mj-cs"/>
        </a:defRPr>
      </a:lvl1pPr>
    </p:titleStyle>
    <p:bodyStyle>
      <a:lvl1pPr marL="342900" indent="-342900" algn="l" defTabSz="914400" rtl="0" eaLnBrk="1" latinLnBrk="0" hangingPunct="1">
        <a:spcBef>
          <a:spcPct val="20000"/>
        </a:spcBef>
        <a:buFont typeface="Arial" pitchFamily="34" charset="0"/>
        <a:buNone/>
        <a:defRPr lang="en-US" sz="3200" b="0" kern="1200" dirty="0" smtClean="0">
          <a:solidFill>
            <a:schemeClr val="tx1"/>
          </a:solidFill>
          <a:latin typeface="Haettenschweiler" pitchFamily="34" charset="0"/>
          <a:ea typeface="+mn-ea"/>
          <a:cs typeface="+mn-cs"/>
        </a:defRPr>
      </a:lvl1pPr>
      <a:lvl2pPr marL="742950" indent="-285750" algn="l" defTabSz="914400" rtl="0" eaLnBrk="1" latinLnBrk="0" hangingPunct="1">
        <a:spcBef>
          <a:spcPct val="20000"/>
        </a:spcBef>
        <a:buClr>
          <a:srgbClr val="0082C6"/>
        </a:buClr>
        <a:buSzPct val="75000"/>
        <a:buFont typeface="Wingdings" pitchFamily="2" charset="2"/>
        <a:buChar char="Ø"/>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Calibri"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Courier New" pitchFamily="49" charset="0"/>
        <a:buChar char="o"/>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65A63-1559-466D-A317-A89A4708DAB2}" type="datetimeFigureOut">
              <a:rPr lang="fi-FI" smtClean="0"/>
              <a:pPr/>
              <a:t>17.12.2020</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55095-65D4-4F83-8FF9-7DB622D81BF7}"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24025-1AAA-428F-BD9A-11269B1CEE24}" type="datetimeFigureOut">
              <a:rPr lang="fi-FI" smtClean="0"/>
              <a:pPr/>
              <a:t>17.12.2020</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CF522-DAFF-4B0D-984B-FB091591E321}"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73259" y="947586"/>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Laadukasta tyttöfutista huipulle asti”</a:t>
            </a:r>
            <a:br>
              <a:rPr lang="fi-FI" dirty="0">
                <a:latin typeface="Times New Roman" panose="02020603050405020304" pitchFamily="18" charset="0"/>
                <a:cs typeface="Times New Roman" panose="02020603050405020304" pitchFamily="18" charset="0"/>
              </a:rPr>
            </a:br>
            <a:endParaRPr lang="fi-FI" dirty="0">
              <a:latin typeface="Times New Roman" panose="02020603050405020304" pitchFamily="18" charset="0"/>
              <a:cs typeface="Times New Roman" panose="02020603050405020304" pitchFamily="18" charset="0"/>
            </a:endParaRPr>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702104" y="2600127"/>
            <a:ext cx="7632848" cy="3533153"/>
          </a:xfrm>
        </p:spPr>
        <p:txBody>
          <a:bodyPr>
            <a:normAutofit/>
          </a:bodyPr>
          <a:lstStyle/>
          <a:p>
            <a:endParaRPr lang="fi-FI" dirty="0"/>
          </a:p>
          <a:p>
            <a:pPr algn="ctr"/>
            <a:r>
              <a:rPr lang="fi-FI" b="1" dirty="0">
                <a:latin typeface="Times New Roman" panose="02020603050405020304" pitchFamily="18" charset="0"/>
                <a:cs typeface="Times New Roman" panose="02020603050405020304" pitchFamily="18" charset="0"/>
              </a:rPr>
              <a:t>JALKAPALLON PALKITTAVAT KAUDELLA 2020</a:t>
            </a:r>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4190114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2010-SYNT.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876879" y="1725464"/>
            <a:ext cx="8015600" cy="4448391"/>
          </a:xfrm>
        </p:spPr>
        <p:txBody>
          <a:bodyPr>
            <a:normAutofit fontScale="47500" lnSpcReduction="20000"/>
          </a:bodyPr>
          <a:lstStyle/>
          <a:p>
            <a:pPr lvl="0">
              <a:spcAft>
                <a:spcPts val="0"/>
              </a:spcAft>
              <a:tabLst>
                <a:tab pos="1285240" algn="l"/>
              </a:tabLst>
            </a:pPr>
            <a:r>
              <a:rPr lang="fi-FI" b="1" dirty="0">
                <a:latin typeface="Times New Roman" panose="02020603050405020304" pitchFamily="18" charset="0"/>
                <a:ea typeface="Times New Roman" panose="02020603050405020304" pitchFamily="18" charset="0"/>
              </a:rPr>
              <a:t>OMAN TASON NOSTAJA: 	ONNA LEINONEN</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Tämä tyttö on ollut myös mukana pitkään ja joskus päivän kunto on määritellyt pitkälle miten pelit kulkevat. Kesällä huomasimme uutta innokkuutta ja oli useasti joukkueen pirtein yllättäjä. Osallistunut hyvällä prosentilla treeneihin ja aina peleissä innolla mukana! Omaa halutessaan kovan syötön ja potkun! Positiivinen asenne kehitys kesän aikana on osunut valmentajien silmään!</a:t>
            </a:r>
          </a:p>
          <a:p>
            <a:pPr lvl="0">
              <a:spcAft>
                <a:spcPts val="0"/>
              </a:spcAft>
              <a:tabLst>
                <a:tab pos="1285240" algn="l"/>
              </a:tabLst>
            </a:pPr>
            <a:endParaRPr lang="fi-FI" b="1" dirty="0">
              <a:latin typeface="Times New Roman" panose="02020603050405020304" pitchFamily="18" charset="0"/>
              <a:ea typeface="Times New Roman" panose="02020603050405020304" pitchFamily="18" charset="0"/>
            </a:endParaRPr>
          </a:p>
          <a:p>
            <a:pPr lvl="0">
              <a:spcAft>
                <a:spcPts val="0"/>
              </a:spcAft>
              <a:tabLst>
                <a:tab pos="1285240" algn="l"/>
              </a:tabLst>
            </a:pPr>
            <a:r>
              <a:rPr lang="fi-FI" b="1" dirty="0">
                <a:latin typeface="Times New Roman" panose="02020603050405020304" pitchFamily="18" charset="0"/>
                <a:ea typeface="Times New Roman" panose="02020603050405020304" pitchFamily="18" charset="0"/>
              </a:rPr>
              <a:t>VUODEN TYÖMYYRÄ: 	EMILIA KULMALA</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Tämä tyttö on ollut yksi joukkueen runkopelaajia alusta asti. Treenimäärät on joukkueen kärkeä ja kesän aikana ei missannut yhtään peliä tai turnausta. Todella iso määrä tapahtumia kauden aikana ja on aina käytettävissä. Pelannut kauden aikana myös -09 joukkueen apuna. Tekee kovasti töitä, niin treeneissä kuin peleissä ja pelaa joukkueelle. Pystyy pelaamaan paikalla kuin paikalla, mutta yleensä on meidän keskikentän moottori, missä  tarkka pelisilmä pääsee oikeuksiinsa.</a:t>
            </a:r>
          </a:p>
          <a:p>
            <a:pPr lvl="0">
              <a:spcAft>
                <a:spcPts val="0"/>
              </a:spcAft>
              <a:tabLst>
                <a:tab pos="1285240" algn="l"/>
              </a:tabLst>
            </a:pPr>
            <a:endParaRPr lang="fi-FI" b="1" dirty="0">
              <a:latin typeface="Times New Roman" panose="02020603050405020304" pitchFamily="18" charset="0"/>
              <a:ea typeface="Times New Roman" panose="02020603050405020304" pitchFamily="18" charset="0"/>
            </a:endParaRPr>
          </a:p>
          <a:p>
            <a:pPr lvl="0">
              <a:spcAft>
                <a:spcPts val="0"/>
              </a:spcAft>
              <a:tabLst>
                <a:tab pos="1285240" algn="l"/>
              </a:tabLst>
            </a:pPr>
            <a:r>
              <a:rPr lang="fi-FI" b="1" dirty="0">
                <a:latin typeface="Times New Roman" panose="02020603050405020304" pitchFamily="18" charset="0"/>
                <a:ea typeface="Times New Roman" panose="02020603050405020304" pitchFamily="18" charset="0"/>
              </a:rPr>
              <a:t>VUODEN TULOKAS: 	IIDA SUPPULA</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Ollut noin vuoden mukana ja heti alusta asti oli selvää, että intoa riittää. Laji ei juurikaan ollut ennestään tuttu, mutta on omaksunut oppeja nopeasti. On kentällä aktiivinen, innokas ja peloton! Laittaa kroppaa likoon, joukkueen puolesta ja pelaa monella paikalla, mutta usein hänet löytää puolustuksesta tai viime aikoina myös maalivahtina. Kun treeni-into säilyy, niin tulevaisuus näyttää hyvältä!</a:t>
            </a:r>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3342924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2009-SYNT.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82966" y="1958821"/>
            <a:ext cx="8206417" cy="4762654"/>
          </a:xfrm>
        </p:spPr>
        <p:txBody>
          <a:bodyPr>
            <a:normAutofit fontScale="62500" lnSpcReduction="20000"/>
          </a:bodyPr>
          <a:lstStyle/>
          <a:p>
            <a:pPr lvl="0">
              <a:spcAft>
                <a:spcPts val="0"/>
              </a:spcAft>
            </a:pPr>
            <a:r>
              <a:rPr lang="fi-FI" b="1" dirty="0" err="1">
                <a:latin typeface="Times New Roman" panose="02020603050405020304" pitchFamily="18" charset="0"/>
                <a:ea typeface="Times New Roman" panose="02020603050405020304" pitchFamily="18" charset="0"/>
              </a:rPr>
              <a:t>Tsemppari</a:t>
            </a:r>
            <a:r>
              <a:rPr lang="fi-FI" b="1" dirty="0">
                <a:latin typeface="Times New Roman" panose="02020603050405020304" pitchFamily="18" charset="0"/>
                <a:ea typeface="Times New Roman" panose="02020603050405020304" pitchFamily="18" charset="0"/>
              </a:rPr>
              <a:t>:	Tiia Koskinen</a:t>
            </a:r>
          </a:p>
          <a:p>
            <a:pPr lvl="0">
              <a:spcAft>
                <a:spcPts val="0"/>
              </a:spcAft>
            </a:pPr>
            <a:r>
              <a:rPr lang="fi-FI" dirty="0">
                <a:latin typeface="Times New Roman" panose="02020603050405020304" pitchFamily="18" charset="0"/>
                <a:ea typeface="Times New Roman" panose="02020603050405020304" pitchFamily="18" charset="0"/>
              </a:rPr>
              <a:t>Tämä pelaaja viihtyy keskikentällä. Hän on siellä missä pelikaveri kaipaa apua, sekä alhaalla että ylhäällä. Hän treenaa ahkerasti, taistelee aina täysillä ja luo joukkueeseen hyvää tunnelmaa humoristisilla kommenteillaan.</a:t>
            </a:r>
          </a:p>
          <a:p>
            <a:pPr lvl="0">
              <a:spcAft>
                <a:spcPts val="0"/>
              </a:spcAft>
            </a:pPr>
            <a:endParaRPr lang="fi-FI" b="1" dirty="0">
              <a:latin typeface="Times New Roman" panose="02020603050405020304" pitchFamily="18" charset="0"/>
              <a:ea typeface="Times New Roman" panose="02020603050405020304" pitchFamily="18" charset="0"/>
            </a:endParaRPr>
          </a:p>
          <a:p>
            <a:pPr lvl="0">
              <a:spcAft>
                <a:spcPts val="0"/>
              </a:spcAft>
            </a:pPr>
            <a:r>
              <a:rPr lang="fi-FI" b="1" dirty="0">
                <a:latin typeface="Times New Roman" panose="02020603050405020304" pitchFamily="18" charset="0"/>
                <a:ea typeface="Times New Roman" panose="02020603050405020304" pitchFamily="18" charset="0"/>
              </a:rPr>
              <a:t>Kehittyjä:	</a:t>
            </a:r>
            <a:r>
              <a:rPr lang="fi-FI" b="1" dirty="0" err="1">
                <a:latin typeface="Times New Roman" panose="02020603050405020304" pitchFamily="18" charset="0"/>
                <a:ea typeface="Times New Roman" panose="02020603050405020304" pitchFamily="18" charset="0"/>
              </a:rPr>
              <a:t>Oosa</a:t>
            </a:r>
            <a:r>
              <a:rPr lang="fi-FI" b="1" dirty="0">
                <a:latin typeface="Times New Roman" panose="02020603050405020304" pitchFamily="18" charset="0"/>
                <a:ea typeface="Times New Roman" panose="02020603050405020304" pitchFamily="18" charset="0"/>
              </a:rPr>
              <a:t> Kannisto</a:t>
            </a:r>
          </a:p>
          <a:p>
            <a:pPr lvl="0">
              <a:spcAft>
                <a:spcPts val="0"/>
              </a:spcAft>
            </a:pPr>
            <a:r>
              <a:rPr lang="fi-FI" dirty="0">
                <a:latin typeface="Times New Roman" panose="02020603050405020304" pitchFamily="18" charset="0"/>
                <a:ea typeface="Times New Roman" panose="02020603050405020304" pitchFamily="18" charset="0"/>
              </a:rPr>
              <a:t>Tämän innokkaan treenaajan voi löytää myös vapaa-ajalla </a:t>
            </a:r>
            <a:r>
              <a:rPr lang="fi-FI" dirty="0" err="1">
                <a:latin typeface="Times New Roman" panose="02020603050405020304" pitchFamily="18" charset="0"/>
                <a:ea typeface="Times New Roman" panose="02020603050405020304" pitchFamily="18" charset="0"/>
              </a:rPr>
              <a:t>Menkalasta</a:t>
            </a:r>
            <a:r>
              <a:rPr lang="fi-FI" dirty="0">
                <a:latin typeface="Times New Roman" panose="02020603050405020304" pitchFamily="18" charset="0"/>
                <a:ea typeface="Times New Roman" panose="02020603050405020304" pitchFamily="18" charset="0"/>
              </a:rPr>
              <a:t>. Hurjasti kehittyneet pelitaidot ja nopeat jalat takaavat joukkueellemme varman puolustajan ja vaarallisen laiturin.</a:t>
            </a:r>
          </a:p>
          <a:p>
            <a:pPr lvl="0">
              <a:spcAft>
                <a:spcPts val="0"/>
              </a:spcAft>
            </a:pPr>
            <a:endParaRPr lang="fi-FI" b="1" dirty="0">
              <a:latin typeface="Times New Roman" panose="02020603050405020304" pitchFamily="18" charset="0"/>
              <a:ea typeface="Times New Roman" panose="02020603050405020304" pitchFamily="18" charset="0"/>
            </a:endParaRPr>
          </a:p>
          <a:p>
            <a:pPr lvl="0">
              <a:spcAft>
                <a:spcPts val="0"/>
              </a:spcAft>
            </a:pPr>
            <a:r>
              <a:rPr lang="fi-FI" b="1" dirty="0">
                <a:latin typeface="Times New Roman" panose="02020603050405020304" pitchFamily="18" charset="0"/>
                <a:ea typeface="Times New Roman" panose="02020603050405020304" pitchFamily="18" charset="0"/>
              </a:rPr>
              <a:t>Pallotaituri:	Ella Ristiniemi</a:t>
            </a:r>
          </a:p>
          <a:p>
            <a:pPr lvl="0">
              <a:spcAft>
                <a:spcPts val="0"/>
              </a:spcAft>
            </a:pPr>
            <a:r>
              <a:rPr lang="fi-FI" dirty="0">
                <a:latin typeface="Times New Roman" panose="02020603050405020304" pitchFamily="18" charset="0"/>
                <a:ea typeface="Times New Roman" panose="02020603050405020304" pitchFamily="18" charset="0"/>
              </a:rPr>
              <a:t>Tämä peluri omaa hyvä pelisilmän. Tarkat ja oivaltavat syötöt vapauttavat pelikaverit läpiajoihin. Hänellä pallo pysyy jalassa kovassakin vauhdissa ja ahtaammassakin tilassa.</a:t>
            </a:r>
          </a:p>
          <a:p>
            <a:pPr lvl="0">
              <a:spcAft>
                <a:spcPts val="0"/>
              </a:spcAft>
            </a:pPr>
            <a:endParaRPr lang="fi-FI" dirty="0">
              <a:latin typeface="Times New Roman" panose="02020603050405020304" pitchFamily="18" charset="0"/>
              <a:ea typeface="Times New Roman" panose="02020603050405020304" pitchFamily="18" charset="0"/>
            </a:endParaRPr>
          </a:p>
          <a:p>
            <a:pPr lvl="0">
              <a:spcAft>
                <a:spcPts val="0"/>
              </a:spcAft>
            </a:pPr>
            <a:r>
              <a:rPr lang="fi-FI" dirty="0">
                <a:latin typeface="Times New Roman" panose="02020603050405020304" pitchFamily="18" charset="0"/>
              </a:rPr>
              <a:t> </a:t>
            </a:r>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3847086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2009-SYNT.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646474" y="2102179"/>
            <a:ext cx="8206417" cy="4762654"/>
          </a:xfrm>
        </p:spPr>
        <p:txBody>
          <a:bodyPr>
            <a:normAutofit fontScale="85000" lnSpcReduction="20000"/>
          </a:bodyPr>
          <a:lstStyle/>
          <a:p>
            <a:pPr lvl="0">
              <a:spcAft>
                <a:spcPts val="0"/>
              </a:spcAft>
            </a:pPr>
            <a:r>
              <a:rPr lang="fi-FI" b="1" dirty="0">
                <a:latin typeface="Times New Roman" panose="02020603050405020304" pitchFamily="18" charset="0"/>
                <a:ea typeface="Times New Roman" panose="02020603050405020304" pitchFamily="18" charset="0"/>
              </a:rPr>
              <a:t>Taistelija:		Siiri Piitulainen</a:t>
            </a:r>
          </a:p>
          <a:p>
            <a:pPr lvl="0">
              <a:spcAft>
                <a:spcPts val="0"/>
              </a:spcAft>
            </a:pPr>
            <a:r>
              <a:rPr lang="fi-FI" dirty="0" err="1">
                <a:latin typeface="Times New Roman" panose="02020603050405020304" pitchFamily="18" charset="0"/>
                <a:ea typeface="Times New Roman" panose="02020603050405020304" pitchFamily="18" charset="0"/>
              </a:rPr>
              <a:t>Sori</a:t>
            </a:r>
            <a:r>
              <a:rPr lang="fi-FI" dirty="0">
                <a:latin typeface="Times New Roman" panose="02020603050405020304" pitchFamily="18" charset="0"/>
                <a:ea typeface="Times New Roman" panose="02020603050405020304" pitchFamily="18" charset="0"/>
              </a:rPr>
              <a:t> vastustajat, tämä pelaaja harhauttaa sinut ja painelee ohi, syöttää maalille tai tykittää maalin itse. Hän on tunnollinen treenaaja, joka tekee aina parhaansa auttaakseen joukkuetta ja kehittyäkseen itse</a:t>
            </a:r>
          </a:p>
          <a:p>
            <a:pPr lvl="0">
              <a:spcAft>
                <a:spcPts val="0"/>
              </a:spcAft>
            </a:pPr>
            <a:endParaRPr lang="fi-FI" b="1" dirty="0">
              <a:latin typeface="Times New Roman" panose="02020603050405020304" pitchFamily="18" charset="0"/>
              <a:ea typeface="Times New Roman" panose="02020603050405020304" pitchFamily="18" charset="0"/>
            </a:endParaRPr>
          </a:p>
          <a:p>
            <a:pPr lvl="0">
              <a:spcAft>
                <a:spcPts val="0"/>
              </a:spcAft>
            </a:pPr>
            <a:r>
              <a:rPr lang="fi-FI" b="1" dirty="0">
                <a:latin typeface="Times New Roman" panose="02020603050405020304" pitchFamily="18" charset="0"/>
                <a:ea typeface="Times New Roman" panose="02020603050405020304" pitchFamily="18" charset="0"/>
              </a:rPr>
              <a:t>Maalivahti-palkinto:	Alisa Koskinen</a:t>
            </a:r>
          </a:p>
          <a:p>
            <a:pPr lvl="0">
              <a:spcAft>
                <a:spcPts val="0"/>
              </a:spcAft>
            </a:pPr>
            <a:r>
              <a:rPr lang="fi-FI" dirty="0">
                <a:latin typeface="Times New Roman" panose="02020603050405020304" pitchFamily="18" charset="0"/>
                <a:ea typeface="Times New Roman" panose="02020603050405020304" pitchFamily="18" charset="0"/>
              </a:rPr>
              <a:t>Tämä pelaaja on rohkea sekä kentällä että maalissa. Hän kehittyi maalivahtina kauden aikana ja vartioi maaliamme menestyksekkäästi tärkeissä peleissä</a:t>
            </a:r>
          </a:p>
          <a:p>
            <a:pPr lvl="0">
              <a:spcAft>
                <a:spcPts val="0"/>
              </a:spcAft>
            </a:pPr>
            <a:endParaRPr lang="fi-FI" dirty="0">
              <a:latin typeface="Times New Roman" panose="02020603050405020304" pitchFamily="18" charset="0"/>
              <a:ea typeface="Times New Roman" panose="02020603050405020304" pitchFamily="18" charset="0"/>
            </a:endParaRPr>
          </a:p>
          <a:p>
            <a:pPr lvl="0">
              <a:spcAft>
                <a:spcPts val="0"/>
              </a:spcAft>
            </a:pPr>
            <a:r>
              <a:rPr lang="fi-FI" dirty="0">
                <a:latin typeface="Times New Roman" panose="02020603050405020304" pitchFamily="18" charset="0"/>
              </a:rPr>
              <a:t> </a:t>
            </a:r>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2382668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2008-SYNT.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80383" y="1840063"/>
            <a:ext cx="8011781" cy="4648055"/>
          </a:xfrm>
        </p:spPr>
        <p:txBody>
          <a:bodyPr>
            <a:normAutofit fontScale="55000" lnSpcReduction="20000"/>
          </a:bodyPr>
          <a:lstStyle/>
          <a:p>
            <a:pPr lvl="0">
              <a:spcAft>
                <a:spcPts val="0"/>
              </a:spcAft>
            </a:pPr>
            <a:r>
              <a:rPr lang="fi-FI" b="1" dirty="0">
                <a:latin typeface="Times New Roman" panose="02020603050405020304" pitchFamily="18" charset="0"/>
                <a:ea typeface="Times New Roman" panose="02020603050405020304" pitchFamily="18" charset="0"/>
              </a:rPr>
              <a:t>Kehittyjä: 	Vilma Koivula </a:t>
            </a:r>
          </a:p>
          <a:p>
            <a:pPr lvl="0">
              <a:spcAft>
                <a:spcPts val="0"/>
              </a:spcAft>
            </a:pPr>
            <a:r>
              <a:rPr lang="fi-FI" dirty="0">
                <a:latin typeface="Times New Roman" panose="02020603050405020304" pitchFamily="18" charset="0"/>
                <a:ea typeface="Times New Roman" panose="02020603050405020304" pitchFamily="18" charset="0"/>
              </a:rPr>
              <a:t>Pelaaja, joka omalla aktiivisella panoksellaan on kehittynyt kauden aikana huimia harppauksia eikä ulkopuolinen uskoisikaan tytön liittyneen joukkueeseen viimeisimpien joukossa. Tunnollinen harjoittelija, joka kulkee aina hymy huulilla. </a:t>
            </a:r>
          </a:p>
          <a:p>
            <a:pPr lvl="0">
              <a:spcAft>
                <a:spcPts val="0"/>
              </a:spcAft>
            </a:pPr>
            <a:endParaRPr lang="fi-FI" dirty="0">
              <a:latin typeface="Times New Roman" panose="02020603050405020304" pitchFamily="18" charset="0"/>
              <a:ea typeface="Times New Roman" panose="02020603050405020304" pitchFamily="18" charset="0"/>
            </a:endParaRPr>
          </a:p>
          <a:p>
            <a:pPr lvl="0">
              <a:spcAft>
                <a:spcPts val="0"/>
              </a:spcAft>
            </a:pPr>
            <a:r>
              <a:rPr lang="fi-FI" b="1" dirty="0">
                <a:latin typeface="Times New Roman" panose="02020603050405020304" pitchFamily="18" charset="0"/>
                <a:ea typeface="Times New Roman" panose="02020603050405020304" pitchFamily="18" charset="0"/>
              </a:rPr>
              <a:t>Luottopakki: 	Tiia Ålander </a:t>
            </a:r>
          </a:p>
          <a:p>
            <a:pPr lvl="0">
              <a:spcAft>
                <a:spcPts val="0"/>
              </a:spcAft>
            </a:pPr>
            <a:r>
              <a:rPr lang="fi-FI" dirty="0">
                <a:latin typeface="Times New Roman" panose="02020603050405020304" pitchFamily="18" charset="0"/>
                <a:ea typeface="Times New Roman" panose="02020603050405020304" pitchFamily="18" charset="0"/>
              </a:rPr>
              <a:t>Pelaaja, joka on kuulunut joukkueen kalustoon jo usean vuoden ajan. Hiljainen ja tunnollinen puurtaja, joka vaatii itseltään paljon, mutta on aina valmis pelaamaan. Yllättänyt kauden aikana useamman vastustajan kovilla otteillaan. Ottaa rohkeasti vastaan hänelle tarjotut haasteet ja on kauden aikana kehittynyt selvästi pelillisessä pelaamisessa. </a:t>
            </a:r>
          </a:p>
          <a:p>
            <a:pPr lvl="0">
              <a:spcAft>
                <a:spcPts val="0"/>
              </a:spcAft>
            </a:pPr>
            <a:endParaRPr lang="fi-FI" dirty="0">
              <a:latin typeface="Times New Roman" panose="02020603050405020304" pitchFamily="18" charset="0"/>
              <a:ea typeface="Times New Roman" panose="02020603050405020304" pitchFamily="18" charset="0"/>
            </a:endParaRPr>
          </a:p>
          <a:p>
            <a:pPr lvl="0">
              <a:spcAft>
                <a:spcPts val="0"/>
              </a:spcAft>
            </a:pPr>
            <a:r>
              <a:rPr lang="fi-FI" b="1" dirty="0">
                <a:latin typeface="Times New Roman" panose="02020603050405020304" pitchFamily="18" charset="0"/>
                <a:ea typeface="Times New Roman" panose="02020603050405020304" pitchFamily="18" charset="0"/>
              </a:rPr>
              <a:t>Työmyyrä:  	Veera </a:t>
            </a:r>
            <a:r>
              <a:rPr lang="fi-FI" b="1" dirty="0" err="1">
                <a:latin typeface="Times New Roman" panose="02020603050405020304" pitchFamily="18" charset="0"/>
                <a:ea typeface="Times New Roman" panose="02020603050405020304" pitchFamily="18" charset="0"/>
              </a:rPr>
              <a:t>Pöyhtäri</a:t>
            </a:r>
            <a:endParaRPr lang="fi-FI" b="1" dirty="0">
              <a:latin typeface="Times New Roman" panose="02020603050405020304" pitchFamily="18" charset="0"/>
              <a:ea typeface="Times New Roman" panose="02020603050405020304" pitchFamily="18" charset="0"/>
            </a:endParaRPr>
          </a:p>
          <a:p>
            <a:pPr lvl="0">
              <a:spcAft>
                <a:spcPts val="0"/>
              </a:spcAft>
            </a:pPr>
            <a:r>
              <a:rPr lang="fi-FI" dirty="0">
                <a:latin typeface="Times New Roman" panose="02020603050405020304" pitchFamily="18" charset="0"/>
                <a:ea typeface="Times New Roman" panose="02020603050405020304" pitchFamily="18" charset="0"/>
              </a:rPr>
              <a:t>Myös tämä pelaaja kuuluu joukkueen kokeneempaan kaartiin, kun puhutaan harrastusvuosista. Tällä kaudella harjoitusaktiivisuus parani huomattavasti ja tämä onkin näkynyt positiivisissa otteissa kentällä. Monipuolinen pelaaja, jolle käy paikka kuin paikka kentällä ja nykyisin myös tolppien välissä. </a:t>
            </a:r>
          </a:p>
          <a:p>
            <a:pPr lvl="0">
              <a:spcAft>
                <a:spcPts val="0"/>
              </a:spcAft>
            </a:pPr>
            <a:r>
              <a:rPr lang="fi-FI" dirty="0">
                <a:latin typeface="Times New Roman" panose="02020603050405020304" pitchFamily="18" charset="0"/>
                <a:ea typeface="Times New Roman" panose="02020603050405020304" pitchFamily="18" charset="0"/>
              </a:rPr>
              <a:t> </a:t>
            </a: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1893765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2008-SYNT.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80383" y="1949981"/>
            <a:ext cx="8268081" cy="4223874"/>
          </a:xfrm>
        </p:spPr>
        <p:txBody>
          <a:bodyPr>
            <a:normAutofit fontScale="70000" lnSpcReduction="20000"/>
          </a:bodyPr>
          <a:lstStyle/>
          <a:p>
            <a:pPr lvl="0">
              <a:spcAft>
                <a:spcPts val="0"/>
              </a:spcAft>
            </a:pPr>
            <a:r>
              <a:rPr lang="fi-FI" b="1" dirty="0">
                <a:latin typeface="Times New Roman" panose="02020603050405020304" pitchFamily="18" charset="0"/>
                <a:ea typeface="Times New Roman" panose="02020603050405020304" pitchFamily="18" charset="0"/>
              </a:rPr>
              <a:t>Päämäärätietoinen työmyyrä:  Iiris Paavola</a:t>
            </a:r>
          </a:p>
          <a:p>
            <a:pPr lvl="0">
              <a:spcAft>
                <a:spcPts val="0"/>
              </a:spcAft>
            </a:pPr>
            <a:r>
              <a:rPr lang="fi-FI" dirty="0">
                <a:latin typeface="Times New Roman" panose="02020603050405020304" pitchFamily="18" charset="0"/>
                <a:ea typeface="Times New Roman" panose="02020603050405020304" pitchFamily="18" charset="0"/>
              </a:rPr>
              <a:t>Kokenutta kaartia tämäkin pelaaja, jolla tulevaisuus siintää kirkkaana mielessä. Aktiivinen ja tunnollinen harjoittelija, jonka omatoiminen harjoittelu on aivan eri atmosfääreissä kuin monella muulla. Kauden aikana kasvanut paljon pelaajana nimenomaan henkisellä puolella ja nauttiikin täysillä siitä mitä tekee.  </a:t>
            </a:r>
          </a:p>
          <a:p>
            <a:pPr lvl="0">
              <a:spcAft>
                <a:spcPts val="0"/>
              </a:spcAft>
            </a:pPr>
            <a:endParaRPr lang="fi-FI" b="1" dirty="0">
              <a:latin typeface="Times New Roman" panose="02020603050405020304" pitchFamily="18" charset="0"/>
              <a:ea typeface="Times New Roman" panose="02020603050405020304" pitchFamily="18" charset="0"/>
            </a:endParaRPr>
          </a:p>
          <a:p>
            <a:pPr lvl="0">
              <a:spcAft>
                <a:spcPts val="0"/>
              </a:spcAft>
            </a:pPr>
            <a:r>
              <a:rPr lang="fi-FI" b="1" dirty="0" err="1">
                <a:latin typeface="Times New Roman" panose="02020603050405020304" pitchFamily="18" charset="0"/>
                <a:ea typeface="Times New Roman" panose="02020603050405020304" pitchFamily="18" charset="0"/>
              </a:rPr>
              <a:t>Duracell</a:t>
            </a:r>
            <a:r>
              <a:rPr lang="fi-FI" b="1" dirty="0">
                <a:latin typeface="Times New Roman" panose="02020603050405020304" pitchFamily="18" charset="0"/>
                <a:ea typeface="Times New Roman" panose="02020603050405020304" pitchFamily="18" charset="0"/>
              </a:rPr>
              <a:t>:  		Enni </a:t>
            </a:r>
            <a:r>
              <a:rPr lang="fi-FI" b="1" dirty="0" err="1">
                <a:latin typeface="Times New Roman" panose="02020603050405020304" pitchFamily="18" charset="0"/>
                <a:ea typeface="Times New Roman" panose="02020603050405020304" pitchFamily="18" charset="0"/>
              </a:rPr>
              <a:t>Huikuri</a:t>
            </a:r>
            <a:endParaRPr lang="fi-FI" b="1" dirty="0">
              <a:latin typeface="Times New Roman" panose="02020603050405020304" pitchFamily="18" charset="0"/>
              <a:ea typeface="Times New Roman" panose="02020603050405020304" pitchFamily="18" charset="0"/>
            </a:endParaRPr>
          </a:p>
          <a:p>
            <a:pPr lvl="0">
              <a:spcAft>
                <a:spcPts val="0"/>
              </a:spcAft>
            </a:pPr>
            <a:r>
              <a:rPr lang="fi-FI" dirty="0">
                <a:latin typeface="Times New Roman" panose="02020603050405020304" pitchFamily="18" charset="0"/>
                <a:ea typeface="Times New Roman" panose="02020603050405020304" pitchFamily="18" charset="0"/>
              </a:rPr>
              <a:t>Joukkueessa hiukan tuoreempaa verta edustaa tämä pelaaja, jota voisi myös ikiliikkujaksi tituleerata. Valtavalla määrällä positiivista energiaa varustettu peluri, joka löysi kauden edetessä itselleen uuden pelipaikan puolustuksessa ja tämä olikin omiaan rauhoittamaan ylimääräistä hötkyilyä kentällä ja piilossa olleet vahvuudet hyppäsivät esiin. Sääksjärven lahja nokialaiselle tyttöpalloilulle. </a:t>
            </a: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1892073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2007-SYNT.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80383" y="1949981"/>
            <a:ext cx="8011781" cy="4041752"/>
          </a:xfrm>
        </p:spPr>
        <p:txBody>
          <a:bodyPr>
            <a:normAutofit fontScale="85000" lnSpcReduction="20000"/>
          </a:bodyPr>
          <a:lstStyle/>
          <a:p>
            <a:pPr lvl="0">
              <a:spcAft>
                <a:spcPts val="0"/>
              </a:spcAft>
              <a:tabLst>
                <a:tab pos="1285240" algn="l"/>
              </a:tabLst>
            </a:pPr>
            <a:r>
              <a:rPr lang="fi-FI" b="1" dirty="0">
                <a:latin typeface="Times New Roman" panose="02020603050405020304" pitchFamily="18" charset="0"/>
                <a:ea typeface="Times New Roman" panose="02020603050405020304" pitchFamily="18" charset="0"/>
              </a:rPr>
              <a:t>Osallistujat:	Heta Kärkkäinen ja Peppi Kosonen</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Paikalla satoi tai paistoi, oli treeni tai peli. Kiitettävä sitoutuminen joukkueen tapahtumiin, peleissä sekä maalissa että kentällä. Jakoivat useat pelit maalissa puoliksi, jaetaan nyt palkintokin.  </a:t>
            </a:r>
          </a:p>
          <a:p>
            <a:pPr lvl="0">
              <a:spcAft>
                <a:spcPts val="0"/>
              </a:spcAft>
              <a:tabLst>
                <a:tab pos="1285240" algn="l"/>
              </a:tabLst>
            </a:pPr>
            <a:endParaRPr lang="fi-FI" b="1" dirty="0">
              <a:latin typeface="Times New Roman" panose="02020603050405020304" pitchFamily="18" charset="0"/>
              <a:ea typeface="Times New Roman" panose="02020603050405020304" pitchFamily="18" charset="0"/>
            </a:endParaRPr>
          </a:p>
          <a:p>
            <a:pPr lvl="0">
              <a:spcAft>
                <a:spcPts val="0"/>
              </a:spcAft>
              <a:tabLst>
                <a:tab pos="1285240" algn="l"/>
              </a:tabLst>
            </a:pPr>
            <a:r>
              <a:rPr lang="fi-FI" b="1" dirty="0">
                <a:latin typeface="Times New Roman" panose="02020603050405020304" pitchFamily="18" charset="0"/>
                <a:ea typeface="Times New Roman" panose="02020603050405020304" pitchFamily="18" charset="0"/>
              </a:rPr>
              <a:t>Tulokas:		Vilma Haavisto</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Hymyilevä tyttö Vammalasta, otti paikkansa joukkueesta kaikkien kaverina nopeasti, aina mukana hyvällä asenteella ja valmiina pelaamaan joukkueen eteen</a:t>
            </a: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2503818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2007-SYNT.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80383" y="1949981"/>
            <a:ext cx="8011781" cy="4041752"/>
          </a:xfrm>
        </p:spPr>
        <p:txBody>
          <a:bodyPr>
            <a:normAutofit fontScale="85000" lnSpcReduction="20000"/>
          </a:bodyPr>
          <a:lstStyle/>
          <a:p>
            <a:pPr lvl="0">
              <a:spcAft>
                <a:spcPts val="0"/>
              </a:spcAft>
              <a:tabLst>
                <a:tab pos="1285240" algn="l"/>
              </a:tabLst>
            </a:pPr>
            <a:r>
              <a:rPr lang="fi-FI" b="1" dirty="0">
                <a:latin typeface="Times New Roman" panose="02020603050405020304" pitchFamily="18" charset="0"/>
                <a:ea typeface="Times New Roman" panose="02020603050405020304" pitchFamily="18" charset="0"/>
              </a:rPr>
              <a:t>Kauden kehittyjä:	Ronja Mäkelä</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Ahkeran treenaamisen seurauksena huikeaa kehitystä, pääsi kokeilemaan Suomen kuurojen naisten futsal maajoukkueessa ja tulipa voitettua kuurojen SM-kultamitalikin</a:t>
            </a:r>
          </a:p>
          <a:p>
            <a:pPr lvl="0">
              <a:spcAft>
                <a:spcPts val="0"/>
              </a:spcAft>
              <a:tabLst>
                <a:tab pos="1285240" algn="l"/>
              </a:tabLst>
            </a:pPr>
            <a:endParaRPr lang="fi-FI" dirty="0">
              <a:latin typeface="Times New Roman" panose="02020603050405020304" pitchFamily="18" charset="0"/>
              <a:ea typeface="Times New Roman" panose="02020603050405020304" pitchFamily="18" charset="0"/>
            </a:endParaRPr>
          </a:p>
          <a:p>
            <a:pPr lvl="0">
              <a:spcAft>
                <a:spcPts val="0"/>
              </a:spcAft>
              <a:tabLst>
                <a:tab pos="1285240" algn="l"/>
              </a:tabLst>
            </a:pPr>
            <a:r>
              <a:rPr lang="fi-FI" b="1" dirty="0">
                <a:latin typeface="Times New Roman" panose="02020603050405020304" pitchFamily="18" charset="0"/>
                <a:ea typeface="Times New Roman" panose="02020603050405020304" pitchFamily="18" charset="0"/>
              </a:rPr>
              <a:t>Joukkuepelaaja:	Ella Tyrmi</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Tasaisen varmaa tekemistä koko kauden ajan niin treeneissä kuin peleissä, paikalla kuin paikalla, omaa rautaisen kunnon ja lisämainintana loistavasti laadittu treenipäiväkirja</a:t>
            </a: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1989363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2006-SYNT.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636312" y="2095199"/>
            <a:ext cx="8184160" cy="4232530"/>
          </a:xfrm>
        </p:spPr>
        <p:txBody>
          <a:bodyPr>
            <a:normAutofit fontScale="55000" lnSpcReduction="20000"/>
          </a:bodyPr>
          <a:lstStyle/>
          <a:p>
            <a:pPr lvl="0">
              <a:spcAft>
                <a:spcPts val="0"/>
              </a:spcAft>
              <a:tabLst>
                <a:tab pos="1285240" algn="l"/>
              </a:tabLst>
            </a:pPr>
            <a:r>
              <a:rPr lang="fi-FI" b="1" dirty="0">
                <a:latin typeface="Times New Roman" panose="02020603050405020304" pitchFamily="18" charset="0"/>
                <a:ea typeface="Times New Roman" panose="02020603050405020304" pitchFamily="18" charset="0"/>
              </a:rPr>
              <a:t>Kauden kehittyjä:			Seela Pihlavirta</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Pelaaja on määrätietoinen harjoituksissa kävijä. Halu omaksua harjoitteita, kuin myös kehittää niitä omalla ajalla. pelaaja uskaltaa myös pelitilanteissa yrittää opittuja asioita. </a:t>
            </a:r>
          </a:p>
          <a:p>
            <a:pPr lvl="0">
              <a:spcAft>
                <a:spcPts val="0"/>
              </a:spcAft>
              <a:tabLst>
                <a:tab pos="1285240" algn="l"/>
              </a:tabLst>
            </a:pPr>
            <a:endParaRPr lang="fi-FI" b="1" dirty="0">
              <a:latin typeface="Times New Roman" panose="02020603050405020304" pitchFamily="18" charset="0"/>
              <a:ea typeface="Times New Roman" panose="02020603050405020304" pitchFamily="18" charset="0"/>
            </a:endParaRPr>
          </a:p>
          <a:p>
            <a:pPr lvl="0">
              <a:spcAft>
                <a:spcPts val="0"/>
              </a:spcAft>
              <a:tabLst>
                <a:tab pos="1285240" algn="l"/>
              </a:tabLst>
            </a:pPr>
            <a:r>
              <a:rPr lang="fi-FI" b="1" dirty="0">
                <a:latin typeface="Times New Roman" panose="02020603050405020304" pitchFamily="18" charset="0"/>
                <a:ea typeface="Times New Roman" panose="02020603050405020304" pitchFamily="18" charset="0"/>
              </a:rPr>
              <a:t>Kauden työmyyrä:		Anna-Lucia Liikanen</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Pelaajalle tullut kauden aikana todella paljon peliaikaa ja vastuuta kentällä. On joukkueen ehdottomia tukipilareita, niin puolustus-, kuin hyökkäyspäässä. Omaksuu opittuja asioita ja pyrkii suorittamaan niitä pelitilanteissa. Pelaa aina suurella sydämellä ja kovalla taistelutahdolla. </a:t>
            </a:r>
          </a:p>
          <a:p>
            <a:pPr lvl="0">
              <a:spcAft>
                <a:spcPts val="0"/>
              </a:spcAft>
              <a:tabLst>
                <a:tab pos="1285240" algn="l"/>
              </a:tabLst>
            </a:pPr>
            <a:endParaRPr lang="fi-FI" dirty="0">
              <a:latin typeface="Times New Roman" panose="02020603050405020304" pitchFamily="18" charset="0"/>
              <a:ea typeface="Times New Roman" panose="02020603050405020304" pitchFamily="18" charset="0"/>
            </a:endParaRPr>
          </a:p>
          <a:p>
            <a:pPr lvl="0">
              <a:spcAft>
                <a:spcPts val="0"/>
              </a:spcAft>
              <a:tabLst>
                <a:tab pos="1285240" algn="l"/>
              </a:tabLst>
            </a:pPr>
            <a:r>
              <a:rPr lang="fi-FI" b="1" dirty="0">
                <a:latin typeface="Times New Roman" panose="02020603050405020304" pitchFamily="18" charset="0"/>
                <a:ea typeface="Times New Roman" panose="02020603050405020304" pitchFamily="18" charset="0"/>
              </a:rPr>
              <a:t>Kauden tulokas:			Lumi Seikkula</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Pelaaja tuli joukkueeseen vasta kauden puolessavälissä. Osoitti kuitenkin heti joukkueelle kuin myös valmennukselle olevansa valmis taistelemaan joukkueensa kuin myös omien taitojensa puolesta. Pelaaja on ahkera harjoituksissa kävijä. Harjoittelee kuin myös pelaa aina hymyssä suin.</a:t>
            </a:r>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4126783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2006-SYNT.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636312" y="2095199"/>
            <a:ext cx="8184160" cy="4232530"/>
          </a:xfrm>
        </p:spPr>
        <p:txBody>
          <a:bodyPr>
            <a:normAutofit fontScale="70000" lnSpcReduction="20000"/>
          </a:bodyPr>
          <a:lstStyle/>
          <a:p>
            <a:pPr lvl="0">
              <a:spcAft>
                <a:spcPts val="0"/>
              </a:spcAft>
              <a:tabLst>
                <a:tab pos="1285240" algn="l"/>
              </a:tabLst>
            </a:pPr>
            <a:r>
              <a:rPr lang="fi-FI" b="1" dirty="0">
                <a:latin typeface="Times New Roman" panose="02020603050405020304" pitchFamily="18" charset="0"/>
                <a:ea typeface="Times New Roman" panose="02020603050405020304" pitchFamily="18" charset="0"/>
              </a:rPr>
              <a:t>Kauden taistelija:		Lara Piippo</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Kauden aikana osoittanut periksiantamattomuutta tilanteissa kuin tilanteissa. Taistelee aina loppuun asti niin harjoituksissa kuin pelitilanteissa. Pelaaja tukee myös muita joukkuelaisia parhaaseen suoritukseensa. Pelaa aina suurella sydämellä ja kovalla itseluottamuksella joukkueensa eteen.</a:t>
            </a:r>
          </a:p>
          <a:p>
            <a:pPr lvl="0">
              <a:spcAft>
                <a:spcPts val="0"/>
              </a:spcAft>
              <a:tabLst>
                <a:tab pos="1285240" algn="l"/>
              </a:tabLst>
            </a:pPr>
            <a:endParaRPr lang="fi-FI" b="1" dirty="0">
              <a:latin typeface="Times New Roman" panose="02020603050405020304" pitchFamily="18" charset="0"/>
              <a:ea typeface="Times New Roman" panose="02020603050405020304" pitchFamily="18" charset="0"/>
            </a:endParaRPr>
          </a:p>
          <a:p>
            <a:pPr lvl="0">
              <a:spcAft>
                <a:spcPts val="0"/>
              </a:spcAft>
              <a:tabLst>
                <a:tab pos="1285240" algn="l"/>
              </a:tabLst>
            </a:pPr>
            <a:r>
              <a:rPr lang="fi-FI" b="1" dirty="0">
                <a:latin typeface="Times New Roman" panose="02020603050405020304" pitchFamily="18" charset="0"/>
                <a:ea typeface="Times New Roman" panose="02020603050405020304" pitchFamily="18" charset="0"/>
              </a:rPr>
              <a:t>Kauden luottopelaaja:		Nea Lehtinen</a:t>
            </a:r>
          </a:p>
          <a:p>
            <a:pPr lvl="0">
              <a:spcAft>
                <a:spcPts val="0"/>
              </a:spcAft>
              <a:tabLst>
                <a:tab pos="1285240" algn="l"/>
              </a:tabLst>
            </a:pPr>
            <a:r>
              <a:rPr lang="fi-FI" dirty="0">
                <a:latin typeface="Times New Roman" panose="02020603050405020304" pitchFamily="18" charset="0"/>
                <a:ea typeface="Times New Roman" panose="02020603050405020304" pitchFamily="18" charset="0"/>
              </a:rPr>
              <a:t>Pelaaja on kauden aikana osoittanut määrätietoista harjoittelua. Peli tilanteet kulkevat kuin oppikirjassa, näyttää loistavaa esimerkkiä joukkueellensa niin puolustus-, kuin hyökkäys taidoissa. Pelaaja pelaa aina 110 prosenttisesti ja harjoittelee 120 prosenttisesti. On todellinen valmentajan silmäterä.</a:t>
            </a:r>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4173985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2005-SYNT.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539552" y="1949981"/>
            <a:ext cx="8352927" cy="4223874"/>
          </a:xfrm>
        </p:spPr>
        <p:txBody>
          <a:bodyPr>
            <a:normAutofit fontScale="62500" lnSpcReduction="20000"/>
          </a:bodyPr>
          <a:lstStyle/>
          <a:p>
            <a:pPr marL="1056640"/>
            <a:r>
              <a:rPr lang="fi-FI" b="1" dirty="0">
                <a:latin typeface="Times New Roman" panose="02020603050405020304" pitchFamily="18" charset="0"/>
                <a:ea typeface="Times New Roman" panose="02020603050405020304" pitchFamily="18" charset="0"/>
              </a:rPr>
              <a:t>Työmyyrä:  	Erica Nikkilä</a:t>
            </a:r>
          </a:p>
          <a:p>
            <a:pPr marL="1056640"/>
            <a:r>
              <a:rPr lang="fi-FI" dirty="0">
                <a:latin typeface="Times New Roman" panose="02020603050405020304" pitchFamily="18" charset="0"/>
                <a:ea typeface="Times New Roman" panose="02020603050405020304" pitchFamily="18" charset="0"/>
              </a:rPr>
              <a:t>Tämä innokas pelaaja ahersi kuluneella kaudella 3 eri ikäluokassa ja 4 eri joukkueessa. Valittiin myös aluejoukkueeseen ja Helmari lopputurnaukseen.. </a:t>
            </a:r>
          </a:p>
          <a:p>
            <a:pPr marL="1056640"/>
            <a:endParaRPr lang="fi-FI" dirty="0">
              <a:latin typeface="Times New Roman" panose="02020603050405020304" pitchFamily="18" charset="0"/>
              <a:ea typeface="Times New Roman" panose="02020603050405020304" pitchFamily="18" charset="0"/>
            </a:endParaRPr>
          </a:p>
          <a:p>
            <a:pPr marL="1056640"/>
            <a:r>
              <a:rPr lang="fi-FI" b="1" dirty="0">
                <a:latin typeface="Times New Roman" panose="02020603050405020304" pitchFamily="18" charset="0"/>
                <a:ea typeface="Times New Roman" panose="02020603050405020304" pitchFamily="18" charset="0"/>
              </a:rPr>
              <a:t>Taistelija:  	Janeli Lumiste</a:t>
            </a:r>
          </a:p>
          <a:p>
            <a:pPr marL="1056640"/>
            <a:r>
              <a:rPr lang="fi-FI" dirty="0">
                <a:latin typeface="Times New Roman" panose="02020603050405020304" pitchFamily="18" charset="0"/>
                <a:ea typeface="Times New Roman" panose="02020603050405020304" pitchFamily="18" charset="0"/>
              </a:rPr>
              <a:t>Pelaaja joka ei pienistä valita. Väsymätön puurtaja, joka antaa joka ottelussa kaikkensa. Valittiin myös Helmari lopputurnaukseen</a:t>
            </a:r>
          </a:p>
          <a:p>
            <a:pPr marL="1056640"/>
            <a:r>
              <a:rPr lang="fi-FI" b="1" dirty="0">
                <a:latin typeface="Times New Roman" panose="02020603050405020304" pitchFamily="18" charset="0"/>
                <a:ea typeface="Times New Roman" panose="02020603050405020304" pitchFamily="18" charset="0"/>
              </a:rPr>
              <a:t>	</a:t>
            </a:r>
          </a:p>
          <a:p>
            <a:pPr marL="1056640"/>
            <a:r>
              <a:rPr lang="fi-FI" b="1" dirty="0">
                <a:latin typeface="Times New Roman" panose="02020603050405020304" pitchFamily="18" charset="0"/>
                <a:ea typeface="Times New Roman" panose="02020603050405020304" pitchFamily="18" charset="0"/>
              </a:rPr>
              <a:t>Yllättäjä:  	Pinja Syvänen</a:t>
            </a:r>
          </a:p>
          <a:p>
            <a:pPr marL="1056640"/>
            <a:r>
              <a:rPr lang="fi-FI" dirty="0">
                <a:latin typeface="Times New Roman" panose="02020603050405020304" pitchFamily="18" charset="0"/>
                <a:ea typeface="Times New Roman" panose="02020603050405020304" pitchFamily="18" charset="0"/>
              </a:rPr>
              <a:t>Kauden todellinen komeetta. Esimerkki siitä, mitä tunnollisella harjoittelulla voi saavuttaa. Nousi talven aikana haastejoukkueesta kilpajoukkueen tukipilariksi. Pelasi myös useita otteluita T18-tyttöjen ikäluokassa. </a:t>
            </a:r>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427237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JALKAPALLO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ERIKOISPALKINNOT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80383" y="2066571"/>
            <a:ext cx="8011781" cy="4107284"/>
          </a:xfrm>
        </p:spPr>
        <p:txBody>
          <a:bodyPr>
            <a:normAutofit fontScale="40000" lnSpcReduction="20000"/>
          </a:bodyPr>
          <a:lstStyle/>
          <a:p>
            <a:pPr lvl="0">
              <a:spcAft>
                <a:spcPts val="0"/>
              </a:spcAft>
              <a:tabLst>
                <a:tab pos="457200" algn="l"/>
              </a:tabLst>
            </a:pPr>
            <a:r>
              <a:rPr lang="fi-FI" sz="4800" dirty="0">
                <a:latin typeface="Times New Roman" panose="02020603050405020304" pitchFamily="18" charset="0"/>
                <a:ea typeface="Times New Roman" panose="02020603050405020304" pitchFamily="18" charset="0"/>
              </a:rPr>
              <a:t>Vuoden naispelaaja   / kiertopalkinto   ( palkinto + muistopytty)</a:t>
            </a:r>
          </a:p>
          <a:p>
            <a:pPr marL="685800" indent="142240">
              <a:spcAft>
                <a:spcPts val="0"/>
              </a:spcAft>
            </a:pPr>
            <a:r>
              <a:rPr lang="fi-FI" sz="4800" b="1" dirty="0">
                <a:latin typeface="Times New Roman" panose="02020603050405020304" pitchFamily="18" charset="0"/>
                <a:ea typeface="Times New Roman" panose="02020603050405020304" pitchFamily="18" charset="0"/>
              </a:rPr>
              <a:t>Emmi </a:t>
            </a:r>
            <a:r>
              <a:rPr lang="fi-FI" sz="4800" b="1" dirty="0" err="1">
                <a:latin typeface="Times New Roman" panose="02020603050405020304" pitchFamily="18" charset="0"/>
                <a:ea typeface="Times New Roman" panose="02020603050405020304" pitchFamily="18" charset="0"/>
              </a:rPr>
              <a:t>Kortesmaa</a:t>
            </a:r>
            <a:endParaRPr lang="fi-FI" sz="4800" dirty="0">
              <a:latin typeface="Times New Roman" panose="02020603050405020304" pitchFamily="18" charset="0"/>
              <a:ea typeface="Times New Roman" panose="02020603050405020304" pitchFamily="18" charset="0"/>
            </a:endParaRPr>
          </a:p>
          <a:p>
            <a:pPr marL="828040">
              <a:spcAft>
                <a:spcPts val="0"/>
              </a:spcAft>
            </a:pPr>
            <a:r>
              <a:rPr lang="fi-FI" sz="4800" dirty="0">
                <a:latin typeface="Times New Roman" panose="02020603050405020304" pitchFamily="18" charset="0"/>
                <a:ea typeface="Times New Roman" panose="02020603050405020304" pitchFamily="18" charset="0"/>
              </a:rPr>
              <a:t>Nuoresta iästään huolimatta kantanut vastuun jo usean vuoden ajan edustusjoukkueen puolustuksen lukkona. Pystyy omilla torjunnoillaan auttamaan joukkueensa voittoon ja jaksaa tsempata myös muita venymään parhaimpaansa. Tukee myös nuorempiaan kehittymään maalivahdin uralla. </a:t>
            </a:r>
          </a:p>
          <a:p>
            <a:pPr marL="1056640">
              <a:spcAft>
                <a:spcPts val="0"/>
              </a:spcAft>
            </a:pPr>
            <a:r>
              <a:rPr lang="fi-FI" sz="4800" dirty="0">
                <a:latin typeface="Times New Roman" panose="02020603050405020304" pitchFamily="18" charset="0"/>
                <a:ea typeface="Times New Roman" panose="02020603050405020304" pitchFamily="18" charset="0"/>
              </a:rPr>
              <a:t> </a:t>
            </a:r>
          </a:p>
          <a:p>
            <a:pPr lvl="0">
              <a:spcAft>
                <a:spcPts val="0"/>
              </a:spcAft>
              <a:tabLst>
                <a:tab pos="457200" algn="l"/>
              </a:tabLst>
            </a:pPr>
            <a:r>
              <a:rPr lang="fi-FI" sz="4800" dirty="0">
                <a:latin typeface="Times New Roman" panose="02020603050405020304" pitchFamily="18" charset="0"/>
                <a:ea typeface="Times New Roman" panose="02020603050405020304" pitchFamily="18" charset="0"/>
              </a:rPr>
              <a:t>Vuoden tyttöpelaaja   / kiertopalkinto   ( palkinto + muistopytty)</a:t>
            </a:r>
          </a:p>
          <a:p>
            <a:pPr marL="828040">
              <a:spcAft>
                <a:spcPts val="0"/>
              </a:spcAft>
            </a:pPr>
            <a:r>
              <a:rPr lang="fi-FI" sz="4800" b="1" dirty="0">
                <a:latin typeface="Times New Roman" panose="02020603050405020304" pitchFamily="18" charset="0"/>
                <a:ea typeface="Times New Roman" panose="02020603050405020304" pitchFamily="18" charset="0"/>
              </a:rPr>
              <a:t>Ella Saranpää</a:t>
            </a:r>
            <a:endParaRPr lang="fi-FI" sz="4800" dirty="0">
              <a:latin typeface="Times New Roman" panose="02020603050405020304" pitchFamily="18" charset="0"/>
              <a:ea typeface="Times New Roman" panose="02020603050405020304" pitchFamily="18" charset="0"/>
            </a:endParaRPr>
          </a:p>
          <a:p>
            <a:r>
              <a:rPr lang="fi-FI" sz="4800" dirty="0">
                <a:latin typeface="Times New Roman" panose="02020603050405020304" pitchFamily="18" charset="0"/>
                <a:ea typeface="Times New Roman" panose="02020603050405020304" pitchFamily="18" charset="0"/>
              </a:rPr>
              <a:t>	Aktiivinen ja tunnollinen harjoittelija, joka tekee paljon töitä 	kehittymisensä eteen myös harjoitusten ulkopuolella. Omaa 	urheilulliset elämäntavat ja janoaa oppia aina lisää. Kauden aikana 	vakiinnutti paikkansa edustuksen avauskokoonpanossa. Aktiivinen 	nuori myös muussa seuratoiminnassa.</a:t>
            </a:r>
            <a:endParaRPr lang="fi-FI" sz="2900" dirty="0">
              <a:latin typeface="Times New Roman" panose="02020603050405020304" pitchFamily="18" charset="0"/>
              <a:cs typeface="Times New Roman" panose="02020603050405020304" pitchFamily="18" charset="0"/>
            </a:endParaRP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337150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2005-SYNT.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57199" y="2058199"/>
            <a:ext cx="8034965" cy="3933533"/>
          </a:xfrm>
        </p:spPr>
        <p:txBody>
          <a:bodyPr>
            <a:normAutofit fontScale="77500" lnSpcReduction="20000"/>
          </a:bodyPr>
          <a:lstStyle/>
          <a:p>
            <a:pPr marL="1056640">
              <a:spcAft>
                <a:spcPts val="0"/>
              </a:spcAft>
            </a:pPr>
            <a:r>
              <a:rPr lang="fi-FI" b="1" dirty="0">
                <a:latin typeface="Times New Roman" panose="02020603050405020304" pitchFamily="18" charset="0"/>
                <a:ea typeface="Times New Roman" panose="02020603050405020304" pitchFamily="18" charset="0"/>
              </a:rPr>
              <a:t>Nopea:  		Milja Puntalo</a:t>
            </a:r>
          </a:p>
          <a:p>
            <a:pPr marL="1056640">
              <a:spcAft>
                <a:spcPts val="0"/>
              </a:spcAft>
            </a:pPr>
            <a:r>
              <a:rPr lang="fi-FI" dirty="0">
                <a:latin typeface="Times New Roman" panose="02020603050405020304" pitchFamily="18" charset="0"/>
                <a:ea typeface="Times New Roman" panose="02020603050405020304" pitchFamily="18" charset="0"/>
              </a:rPr>
              <a:t>Tämän pelaajan vahvuudet ovat nopeus ja rohkea ylöspäin pelaaminen. Pelasi kesän aikana myös naisten sekä T18-tyttöjen pelejä ja oli mukana Helmari-turnauksessa. </a:t>
            </a:r>
          </a:p>
          <a:p>
            <a:pPr marL="1056640">
              <a:spcAft>
                <a:spcPts val="0"/>
              </a:spcAft>
            </a:pPr>
            <a:r>
              <a:rPr lang="fi-FI" b="1" dirty="0">
                <a:latin typeface="Times New Roman" panose="02020603050405020304" pitchFamily="18" charset="0"/>
                <a:ea typeface="Times New Roman" panose="02020603050405020304" pitchFamily="18" charset="0"/>
              </a:rPr>
              <a:t>	</a:t>
            </a:r>
          </a:p>
          <a:p>
            <a:pPr marL="1056640">
              <a:spcAft>
                <a:spcPts val="0"/>
              </a:spcAft>
            </a:pPr>
            <a:r>
              <a:rPr lang="fi-FI" b="1" dirty="0">
                <a:latin typeface="Times New Roman" panose="02020603050405020304" pitchFamily="18" charset="0"/>
                <a:ea typeface="Times New Roman" panose="02020603050405020304" pitchFamily="18" charset="0"/>
              </a:rPr>
              <a:t>Lupaava pelaaja: 	Asta Koivisto</a:t>
            </a:r>
          </a:p>
          <a:p>
            <a:pPr marL="1056640">
              <a:spcAft>
                <a:spcPts val="0"/>
              </a:spcAft>
            </a:pPr>
            <a:r>
              <a:rPr lang="fi-FI" dirty="0">
                <a:latin typeface="Times New Roman" panose="02020603050405020304" pitchFamily="18" charset="0"/>
                <a:ea typeface="Times New Roman" panose="02020603050405020304" pitchFamily="18" charset="0"/>
              </a:rPr>
              <a:t>Erittäin nopea ja hyvän laukauksen omaava pelaaja. </a:t>
            </a:r>
          </a:p>
          <a:p>
            <a:pPr marL="1056640">
              <a:spcAft>
                <a:spcPts val="0"/>
              </a:spcAft>
            </a:pPr>
            <a:r>
              <a:rPr lang="fi-FI" dirty="0">
                <a:latin typeface="Times New Roman" panose="02020603050405020304" pitchFamily="18" charset="0"/>
                <a:ea typeface="Times New Roman" panose="02020603050405020304" pitchFamily="18" charset="0"/>
              </a:rPr>
              <a:t>Ratkaisi rohkeilla nousuillaan monta ottelua. Todella lupaava pelaaja. </a:t>
            </a:r>
          </a:p>
          <a:p>
            <a:pPr marL="1056640">
              <a:spcAft>
                <a:spcPts val="0"/>
              </a:spcAft>
            </a:pPr>
            <a:r>
              <a:rPr lang="fi-FI" dirty="0">
                <a:latin typeface="Times New Roman" panose="02020603050405020304" pitchFamily="18" charset="0"/>
                <a:ea typeface="Times New Roman" panose="02020603050405020304" pitchFamily="18" charset="0"/>
              </a:rPr>
              <a:t> </a:t>
            </a:r>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1477271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T18-TYTÖT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605723" y="1834533"/>
            <a:ext cx="8097766" cy="4412748"/>
          </a:xfrm>
        </p:spPr>
        <p:txBody>
          <a:bodyPr>
            <a:normAutofit fontScale="55000" lnSpcReduction="20000"/>
          </a:bodyPr>
          <a:lstStyle/>
          <a:p>
            <a:pPr lvl="0">
              <a:spcAft>
                <a:spcPts val="0"/>
              </a:spcAft>
            </a:pPr>
            <a:r>
              <a:rPr lang="fi-FI" b="1" dirty="0">
                <a:latin typeface="Times New Roman" panose="02020603050405020304" pitchFamily="18" charset="0"/>
                <a:ea typeface="Times New Roman" panose="02020603050405020304" pitchFamily="18" charset="0"/>
              </a:rPr>
              <a:t>Kauden harjoittelija:		Tuuli Löfgren</a:t>
            </a:r>
          </a:p>
          <a:p>
            <a:pPr lvl="0">
              <a:spcAft>
                <a:spcPts val="0"/>
              </a:spcAft>
            </a:pPr>
            <a:r>
              <a:rPr lang="fi-FI" dirty="0">
                <a:latin typeface="Times New Roman" panose="02020603050405020304" pitchFamily="18" charset="0"/>
                <a:ea typeface="Times New Roman" panose="02020603050405020304" pitchFamily="18" charset="0"/>
              </a:rPr>
              <a:t>Osallistui hyvällä aktiivisuudella joukkueen harjoituksiin ja oli aina valmiina harjoittelemaan. Harjoitukset tehtiin aina täysillä säästelemättä itseään. Harjoitusten kautta omaksui useamman pelipaikan pelitavat kauden mittaan</a:t>
            </a:r>
          </a:p>
          <a:p>
            <a:pPr lvl="0">
              <a:spcAft>
                <a:spcPts val="0"/>
              </a:spcAft>
            </a:pPr>
            <a:endParaRPr lang="fi-FI" b="1" dirty="0">
              <a:latin typeface="Times New Roman" panose="02020603050405020304" pitchFamily="18" charset="0"/>
              <a:ea typeface="Times New Roman" panose="02020603050405020304" pitchFamily="18" charset="0"/>
            </a:endParaRPr>
          </a:p>
          <a:p>
            <a:pPr lvl="0">
              <a:spcAft>
                <a:spcPts val="0"/>
              </a:spcAft>
            </a:pPr>
            <a:r>
              <a:rPr lang="fi-FI" b="1" dirty="0">
                <a:latin typeface="Times New Roman" panose="02020603050405020304" pitchFamily="18" charset="0"/>
                <a:ea typeface="Times New Roman" panose="02020603050405020304" pitchFamily="18" charset="0"/>
              </a:rPr>
              <a:t>Kehittynein kehittyjä:                     	Ella Saranpää</a:t>
            </a:r>
          </a:p>
          <a:p>
            <a:pPr lvl="0">
              <a:spcAft>
                <a:spcPts val="0"/>
              </a:spcAft>
            </a:pPr>
            <a:r>
              <a:rPr lang="fi-FI" dirty="0">
                <a:latin typeface="Times New Roman" panose="02020603050405020304" pitchFamily="18" charset="0"/>
                <a:ea typeface="Times New Roman" panose="02020603050405020304" pitchFamily="18" charset="0"/>
              </a:rPr>
              <a:t>Aktiivinen harjoittelija joka kauden aikana osallistui ahkerasti joukkueen toimintaa niin harjoituksissa kuin peleissäkin. Kauden mittaan tuli useita upeita maaleja vastustajan verkkoon. Taisteli tilanteet loppuu asti joukkueen eteen. Kehittyi kauden aikana pelaajana eri pelipaikoilla</a:t>
            </a:r>
          </a:p>
          <a:p>
            <a:pPr lvl="0">
              <a:spcAft>
                <a:spcPts val="0"/>
              </a:spcAft>
            </a:pPr>
            <a:endParaRPr lang="fi-FI" b="1" dirty="0">
              <a:latin typeface="Times New Roman" panose="02020603050405020304" pitchFamily="18" charset="0"/>
              <a:ea typeface="Times New Roman" panose="02020603050405020304" pitchFamily="18" charset="0"/>
            </a:endParaRPr>
          </a:p>
          <a:p>
            <a:pPr lvl="0">
              <a:spcAft>
                <a:spcPts val="0"/>
              </a:spcAft>
            </a:pPr>
            <a:r>
              <a:rPr lang="fi-FI" b="1" dirty="0">
                <a:latin typeface="Times New Roman" panose="02020603050405020304" pitchFamily="18" charset="0"/>
                <a:ea typeface="Times New Roman" panose="02020603050405020304" pitchFamily="18" charset="0"/>
              </a:rPr>
              <a:t>Joukkuepelaaja:                               	Helmi Artama</a:t>
            </a:r>
          </a:p>
          <a:p>
            <a:pPr lvl="0">
              <a:spcAft>
                <a:spcPts val="0"/>
              </a:spcAft>
            </a:pPr>
            <a:r>
              <a:rPr lang="fi-FI" dirty="0">
                <a:latin typeface="Times New Roman" panose="02020603050405020304" pitchFamily="18" charset="0"/>
                <a:ea typeface="Times New Roman" panose="02020603050405020304" pitchFamily="18" charset="0"/>
              </a:rPr>
              <a:t>Positiivista osallistumista joukkueen tapahtumissa, joka korostui erityisesti pelitapahtumissa. Oli aina valmiina auttamaan joukkuetta ja teki aina parhaansa oli sitten kyse peleistä tai harjoituksista. Peleissä pelasi aina hyvällä omalla tasollaan</a:t>
            </a:r>
          </a:p>
          <a:p>
            <a:pPr lvl="0">
              <a:spcAft>
                <a:spcPts val="0"/>
              </a:spcAft>
            </a:pPr>
            <a:r>
              <a:rPr lang="fi-FI" dirty="0">
                <a:latin typeface="Times New Roman" panose="02020603050405020304" pitchFamily="18" charset="0"/>
                <a:ea typeface="Times New Roman" panose="02020603050405020304" pitchFamily="18" charset="0"/>
              </a:rPr>
              <a:t> </a:t>
            </a:r>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3280398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NAISET HARRASTE</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675019" y="1840063"/>
            <a:ext cx="7992888" cy="3892975"/>
          </a:xfrm>
        </p:spPr>
        <p:txBody>
          <a:bodyPr>
            <a:normAutofit fontScale="62500" lnSpcReduction="20000"/>
          </a:bodyPr>
          <a:lstStyle/>
          <a:p>
            <a:pPr lvl="0">
              <a:spcAft>
                <a:spcPts val="0"/>
              </a:spcAft>
            </a:pPr>
            <a:r>
              <a:rPr lang="fi-FI" b="1" dirty="0">
                <a:latin typeface="Times New Roman" panose="02020603050405020304" pitchFamily="18" charset="0"/>
                <a:ea typeface="Times New Roman" panose="02020603050405020304" pitchFamily="18" charset="0"/>
              </a:rPr>
              <a:t>Luottopelaaja:		Saara Järvinen</a:t>
            </a:r>
          </a:p>
          <a:p>
            <a:pPr lvl="0">
              <a:spcAft>
                <a:spcPts val="0"/>
              </a:spcAft>
            </a:pPr>
            <a:r>
              <a:rPr lang="fi-FI" dirty="0">
                <a:latin typeface="Times New Roman" panose="02020603050405020304" pitchFamily="18" charset="0"/>
                <a:ea typeface="Times New Roman" panose="02020603050405020304" pitchFamily="18" charset="0"/>
              </a:rPr>
              <a:t>Joukkueen tukipilari ja luottopelaaja. Pelasi varmoin ottein maalissa kaikki pelit ja huipputorjunnoillaan pelasti joukkueen monesta tukalasta paikasta. </a:t>
            </a:r>
            <a:r>
              <a:rPr lang="fi-FI" b="1" dirty="0">
                <a:latin typeface="Times New Roman" panose="02020603050405020304" pitchFamily="18" charset="0"/>
                <a:ea typeface="Times New Roman" panose="02020603050405020304" pitchFamily="18" charset="0"/>
              </a:rPr>
              <a:t>	</a:t>
            </a:r>
          </a:p>
          <a:p>
            <a:pPr lvl="0">
              <a:spcAft>
                <a:spcPts val="0"/>
              </a:spcAft>
            </a:pPr>
            <a:endParaRPr lang="fi-FI" b="1" dirty="0">
              <a:latin typeface="Times New Roman" panose="02020603050405020304" pitchFamily="18" charset="0"/>
              <a:ea typeface="Times New Roman" panose="02020603050405020304" pitchFamily="18" charset="0"/>
            </a:endParaRPr>
          </a:p>
          <a:p>
            <a:pPr lvl="0">
              <a:spcAft>
                <a:spcPts val="0"/>
              </a:spcAft>
            </a:pPr>
            <a:r>
              <a:rPr lang="fi-FI" b="1" dirty="0">
                <a:latin typeface="Times New Roman" panose="02020603050405020304" pitchFamily="18" charset="0"/>
                <a:ea typeface="Times New Roman" panose="02020603050405020304" pitchFamily="18" charset="0"/>
              </a:rPr>
              <a:t>Maalinälkäisin:		Janni Thulin 	 </a:t>
            </a:r>
          </a:p>
          <a:p>
            <a:pPr lvl="0">
              <a:spcAft>
                <a:spcPts val="0"/>
              </a:spcAft>
            </a:pPr>
            <a:r>
              <a:rPr lang="fi-FI" dirty="0">
                <a:latin typeface="Times New Roman" panose="02020603050405020304" pitchFamily="18" charset="0"/>
                <a:ea typeface="Times New Roman" panose="02020603050405020304" pitchFamily="18" charset="0"/>
              </a:rPr>
              <a:t>Raataa kentällä ja antaa aina kaikkensa joukkueen eteen. Kauden aikana viimeisteli yli puolet joukkueen maaleista. Pystyy pelaamaan lähes kaikilla pelipaikoilla, mutta useimmiten heiluttelee verkkoja kärjessä. </a:t>
            </a:r>
          </a:p>
          <a:p>
            <a:pPr lvl="0">
              <a:spcAft>
                <a:spcPts val="0"/>
              </a:spcAft>
            </a:pPr>
            <a:endParaRPr lang="fi-FI" b="1" dirty="0">
              <a:latin typeface="Times New Roman" panose="02020603050405020304" pitchFamily="18" charset="0"/>
              <a:ea typeface="Times New Roman" panose="02020603050405020304" pitchFamily="18" charset="0"/>
            </a:endParaRPr>
          </a:p>
          <a:p>
            <a:pPr lvl="0">
              <a:spcAft>
                <a:spcPts val="0"/>
              </a:spcAft>
            </a:pPr>
            <a:r>
              <a:rPr lang="fi-FI" b="1" dirty="0">
                <a:latin typeface="Times New Roman" panose="02020603050405020304" pitchFamily="18" charset="0"/>
                <a:ea typeface="Times New Roman" panose="02020603050405020304" pitchFamily="18" charset="0"/>
              </a:rPr>
              <a:t>Ikiliikkuja:		Annika Heikkilä 	 </a:t>
            </a:r>
          </a:p>
          <a:p>
            <a:pPr lvl="0">
              <a:spcAft>
                <a:spcPts val="0"/>
              </a:spcAft>
            </a:pPr>
            <a:r>
              <a:rPr lang="fi-FI" dirty="0">
                <a:latin typeface="Times New Roman" panose="02020603050405020304" pitchFamily="18" charset="0"/>
                <a:ea typeface="Times New Roman" panose="02020603050405020304" pitchFamily="18" charset="0"/>
              </a:rPr>
              <a:t>Antaa aina 100% kaikkensa harjoituksissa ja peleissä. </a:t>
            </a:r>
          </a:p>
          <a:p>
            <a:pPr lvl="0">
              <a:spcAft>
                <a:spcPts val="0"/>
              </a:spcAft>
            </a:pPr>
            <a:r>
              <a:rPr lang="fi-FI" dirty="0">
                <a:latin typeface="Times New Roman" panose="02020603050405020304" pitchFamily="18" charset="0"/>
                <a:ea typeface="Times New Roman" panose="02020603050405020304" pitchFamily="18" charset="0"/>
              </a:rPr>
              <a:t>Vikkelä ja väsymätön taistelija, joka ei luovuta missään tilanteessa</a:t>
            </a:r>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3896644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NAISET 2-JOUKKUE</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80383" y="1949981"/>
            <a:ext cx="8011781" cy="4041752"/>
          </a:xfrm>
        </p:spPr>
        <p:txBody>
          <a:bodyPr>
            <a:normAutofit fontScale="70000" lnSpcReduction="20000"/>
          </a:bodyPr>
          <a:lstStyle/>
          <a:p>
            <a:pPr marL="1056640">
              <a:spcAft>
                <a:spcPts val="0"/>
              </a:spcAft>
            </a:pPr>
            <a:r>
              <a:rPr lang="fi-FI" b="1" dirty="0">
                <a:latin typeface="Times New Roman" panose="02020603050405020304" pitchFamily="18" charset="0"/>
                <a:ea typeface="Times New Roman" panose="02020603050405020304" pitchFamily="18" charset="0"/>
              </a:rPr>
              <a:t>Maalinälkäisin:	Greta Wedman</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Pelaaja, joka osallistui aktiivisesti kauden aikana harjoituksiin ja peleihin. Osallistui usein peleissä olemaan oikeaan aikaan oikeassa ja paikassa ja viimeistelemään näin tukun maaleja. </a:t>
            </a:r>
          </a:p>
          <a:p>
            <a:pPr marL="1056640">
              <a:spcAft>
                <a:spcPts val="0"/>
              </a:spcAft>
            </a:pPr>
            <a:r>
              <a:rPr lang="fi-FI" dirty="0">
                <a:latin typeface="Times New Roman" panose="02020603050405020304" pitchFamily="18" charset="0"/>
                <a:ea typeface="Times New Roman" panose="02020603050405020304" pitchFamily="18" charset="0"/>
              </a:rPr>
              <a:t> </a:t>
            </a:r>
          </a:p>
          <a:p>
            <a:pPr marL="1056640">
              <a:spcAft>
                <a:spcPts val="0"/>
              </a:spcAft>
            </a:pPr>
            <a:r>
              <a:rPr lang="fi-FI" b="1" dirty="0">
                <a:latin typeface="Times New Roman" panose="02020603050405020304" pitchFamily="18" charset="0"/>
                <a:ea typeface="Times New Roman" panose="02020603050405020304" pitchFamily="18" charset="0"/>
              </a:rPr>
              <a:t>Sisupussi:		Pinja Aaltonen 	</a:t>
            </a:r>
            <a:r>
              <a:rPr lang="fi-FI" dirty="0">
                <a:latin typeface="Times New Roman" panose="02020603050405020304" pitchFamily="18" charset="0"/>
                <a:ea typeface="Times New Roman" panose="02020603050405020304" pitchFamily="18" charset="0"/>
              </a:rPr>
              <a:t> </a:t>
            </a:r>
          </a:p>
          <a:p>
            <a:pPr marL="1056640">
              <a:spcAft>
                <a:spcPts val="0"/>
              </a:spcAft>
            </a:pPr>
            <a:r>
              <a:rPr lang="fi-FI" dirty="0">
                <a:latin typeface="Times New Roman" panose="02020603050405020304" pitchFamily="18" charset="0"/>
                <a:ea typeface="Times New Roman" panose="02020603050405020304" pitchFamily="18" charset="0"/>
              </a:rPr>
              <a:t>Loukkaantumisen jälkeen paluun jalkapallokentille tehnyt pelaaja, joka omalla liikkeellään pystyy auttamaan joukkueensa peliä. Alun takeltelun jälkeen löysi tutun peli-ilmeen kentällä ja auttoi myös nuorempia pelaten B-tyttöjen sarjaa. </a:t>
            </a:r>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1525959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NAISET ED+2-JOUKKUE</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80384" y="1949981"/>
            <a:ext cx="7786738" cy="4041752"/>
          </a:xfrm>
        </p:spPr>
        <p:txBody>
          <a:bodyPr>
            <a:normAutofit fontScale="62500" lnSpcReduction="20000"/>
          </a:bodyPr>
          <a:lstStyle/>
          <a:p>
            <a:pPr marL="1056640">
              <a:spcAft>
                <a:spcPts val="0"/>
              </a:spcAft>
            </a:pPr>
            <a:r>
              <a:rPr lang="fi-FI" b="1" dirty="0">
                <a:latin typeface="Times New Roman" panose="02020603050405020304" pitchFamily="18" charset="0"/>
                <a:ea typeface="Times New Roman" panose="02020603050405020304" pitchFamily="18" charset="0"/>
              </a:rPr>
              <a:t>Sisupussi:		Janina Rosenberg</a:t>
            </a:r>
          </a:p>
          <a:p>
            <a:pPr marL="1056640">
              <a:spcAft>
                <a:spcPts val="0"/>
              </a:spcAft>
            </a:pPr>
            <a:r>
              <a:rPr lang="fi-FI" b="1" dirty="0">
                <a:latin typeface="Times New Roman" panose="02020603050405020304" pitchFamily="18" charset="0"/>
                <a:ea typeface="Times New Roman" panose="02020603050405020304" pitchFamily="18" charset="0"/>
              </a:rPr>
              <a:t>		</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Erittäin aktiivinen harjoittelija, jolta ei vastoinkäymiset lopu. Sinnikkäästi kerta toisensa jälkeen jaksaa säntillisesti kuntouttaa itseään. Halu pelikentille ja pallon perään on valtava. Silloin, kun terveystilanne ei salli joukkueharjoittelua löytyy tämä pelaaja kuminauhojen kanssa kentän laidalta. Pelireissuja ei jätetä väliin, vaikka itse ei kentälle voikaan mennä. Vaikeuksista huolimatta pelaaja pääsi kesällä myös pelikentille ja osoitti heti näppäryytensä pallon kanssa. Nuoresta iästä huolimatta kyseessä on pelaaja, joka nauttii pelikavereidensa suurta arvostusta ja on ratkaisuissaan kylmähermoinen peluri. Joukkueharjoitusten lisäksi harjoittelee tilanteestaan huolimatta omalla ajalla pallon kanssa enemmän kuin joukkueen muut pelaajat yhteensä.</a:t>
            </a:r>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1088599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a:t>
            </a: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 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NAISET EDUSTUSJOUKKUE</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33582" y="1949980"/>
            <a:ext cx="7779631" cy="4771495"/>
          </a:xfrm>
        </p:spPr>
        <p:txBody>
          <a:bodyPr>
            <a:normAutofit fontScale="55000" lnSpcReduction="20000"/>
          </a:bodyPr>
          <a:lstStyle/>
          <a:p>
            <a:pPr marL="1056640">
              <a:spcAft>
                <a:spcPts val="0"/>
              </a:spcAft>
            </a:pPr>
            <a:r>
              <a:rPr lang="fi-FI" b="1" dirty="0">
                <a:latin typeface="Times New Roman" panose="02020603050405020304" pitchFamily="18" charset="0"/>
                <a:ea typeface="Times New Roman" panose="02020603050405020304" pitchFamily="18" charset="0"/>
              </a:rPr>
              <a:t>Tulokas:		Anna Orslahti</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Joukkueessa ensimmäisen kautensa pelannut nopeakinttuinen taistelija, joka muutaman kerran yllätti myös vastustajan puolustuksen. Monipuolinen pelaaja, joka pystyy pelaamaan useampaa pelipaikkaa.</a:t>
            </a:r>
          </a:p>
          <a:p>
            <a:pPr marL="1056640">
              <a:spcAft>
                <a:spcPts val="0"/>
              </a:spcAft>
            </a:pPr>
            <a:r>
              <a:rPr lang="fi-FI" dirty="0">
                <a:latin typeface="Times New Roman" panose="02020603050405020304" pitchFamily="18" charset="0"/>
                <a:ea typeface="Times New Roman" panose="02020603050405020304" pitchFamily="18" charset="0"/>
              </a:rPr>
              <a:t> </a:t>
            </a:r>
          </a:p>
          <a:p>
            <a:pPr marL="1056640">
              <a:spcAft>
                <a:spcPts val="0"/>
              </a:spcAft>
            </a:pPr>
            <a:r>
              <a:rPr lang="fi-FI" b="1" dirty="0">
                <a:latin typeface="Times New Roman" panose="02020603050405020304" pitchFamily="18" charset="0"/>
                <a:ea typeface="Times New Roman" panose="02020603050405020304" pitchFamily="18" charset="0"/>
              </a:rPr>
              <a:t>Maalinälkäisin:		Jonna Sulonen 	</a:t>
            </a:r>
            <a:r>
              <a:rPr lang="fi-FI" dirty="0">
                <a:latin typeface="Times New Roman" panose="02020603050405020304" pitchFamily="18" charset="0"/>
                <a:ea typeface="Times New Roman" panose="02020603050405020304" pitchFamily="18" charset="0"/>
              </a:rPr>
              <a:t> </a:t>
            </a:r>
          </a:p>
          <a:p>
            <a:pPr marL="1056640">
              <a:spcAft>
                <a:spcPts val="0"/>
              </a:spcAft>
              <a:tabLst>
                <a:tab pos="2717800" algn="l"/>
              </a:tabLst>
            </a:pPr>
            <a:r>
              <a:rPr lang="fi-FI" dirty="0">
                <a:latin typeface="Times New Roman" panose="02020603050405020304" pitchFamily="18" charset="0"/>
                <a:ea typeface="Times New Roman" panose="02020603050405020304" pitchFamily="18" charset="0"/>
              </a:rPr>
              <a:t>Aina valmiina peleille. Pallotaitava juonittelija ja joukkueen erikoistilannespesialisti, joka viimeisteli useamman maalin suoraan kulmasta tai vapaapotkusta. Kasvoi kauden aikana näkyväksi pelaajaksi edustusjoukkueessa. </a:t>
            </a:r>
          </a:p>
          <a:p>
            <a:pPr marL="1056640">
              <a:spcAft>
                <a:spcPts val="0"/>
              </a:spcAft>
              <a:tabLst>
                <a:tab pos="2717800" algn="l"/>
              </a:tabLst>
            </a:pPr>
            <a:r>
              <a:rPr lang="fi-FI" dirty="0">
                <a:latin typeface="Times New Roman" panose="02020603050405020304" pitchFamily="18" charset="0"/>
                <a:ea typeface="Times New Roman" panose="02020603050405020304" pitchFamily="18" charset="0"/>
              </a:rPr>
              <a:t> </a:t>
            </a:r>
          </a:p>
          <a:p>
            <a:pPr marL="1056640">
              <a:spcAft>
                <a:spcPts val="0"/>
              </a:spcAft>
              <a:tabLst>
                <a:tab pos="2717800" algn="l"/>
              </a:tabLst>
            </a:pPr>
            <a:r>
              <a:rPr lang="fi-FI" dirty="0">
                <a:latin typeface="Times New Roman" panose="02020603050405020304" pitchFamily="18" charset="0"/>
                <a:ea typeface="Times New Roman" panose="02020603050405020304" pitchFamily="18" charset="0"/>
              </a:rPr>
              <a:t> </a:t>
            </a:r>
            <a:r>
              <a:rPr lang="fi-FI" b="1" dirty="0">
                <a:latin typeface="Times New Roman" panose="02020603050405020304" pitchFamily="18" charset="0"/>
                <a:ea typeface="Times New Roman" panose="02020603050405020304" pitchFamily="18" charset="0"/>
              </a:rPr>
              <a:t>Puurtaja:			Elli Koivula</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Jatkoi otteitaan siitä mihin edelliskausi jäi. Syttyy pelistä toiseen taistelemaan oman joukkueen puolesta ja piiskaa myös muita tekemään töitä. Yllättää vastustajan kerta toisensa jälkeen kilpajuoksutilanteissa. Asenne kohdallaan sekä treeneissä että peleissä.</a:t>
            </a:r>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dirty="0"/>
          </a:p>
        </p:txBody>
      </p:sp>
    </p:spTree>
    <p:extLst>
      <p:ext uri="{BB962C8B-B14F-4D97-AF65-F5344CB8AC3E}">
        <p14:creationId xmlns:p14="http://schemas.microsoft.com/office/powerpoint/2010/main" val="315569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JALKAPALLO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ERIKOISPALKINNOT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554992" y="1816711"/>
            <a:ext cx="7862564" cy="4448391"/>
          </a:xfrm>
        </p:spPr>
        <p:txBody>
          <a:bodyPr>
            <a:normAutofit fontScale="40000" lnSpcReduction="20000"/>
          </a:bodyPr>
          <a:lstStyle/>
          <a:p>
            <a:pPr lvl="0">
              <a:spcAft>
                <a:spcPts val="0"/>
              </a:spcAft>
              <a:tabLst>
                <a:tab pos="457200" algn="l"/>
              </a:tabLst>
            </a:pPr>
            <a:r>
              <a:rPr lang="fi-FI" sz="4800" dirty="0">
                <a:latin typeface="Times New Roman" panose="02020603050405020304" pitchFamily="18" charset="0"/>
                <a:ea typeface="Times New Roman" panose="02020603050405020304" pitchFamily="18" charset="0"/>
              </a:rPr>
              <a:t>Vuoden tulokas pelaaja / kiertopalkinto   ( + muistopytty) 	</a:t>
            </a:r>
          </a:p>
          <a:p>
            <a:pPr marL="228600" indent="599440">
              <a:spcAft>
                <a:spcPts val="0"/>
              </a:spcAft>
            </a:pPr>
            <a:r>
              <a:rPr lang="fi-FI" sz="4800" b="1" dirty="0">
                <a:latin typeface="Times New Roman" panose="02020603050405020304" pitchFamily="18" charset="0"/>
                <a:ea typeface="Times New Roman" panose="02020603050405020304" pitchFamily="18" charset="0"/>
              </a:rPr>
              <a:t>Erica Nikkilä</a:t>
            </a:r>
            <a:endParaRPr lang="fi-FI" sz="4800" dirty="0">
              <a:latin typeface="Times New Roman" panose="02020603050405020304" pitchFamily="18" charset="0"/>
              <a:ea typeface="Times New Roman" panose="02020603050405020304" pitchFamily="18" charset="0"/>
            </a:endParaRPr>
          </a:p>
          <a:p>
            <a:pPr lvl="1" algn="l"/>
            <a:r>
              <a:rPr lang="fi-FI" sz="4800" dirty="0">
                <a:solidFill>
                  <a:schemeClr val="tx1"/>
                </a:solidFill>
                <a:latin typeface="Times New Roman" panose="02020603050405020304" pitchFamily="18" charset="0"/>
                <a:cs typeface="+mn-cs"/>
              </a:rPr>
              <a:t>Oman joukkueen tukipilari. </a:t>
            </a:r>
          </a:p>
          <a:p>
            <a:pPr lvl="1" algn="l"/>
            <a:r>
              <a:rPr lang="fi-FI" sz="4800" dirty="0">
                <a:solidFill>
                  <a:schemeClr val="tx1"/>
                </a:solidFill>
                <a:latin typeface="Times New Roman" panose="02020603050405020304" pitchFamily="18" charset="0"/>
                <a:cs typeface="+mn-cs"/>
              </a:rPr>
              <a:t>Aktiivinen harjoittelija, jolla myös arvostus omien pelikavereiden silmissä</a:t>
            </a:r>
          </a:p>
          <a:p>
            <a:pPr lvl="1" algn="l"/>
            <a:r>
              <a:rPr lang="fi-FI" sz="4800" dirty="0">
                <a:solidFill>
                  <a:schemeClr val="tx1"/>
                </a:solidFill>
                <a:latin typeface="Times New Roman" panose="02020603050405020304" pitchFamily="18" charset="0"/>
                <a:cs typeface="+mn-cs"/>
              </a:rPr>
              <a:t>Mukana myös SPL </a:t>
            </a:r>
            <a:r>
              <a:rPr lang="fi-FI" sz="4800" dirty="0" err="1">
                <a:solidFill>
                  <a:schemeClr val="tx1"/>
                </a:solidFill>
                <a:latin typeface="Times New Roman" panose="02020603050405020304" pitchFamily="18" charset="0"/>
                <a:cs typeface="+mn-cs"/>
              </a:rPr>
              <a:t>Helmari</a:t>
            </a:r>
            <a:r>
              <a:rPr lang="fi-FI" sz="4800" dirty="0">
                <a:solidFill>
                  <a:schemeClr val="tx1"/>
                </a:solidFill>
                <a:latin typeface="Times New Roman" panose="02020603050405020304" pitchFamily="18" charset="0"/>
                <a:cs typeface="+mn-cs"/>
              </a:rPr>
              <a:t>-lopputurnauksessa</a:t>
            </a:r>
          </a:p>
          <a:p>
            <a:pPr lvl="1" algn="l"/>
            <a:r>
              <a:rPr lang="fi-FI" sz="4800" dirty="0">
                <a:solidFill>
                  <a:schemeClr val="tx1"/>
                </a:solidFill>
                <a:latin typeface="Times New Roman" panose="02020603050405020304" pitchFamily="18" charset="0"/>
                <a:cs typeface="+mn-cs"/>
              </a:rPr>
              <a:t>Pelasi myös pari ottelua naisten edustusjoukkueessa</a:t>
            </a:r>
          </a:p>
          <a:p>
            <a:pPr marL="1056640">
              <a:spcAft>
                <a:spcPts val="0"/>
              </a:spcAft>
            </a:pPr>
            <a:r>
              <a:rPr lang="fi-FI" sz="4800" b="1" dirty="0">
                <a:latin typeface="Times New Roman" panose="02020603050405020304" pitchFamily="18" charset="0"/>
                <a:ea typeface="Times New Roman" panose="02020603050405020304" pitchFamily="18" charset="0"/>
              </a:rPr>
              <a:t> </a:t>
            </a:r>
            <a:endParaRPr lang="fi-FI" sz="4800" dirty="0">
              <a:latin typeface="Times New Roman" panose="02020603050405020304" pitchFamily="18" charset="0"/>
              <a:ea typeface="Times New Roman" panose="02020603050405020304" pitchFamily="18" charset="0"/>
            </a:endParaRPr>
          </a:p>
          <a:p>
            <a:pPr lvl="0">
              <a:spcAft>
                <a:spcPts val="0"/>
              </a:spcAft>
              <a:tabLst>
                <a:tab pos="457200" algn="l"/>
              </a:tabLst>
            </a:pPr>
            <a:r>
              <a:rPr lang="fi-FI" sz="4800" dirty="0">
                <a:latin typeface="Times New Roman" panose="02020603050405020304" pitchFamily="18" charset="0"/>
                <a:ea typeface="Times New Roman" panose="02020603050405020304" pitchFamily="18" charset="0"/>
              </a:rPr>
              <a:t>Vuoden lupaava pelaaja / kiertopalkinto (8v8-pelaaja) (+ muistopytty) 	</a:t>
            </a:r>
          </a:p>
          <a:p>
            <a:pPr marL="228600" indent="599440">
              <a:spcAft>
                <a:spcPts val="0"/>
              </a:spcAft>
            </a:pPr>
            <a:r>
              <a:rPr lang="fi-FI" sz="4800" b="1" dirty="0">
                <a:latin typeface="Times New Roman" panose="02020603050405020304" pitchFamily="18" charset="0"/>
                <a:ea typeface="Times New Roman" panose="02020603050405020304" pitchFamily="18" charset="0"/>
              </a:rPr>
              <a:t>Iida Kallio</a:t>
            </a:r>
            <a:endParaRPr lang="fi-FI" sz="4800" dirty="0">
              <a:latin typeface="Times New Roman" panose="02020603050405020304" pitchFamily="18" charset="0"/>
              <a:ea typeface="Times New Roman" panose="02020603050405020304" pitchFamily="18" charset="0"/>
            </a:endParaRPr>
          </a:p>
          <a:p>
            <a:pPr lvl="1" algn="l"/>
            <a:r>
              <a:rPr lang="fi-FI" sz="4800" dirty="0">
                <a:solidFill>
                  <a:schemeClr val="tx1"/>
                </a:solidFill>
                <a:latin typeface="Times New Roman" panose="02020603050405020304" pitchFamily="18" charset="0"/>
                <a:cs typeface="+mn-cs"/>
              </a:rPr>
              <a:t>Oman joukkueen tukipilari. </a:t>
            </a:r>
          </a:p>
          <a:p>
            <a:pPr lvl="1" algn="l"/>
            <a:r>
              <a:rPr lang="fi-FI" sz="4800" dirty="0">
                <a:solidFill>
                  <a:schemeClr val="tx1"/>
                </a:solidFill>
                <a:latin typeface="Times New Roman" panose="02020603050405020304" pitchFamily="18" charset="0"/>
                <a:cs typeface="+mn-cs"/>
              </a:rPr>
              <a:t>Arvostettu pelaaja omassa ikäluokassa, kuin myös vanhemmissa ikäluokissa, jossa pääsi kokeilemaan taitojaan</a:t>
            </a:r>
          </a:p>
          <a:p>
            <a:pPr lvl="1" algn="l"/>
            <a:r>
              <a:rPr lang="fi-FI" sz="4800" dirty="0">
                <a:solidFill>
                  <a:schemeClr val="tx1"/>
                </a:solidFill>
                <a:latin typeface="Times New Roman" panose="02020603050405020304" pitchFamily="18" charset="0"/>
                <a:cs typeface="+mn-cs"/>
              </a:rPr>
              <a:t>Antaa aina kaikkensa niin peleissä kuin treeneissä, vaatii paljon (joskus ehkä liikaakin) itseltään ja muilta, ei kaihda koviakaan kaksinkamppailuja</a:t>
            </a: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309373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JALKAPALLO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ERIKOISPALKINNOT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57200" y="1556792"/>
            <a:ext cx="7981372" cy="5040560"/>
          </a:xfrm>
        </p:spPr>
        <p:txBody>
          <a:bodyPr>
            <a:normAutofit fontScale="40000" lnSpcReduction="20000"/>
          </a:bodyPr>
          <a:lstStyle/>
          <a:p>
            <a:pPr lvl="0">
              <a:spcAft>
                <a:spcPts val="0"/>
              </a:spcAft>
              <a:tabLst>
                <a:tab pos="457200" algn="l"/>
              </a:tabLst>
            </a:pPr>
            <a:r>
              <a:rPr lang="fi-FI" sz="4800" dirty="0">
                <a:latin typeface="Times New Roman" panose="02020603050405020304" pitchFamily="18" charset="0"/>
                <a:ea typeface="Times New Roman" panose="02020603050405020304" pitchFamily="18" charset="0"/>
              </a:rPr>
              <a:t>Vuoden valmentaja / kiertopalkinto  ( palkinto + muistopytty)	 	</a:t>
            </a:r>
          </a:p>
          <a:p>
            <a:pPr marL="228600" indent="599440">
              <a:spcAft>
                <a:spcPts val="0"/>
              </a:spcAft>
            </a:pPr>
            <a:r>
              <a:rPr lang="fi-FI" sz="4800" b="1" dirty="0">
                <a:latin typeface="Times New Roman" panose="02020603050405020304" pitchFamily="18" charset="0"/>
                <a:ea typeface="Times New Roman" panose="02020603050405020304" pitchFamily="18" charset="0"/>
              </a:rPr>
              <a:t>Merja </a:t>
            </a:r>
            <a:r>
              <a:rPr lang="fi-FI" sz="4800" b="1" dirty="0" err="1">
                <a:latin typeface="Times New Roman" panose="02020603050405020304" pitchFamily="18" charset="0"/>
                <a:ea typeface="Times New Roman" panose="02020603050405020304" pitchFamily="18" charset="0"/>
              </a:rPr>
              <a:t>Jalasto</a:t>
            </a:r>
            <a:endParaRPr lang="fi-FI" sz="4800" dirty="0">
              <a:latin typeface="Times New Roman" panose="02020603050405020304" pitchFamily="18" charset="0"/>
              <a:ea typeface="Times New Roman" panose="02020603050405020304" pitchFamily="18" charset="0"/>
            </a:endParaRPr>
          </a:p>
          <a:p>
            <a:pPr lvl="1" algn="l"/>
            <a:r>
              <a:rPr lang="fi-FI" sz="4900" dirty="0">
                <a:solidFill>
                  <a:schemeClr val="tx1"/>
                </a:solidFill>
                <a:latin typeface="Times New Roman" panose="02020603050405020304" pitchFamily="18" charset="0"/>
                <a:cs typeface="+mn-cs"/>
              </a:rPr>
              <a:t>aktiivisesti osallistunut lajiliittojen valmentajakoulutukseen sekä kouluttaa seuran muita valmentajia</a:t>
            </a:r>
          </a:p>
          <a:p>
            <a:pPr lvl="1" algn="l"/>
            <a:r>
              <a:rPr lang="fi-FI" sz="4900" dirty="0">
                <a:solidFill>
                  <a:schemeClr val="tx1"/>
                </a:solidFill>
                <a:latin typeface="Times New Roman" panose="02020603050405020304" pitchFamily="18" charset="0"/>
                <a:cs typeface="+mn-cs"/>
              </a:rPr>
              <a:t>Haluaa kehittyä ja haastaa itseään valmentajana eri tilanteissa (</a:t>
            </a:r>
            <a:r>
              <a:rPr lang="fi-FI" sz="4900" dirty="0" err="1">
                <a:solidFill>
                  <a:schemeClr val="tx1"/>
                </a:solidFill>
                <a:latin typeface="Times New Roman" panose="02020603050405020304" pitchFamily="18" charset="0"/>
                <a:cs typeface="+mn-cs"/>
              </a:rPr>
              <a:t>aik</a:t>
            </a:r>
            <a:r>
              <a:rPr lang="fi-FI" sz="4900" dirty="0">
                <a:solidFill>
                  <a:schemeClr val="tx1"/>
                </a:solidFill>
                <a:latin typeface="Times New Roman" panose="02020603050405020304" pitchFamily="18" charset="0"/>
                <a:cs typeface="+mn-cs"/>
              </a:rPr>
              <a:t> / </a:t>
            </a:r>
            <a:r>
              <a:rPr lang="fi-FI" sz="4900" dirty="0" err="1">
                <a:solidFill>
                  <a:schemeClr val="tx1"/>
                </a:solidFill>
                <a:latin typeface="Times New Roman" panose="02020603050405020304" pitchFamily="18" charset="0"/>
                <a:cs typeface="+mn-cs"/>
              </a:rPr>
              <a:t>jun</a:t>
            </a:r>
            <a:r>
              <a:rPr lang="fi-FI" sz="4900" dirty="0">
                <a:solidFill>
                  <a:schemeClr val="tx1"/>
                </a:solidFill>
                <a:latin typeface="Times New Roman" panose="02020603050405020304" pitchFamily="18" charset="0"/>
                <a:cs typeface="+mn-cs"/>
              </a:rPr>
              <a:t>)</a:t>
            </a:r>
          </a:p>
          <a:p>
            <a:pPr lvl="1" algn="l"/>
            <a:r>
              <a:rPr lang="fi-FI" sz="4900" dirty="0">
                <a:solidFill>
                  <a:schemeClr val="tx1"/>
                </a:solidFill>
                <a:latin typeface="Times New Roman" panose="02020603050405020304" pitchFamily="18" charset="0"/>
                <a:cs typeface="+mn-cs"/>
              </a:rPr>
              <a:t>Toimii yläkoulujen aamutreeni-valmentajana </a:t>
            </a:r>
          </a:p>
          <a:p>
            <a:pPr lvl="1" algn="l"/>
            <a:r>
              <a:rPr lang="fi-FI" sz="4900" dirty="0">
                <a:solidFill>
                  <a:schemeClr val="tx1"/>
                </a:solidFill>
                <a:latin typeface="Times New Roman" panose="02020603050405020304" pitchFamily="18" charset="0"/>
                <a:cs typeface="+mn-cs"/>
              </a:rPr>
              <a:t>tuonut runsaasti futsal-tuntemusta seuraan</a:t>
            </a:r>
          </a:p>
          <a:p>
            <a:pPr marL="457200">
              <a:spcAft>
                <a:spcPts val="0"/>
              </a:spcAft>
            </a:pPr>
            <a:r>
              <a:rPr lang="fi-FI" sz="4800" dirty="0">
                <a:latin typeface="Times New Roman" panose="02020603050405020304" pitchFamily="18" charset="0"/>
                <a:ea typeface="Times New Roman" panose="02020603050405020304" pitchFamily="18" charset="0"/>
              </a:rPr>
              <a:t> </a:t>
            </a:r>
          </a:p>
          <a:p>
            <a:pPr lvl="0">
              <a:spcAft>
                <a:spcPts val="0"/>
              </a:spcAft>
              <a:tabLst>
                <a:tab pos="457200" algn="l"/>
              </a:tabLst>
            </a:pPr>
            <a:r>
              <a:rPr lang="fi-FI" sz="4800" dirty="0">
                <a:latin typeface="Times New Roman" panose="02020603050405020304" pitchFamily="18" charset="0"/>
                <a:ea typeface="Times New Roman" panose="02020603050405020304" pitchFamily="18" charset="0"/>
              </a:rPr>
              <a:t>Vuoden toimihenkilö / kiertopalkinto   ( palkinto + muistopytty)	 	</a:t>
            </a:r>
          </a:p>
          <a:p>
            <a:pPr marL="228600" indent="599440">
              <a:spcAft>
                <a:spcPts val="0"/>
              </a:spcAft>
            </a:pPr>
            <a:r>
              <a:rPr lang="fi-FI" sz="4800" b="1" dirty="0">
                <a:latin typeface="Times New Roman" panose="02020603050405020304" pitchFamily="18" charset="0"/>
                <a:ea typeface="Times New Roman" panose="02020603050405020304" pitchFamily="18" charset="0"/>
              </a:rPr>
              <a:t>Janina Rosenberg</a:t>
            </a:r>
            <a:endParaRPr lang="fi-FI" sz="4800" dirty="0">
              <a:latin typeface="Times New Roman" panose="02020603050405020304" pitchFamily="18" charset="0"/>
              <a:ea typeface="Times New Roman" panose="02020603050405020304" pitchFamily="18" charset="0"/>
            </a:endParaRPr>
          </a:p>
          <a:p>
            <a:pPr lvl="1" algn="l"/>
            <a:r>
              <a:rPr lang="fi-FI" sz="4900" dirty="0">
                <a:solidFill>
                  <a:schemeClr val="tx1"/>
                </a:solidFill>
                <a:latin typeface="Times New Roman" panose="02020603050405020304" pitchFamily="18" charset="0"/>
                <a:cs typeface="+mn-cs"/>
              </a:rPr>
              <a:t>nuoresta iästä huolimatta - monivuotinen seura-aktiivi, joka häärää useammassa joukkueessa</a:t>
            </a:r>
          </a:p>
          <a:p>
            <a:pPr lvl="1" algn="l"/>
            <a:r>
              <a:rPr lang="fi-FI" sz="4900" dirty="0">
                <a:solidFill>
                  <a:schemeClr val="tx1"/>
                </a:solidFill>
                <a:latin typeface="Times New Roman" panose="02020603050405020304" pitchFamily="18" charset="0"/>
                <a:cs typeface="+mn-cs"/>
              </a:rPr>
              <a:t>Pelaa, valmentaa, huoltaa – monessa mukana</a:t>
            </a:r>
          </a:p>
          <a:p>
            <a:pPr lvl="1" algn="l"/>
            <a:r>
              <a:rPr lang="fi-FI" sz="4900" dirty="0">
                <a:solidFill>
                  <a:schemeClr val="tx1"/>
                </a:solidFill>
                <a:latin typeface="Times New Roman" panose="02020603050405020304" pitchFamily="18" charset="0"/>
                <a:cs typeface="+mn-cs"/>
              </a:rPr>
              <a:t>Nuorena henkilönä tuo valmennettaville tytöille konkreettisia vinkkejä pelaaja-kehitykseen</a:t>
            </a:r>
          </a:p>
          <a:p>
            <a:pPr lvl="1" algn="l"/>
            <a:r>
              <a:rPr lang="fi-FI" sz="4900" dirty="0">
                <a:solidFill>
                  <a:schemeClr val="tx1"/>
                </a:solidFill>
                <a:latin typeface="Times New Roman" panose="02020603050405020304" pitchFamily="18" charset="0"/>
                <a:cs typeface="+mn-cs"/>
              </a:rPr>
              <a:t>ei säästele omaa vapaa-aikaansa, vaan koko vapaa-aika taitaa mennä kentällä tai sen laidalla pallotellen joko yksin tai halukkaiden kanssa</a:t>
            </a:r>
            <a:endParaRPr lang="fi-FI" sz="2900" dirty="0">
              <a:latin typeface="Times New Roman" panose="02020603050405020304" pitchFamily="18" charset="0"/>
              <a:cs typeface="Times New Roman" panose="02020603050405020304" pitchFamily="18" charset="0"/>
            </a:endParaRPr>
          </a:p>
          <a:p>
            <a:endParaRPr lang="fi-FI" sz="2900" dirty="0">
              <a:latin typeface="Times New Roman" panose="02020603050405020304" pitchFamily="18" charset="0"/>
              <a:cs typeface="Times New Roman" panose="02020603050405020304" pitchFamily="18" charset="0"/>
            </a:endParaRP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3688426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JALKAPALLO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ERIKOISPALKINNOT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675019" y="1843477"/>
            <a:ext cx="7981372" cy="5040560"/>
          </a:xfrm>
        </p:spPr>
        <p:txBody>
          <a:bodyPr>
            <a:normAutofit fontScale="55000" lnSpcReduction="20000"/>
          </a:bodyPr>
          <a:lstStyle/>
          <a:p>
            <a:pPr lvl="0">
              <a:spcAft>
                <a:spcPts val="0"/>
              </a:spcAft>
              <a:tabLst>
                <a:tab pos="457200" algn="l"/>
              </a:tabLst>
            </a:pPr>
            <a:r>
              <a:rPr lang="fi-FI" sz="4800" dirty="0">
                <a:latin typeface="Times New Roman" panose="02020603050405020304" pitchFamily="18" charset="0"/>
                <a:ea typeface="Times New Roman" panose="02020603050405020304" pitchFamily="18" charset="0"/>
              </a:rPr>
              <a:t>Vuoden joukkue / kiertopalkinto     	 </a:t>
            </a:r>
          </a:p>
          <a:p>
            <a:pPr indent="828040">
              <a:spcAft>
                <a:spcPts val="0"/>
              </a:spcAft>
            </a:pPr>
            <a:r>
              <a:rPr lang="fi-FI" sz="4800" b="1" dirty="0">
                <a:latin typeface="Times New Roman" panose="02020603050405020304" pitchFamily="18" charset="0"/>
                <a:ea typeface="Times New Roman" panose="02020603050405020304" pitchFamily="18" charset="0"/>
              </a:rPr>
              <a:t>T09-tytöt –”Yhteistyö” toimii -joukkue</a:t>
            </a:r>
            <a:endParaRPr lang="fi-FI" sz="4800" dirty="0">
              <a:latin typeface="Times New Roman" panose="02020603050405020304" pitchFamily="18" charset="0"/>
              <a:ea typeface="Times New Roman" panose="02020603050405020304" pitchFamily="18" charset="0"/>
            </a:endParaRPr>
          </a:p>
          <a:p>
            <a:pPr lvl="1" algn="l"/>
            <a:r>
              <a:rPr lang="fi-FI" sz="4800" dirty="0">
                <a:solidFill>
                  <a:schemeClr val="tx1"/>
                </a:solidFill>
                <a:latin typeface="Times New Roman" panose="02020603050405020304" pitchFamily="18" charset="0"/>
                <a:cs typeface="+mn-cs"/>
              </a:rPr>
              <a:t>Toimihenkilö-organisaatio toimii – kukin hoitaa oman tonttinsa (valmennus, joukkueenjohto, taloudenhoito)</a:t>
            </a:r>
          </a:p>
          <a:p>
            <a:pPr lvl="1" algn="l"/>
            <a:r>
              <a:rPr lang="fi-FI" sz="4800" dirty="0">
                <a:solidFill>
                  <a:schemeClr val="tx1"/>
                </a:solidFill>
                <a:latin typeface="Times New Roman" panose="02020603050405020304" pitchFamily="18" charset="0"/>
                <a:cs typeface="+mn-cs"/>
              </a:rPr>
              <a:t>Peliryhmillä (kilpa,haaste,harraste) loistavia saavutuksia valtakunnan eri turnauksissa ja sarjoissa</a:t>
            </a:r>
          </a:p>
          <a:p>
            <a:pPr lvl="1" algn="l"/>
            <a:r>
              <a:rPr lang="fi-FI" sz="4800" dirty="0">
                <a:solidFill>
                  <a:schemeClr val="tx1"/>
                </a:solidFill>
                <a:latin typeface="Times New Roman" panose="02020603050405020304" pitchFamily="18" charset="0"/>
                <a:cs typeface="+mn-cs"/>
              </a:rPr>
              <a:t>Ikäluokan pelaajat päässeet myös vanhempien ikäluokkien peleihin mukaan (07,08)</a:t>
            </a:r>
          </a:p>
          <a:p>
            <a:pPr lvl="1" algn="l"/>
            <a:r>
              <a:rPr lang="fi-FI" sz="4800" dirty="0">
                <a:solidFill>
                  <a:schemeClr val="tx1"/>
                </a:solidFill>
                <a:latin typeface="Times New Roman" panose="02020603050405020304" pitchFamily="18" charset="0"/>
                <a:cs typeface="+mn-cs"/>
              </a:rPr>
              <a:t>Korona-ajan suurimmat kehitykset omatoimiharjoitteluissa – uskomattomia ponnautteluennätyksiä usealla pelaajalla</a:t>
            </a:r>
          </a:p>
          <a:p>
            <a:endParaRPr lang="fi-FI" sz="2900" dirty="0">
              <a:latin typeface="Times New Roman" panose="02020603050405020304" pitchFamily="18" charset="0"/>
              <a:cs typeface="Times New Roman" panose="02020603050405020304" pitchFamily="18" charset="0"/>
            </a:endParaRP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367486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2013-SYNT.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80383" y="2066570"/>
            <a:ext cx="8196073" cy="4107285"/>
          </a:xfrm>
        </p:spPr>
        <p:txBody>
          <a:bodyPr>
            <a:normAutofit fontScale="62500" lnSpcReduction="20000"/>
          </a:bodyPr>
          <a:lstStyle/>
          <a:p>
            <a:pPr marL="1056640">
              <a:spcAft>
                <a:spcPts val="0"/>
              </a:spcAft>
            </a:pPr>
            <a:r>
              <a:rPr lang="fi-FI" b="1" dirty="0">
                <a:latin typeface="Times New Roman" panose="02020603050405020304" pitchFamily="18" charset="0"/>
                <a:ea typeface="Times New Roman" panose="02020603050405020304" pitchFamily="18" charset="0"/>
              </a:rPr>
              <a:t>Joukkueen taistelija:	Viena Peräinen</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Viena on sekoitus osaamista ja kovaa taistelutahtoa. Hän laittaa kentällä itsensä aina täysillä likoon. Myös Vienan veto on joukkueen parhaita</a:t>
            </a:r>
          </a:p>
          <a:p>
            <a:pPr marL="1056640">
              <a:spcAft>
                <a:spcPts val="0"/>
              </a:spcAft>
            </a:pPr>
            <a:r>
              <a:rPr lang="fi-FI" dirty="0">
                <a:latin typeface="Times New Roman" panose="02020603050405020304" pitchFamily="18" charset="0"/>
                <a:ea typeface="Times New Roman" panose="02020603050405020304" pitchFamily="18" charset="0"/>
              </a:rPr>
              <a:t> </a:t>
            </a:r>
          </a:p>
          <a:p>
            <a:pPr marL="1056640">
              <a:spcAft>
                <a:spcPts val="0"/>
              </a:spcAft>
            </a:pPr>
            <a:r>
              <a:rPr lang="fi-FI" b="1" dirty="0">
                <a:latin typeface="Times New Roman" panose="02020603050405020304" pitchFamily="18" charset="0"/>
                <a:ea typeface="Times New Roman" panose="02020603050405020304" pitchFamily="18" charset="0"/>
              </a:rPr>
              <a:t>Pelisilmä:		Enni Österlund</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Enni tietää kentällä hienosti missä olla ja mitä tehdä. Enni osaa löytää tyhjäntilan ja hän ymmärtää eri pelipaikkojen roolit erittäin hyvin. Tekeminen on aina 100 prosentista</a:t>
            </a:r>
          </a:p>
          <a:p>
            <a:pPr marL="1056640">
              <a:spcAft>
                <a:spcPts val="0"/>
              </a:spcAft>
            </a:pPr>
            <a:r>
              <a:rPr lang="fi-FI" dirty="0">
                <a:latin typeface="Times New Roman" panose="02020603050405020304" pitchFamily="18" charset="0"/>
                <a:ea typeface="Times New Roman" panose="02020603050405020304" pitchFamily="18" charset="0"/>
              </a:rPr>
              <a:t> </a:t>
            </a:r>
          </a:p>
          <a:p>
            <a:pPr marL="1056640">
              <a:spcAft>
                <a:spcPts val="0"/>
              </a:spcAft>
            </a:pPr>
            <a:r>
              <a:rPr lang="fi-FI" b="1" dirty="0">
                <a:latin typeface="Times New Roman" panose="02020603050405020304" pitchFamily="18" charset="0"/>
                <a:ea typeface="Times New Roman" panose="02020603050405020304" pitchFamily="18" charset="0"/>
              </a:rPr>
              <a:t>Innokas ilopilleri:	Camilla Heinämäki</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Camilla on mahtava joukkuekaveri ja aina innokas. Hän luo hyvää henkeä joukkueeseen. Pieni pirteä ja pippurinen jalkapalloilija. Myös taitoa löytyy!</a:t>
            </a: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1698797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2012-SYNT.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309809" y="1756818"/>
            <a:ext cx="8352929" cy="4545055"/>
          </a:xfrm>
        </p:spPr>
        <p:txBody>
          <a:bodyPr>
            <a:normAutofit fontScale="62500" lnSpcReduction="20000"/>
          </a:bodyPr>
          <a:lstStyle/>
          <a:p>
            <a:pPr marL="1056640">
              <a:spcAft>
                <a:spcPts val="0"/>
              </a:spcAft>
            </a:pPr>
            <a:r>
              <a:rPr lang="fi-FI" b="1" dirty="0">
                <a:latin typeface="Times New Roman" panose="02020603050405020304" pitchFamily="18" charset="0"/>
                <a:ea typeface="Times New Roman" panose="02020603050405020304" pitchFamily="18" charset="0"/>
              </a:rPr>
              <a:t>Joukkueen pallotaituri:	Siina </a:t>
            </a:r>
            <a:r>
              <a:rPr lang="fi-FI" b="1" dirty="0" err="1">
                <a:latin typeface="Times New Roman" panose="02020603050405020304" pitchFamily="18" charset="0"/>
                <a:ea typeface="Times New Roman" panose="02020603050405020304" pitchFamily="18" charset="0"/>
              </a:rPr>
              <a:t>Lius</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Siinan tekniikka on huippuluokkaa. Pallo tottelee kovassakin vauhdissa ja vauhtia löytyy. Tiettävästi Siina harjoittelee paljon myös omalla ajalla ja se näkyy taidoissa</a:t>
            </a:r>
          </a:p>
          <a:p>
            <a:pPr marL="1056640">
              <a:spcAft>
                <a:spcPts val="0"/>
              </a:spcAft>
            </a:pPr>
            <a:r>
              <a:rPr lang="fi-FI" dirty="0">
                <a:latin typeface="Times New Roman" panose="02020603050405020304" pitchFamily="18" charset="0"/>
                <a:ea typeface="Times New Roman" panose="02020603050405020304" pitchFamily="18" charset="0"/>
              </a:rPr>
              <a:t> </a:t>
            </a:r>
          </a:p>
          <a:p>
            <a:pPr marL="1056640">
              <a:spcAft>
                <a:spcPts val="0"/>
              </a:spcAft>
            </a:pPr>
            <a:r>
              <a:rPr lang="fi-FI" b="1" dirty="0">
                <a:latin typeface="Times New Roman" panose="02020603050405020304" pitchFamily="18" charset="0"/>
                <a:ea typeface="Times New Roman" panose="02020603050405020304" pitchFamily="18" charset="0"/>
              </a:rPr>
              <a:t>Harjoittelija:		Iida Ylinen</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Pelaaja, joka saapuu treeneihin aina hymy huulilla. Harjoittelu on tunnollista ja ahkeraa. Kun valmentaja antaa jonkun uuden vinkin, Iida ottaa sen välittömästi harjoitteluun ja pian homma sujuu kuin valssi.</a:t>
            </a:r>
          </a:p>
          <a:p>
            <a:pPr marL="1056640">
              <a:spcAft>
                <a:spcPts val="0"/>
              </a:spcAft>
            </a:pPr>
            <a:r>
              <a:rPr lang="fi-FI" dirty="0">
                <a:latin typeface="Times New Roman" panose="02020603050405020304" pitchFamily="18" charset="0"/>
                <a:ea typeface="Times New Roman" panose="02020603050405020304" pitchFamily="18" charset="0"/>
              </a:rPr>
              <a:t> </a:t>
            </a:r>
          </a:p>
          <a:p>
            <a:pPr marL="1056640">
              <a:spcAft>
                <a:spcPts val="0"/>
              </a:spcAft>
            </a:pPr>
            <a:r>
              <a:rPr lang="fi-FI" b="1" dirty="0">
                <a:latin typeface="Times New Roman" panose="02020603050405020304" pitchFamily="18" charset="0"/>
                <a:ea typeface="Times New Roman" panose="02020603050405020304" pitchFamily="18" charset="0"/>
              </a:rPr>
              <a:t>Kehittyjä:		Emmi Kinnunen</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Emmi on hienosti kuronut teknistä osaamistaan kohti joukkueen kärkeä. Kentällä Emmi noudattaa valmentajan ohjeita ja on varsinainen työmyyrä. Tekeminen ja osaaminen on ollut nousujohteista läpi kauden</a:t>
            </a: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1900778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2011-SYNT.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0" y="1777401"/>
            <a:ext cx="8073445" cy="4425748"/>
          </a:xfrm>
        </p:spPr>
        <p:txBody>
          <a:bodyPr>
            <a:normAutofit fontScale="55000" lnSpcReduction="20000"/>
          </a:bodyPr>
          <a:lstStyle/>
          <a:p>
            <a:pPr marL="1056640">
              <a:spcAft>
                <a:spcPts val="0"/>
              </a:spcAft>
            </a:pPr>
            <a:r>
              <a:rPr lang="fi-FI" b="1" dirty="0">
                <a:latin typeface="Times New Roman" panose="02020603050405020304" pitchFamily="18" charset="0"/>
                <a:ea typeface="Times New Roman" panose="02020603050405020304" pitchFamily="18" charset="0"/>
              </a:rPr>
              <a:t>Vuoden tulokas: 	</a:t>
            </a:r>
            <a:r>
              <a:rPr lang="fi-FI" b="1" dirty="0" err="1">
                <a:latin typeface="Times New Roman" panose="02020603050405020304" pitchFamily="18" charset="0"/>
                <a:ea typeface="Times New Roman" panose="02020603050405020304" pitchFamily="18" charset="0"/>
              </a:rPr>
              <a:t>Opri</a:t>
            </a:r>
            <a:r>
              <a:rPr lang="fi-FI" b="1" dirty="0">
                <a:latin typeface="Times New Roman" panose="02020603050405020304" pitchFamily="18" charset="0"/>
                <a:ea typeface="Times New Roman" panose="02020603050405020304" pitchFamily="18" charset="0"/>
              </a:rPr>
              <a:t> Tolonen</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err="1">
                <a:latin typeface="Times New Roman" panose="02020603050405020304" pitchFamily="18" charset="0"/>
                <a:ea typeface="Times New Roman" panose="02020603050405020304" pitchFamily="18" charset="0"/>
              </a:rPr>
              <a:t>Opri</a:t>
            </a:r>
            <a:r>
              <a:rPr lang="fi-FI" dirty="0">
                <a:latin typeface="Times New Roman" panose="02020603050405020304" pitchFamily="18" charset="0"/>
                <a:ea typeface="Times New Roman" panose="02020603050405020304" pitchFamily="18" charset="0"/>
              </a:rPr>
              <a:t> tuli kesän alusta joukkueeseen ja debytoi saman tien liiga peleissä . Todella nopea, taitava ja taisteleva pelaaja. on alusta asti näyttänyt, että haluaa kehittyä ja onkin aina innokas </a:t>
            </a:r>
            <a:r>
              <a:rPr lang="fi-FI" dirty="0" err="1">
                <a:latin typeface="Times New Roman" panose="02020603050405020304" pitchFamily="18" charset="0"/>
                <a:ea typeface="Times New Roman" panose="02020603050405020304" pitchFamily="18" charset="0"/>
              </a:rPr>
              <a:t>reeneissä</a:t>
            </a:r>
            <a:r>
              <a:rPr lang="fi-FI" dirty="0">
                <a:latin typeface="Times New Roman" panose="02020603050405020304" pitchFamily="18" charset="0"/>
                <a:ea typeface="Times New Roman" panose="02020603050405020304" pitchFamily="18" charset="0"/>
              </a:rPr>
              <a:t> ja ottaa hyvin valmentajien ohjeet vastaan ja sisäistää ne. </a:t>
            </a:r>
            <a:r>
              <a:rPr lang="fi-FI" dirty="0" err="1">
                <a:latin typeface="Times New Roman" panose="02020603050405020304" pitchFamily="18" charset="0"/>
                <a:ea typeface="Times New Roman" panose="02020603050405020304" pitchFamily="18" charset="0"/>
              </a:rPr>
              <a:t>Opri</a:t>
            </a:r>
            <a:r>
              <a:rPr lang="fi-FI" dirty="0">
                <a:latin typeface="Times New Roman" panose="02020603050405020304" pitchFamily="18" charset="0"/>
                <a:ea typeface="Times New Roman" panose="02020603050405020304" pitchFamily="18" charset="0"/>
              </a:rPr>
              <a:t> on myös pidetty joukkuekaveri ja sopeutui heti meidän joukkueeseen.</a:t>
            </a:r>
          </a:p>
          <a:p>
            <a:pPr marL="1056640">
              <a:spcAft>
                <a:spcPts val="0"/>
              </a:spcAft>
            </a:pPr>
            <a:r>
              <a:rPr lang="fi-FI" b="1" dirty="0">
                <a:latin typeface="Times New Roman" panose="02020603050405020304" pitchFamily="18" charset="0"/>
                <a:ea typeface="Times New Roman" panose="02020603050405020304" pitchFamily="18" charset="0"/>
              </a:rPr>
              <a:t> </a:t>
            </a:r>
            <a:endParaRPr lang="fi-FI" dirty="0">
              <a:latin typeface="Times New Roman" panose="02020603050405020304" pitchFamily="18" charset="0"/>
              <a:ea typeface="Times New Roman" panose="02020603050405020304" pitchFamily="18" charset="0"/>
            </a:endParaRPr>
          </a:p>
          <a:p>
            <a:pPr marL="1056640">
              <a:spcAft>
                <a:spcPts val="0"/>
              </a:spcAft>
            </a:pPr>
            <a:r>
              <a:rPr lang="fi-FI" b="1" dirty="0">
                <a:latin typeface="Times New Roman" panose="02020603050405020304" pitchFamily="18" charset="0"/>
                <a:ea typeface="Times New Roman" panose="02020603050405020304" pitchFamily="18" charset="0"/>
              </a:rPr>
              <a:t>Taistelija: 	Lotta Mäkelä</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Lotta ei kentällä luovuta, ei sitten koskaan, vaikka "vähän" sattuisikin johonkin. Omalla päättäväisyydellään ja nopeudella pelastanut monta takaiskua peleissä ja tehnyt maaleja. Kehittynyt huimasti kesän aikana. </a:t>
            </a:r>
          </a:p>
          <a:p>
            <a:pPr marL="1056640">
              <a:spcAft>
                <a:spcPts val="0"/>
              </a:spcAft>
            </a:pPr>
            <a:r>
              <a:rPr lang="fi-FI" b="1" dirty="0">
                <a:latin typeface="Times New Roman" panose="02020603050405020304" pitchFamily="18" charset="0"/>
                <a:ea typeface="Times New Roman" panose="02020603050405020304" pitchFamily="18" charset="0"/>
              </a:rPr>
              <a:t> </a:t>
            </a:r>
            <a:endParaRPr lang="fi-FI" dirty="0">
              <a:latin typeface="Times New Roman" panose="02020603050405020304" pitchFamily="18" charset="0"/>
              <a:ea typeface="Times New Roman" panose="02020603050405020304" pitchFamily="18" charset="0"/>
            </a:endParaRPr>
          </a:p>
          <a:p>
            <a:pPr marL="1056640">
              <a:spcAft>
                <a:spcPts val="0"/>
              </a:spcAft>
            </a:pPr>
            <a:r>
              <a:rPr lang="fi-FI" b="1" dirty="0">
                <a:latin typeface="Times New Roman" panose="02020603050405020304" pitchFamily="18" charset="0"/>
                <a:ea typeface="Times New Roman" panose="02020603050405020304" pitchFamily="18" charset="0"/>
              </a:rPr>
              <a:t>Reenaja: 	Ada Lammassaari</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Ada on aktiivisesti koko kesän käynyt </a:t>
            </a:r>
            <a:r>
              <a:rPr lang="fi-FI" dirty="0" err="1">
                <a:latin typeface="Times New Roman" panose="02020603050405020304" pitchFamily="18" charset="0"/>
                <a:ea typeface="Times New Roman" panose="02020603050405020304" pitchFamily="18" charset="0"/>
              </a:rPr>
              <a:t>reeneissä</a:t>
            </a:r>
            <a:r>
              <a:rPr lang="fi-FI" dirty="0">
                <a:latin typeface="Times New Roman" panose="02020603050405020304" pitchFamily="18" charset="0"/>
                <a:ea typeface="Times New Roman" panose="02020603050405020304" pitchFamily="18" charset="0"/>
              </a:rPr>
              <a:t> ja joukkueen muissa tapahtumissa. Ada on aina iloisella mielellä ja kuuntelee ohjeita hienosti ja pyrkii aina tekemään parhaansa. Ada on myös kehittynyt kesän aikana ja se on alkanut näkyä hienosti varsinkin molempien jalkojen käytössä vedoissa ja syötöissä.</a:t>
            </a: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2561767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gular Pentagon 4"/>
          <p:cNvSpPr/>
          <p:nvPr/>
        </p:nvSpPr>
        <p:spPr>
          <a:xfrm rot="900000">
            <a:off x="8344947" y="5100922"/>
            <a:ext cx="733134" cy="697908"/>
          </a:xfrm>
          <a:prstGeom prst="pentagon">
            <a:avLst/>
          </a:prstGeom>
          <a:gradFill flip="none" rotWithShape="0">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5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gular Pentagon 5"/>
          <p:cNvSpPr/>
          <p:nvPr/>
        </p:nvSpPr>
        <p:spPr>
          <a:xfrm rot="15300000">
            <a:off x="7373949" y="6064616"/>
            <a:ext cx="732803" cy="698222"/>
          </a:xfrm>
          <a:prstGeom prst="pentagon">
            <a:avLst/>
          </a:prstGeom>
          <a:gradFill flip="none" rotWithShape="1">
            <a:gsLst>
              <a:gs pos="6000">
                <a:srgbClr val="0082C6"/>
              </a:gs>
              <a:gs pos="8000">
                <a:srgbClr val="0082C6">
                  <a:alpha val="87000"/>
                </a:srgbClr>
              </a:gs>
              <a:gs pos="50000">
                <a:schemeClr val="accent1">
                  <a:tint val="44500"/>
                  <a:satMod val="160000"/>
                </a:schemeClr>
              </a:gs>
              <a:gs pos="100000">
                <a:schemeClr val="accent1">
                  <a:tint val="23500"/>
                  <a:satMod val="160000"/>
                </a:schemeClr>
              </a:gs>
            </a:gsLst>
            <a:lin ang="17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Regular Pentagon 6"/>
          <p:cNvSpPr/>
          <p:nvPr/>
        </p:nvSpPr>
        <p:spPr>
          <a:xfrm rot="18900000">
            <a:off x="7596464" y="5318951"/>
            <a:ext cx="733134" cy="697908"/>
          </a:xfrm>
          <a:prstGeom prst="pentagon">
            <a:avLst/>
          </a:prstGeom>
          <a:gradFill flip="none" rotWithShape="0">
            <a:gsLst>
              <a:gs pos="0">
                <a:srgbClr val="0082C6"/>
              </a:gs>
              <a:gs pos="8000">
                <a:srgbClr val="0082C6">
                  <a:alpha val="87000"/>
                </a:srgbClr>
              </a:gs>
              <a:gs pos="50000">
                <a:schemeClr val="accent1">
                  <a:tint val="44500"/>
                  <a:satMod val="160000"/>
                </a:schemeClr>
              </a:gs>
              <a:gs pos="100000">
                <a:schemeClr val="accent1">
                  <a:tint val="23500"/>
                  <a:satMod val="16000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26" name="Group 225"/>
          <p:cNvGrpSpPr/>
          <p:nvPr/>
        </p:nvGrpSpPr>
        <p:grpSpPr>
          <a:xfrm>
            <a:off x="7780691" y="5494691"/>
            <a:ext cx="1363309" cy="1363309"/>
            <a:chOff x="3890345" y="3328370"/>
            <a:chExt cx="1363309" cy="1363309"/>
          </a:xfrm>
        </p:grpSpPr>
        <p:sp>
          <p:nvSpPr>
            <p:cNvPr id="13" name="Oval 12"/>
            <p:cNvSpPr/>
            <p:nvPr/>
          </p:nvSpPr>
          <p:spPr>
            <a:xfrm>
              <a:off x="3923928" y="3356992"/>
              <a:ext cx="1296144" cy="1306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fcnokia_logo_v2_2_RGB.jpg"/>
            <p:cNvPicPr>
              <a:picLocks noChangeAspect="1"/>
            </p:cNvPicPr>
            <p:nvPr/>
          </p:nvPicPr>
          <p:blipFill>
            <a:blip r:embed="rId3" cstate="print">
              <a:clrChange>
                <a:clrFrom>
                  <a:srgbClr val="FFFFFF"/>
                </a:clrFrom>
                <a:clrTo>
                  <a:srgbClr val="FFFFFF">
                    <a:alpha val="0"/>
                  </a:srgbClr>
                </a:clrTo>
              </a:clrChange>
            </a:blip>
            <a:srcRect l="7753" t="7580" r="6063" b="9212"/>
            <a:stretch>
              <a:fillRect/>
            </a:stretch>
          </p:blipFill>
          <p:spPr>
            <a:xfrm>
              <a:off x="3890345" y="3328370"/>
              <a:ext cx="1363309" cy="1363309"/>
            </a:xfrm>
            <a:prstGeom prst="rect">
              <a:avLst/>
            </a:prstGeom>
            <a:noFill/>
          </p:spPr>
        </p:pic>
      </p:grpSp>
      <p:sp>
        <p:nvSpPr>
          <p:cNvPr id="2" name="Otsikko 1">
            <a:extLst>
              <a:ext uri="{FF2B5EF4-FFF2-40B4-BE49-F238E27FC236}">
                <a16:creationId xmlns:a16="http://schemas.microsoft.com/office/drawing/2014/main" id="{36D1B8F9-C46E-4929-A763-CC5CD6601803}"/>
              </a:ext>
            </a:extLst>
          </p:cNvPr>
          <p:cNvSpPr>
            <a:spLocks noGrp="1"/>
          </p:cNvSpPr>
          <p:nvPr>
            <p:ph type="ctrTitle"/>
          </p:nvPr>
        </p:nvSpPr>
        <p:spPr>
          <a:xfrm>
            <a:off x="705428" y="476672"/>
            <a:ext cx="7561693" cy="1248792"/>
          </a:xfrm>
        </p:spPr>
        <p:txBody>
          <a:bodyPr>
            <a:normAutofit fontScale="90000"/>
          </a:bodyPr>
          <a:lstStyle/>
          <a:p>
            <a: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FC NOKIA</a:t>
            </a:r>
            <a:br>
              <a:rPr lang="fi-FI"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JALKAPALLO PALKITUT 2020</a:t>
            </a:r>
            <a:b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br>
            <a:r>
              <a:rPr lang="fi-FI" sz="3100" cap="all" dirty="0">
                <a:ln/>
                <a:solidFill>
                  <a:schemeClr val="tx1"/>
                </a:solidFill>
                <a:effectLst>
                  <a:reflection blurRad="12700" stA="45000" endPos="0" dir="5400000" sy="-100000" rotWithShape="0"/>
                </a:effectLst>
                <a:latin typeface="Arial" panose="020B0604020202020204" pitchFamily="34" charset="0"/>
                <a:cs typeface="Arial" panose="020B0604020202020204" pitchFamily="34" charset="0"/>
              </a:rPr>
              <a:t>2010-SYNT. TYTÖT</a:t>
            </a:r>
            <a:br>
              <a:rPr lang="fi-FI" dirty="0"/>
            </a:br>
            <a:endParaRPr lang="fi-FI" dirty="0"/>
          </a:p>
        </p:txBody>
      </p:sp>
      <p:sp>
        <p:nvSpPr>
          <p:cNvPr id="3" name="Alaotsikko 2">
            <a:extLst>
              <a:ext uri="{FF2B5EF4-FFF2-40B4-BE49-F238E27FC236}">
                <a16:creationId xmlns:a16="http://schemas.microsoft.com/office/drawing/2014/main" id="{988EF846-148D-4C84-A67B-ABE054D08CB6}"/>
              </a:ext>
            </a:extLst>
          </p:cNvPr>
          <p:cNvSpPr>
            <a:spLocks noGrp="1"/>
          </p:cNvSpPr>
          <p:nvPr>
            <p:ph type="subTitle" idx="1"/>
          </p:nvPr>
        </p:nvSpPr>
        <p:spPr>
          <a:xfrm>
            <a:off x="480383" y="2066570"/>
            <a:ext cx="8196073" cy="4107285"/>
          </a:xfrm>
        </p:spPr>
        <p:txBody>
          <a:bodyPr>
            <a:normAutofit fontScale="62500" lnSpcReduction="20000"/>
          </a:bodyPr>
          <a:lstStyle/>
          <a:p>
            <a:pPr marL="1056640">
              <a:spcAft>
                <a:spcPts val="0"/>
              </a:spcAft>
            </a:pPr>
            <a:r>
              <a:rPr lang="fi-FI" b="1" dirty="0">
                <a:latin typeface="Times New Roman" panose="02020603050405020304" pitchFamily="18" charset="0"/>
                <a:ea typeface="Times New Roman" panose="02020603050405020304" pitchFamily="18" charset="0"/>
              </a:rPr>
              <a:t>VUODEN SYKÄHDYTTÄJÄ: 	LOTTA KOSONEN</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Lotta on ollut koko vuoden ahkera treenaaja ja aina menossa mukana. Väläytellyt pelikentillä hienoja otteita ja ottanut isompaa roolia myös maalivahdin tontilla. Halutessaan äärimmäisen kova taistelija ja jakanut vastustajille varmasti mustelman, jos toisenkin.</a:t>
            </a:r>
          </a:p>
          <a:p>
            <a:pPr marL="1056640">
              <a:spcAft>
                <a:spcPts val="0"/>
              </a:spcAft>
            </a:pPr>
            <a:r>
              <a:rPr lang="fi-FI" dirty="0">
                <a:latin typeface="Times New Roman" panose="02020603050405020304" pitchFamily="18" charset="0"/>
                <a:ea typeface="Times New Roman" panose="02020603050405020304" pitchFamily="18" charset="0"/>
              </a:rPr>
              <a:t> </a:t>
            </a:r>
          </a:p>
          <a:p>
            <a:pPr marL="1056640">
              <a:spcAft>
                <a:spcPts val="0"/>
              </a:spcAft>
            </a:pPr>
            <a:r>
              <a:rPr lang="fi-FI" b="1" dirty="0">
                <a:latin typeface="Times New Roman" panose="02020603050405020304" pitchFamily="18" charset="0"/>
                <a:ea typeface="Times New Roman" panose="02020603050405020304" pitchFamily="18" charset="0"/>
              </a:rPr>
              <a:t>VUODEN MAALIVAHTI: 	JENNI VIHERSALO</a:t>
            </a:r>
            <a:endParaRPr lang="fi-FI" dirty="0">
              <a:latin typeface="Times New Roman" panose="02020603050405020304" pitchFamily="18" charset="0"/>
              <a:ea typeface="Times New Roman" panose="02020603050405020304" pitchFamily="18" charset="0"/>
            </a:endParaRPr>
          </a:p>
          <a:p>
            <a:pPr marL="1056640">
              <a:spcAft>
                <a:spcPts val="0"/>
              </a:spcAft>
            </a:pPr>
            <a:r>
              <a:rPr lang="fi-FI" dirty="0">
                <a:latin typeface="Times New Roman" panose="02020603050405020304" pitchFamily="18" charset="0"/>
                <a:ea typeface="Times New Roman" panose="02020603050405020304" pitchFamily="18" charset="0"/>
              </a:rPr>
              <a:t>Tämä pelaaja on ollut mukana alusta asti ja pystyy pelaamaan useilla pelipaikoilla. Tämän kauden aikana hänestä on tullut meille erityisen tärkeä kivimuuri maalitolppien välissä. Otti maalivahtina isoja harppauksia tällä kaudella ja piti meitä pystyssä monessa pelissä ja turnauksessa. Puolustuslinja on ajoittain alkanut samaan ohjeita hienosti tältä liimanäpiltä.</a:t>
            </a:r>
          </a:p>
          <a:p>
            <a:endParaRPr lang="fi-FI" dirty="0"/>
          </a:p>
        </p:txBody>
      </p:sp>
      <p:sp>
        <p:nvSpPr>
          <p:cNvPr id="227" name="Date Placeholder 226"/>
          <p:cNvSpPr>
            <a:spLocks noGrp="1"/>
          </p:cNvSpPr>
          <p:nvPr>
            <p:ph type="dt" sz="half" idx="10"/>
          </p:nvPr>
        </p:nvSpPr>
        <p:spPr/>
        <p:txBody>
          <a:bodyPr/>
          <a:lstStyle/>
          <a:p>
            <a:fld id="{7ACB88AD-E07A-4D9E-97ED-135F4C420674}" type="datetime1">
              <a:rPr lang="fi-FI" smtClean="0"/>
              <a:pPr/>
              <a:t>17.12.2020</a:t>
            </a:fld>
            <a:endParaRPr lang="fi-FI"/>
          </a:p>
        </p:txBody>
      </p:sp>
    </p:spTree>
    <p:extLst>
      <p:ext uri="{BB962C8B-B14F-4D97-AF65-F5344CB8AC3E}">
        <p14:creationId xmlns:p14="http://schemas.microsoft.com/office/powerpoint/2010/main" val="4030517297"/>
      </p:ext>
    </p:extLst>
  </p:cSld>
  <p:clrMapOvr>
    <a:masterClrMapping/>
  </p:clrMapOvr>
</p:sld>
</file>

<file path=ppt/theme/theme1.xml><?xml version="1.0" encoding="utf-8"?>
<a:theme xmlns:a="http://schemas.openxmlformats.org/drawingml/2006/main" name="FCNkoia_pptx_pohj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FCNkoia_pptx_pohja1</Template>
  <TotalTime>0</TotalTime>
  <Words>2730</Words>
  <Application>Microsoft Office PowerPoint</Application>
  <PresentationFormat>Näytössä katseltava diaesitys (4:3)</PresentationFormat>
  <Paragraphs>255</Paragraphs>
  <Slides>25</Slides>
  <Notes>25</Notes>
  <HiddenSlides>0</HiddenSlides>
  <MMClips>0</MMClips>
  <ScaleCrop>false</ScaleCrop>
  <HeadingPairs>
    <vt:vector size="6" baseType="variant">
      <vt:variant>
        <vt:lpstr>Käytetyt fontit</vt:lpstr>
      </vt:variant>
      <vt:variant>
        <vt:i4>6</vt:i4>
      </vt:variant>
      <vt:variant>
        <vt:lpstr>Teema</vt:lpstr>
      </vt:variant>
      <vt:variant>
        <vt:i4>3</vt:i4>
      </vt:variant>
      <vt:variant>
        <vt:lpstr>Dian otsikot</vt:lpstr>
      </vt:variant>
      <vt:variant>
        <vt:i4>25</vt:i4>
      </vt:variant>
    </vt:vector>
  </HeadingPairs>
  <TitlesOfParts>
    <vt:vector size="34" baseType="lpstr">
      <vt:lpstr>Arial</vt:lpstr>
      <vt:lpstr>Calibri</vt:lpstr>
      <vt:lpstr>Courier New</vt:lpstr>
      <vt:lpstr>Haettenschweiler</vt:lpstr>
      <vt:lpstr>Times New Roman</vt:lpstr>
      <vt:lpstr>Wingdings</vt:lpstr>
      <vt:lpstr>FCNkoia_pptx_pohja1</vt:lpstr>
      <vt:lpstr>Custom Design</vt:lpstr>
      <vt:lpstr>1_Custom Design</vt:lpstr>
      <vt:lpstr>FC NOKIA ”Laadukasta tyttöfutista huipulle asti” </vt:lpstr>
      <vt:lpstr>FC NOKIA ”JALKAPALLO 2020” ERIKOISPALKINNOT </vt:lpstr>
      <vt:lpstr>FC NOKIA JALKAPALLO 2020 ERIKOISPALKINNOT </vt:lpstr>
      <vt:lpstr>FC NOKIA JALKAPALLO 2020 ERIKOISPALKINNOT </vt:lpstr>
      <vt:lpstr>FC NOKIA JALKAPALLO 2020 ERIKOISPALKINNOT </vt:lpstr>
      <vt:lpstr>FC NOKIA JALKAPALLO PALKITUT 2020 2013-SYNT. TYTÖT </vt:lpstr>
      <vt:lpstr>FC NOKIA JALKAPALLO PALKITUT 2020 2012-SYNT. TYTÖT </vt:lpstr>
      <vt:lpstr>FC NOKIA JALKAPALLO PALKITUT 2020 2011-SYNT. TYTÖT </vt:lpstr>
      <vt:lpstr>FC NOKIA JALKAPALLO PALKITUT 2020 2010-SYNT. TYTÖT </vt:lpstr>
      <vt:lpstr>FC NOKIA JALKAPALLO PALKITUT 2020 2010-SYNT. TYTÖT </vt:lpstr>
      <vt:lpstr>FC NOKIA ” JALKAPALLO PALKITUT 2020” 2009-SYNT. TYTÖT </vt:lpstr>
      <vt:lpstr>FC NOKIA ” JALKAPALLO PALKITUT 2020” 2009-SYNT. TYTÖT </vt:lpstr>
      <vt:lpstr>FC NOKIA ” JALKAPALLO PALKITUT 2020” 2008-SYNT. TYTÖT </vt:lpstr>
      <vt:lpstr>FC NOKIA ” JALKAPALLO PALKITUT 2020” 2008-SYNT. TYTÖT </vt:lpstr>
      <vt:lpstr>FC NOKIA ” JALKAPALLO PALKITUT 2020” 2007-SYNT. TYTÖT </vt:lpstr>
      <vt:lpstr>FC NOKIA ” JALKAPALLO PALKITUT 2020” 2007-SYNT. TYTÖT </vt:lpstr>
      <vt:lpstr>FC NOKIA ” JALKAPALLO PALKITUT 2020” 2006-SYNT. TYTÖT </vt:lpstr>
      <vt:lpstr>FC NOKIA ” JALKAPALLO PALKITUT 2020” 2006-SYNT. TYTÖT </vt:lpstr>
      <vt:lpstr>FC NOKIA ” JALKAPALLO PALKITUT 2020” 2005-SYNT. TYTÖT </vt:lpstr>
      <vt:lpstr>FC NOKIA ” JALKAPALLO PALKITUT 2020” 2005-SYNT. TYTÖT </vt:lpstr>
      <vt:lpstr>FC NOKIA ” JALKAPALLO PALKITUT 2020” T18-TYTÖT </vt:lpstr>
      <vt:lpstr>FC NOKIA ” JALKAPALLO PALKITUT 2020” NAISET HARRASTE </vt:lpstr>
      <vt:lpstr>FC NOKIA ” JALKAPALLO PALKITUT 2020” NAISET 2-JOUKKUE </vt:lpstr>
      <vt:lpstr>FC NOKIA ” JALKAPALLO PALKITUT 2020” NAISET ED+2-JOUKKUE </vt:lpstr>
      <vt:lpstr>FC NOKIA ” JALKAPALLO PALKITUT 2020” NAISET EDUSTUSJOUKKUE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 NOKIA ”Laadukasta tyttöfutista huipulle asti”</dc:title>
  <dc:creator>Sulonen Kimmo</dc:creator>
  <cp:lastModifiedBy>Sulonen Kimmo</cp:lastModifiedBy>
  <cp:revision>23</cp:revision>
  <dcterms:created xsi:type="dcterms:W3CDTF">2018-02-12T07:45:34Z</dcterms:created>
  <dcterms:modified xsi:type="dcterms:W3CDTF">2020-12-17T14:47:29Z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a6781ca-b650-4250-9553-0dff8aad6264_Enabled">
    <vt:lpwstr>True</vt:lpwstr>
  </property>
  <property fmtid="{D5CDD505-2E9C-101B-9397-08002B2CF9AE}" pid="3" name="MSIP_Label_1a6781ca-b650-4250-9553-0dff8aad6264_SiteId">
    <vt:lpwstr>770c8619-ed01-4f02-84c5-2d8ea3da5d94</vt:lpwstr>
  </property>
  <property fmtid="{D5CDD505-2E9C-101B-9397-08002B2CF9AE}" pid="4" name="MSIP_Label_1a6781ca-b650-4250-9553-0dff8aad6264_Owner">
    <vt:lpwstr>kimmo.sulonen@metsagroup.com</vt:lpwstr>
  </property>
  <property fmtid="{D5CDD505-2E9C-101B-9397-08002B2CF9AE}" pid="5" name="MSIP_Label_1a6781ca-b650-4250-9553-0dff8aad6264_SetDate">
    <vt:lpwstr>2020-09-16T09:46:34.3599598Z</vt:lpwstr>
  </property>
  <property fmtid="{D5CDD505-2E9C-101B-9397-08002B2CF9AE}" pid="6" name="MSIP_Label_1a6781ca-b650-4250-9553-0dff8aad6264_Name">
    <vt:lpwstr>General</vt:lpwstr>
  </property>
  <property fmtid="{D5CDD505-2E9C-101B-9397-08002B2CF9AE}" pid="7" name="MSIP_Label_1a6781ca-b650-4250-9553-0dff8aad6264_Application">
    <vt:lpwstr>Microsoft Azure Information Protection</vt:lpwstr>
  </property>
  <property fmtid="{D5CDD505-2E9C-101B-9397-08002B2CF9AE}" pid="8" name="MSIP_Label_1a6781ca-b650-4250-9553-0dff8aad6264_ActionId">
    <vt:lpwstr>81cfa319-e0b6-4a2d-9e82-8a61d2961959</vt:lpwstr>
  </property>
  <property fmtid="{D5CDD505-2E9C-101B-9397-08002B2CF9AE}" pid="9" name="MSIP_Label_1a6781ca-b650-4250-9553-0dff8aad6264_Extended_MSFT_Method">
    <vt:lpwstr>Manual</vt:lpwstr>
  </property>
  <property fmtid="{D5CDD505-2E9C-101B-9397-08002B2CF9AE}" pid="10" name="Sensitivity">
    <vt:lpwstr>General</vt:lpwstr>
  </property>
</Properties>
</file>