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18"/>
  </p:notesMasterIdLst>
  <p:handoutMasterIdLst>
    <p:handoutMasterId r:id="rId19"/>
  </p:handoutMasterIdLst>
  <p:sldIdLst>
    <p:sldId id="264" r:id="rId6"/>
    <p:sldId id="256" r:id="rId7"/>
    <p:sldId id="258" r:id="rId8"/>
    <p:sldId id="713" r:id="rId9"/>
    <p:sldId id="714" r:id="rId10"/>
    <p:sldId id="283" r:id="rId11"/>
    <p:sldId id="620" r:id="rId12"/>
    <p:sldId id="716" r:id="rId13"/>
    <p:sldId id="717" r:id="rId14"/>
    <p:sldId id="625" r:id="rId15"/>
    <p:sldId id="308" r:id="rId16"/>
    <p:sldId id="315" r:id="rId17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F00"/>
    <a:srgbClr val="FFFFFF"/>
    <a:srgbClr val="0001BE"/>
    <a:srgbClr val="009246"/>
    <a:srgbClr val="00D7A7"/>
    <a:srgbClr val="FD4F00"/>
    <a:srgbClr val="DB2719"/>
    <a:srgbClr val="F5A3C7"/>
    <a:srgbClr val="9FC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07B2A-836B-4730-8ABF-A0EF942E2BE9}" v="16" dt="2024-10-01T06:02:45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9189" autoAdjust="0"/>
  </p:normalViewPr>
  <p:slideViewPr>
    <p:cSldViewPr snapToGrid="0">
      <p:cViewPr varScale="1">
        <p:scale>
          <a:sx n="56" d="100"/>
          <a:sy n="56" d="100"/>
        </p:scale>
        <p:origin x="9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Taul1!$A$2:$A$4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Taul1!$B$2:$B$4</c:f>
              <c:numCache>
                <c:formatCode>General</c:formatCode>
                <c:ptCount val="3"/>
                <c:pt idx="0">
                  <c:v>17</c:v>
                </c:pt>
                <c:pt idx="1">
                  <c:v>39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D-424D-8991-34464862F5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Taul1!$A$2:$A$4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Taul1!$C$2:$C$4</c:f>
              <c:numCache>
                <c:formatCode>General</c:formatCode>
                <c:ptCount val="3"/>
                <c:pt idx="0">
                  <c:v>34</c:v>
                </c:pt>
                <c:pt idx="1">
                  <c:v>31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D-424D-8991-34464862F56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Taul1!$A$2:$A$4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Taul1!$D$2:$D$4</c:f>
              <c:numCache>
                <c:formatCode>General</c:formatCode>
                <c:ptCount val="3"/>
                <c:pt idx="0">
                  <c:v>39</c:v>
                </c:pt>
                <c:pt idx="1">
                  <c:v>23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D-424D-8991-34464862F56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Taul1!$A$2:$A$4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Taul1!$E$2:$E$4</c:f>
              <c:numCache>
                <c:formatCode>General</c:formatCode>
                <c:ptCount val="3"/>
                <c:pt idx="0">
                  <c:v>60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5D-424D-8991-34464862F5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10377856"/>
        <c:axId val="1410372096"/>
      </c:barChart>
      <c:catAx>
        <c:axId val="141037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0372096"/>
        <c:crosses val="autoZero"/>
        <c:auto val="1"/>
        <c:lblAlgn val="ctr"/>
        <c:lblOffset val="100"/>
        <c:noMultiLvlLbl val="0"/>
      </c:catAx>
      <c:valAx>
        <c:axId val="1410372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1037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051628420961958"/>
          <c:y val="5.0813744525652939E-2"/>
          <c:w val="0.24342935122741299"/>
          <c:h val="5.3072810172516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solidFill>
                  <a:schemeClr val="tx1"/>
                </a:solidFill>
              </a:rPr>
              <a:t>Vuokravelkahäädöt</a:t>
            </a:r>
            <a:r>
              <a:rPr lang="en-US" baseline="0">
                <a:solidFill>
                  <a:schemeClr val="tx1"/>
                </a:solidFill>
              </a:rPr>
              <a:t> </a:t>
            </a:r>
            <a:r>
              <a:rPr lang="en-US" baseline="0" err="1">
                <a:solidFill>
                  <a:schemeClr val="tx1"/>
                </a:solidFill>
              </a:rPr>
              <a:t>yhteensä</a:t>
            </a:r>
            <a:r>
              <a:rPr lang="en-US" baseline="0">
                <a:solidFill>
                  <a:schemeClr val="tx1"/>
                </a:solidFill>
              </a:rPr>
              <a:t> 2022</a:t>
            </a:r>
            <a:r>
              <a:rPr lang="fi-FI" sz="2000" b="0" i="0" u="none" strike="noStrike" kern="1200" spc="0" baseline="0">
                <a:solidFill>
                  <a:schemeClr val="tx1"/>
                </a:solidFill>
              </a:rPr>
              <a:t>–</a:t>
            </a:r>
            <a:r>
              <a:rPr lang="en-US" baseline="0">
                <a:solidFill>
                  <a:schemeClr val="tx1"/>
                </a:solidFill>
              </a:rPr>
              <a:t>2024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Taul1!$B$2:$B$4</c:f>
              <c:numCache>
                <c:formatCode>General</c:formatCode>
                <c:ptCount val="3"/>
                <c:pt idx="0">
                  <c:v>150</c:v>
                </c:pt>
                <c:pt idx="1">
                  <c:v>121</c:v>
                </c:pt>
                <c:pt idx="2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C-4C2C-B77D-57003A378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574112"/>
        <c:axId val="1519558752"/>
      </c:barChart>
      <c:catAx>
        <c:axId val="15195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9558752"/>
        <c:crosses val="autoZero"/>
        <c:auto val="1"/>
        <c:lblAlgn val="ctr"/>
        <c:lblOffset val="100"/>
        <c:noMultiLvlLbl val="0"/>
      </c:catAx>
      <c:valAx>
        <c:axId val="151955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95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DDD393C-277C-9FE7-A81D-324698FB8F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100E075-0C19-54F0-5AAD-4DDD369085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14714-4FC4-F042-BD66-A01BF49D0963}" type="datetimeFigureOut">
              <a:rPr lang="fi-FI" smtClean="0"/>
              <a:t>5.10.2024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7C0477-2077-A887-75FA-6810694568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59079B-C4B9-5D48-95C3-2F9400A428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BA8C-1B2B-EF41-98D3-E65B818EF0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39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2C489E-FF7D-4177-B146-B2E9FEF3D8EC}" type="datetimeFigureOut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DCEC39-C71C-4583-B984-6E01124873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75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8CAA-21D0-4796-86AE-FC1C95EB5E3A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D159-040D-46BD-BFE1-F192872372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98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EEC3-62B7-4782-B4F9-3665B00B3F8F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6553-F9A2-4D83-8205-91B5BB79F3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80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5131-8CC8-42D3-BF12-669725DCEF43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76B6-0E48-4452-8786-92EEBF8A10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16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199D-8C68-4FBB-96E7-DE8F008957A3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5A2E-9DB1-47DB-A95A-195B55BD9F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776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C5E6-52A7-46F9-9EF0-4327D059BE48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8A6E-C32A-4E41-AA62-9CB812B354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67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2C85-5250-4654-B728-FA09279FE351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643F-802F-4B12-90A0-D3D7B8A08A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89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AA73-0916-42A8-A40C-04F6418C01B1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E387-67E6-4AD4-B66D-06EDF162E0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81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4EE9-E694-4450-9091-D4FAAF60F603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48AC-327B-4C23-8504-B91F3B935E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13DB164-6A6B-66C6-AC34-1319319C8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5E685B-B81D-6843-B259-3441CF295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7EF1527-B816-23FE-084C-706FA84D9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9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D037-DA9F-48B3-85D7-464C523EED0D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5853-FB40-498C-A98E-7B136FAADB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23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23630A-64A2-40BC-A74A-F4C2EA659FBB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A39C56-655F-4720-A710-5CB8D0A9F3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3C12441-1803-38DC-3001-3F9D1252E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0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2F1E-8F4A-4FDD-BEC6-0759DF057F2F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B13C-5A8E-4AD7-96DC-06AF4380B7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616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4568F91-2516-1B45-AD90-6DCB57C94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D67FCF0-182B-A053-3681-29297C092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76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0B8A9CF-54C1-9401-42E1-F93828539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8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3026656-CE5E-AA4D-43AF-30618B9CE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9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79FB68-EB56-2A8C-C2D3-A05081F23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1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C12DAD4-C12B-D488-227A-C25F3FE11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1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C4F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742B44B-DA02-86ED-ADF5-6F58479E5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C4F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1B5F4D0-AABA-F979-CFF8-FA8C1D386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9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98EE-F0DD-49DC-A056-45DBAC11FE63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C4A5-5D7B-468C-9250-4202C99D2F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03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5E1D-7876-438A-AB40-16B5D76A813B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CBEE-DE6E-4C67-8C14-4593D41303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614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7FD240-F5F2-4065-B291-976E6B0DEB02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431581-D0E5-432D-87C7-FE8B8034D4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42A81AB-4DF5-4E43-889F-93E14232E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1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38B1-7688-4587-BA6B-473D59B9227D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E032-C666-4383-AB32-43DFC6738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664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1858-FD61-4CD6-8274-EB6C656654E6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534733-7658-4A12-8D93-D5839EB190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89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CB51-5EE0-479C-80A5-077A6508AF78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A1E1-2CBA-4810-A350-6DC05ECC8C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58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09A9-0E7A-4466-B369-8F854751BF14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D0A4-1FEE-4C61-A921-1CB1998DEC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675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EF4E-67A8-4750-AB1A-DEA680874E1A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D4CD-36E3-40D7-A7BA-C5D2FB29EE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53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416A-D668-4C30-83D7-869FDF30B414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BF8A-3D2B-4CA0-99A5-1C05F0DD91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390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16A1-E223-499D-B88D-B212E27EFDE8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194F-5DE4-4261-B722-458BCCA231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224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7CB99F8-A8F6-0E8D-9F78-408CFB1E3D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8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AA1421E-2DF6-DE9F-436D-BA7CA5AE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1895-D1E5-4E0C-8A04-D5FB32E9D451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D1A-D618-4555-B0FA-A86B969C6E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500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02480FA-9E97-B371-4FF9-E9FE668F9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025801"/>
            <a:ext cx="659307" cy="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9A14A15-B920-2E1E-2778-D3CF9938D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025801"/>
            <a:ext cx="659307" cy="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81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4A6BA0A-14D3-56F4-A185-9652EB1D7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32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E987D5F-1735-C802-0801-AF0DE1CF0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89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72B3679-7CA5-689C-BA41-778759943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7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7070742-9556-211C-7C34-DA722DD8D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394A487-2BDD-3966-3D2B-127409336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DDDB73B-932A-409A-FCD0-C86B1881F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6997" y="5934215"/>
            <a:ext cx="779592" cy="5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7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DAF7A3-2A5F-F78A-43C5-CF1A084E1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A3F377-6AFC-54F0-0041-F15104AE5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6FA5FB-CBF8-E4A7-FF2A-EB240700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C702-93FF-4681-8C2E-2298691FBF1E}" type="datetimeFigureOut">
              <a:rPr lang="fi-FI" smtClean="0"/>
              <a:t>5.10.2024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9BD48A-3479-9146-1171-5514ACF1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7B8E0A-17C7-06B8-3069-1AA34E52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9BA-63BD-490E-83BF-0812C2402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95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8826-B553-4ACB-BB2E-F4F493153112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EF15-A13F-46ED-A126-49E804ED05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89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C4F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C16C-AD58-4B82-B61F-3C4F610F5015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5BE9-4658-48DD-9A9B-957C472050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12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1229-02F5-4943-9D72-385C2FCD890A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30BA-5EB9-462D-8F95-38BA790686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44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C4F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DBA7-8D4C-47E1-95E2-7CA492EAA75D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6EB68-0F49-490A-898A-D414BF985B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44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5D0B-BE15-4A3D-B0AA-DCA40568EF42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36CC-E032-4E0D-A608-BD8F204196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5EBE5BE-709E-4FB5-A005-A3E961C70CA9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5C6A22F-21FA-401F-8BC7-615D789917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9CE6E16-4A90-6F4F-C521-236A7E190AF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457200" y="5934215"/>
            <a:ext cx="779593" cy="593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54" r:id="rId2"/>
    <p:sldLayoutId id="2147483821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64" r:id="rId16"/>
    <p:sldLayoutId id="2147483865" r:id="rId17"/>
    <p:sldLayoutId id="2147483866" r:id="rId18"/>
    <p:sldLayoutId id="2147483829" r:id="rId19"/>
    <p:sldLayoutId id="2147483830" r:id="rId20"/>
    <p:sldLayoutId id="2147483867" r:id="rId21"/>
    <p:sldLayoutId id="2147483868" r:id="rId22"/>
    <p:sldLayoutId id="2147483869" r:id="rId23"/>
    <p:sldLayoutId id="2147483870" r:id="rId24"/>
    <p:sldLayoutId id="2147483871" r:id="rId25"/>
    <p:sldLayoutId id="2147483872" r:id="rId26"/>
    <p:sldLayoutId id="2147483873" r:id="rId27"/>
    <p:sldLayoutId id="2147483874" r:id="rId28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CBAAA115-3CED-498F-A139-DF2375735ED4}" type="datetime1">
              <a:rPr lang="fi-FI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593C62A2-8F4B-4BA5-BB95-3B4A6DD9E6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40262" y="5854669"/>
            <a:ext cx="846578" cy="644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77" r:id="rId2"/>
    <p:sldLayoutId id="2147483832" r:id="rId3"/>
    <p:sldLayoutId id="2147483878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70C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yle.fi/a/74-2010234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7988" y="457200"/>
            <a:ext cx="10739437" cy="2071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/>
              <a:t>Hekan ajankohtaiset asiat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377826" y="2528888"/>
            <a:ext cx="10739437" cy="1204911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/>
              <a:t>Hyyryläispäivä 5.10.2024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/>
              <a:t>Jaana Närö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4027A-AD00-97BA-DA47-F2F355D6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Budjetti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8220EC-E5CD-E19A-6929-FB5CF4753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Vuokrankorotusesitys 5,2 % (tavalliset asunnot ml. as.oy)</a:t>
            </a:r>
          </a:p>
          <a:p>
            <a:pPr>
              <a:spcAft>
                <a:spcPts val="600"/>
              </a:spcAft>
            </a:pPr>
            <a:r>
              <a:rPr lang="fi-FI"/>
              <a:t>Nykyinen keskivuokra 13,76 €/m2/kk</a:t>
            </a:r>
          </a:p>
          <a:p>
            <a:pPr>
              <a:spcAft>
                <a:spcPts val="600"/>
              </a:spcAft>
            </a:pPr>
            <a:r>
              <a:rPr lang="fi-FI"/>
              <a:t>Uusi keskivuokra 14,48 €/m2/kk</a:t>
            </a:r>
          </a:p>
          <a:p>
            <a:pPr>
              <a:spcAft>
                <a:spcPts val="600"/>
              </a:spcAft>
            </a:pPr>
            <a:endParaRPr lang="fi-FI"/>
          </a:p>
          <a:p>
            <a:pPr>
              <a:spcAft>
                <a:spcPts val="600"/>
              </a:spcAft>
            </a:pPr>
            <a:endParaRPr lang="fi-FI"/>
          </a:p>
          <a:p>
            <a:pPr>
              <a:spcAft>
                <a:spcPts val="600"/>
              </a:spcAft>
            </a:pPr>
            <a:endParaRPr lang="fi-FI"/>
          </a:p>
          <a:p>
            <a:pPr marL="0" indent="0">
              <a:spcAft>
                <a:spcPts val="600"/>
              </a:spcAft>
              <a:buNone/>
            </a:pPr>
            <a:endParaRPr lang="fi-FI"/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18BBEE5E-1874-60DC-BE46-4A19F48B0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18" r="25522" b="-1"/>
          <a:stretch/>
        </p:blipFill>
        <p:spPr bwMode="auto">
          <a:xfrm>
            <a:off x="7131050" y="10"/>
            <a:ext cx="5060950" cy="68579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B72FAF-D702-8BB8-93B8-AF7F3D1013B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A478826-B553-4ACB-BB2E-F4F493153112}" type="datetime1">
              <a:rPr lang="fi-FI" smtClean="0"/>
              <a:pPr>
                <a:spcAft>
                  <a:spcPts val="600"/>
                </a:spcAft>
                <a:defRPr/>
              </a:pPr>
              <a:t>5.10.2024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CFC3B9-52EC-6445-5081-2C70CE8537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201988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480169-5AB1-865A-F4E6-D1B540C34D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360EF15-A13F-46ED-A126-49E804ED0577}" type="slidenum">
              <a:rPr lang="fi-FI" smtClean="0"/>
              <a:pPr>
                <a:spcAft>
                  <a:spcPts val="600"/>
                </a:spcAft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6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C4AD-A98B-20CC-959B-A4BE236E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Vuokrien kehitys Helsingissä, 2013-2023</a:t>
            </a:r>
            <a:endParaRPr 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00AE-A837-2DA9-920D-6AAA6665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05BE9-4658-48DD-9A9B-957C4720502C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3BC331A-4EC2-DB64-0D30-5C1BE37D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29" y="1337912"/>
            <a:ext cx="6662142" cy="493112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21327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FAC7-83E1-BE17-A293-9D64B9734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51" y="861237"/>
            <a:ext cx="9543511" cy="1275907"/>
          </a:xfrm>
        </p:spPr>
        <p:txBody>
          <a:bodyPr/>
          <a:lstStyle/>
          <a:p>
            <a:r>
              <a:rPr lang="fi-FI" sz="7200"/>
              <a:t>Kiitos</a:t>
            </a:r>
            <a:r>
              <a:rPr lang="fi-FI" sz="8000"/>
              <a:t>!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4247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graafinen suunnittelu, muotoilu&#10;&#10;Kuvaus luotu automaattisesti">
            <a:extLst>
              <a:ext uri="{FF2B5EF4-FFF2-40B4-BE49-F238E27FC236}">
                <a16:creationId xmlns:a16="http://schemas.microsoft.com/office/drawing/2014/main" id="{E7F8A928-4FD5-EB94-5152-E8109222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2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teksti, Fontti, valkoinen, typografia&#10;&#10;Kuvaus luotu automaattisesti">
            <a:extLst>
              <a:ext uri="{FF2B5EF4-FFF2-40B4-BE49-F238E27FC236}">
                <a16:creationId xmlns:a16="http://schemas.microsoft.com/office/drawing/2014/main" id="{93338659-D3F4-1EBC-8658-E28D7F0C3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88" y="2450901"/>
            <a:ext cx="4406540" cy="666226"/>
          </a:xfrm>
          <a:prstGeom prst="rect">
            <a:avLst/>
          </a:prstGeom>
        </p:spPr>
      </p:pic>
      <p:sp>
        <p:nvSpPr>
          <p:cNvPr id="7782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Heka otsikoissa</a:t>
            </a:r>
          </a:p>
        </p:txBody>
      </p:sp>
      <p:sp>
        <p:nvSpPr>
          <p:cNvPr id="77827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04731F-A126-4B2E-BD2A-A865222364C8}" type="datetime1">
              <a:rPr lang="fi-FI" alt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5.10.2024</a:t>
            </a:fld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7829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EBE12E-6AA2-4B09-84A3-730CB5B43939}" type="slidenum">
              <a:rPr lang="fi-FI" alt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 altLang="fi-FI">
              <a:solidFill>
                <a:srgbClr val="000000"/>
              </a:solidFill>
            </a:endParaRPr>
          </a:p>
        </p:txBody>
      </p:sp>
      <p:pic>
        <p:nvPicPr>
          <p:cNvPr id="5" name="Sisällön paikkamerkki 4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A5478DCA-9C74-7ED7-FD2B-0E58AECF7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7" y="1195388"/>
            <a:ext cx="3192654" cy="1240431"/>
          </a:xfrm>
        </p:spPr>
      </p:pic>
      <p:pic>
        <p:nvPicPr>
          <p:cNvPr id="7" name="Kuva 6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A48693A5-6815-28F8-7CA1-174F73279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65" y="1144277"/>
            <a:ext cx="3620296" cy="1559733"/>
          </a:xfrm>
          <a:prstGeom prst="rect">
            <a:avLst/>
          </a:prstGeom>
        </p:spPr>
      </p:pic>
      <p:pic>
        <p:nvPicPr>
          <p:cNvPr id="11" name="Kuva 10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7FC30465-D8D8-765B-FF0F-9E016D6CF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08" y="1138331"/>
            <a:ext cx="4091656" cy="1054056"/>
          </a:xfrm>
          <a:prstGeom prst="rect">
            <a:avLst/>
          </a:prstGeom>
        </p:spPr>
      </p:pic>
      <p:pic>
        <p:nvPicPr>
          <p:cNvPr id="15" name="Kuva 14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AE648312-85EB-6DB1-9A9B-C8D781EE16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"/>
          <a:stretch/>
        </p:blipFill>
        <p:spPr>
          <a:xfrm>
            <a:off x="195291" y="2501288"/>
            <a:ext cx="4027196" cy="1573061"/>
          </a:xfrm>
          <a:prstGeom prst="rect">
            <a:avLst/>
          </a:prstGeom>
        </p:spPr>
      </p:pic>
      <p:pic>
        <p:nvPicPr>
          <p:cNvPr id="17" name="Kuva 16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7CE25305-6B8E-678C-2FAC-06B93A6E41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9" y="4131129"/>
            <a:ext cx="4320608" cy="1531483"/>
          </a:xfrm>
          <a:prstGeom prst="rect">
            <a:avLst/>
          </a:prstGeom>
        </p:spPr>
      </p:pic>
      <p:pic>
        <p:nvPicPr>
          <p:cNvPr id="21" name="Kuva 20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BAA77521-E346-0477-1A68-3C2606C5D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76" y="5001977"/>
            <a:ext cx="3530993" cy="1304012"/>
          </a:xfrm>
          <a:prstGeom prst="rect">
            <a:avLst/>
          </a:prstGeom>
        </p:spPr>
      </p:pic>
      <p:pic>
        <p:nvPicPr>
          <p:cNvPr id="23" name="Kuva 22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0449BB18-3CBB-C42B-6617-9628F35DC0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66" y="2928771"/>
            <a:ext cx="3684295" cy="1378420"/>
          </a:xfrm>
          <a:prstGeom prst="rect">
            <a:avLst/>
          </a:prstGeom>
        </p:spPr>
      </p:pic>
      <p:pic>
        <p:nvPicPr>
          <p:cNvPr id="25" name="Kuva 24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C745CAF1-3DBA-2D88-7C34-E1C9F9AB4B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76" y="3114348"/>
            <a:ext cx="4006920" cy="1771142"/>
          </a:xfrm>
          <a:prstGeom prst="rect">
            <a:avLst/>
          </a:prstGeom>
        </p:spPr>
      </p:pic>
      <p:pic>
        <p:nvPicPr>
          <p:cNvPr id="27" name="Kuva 26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4BA76453-EE8A-ACDC-8AFA-1D3BB955A9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54" y="4777948"/>
            <a:ext cx="4009277" cy="14671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4027A-AD00-97BA-DA47-F2F355D6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Tilanne nyt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8220EC-E5CD-E19A-6929-FB5CF475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10286999" cy="4979988"/>
          </a:xfrm>
        </p:spPr>
        <p:txBody>
          <a:bodyPr/>
          <a:lstStyle/>
          <a:p>
            <a:r>
              <a:rPr lang="fi-FI" sz="3200" dirty="0"/>
              <a:t>Jatkunut vaikea taloudellinen tilanne Hekassa on vaatinut säästöjen ja säästösuunnitelman (10 milj. €) tekemistä </a:t>
            </a:r>
          </a:p>
          <a:p>
            <a:pPr lvl="1"/>
            <a:r>
              <a:rPr lang="fi-FI" sz="3200" dirty="0"/>
              <a:t>Muutosneuvottelut -&gt; keväällä 33:n työntekijän vähennys, johdosta 1 </a:t>
            </a:r>
          </a:p>
          <a:p>
            <a:pPr lvl="1"/>
            <a:r>
              <a:rPr lang="fi-FI" sz="3200" dirty="0" err="1"/>
              <a:t>Viipurinkadulla</a:t>
            </a:r>
            <a:r>
              <a:rPr lang="fi-FI" sz="3200" dirty="0"/>
              <a:t> luovuttiin yhdestä toimitilakerroksesta</a:t>
            </a:r>
          </a:p>
          <a:p>
            <a:pPr lvl="1"/>
            <a:r>
              <a:rPr lang="fi-FI" sz="3200" dirty="0"/>
              <a:t>Hima-lehti päätettiin lopettaa</a:t>
            </a:r>
          </a:p>
          <a:p>
            <a:pPr lvl="1"/>
            <a:r>
              <a:rPr lang="fi-FI" sz="3200" dirty="0"/>
              <a:t>Henkilökunnalle ei maksettu tulospalkkiota vuodelta 2023 eikä vuodelle 2024 ole määritelty tulospalkkiokriteereitä</a:t>
            </a:r>
          </a:p>
          <a:p>
            <a:pPr lvl="1"/>
            <a:r>
              <a:rPr lang="fi-FI" sz="3200" dirty="0"/>
              <a:t>Korjauksista on jouduttu ja joudutaan karsimaan </a:t>
            </a:r>
          </a:p>
          <a:p>
            <a:endParaRPr lang="fi-FI" sz="2800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B72FAF-D702-8BB8-93B8-AF7F3D10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78826-B553-4ACB-BB2E-F4F493153112}" type="datetime1">
              <a:rPr lang="fi-FI" smtClean="0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CFC3B9-52EC-6445-5081-2C70CE85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480169-5AB1-865A-F4E6-D1B540C3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0EF15-A13F-46ED-A126-49E804ED0577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16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4027A-AD00-97BA-DA47-F2F355D6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625702"/>
            <a:ext cx="10877324" cy="787400"/>
          </a:xfrm>
        </p:spPr>
        <p:txBody>
          <a:bodyPr/>
          <a:lstStyle/>
          <a:p>
            <a:r>
              <a:rPr lang="fi-FI" dirty="0"/>
              <a:t>Valtion toimet vaikeuttavat asukkaiden tilannetta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8220EC-E5CD-E19A-6929-FB5CF475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046060"/>
            <a:ext cx="10352314" cy="4979988"/>
          </a:xfrm>
        </p:spPr>
        <p:txBody>
          <a:bodyPr/>
          <a:lstStyle/>
          <a:p>
            <a:r>
              <a:rPr lang="fi-FI" sz="2800" dirty="0"/>
              <a:t>Muutokset asumistuessa ja toimeentulotuessa, työttömyyden lisääntyminen</a:t>
            </a:r>
          </a:p>
          <a:p>
            <a:pPr marL="0" indent="0">
              <a:buNone/>
            </a:pPr>
            <a:r>
              <a:rPr lang="fi-FI" sz="2800" dirty="0"/>
              <a:t>  -&gt;asukkailla entistä enemmän vuokranmaksuvaikeuksia</a:t>
            </a:r>
          </a:p>
          <a:p>
            <a:r>
              <a:rPr lang="fi-FI" sz="2800" dirty="0"/>
              <a:t>Vuokrasaamisten määrä on kasvanut verrattuna viime vuoteen</a:t>
            </a:r>
          </a:p>
          <a:p>
            <a:pPr lvl="1"/>
            <a:r>
              <a:rPr lang="fi-FI" sz="2800" dirty="0"/>
              <a:t>8/2023 0,10 €/m2/kk (3 670 000 €)</a:t>
            </a:r>
          </a:p>
          <a:p>
            <a:pPr lvl="1"/>
            <a:r>
              <a:rPr lang="fi-FI" sz="2800" dirty="0"/>
              <a:t>8/2024 0,13 €/m2/kk (5 145 000 €)</a:t>
            </a:r>
          </a:p>
          <a:p>
            <a:r>
              <a:rPr lang="fi-FI" sz="2800" dirty="0"/>
              <a:t>Häätöjen määrä on kasvanut merkittävästi</a:t>
            </a:r>
          </a:p>
          <a:p>
            <a:endParaRPr lang="fi-FI" sz="28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fi-FI" sz="2400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B72FAF-D702-8BB8-93B8-AF7F3D10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78826-B553-4ACB-BB2E-F4F493153112}" type="datetime1">
              <a:rPr lang="fi-FI" smtClean="0"/>
              <a:pPr>
                <a:defRPr/>
              </a:pPr>
              <a:t>5.10.2024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CFC3B9-52EC-6445-5081-2C70CE85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480169-5AB1-865A-F4E6-D1B540C3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0EF15-A13F-46ED-A126-49E804ED0577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409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34F48D1-929B-4CB7-2434-1E31B35E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Tilastot Hekalta tehdyistä vuokravelkahäädöistä</a:t>
            </a:r>
            <a:br>
              <a:rPr lang="fi-FI" sz="3200"/>
            </a:br>
            <a:r>
              <a:rPr lang="fi-FI" sz="1050">
                <a:solidFill>
                  <a:schemeClr val="tx1"/>
                </a:solidFill>
              </a:rPr>
              <a:t>* luvut pitävät sisällään ulosoton toteuttamat häädöt, ei vapaaehtoisesti käräjäoikeuden häätötuomion jälkeen muuttaneita</a:t>
            </a:r>
            <a:endParaRPr lang="fi-FI" sz="3200">
              <a:solidFill>
                <a:schemeClr val="tx1"/>
              </a:solidFill>
            </a:endParaRP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DF0F8459-8ABE-8ED5-48DA-034ACB3C04CA}"/>
              </a:ext>
            </a:extLst>
          </p:cNvPr>
          <p:cNvGraphicFramePr/>
          <p:nvPr/>
        </p:nvGraphicFramePr>
        <p:xfrm>
          <a:off x="599645" y="1649691"/>
          <a:ext cx="7011332" cy="433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C7830DAA-25FD-6BE9-BA34-A17B3E78679B}"/>
              </a:ext>
            </a:extLst>
          </p:cNvPr>
          <p:cNvGraphicFramePr/>
          <p:nvPr/>
        </p:nvGraphicFramePr>
        <p:xfrm>
          <a:off x="7843706" y="2139193"/>
          <a:ext cx="3748649" cy="336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E35B6BA2-DE0C-C0ED-6850-E65F185C7C84}"/>
              </a:ext>
            </a:extLst>
          </p:cNvPr>
          <p:cNvSpPr txBox="1"/>
          <p:nvPr/>
        </p:nvSpPr>
        <p:spPr>
          <a:xfrm>
            <a:off x="1800520" y="1482624"/>
            <a:ext cx="513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Vuokravelkahäädöt kvartaaleittain 2022</a:t>
            </a:r>
            <a:r>
              <a:rPr lang="fi-FI" sz="1800">
                <a:solidFill>
                  <a:schemeClr val="tx1"/>
                </a:solidFill>
              </a:rPr>
              <a:t>–</a:t>
            </a:r>
            <a:r>
              <a:rPr lang="fi-FI"/>
              <a:t>2024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4F7E58E-1789-48B1-8557-9FDABF9275E5}"/>
              </a:ext>
            </a:extLst>
          </p:cNvPr>
          <p:cNvSpPr txBox="1"/>
          <p:nvPr/>
        </p:nvSpPr>
        <p:spPr>
          <a:xfrm>
            <a:off x="10684441" y="5366754"/>
            <a:ext cx="114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Q1-Q3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197F279-FA66-1A27-CFF1-0702ADF92C85}"/>
              </a:ext>
            </a:extLst>
          </p:cNvPr>
          <p:cNvSpPr txBox="1"/>
          <p:nvPr/>
        </p:nvSpPr>
        <p:spPr>
          <a:xfrm rot="16200000">
            <a:off x="8300388" y="3106014"/>
            <a:ext cx="114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F7F9DA3-D496-C615-C35E-DE5595F95B96}"/>
              </a:ext>
            </a:extLst>
          </p:cNvPr>
          <p:cNvSpPr txBox="1"/>
          <p:nvPr/>
        </p:nvSpPr>
        <p:spPr>
          <a:xfrm rot="16200000">
            <a:off x="9327391" y="3520326"/>
            <a:ext cx="114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121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D93A3FB-3519-25A1-F892-35D050B03440}"/>
              </a:ext>
            </a:extLst>
          </p:cNvPr>
          <p:cNvSpPr txBox="1"/>
          <p:nvPr/>
        </p:nvSpPr>
        <p:spPr>
          <a:xfrm rot="16200000">
            <a:off x="10354394" y="3044152"/>
            <a:ext cx="114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155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AC2BB26-686D-22DB-C03A-84CB275D35CC}"/>
              </a:ext>
            </a:extLst>
          </p:cNvPr>
          <p:cNvSpPr txBox="1"/>
          <p:nvPr/>
        </p:nvSpPr>
        <p:spPr>
          <a:xfrm>
            <a:off x="1800520" y="6187449"/>
            <a:ext cx="989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Ulosoton mukaan häädöt kasvaneet Suomessa vuoden 2024 aikana, keskimäärin viidenneksen vuoteen 2023 verrattuna, isommissa kaupungeissa enemmän: ks. esim. </a:t>
            </a:r>
            <a:r>
              <a:rPr lang="fi-FI" sz="1400">
                <a:hlinkClick r:id="rId4"/>
              </a:rPr>
              <a:t>https://yle.fi/a/74-20102348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297833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3672D2-9203-F973-D204-01A0DF7F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Nykyisiä ja tulevia haasteita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3619A5-B745-C353-BAB5-3CEA47F1F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42219"/>
            <a:ext cx="10613572" cy="4979988"/>
          </a:xfrm>
        </p:spPr>
        <p:txBody>
          <a:bodyPr/>
          <a:lstStyle/>
          <a:p>
            <a:r>
              <a:rPr lang="fi-FI" sz="2800" dirty="0"/>
              <a:t>Korkotaso on edelleen korkea ja laskua ennustetaan vain vähän</a:t>
            </a:r>
          </a:p>
          <a:p>
            <a:r>
              <a:rPr lang="fi-FI" sz="2800" dirty="0"/>
              <a:t>Säästökohteita on vaikea löytää enää muualta kuin korjaustoimenpiteistä</a:t>
            </a:r>
          </a:p>
          <a:p>
            <a:pPr lvl="1"/>
            <a:r>
              <a:rPr lang="fi-FI" sz="2800" dirty="0"/>
              <a:t>Vuoden 2025 budjetissa pienempien, tulorahoituksella rahoitettavien korjausten määrää on jo vähennetty merkittävästi</a:t>
            </a:r>
          </a:p>
          <a:p>
            <a:pPr lvl="1"/>
            <a:r>
              <a:rPr lang="fi-FI" sz="2800" dirty="0"/>
              <a:t> suurten peruskorjausten määrä on jo puolitettu</a:t>
            </a:r>
          </a:p>
          <a:p>
            <a:pPr lvl="1"/>
            <a:r>
              <a:rPr lang="fi-FI" sz="2800" dirty="0"/>
              <a:t>-&gt; korjausvelan määrä kasvaa, toiminta ei ole kestävää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3966AC-86C4-7CF9-63A7-103F1D40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78826-B553-4ACB-BB2E-F4F493153112}" type="datetime1">
              <a:rPr lang="fi-FI" smtClean="0"/>
              <a:pPr>
                <a:defRPr/>
              </a:pPr>
              <a:t>5.10.2024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0077E3-A172-4835-1848-DB7A538B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26B5F4-C9A1-1C6D-71E2-B3725114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0EF15-A13F-46ED-A126-49E804ED0577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76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altLang="fi-FI" sz="2600" dirty="0"/>
              <a:t>Hekan korjaukset, </a:t>
            </a:r>
            <a:r>
              <a:rPr lang="fi-FI" altLang="fi-FI" sz="2600" dirty="0" err="1"/>
              <a:t>milj.euroa</a:t>
            </a:r>
            <a:br>
              <a:rPr lang="fi-FI" altLang="fi-FI" sz="2600" dirty="0"/>
            </a:br>
            <a:r>
              <a:rPr lang="fi-FI" altLang="fi-FI" sz="2600" dirty="0" err="1"/>
              <a:t>vv</a:t>
            </a:r>
            <a:r>
              <a:rPr lang="fi-FI" altLang="fi-FI" sz="2600" dirty="0"/>
              <a:t> 2016-2025</a:t>
            </a:r>
          </a:p>
        </p:txBody>
      </p:sp>
      <p:pic>
        <p:nvPicPr>
          <p:cNvPr id="2" name="Sisällön paikkamerkki 1">
            <a:extLst>
              <a:ext uri="{FF2B5EF4-FFF2-40B4-BE49-F238E27FC236}">
                <a16:creationId xmlns:a16="http://schemas.microsoft.com/office/drawing/2014/main" id="{9D24B2E4-B644-5052-EFF0-D6C4368C7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263" y="1523999"/>
            <a:ext cx="7673307" cy="4652963"/>
          </a:xfrm>
          <a:prstGeom prst="rect">
            <a:avLst/>
          </a:prstGeom>
          <a:noFill/>
        </p:spPr>
      </p:pic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437813" y="6269038"/>
            <a:ext cx="1236662" cy="258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F7718F68-C77C-486C-BD59-23AA9F3D30EE}" type="slidenum">
              <a:rPr lang="fi-FI" alt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8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D487AD-B8D1-11CB-9634-2CE3CD61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… haasteita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EF44B-974B-0C06-19C3-DD9BE3EB6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Vuokra-asuntomarkkinassa on paljon tarjontaa -&gt;</a:t>
            </a:r>
          </a:p>
          <a:p>
            <a:pPr>
              <a:spcAft>
                <a:spcPts val="600"/>
              </a:spcAft>
            </a:pPr>
            <a:r>
              <a:rPr lang="fi-FI" dirty="0"/>
              <a:t>Varsinainen tyhjäkäynti on lisääntynyt merkittävästi viime vuosista</a:t>
            </a:r>
          </a:p>
          <a:p>
            <a:pPr lvl="1">
              <a:spcAft>
                <a:spcPts val="600"/>
              </a:spcAft>
            </a:pPr>
            <a:r>
              <a:rPr lang="fi-FI" sz="2500" dirty="0"/>
              <a:t>2022 99,61%</a:t>
            </a:r>
          </a:p>
          <a:p>
            <a:pPr lvl="1">
              <a:spcAft>
                <a:spcPts val="600"/>
              </a:spcAft>
            </a:pPr>
            <a:r>
              <a:rPr lang="fi-FI" sz="2500" dirty="0"/>
              <a:t>2023 99,01%</a:t>
            </a:r>
          </a:p>
          <a:p>
            <a:pPr lvl="1">
              <a:spcAft>
                <a:spcPts val="600"/>
              </a:spcAft>
            </a:pPr>
            <a:r>
              <a:rPr lang="fi-FI" sz="2500"/>
              <a:t>8/2024 97,%</a:t>
            </a:r>
            <a:endParaRPr lang="fi-FI" sz="2500" dirty="0"/>
          </a:p>
          <a:p>
            <a:pPr>
              <a:spcAft>
                <a:spcPts val="600"/>
              </a:spcAft>
            </a:pPr>
            <a:endParaRPr lang="fi-FI" dirty="0"/>
          </a:p>
        </p:txBody>
      </p:sp>
      <p:pic>
        <p:nvPicPr>
          <p:cNvPr id="7" name="Kuva 6" descr="Kuva, joka sisältää kohteen piha-, taivas, maa, puu&#10;&#10;Kuvaus luotu automaattisesti">
            <a:extLst>
              <a:ext uri="{FF2B5EF4-FFF2-40B4-BE49-F238E27FC236}">
                <a16:creationId xmlns:a16="http://schemas.microsoft.com/office/drawing/2014/main" id="{ED15232F-FEF3-86CE-9FCE-4DC9FF9D3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r="21072" b="2"/>
          <a:stretch/>
        </p:blipFill>
        <p:spPr>
          <a:xfrm>
            <a:off x="6172200" y="1195200"/>
            <a:ext cx="5364000" cy="4982400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6B93B3-1982-DC2E-8D4D-FAC301A0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A478826-B553-4ACB-BB2E-F4F493153112}" type="datetime1">
              <a:rPr lang="fi-FI" smtClean="0"/>
              <a:pPr>
                <a:spcAft>
                  <a:spcPts val="600"/>
                </a:spcAft>
                <a:defRPr/>
              </a:pPr>
              <a:t>5.10.2024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5B074-E028-B4EC-508B-391FEBCD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806514-4036-7AAB-DD26-4D971EEF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360EF15-A13F-46ED-A126-49E804ED0577}" type="slidenum">
              <a:rPr lang="fi-FI" smtClean="0"/>
              <a:pPr>
                <a:spcAft>
                  <a:spcPts val="600"/>
                </a:spcAft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308028"/>
      </p:ext>
    </p:extLst>
  </p:cSld>
  <p:clrMapOvr>
    <a:masterClrMapping/>
  </p:clrMapOvr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ka_pptPohja" id="{78A089E5-8033-4455-8504-2B96B1E4F9C8}" vid="{6843EBF8-B3BC-4E8E-A9D7-A7EEF48E59D6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ka_pptPohja" id="{78A089E5-8033-4455-8504-2B96B1E4F9C8}" vid="{2719DC01-9FD2-4714-AFB3-9B533100FF9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0d5f12-c2a8-480a-aec7-69f0d0845e84">
      <Terms xmlns="http://schemas.microsoft.com/office/infopath/2007/PartnerControls"/>
    </lcf76f155ced4ddcb4097134ff3c332f>
    <TaxCatchAll xmlns="a401fdeb-629f-476f-98eb-0de0a07ff0b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6DAD91D5965254C9701ABC95518EE2E" ma:contentTypeVersion="18" ma:contentTypeDescription="Luo uusi asiakirja." ma:contentTypeScope="" ma:versionID="59a75057aaccac99d89ec2a32303ac64">
  <xsd:schema xmlns:xsd="http://www.w3.org/2001/XMLSchema" xmlns:xs="http://www.w3.org/2001/XMLSchema" xmlns:p="http://schemas.microsoft.com/office/2006/metadata/properties" xmlns:ns2="140d5f12-c2a8-480a-aec7-69f0d0845e84" xmlns:ns3="a401fdeb-629f-476f-98eb-0de0a07ff0b8" targetNamespace="http://schemas.microsoft.com/office/2006/metadata/properties" ma:root="true" ma:fieldsID="1214a4aa6f4e8713f41c1802a19b2378" ns2:_="" ns3:_="">
    <xsd:import namespace="140d5f12-c2a8-480a-aec7-69f0d0845e84"/>
    <xsd:import namespace="a401fdeb-629f-476f-98eb-0de0a07ff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d5f12-c2a8-480a-aec7-69f0d0845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1b15958d-8e3e-42d9-b301-cfefa475ea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1fdeb-629f-476f-98eb-0de0a07ff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3218dbb-3945-4fea-b141-9fd44149d4a3}" ma:internalName="TaxCatchAll" ma:showField="CatchAllData" ma:web="a401fdeb-629f-476f-98eb-0de0a07ff0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83A27-5100-4211-8F59-E8FB6A49F972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a401fdeb-629f-476f-98eb-0de0a07ff0b8"/>
    <ds:schemaRef ds:uri="http://schemas.microsoft.com/office/infopath/2007/PartnerControls"/>
    <ds:schemaRef ds:uri="140d5f12-c2a8-480a-aec7-69f0d0845e8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C5E19B-CF03-4AF2-A80C-CFCEC4E61594}">
  <ds:schemaRefs>
    <ds:schemaRef ds:uri="140d5f12-c2a8-480a-aec7-69f0d0845e84"/>
    <ds:schemaRef ds:uri="a401fdeb-629f-476f-98eb-0de0a07ff0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8BE8CA4-432A-412D-9FAF-9C0DE1B3C6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Heka PowerPoint-pohja</Template>
  <TotalTime>4544</TotalTime>
  <Words>329</Words>
  <Application>Microsoft Office PowerPoint</Application>
  <PresentationFormat>Laajakuva</PresentationFormat>
  <Paragraphs>79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HKI-perus</vt:lpstr>
      <vt:lpstr>HKI-bussi</vt:lpstr>
      <vt:lpstr>Hekan ajankohtaiset asiat</vt:lpstr>
      <vt:lpstr>PowerPoint-esitys</vt:lpstr>
      <vt:lpstr>Heka otsikoissa</vt:lpstr>
      <vt:lpstr>Tilanne nyt </vt:lpstr>
      <vt:lpstr>Valtion toimet vaikeuttavat asukkaiden tilannetta</vt:lpstr>
      <vt:lpstr>Tilastot Hekalta tehdyistä vuokravelkahäädöistä * luvut pitävät sisällään ulosoton toteuttamat häädöt, ei vapaaehtoisesti käräjäoikeuden häätötuomion jälkeen muuttaneita</vt:lpstr>
      <vt:lpstr>Nykyisiä ja tulevia haasteita </vt:lpstr>
      <vt:lpstr>Hekan korjaukset, milj.euroa vv 2016-2025</vt:lpstr>
      <vt:lpstr>… haasteita</vt:lpstr>
      <vt:lpstr>Budjetti 2025</vt:lpstr>
      <vt:lpstr>Vuokrien kehitys Helsingissä, 2013-2023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Asettelumallit</dc:title>
  <dc:creator>Susanna Kumpulainen</dc:creator>
  <cp:lastModifiedBy>Anne Vuori</cp:lastModifiedBy>
  <cp:revision>11</cp:revision>
  <dcterms:created xsi:type="dcterms:W3CDTF">2023-03-06T08:11:44Z</dcterms:created>
  <dcterms:modified xsi:type="dcterms:W3CDTF">2024-10-05T15:50:47Z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0x010100A6DAD91D5965254C9701ABC95518EE2E</vt:lpwstr>
  </property>
  <property fmtid="{D5CDD505-2E9C-101B-9397-08002B2CF9AE}" pid="3" name="MediaServiceImageTags">
    <vt:lpwstr/>
  </property>
</Properties>
</file>