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8" r:id="rId2"/>
    <p:sldMasterId id="2147483696" r:id="rId3"/>
    <p:sldMasterId id="2147483913" r:id="rId4"/>
    <p:sldMasterId id="2147483918" r:id="rId5"/>
    <p:sldMasterId id="2147483683" r:id="rId6"/>
    <p:sldMasterId id="2147483664" r:id="rId7"/>
  </p:sldMasterIdLst>
  <p:notesMasterIdLst>
    <p:notesMasterId r:id="rId17"/>
  </p:notesMasterIdLst>
  <p:sldIdLst>
    <p:sldId id="257" r:id="rId8"/>
    <p:sldId id="267" r:id="rId9"/>
    <p:sldId id="272" r:id="rId10"/>
    <p:sldId id="269" r:id="rId11"/>
    <p:sldId id="274" r:id="rId12"/>
    <p:sldId id="276" r:id="rId13"/>
    <p:sldId id="277" r:id="rId14"/>
    <p:sldId id="275" r:id="rId15"/>
    <p:sldId id="258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9EB"/>
    <a:srgbClr val="C2A251"/>
    <a:srgbClr val="FFC61E"/>
    <a:srgbClr val="E6E6E6"/>
    <a:srgbClr val="FD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F9EFD-9A7A-436D-94EF-15215CBB9C9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F7CD824-23C7-4159-9BF4-41E73E7BB4FD}">
      <dgm:prSet phldrT="[Teksti]"/>
      <dgm:spPr/>
      <dgm:t>
        <a:bodyPr/>
        <a:lstStyle/>
        <a:p>
          <a:r>
            <a:rPr lang="fi-FI" dirty="0"/>
            <a:t>Tuotteiden valmistus</a:t>
          </a:r>
        </a:p>
      </dgm:t>
    </dgm:pt>
    <dgm:pt modelId="{6A4465A9-DD89-46E6-9F63-B51A2DC31184}" type="parTrans" cxnId="{46D76BA0-3102-4F0D-B409-025F189E6895}">
      <dgm:prSet/>
      <dgm:spPr/>
      <dgm:t>
        <a:bodyPr/>
        <a:lstStyle/>
        <a:p>
          <a:endParaRPr lang="fi-FI"/>
        </a:p>
      </dgm:t>
    </dgm:pt>
    <dgm:pt modelId="{063F3A71-0C12-462B-8ACD-FD4F265440B3}" type="sibTrans" cxnId="{46D76BA0-3102-4F0D-B409-025F189E6895}">
      <dgm:prSet/>
      <dgm:spPr/>
      <dgm:t>
        <a:bodyPr/>
        <a:lstStyle/>
        <a:p>
          <a:endParaRPr lang="fi-FI"/>
        </a:p>
      </dgm:t>
    </dgm:pt>
    <dgm:pt modelId="{9D56A703-2CED-4E0B-91F3-9F737C18B966}">
      <dgm:prSet phldrT="[Teksti]"/>
      <dgm:spPr/>
      <dgm:t>
        <a:bodyPr/>
        <a:lstStyle/>
        <a:p>
          <a:r>
            <a:rPr lang="fi-FI" dirty="0"/>
            <a:t>Käyttö</a:t>
          </a:r>
        </a:p>
      </dgm:t>
    </dgm:pt>
    <dgm:pt modelId="{77F714EC-2579-4261-A9E8-14CDCE533AC0}" type="parTrans" cxnId="{524926E3-9495-4FB1-AA69-D2E51A071888}">
      <dgm:prSet/>
      <dgm:spPr/>
      <dgm:t>
        <a:bodyPr/>
        <a:lstStyle/>
        <a:p>
          <a:endParaRPr lang="fi-FI"/>
        </a:p>
      </dgm:t>
    </dgm:pt>
    <dgm:pt modelId="{D1B9D1CB-F97F-4A66-AC3C-179DE2A5C9E4}" type="sibTrans" cxnId="{524926E3-9495-4FB1-AA69-D2E51A071888}">
      <dgm:prSet/>
      <dgm:spPr/>
      <dgm:t>
        <a:bodyPr/>
        <a:lstStyle/>
        <a:p>
          <a:endParaRPr lang="fi-FI"/>
        </a:p>
      </dgm:t>
    </dgm:pt>
    <dgm:pt modelId="{CF29BD4A-96B8-4540-925F-091F68A1BC1C}">
      <dgm:prSet phldrT="[Teksti]"/>
      <dgm:spPr/>
      <dgm:t>
        <a:bodyPr/>
        <a:lstStyle/>
        <a:p>
          <a:r>
            <a:rPr lang="fi-FI" dirty="0"/>
            <a:t>Keräys</a:t>
          </a:r>
        </a:p>
      </dgm:t>
    </dgm:pt>
    <dgm:pt modelId="{6A60F990-ECFA-446F-BB85-647F711CFC11}" type="parTrans" cxnId="{AA787B87-A8E0-4111-BF8E-B4CDE41A5B7E}">
      <dgm:prSet/>
      <dgm:spPr/>
      <dgm:t>
        <a:bodyPr/>
        <a:lstStyle/>
        <a:p>
          <a:endParaRPr lang="fi-FI"/>
        </a:p>
      </dgm:t>
    </dgm:pt>
    <dgm:pt modelId="{D05DCB9E-76DB-4090-BE9D-96B80ABBDD0A}" type="sibTrans" cxnId="{AA787B87-A8E0-4111-BF8E-B4CDE41A5B7E}">
      <dgm:prSet/>
      <dgm:spPr/>
      <dgm:t>
        <a:bodyPr/>
        <a:lstStyle/>
        <a:p>
          <a:endParaRPr lang="fi-FI"/>
        </a:p>
      </dgm:t>
    </dgm:pt>
    <dgm:pt modelId="{4D13A566-5BA3-4369-90B7-F007CB5EC66A}">
      <dgm:prSet phldrT="[Teksti]"/>
      <dgm:spPr/>
      <dgm:t>
        <a:bodyPr/>
        <a:lstStyle/>
        <a:p>
          <a:r>
            <a:rPr lang="fi-FI" dirty="0"/>
            <a:t>Kierrätys</a:t>
          </a:r>
        </a:p>
      </dgm:t>
    </dgm:pt>
    <dgm:pt modelId="{701FBA5F-30CE-46E1-9D75-82D698D3A9C7}" type="parTrans" cxnId="{6E25A624-F52E-4A5B-B323-804CC659C0EF}">
      <dgm:prSet/>
      <dgm:spPr/>
      <dgm:t>
        <a:bodyPr/>
        <a:lstStyle/>
        <a:p>
          <a:endParaRPr lang="fi-FI"/>
        </a:p>
      </dgm:t>
    </dgm:pt>
    <dgm:pt modelId="{D7A4A1D2-8FDD-49D5-A95F-08DA0AE3CB39}" type="sibTrans" cxnId="{6E25A624-F52E-4A5B-B323-804CC659C0EF}">
      <dgm:prSet/>
      <dgm:spPr/>
      <dgm:t>
        <a:bodyPr/>
        <a:lstStyle/>
        <a:p>
          <a:endParaRPr lang="fi-FI"/>
        </a:p>
      </dgm:t>
    </dgm:pt>
    <dgm:pt modelId="{64394EDB-E1D0-4E17-A728-BE928259CCE5}">
      <dgm:prSet phldrT="[Teksti]"/>
      <dgm:spPr/>
      <dgm:t>
        <a:bodyPr/>
        <a:lstStyle/>
        <a:p>
          <a:r>
            <a:rPr lang="fi-FI" dirty="0"/>
            <a:t>Raaka-aineet</a:t>
          </a:r>
        </a:p>
      </dgm:t>
    </dgm:pt>
    <dgm:pt modelId="{43914114-4698-4318-A031-A33732EA424D}" type="parTrans" cxnId="{2A6C8EC0-4CC3-41A8-AFF0-C91A33C9098D}">
      <dgm:prSet/>
      <dgm:spPr/>
      <dgm:t>
        <a:bodyPr/>
        <a:lstStyle/>
        <a:p>
          <a:endParaRPr lang="fi-FI"/>
        </a:p>
      </dgm:t>
    </dgm:pt>
    <dgm:pt modelId="{462F73A1-8ECE-44BA-90D4-7EA92E5E2842}" type="sibTrans" cxnId="{2A6C8EC0-4CC3-41A8-AFF0-C91A33C9098D}">
      <dgm:prSet/>
      <dgm:spPr/>
      <dgm:t>
        <a:bodyPr/>
        <a:lstStyle/>
        <a:p>
          <a:endParaRPr lang="fi-FI"/>
        </a:p>
      </dgm:t>
    </dgm:pt>
    <dgm:pt modelId="{25BF25AE-C096-4DA1-BA29-173B67B3CC36}" type="pres">
      <dgm:prSet presAssocID="{2C4F9EFD-9A7A-436D-94EF-15215CBB9C96}" presName="cycle" presStyleCnt="0">
        <dgm:presLayoutVars>
          <dgm:dir/>
          <dgm:resizeHandles val="exact"/>
        </dgm:presLayoutVars>
      </dgm:prSet>
      <dgm:spPr/>
    </dgm:pt>
    <dgm:pt modelId="{1316AAFE-3611-454F-976C-A213CAC2C192}" type="pres">
      <dgm:prSet presAssocID="{1F7CD824-23C7-4159-9BF4-41E73E7BB4FD}" presName="node" presStyleLbl="node1" presStyleIdx="0" presStyleCnt="5">
        <dgm:presLayoutVars>
          <dgm:bulletEnabled val="1"/>
        </dgm:presLayoutVars>
      </dgm:prSet>
      <dgm:spPr/>
    </dgm:pt>
    <dgm:pt modelId="{0E340BB0-BCD4-4A0B-A680-2967D362EE62}" type="pres">
      <dgm:prSet presAssocID="{1F7CD824-23C7-4159-9BF4-41E73E7BB4FD}" presName="spNode" presStyleCnt="0"/>
      <dgm:spPr/>
    </dgm:pt>
    <dgm:pt modelId="{4054D10E-E9EC-4C4E-AE4F-B8B21A658CD7}" type="pres">
      <dgm:prSet presAssocID="{063F3A71-0C12-462B-8ACD-FD4F265440B3}" presName="sibTrans" presStyleLbl="sibTrans1D1" presStyleIdx="0" presStyleCnt="5"/>
      <dgm:spPr/>
    </dgm:pt>
    <dgm:pt modelId="{E79ACF18-F38A-450B-B94D-2A2EF2821A68}" type="pres">
      <dgm:prSet presAssocID="{9D56A703-2CED-4E0B-91F3-9F737C18B966}" presName="node" presStyleLbl="node1" presStyleIdx="1" presStyleCnt="5" custRadScaleRad="100179" custRadScaleInc="-1293">
        <dgm:presLayoutVars>
          <dgm:bulletEnabled val="1"/>
        </dgm:presLayoutVars>
      </dgm:prSet>
      <dgm:spPr/>
    </dgm:pt>
    <dgm:pt modelId="{7C0F57FE-6134-4041-B304-31776ADE2085}" type="pres">
      <dgm:prSet presAssocID="{9D56A703-2CED-4E0B-91F3-9F737C18B966}" presName="spNode" presStyleCnt="0"/>
      <dgm:spPr/>
    </dgm:pt>
    <dgm:pt modelId="{BEAA5DC7-6248-4F7E-BE5B-6CCA58B61F25}" type="pres">
      <dgm:prSet presAssocID="{D1B9D1CB-F97F-4A66-AC3C-179DE2A5C9E4}" presName="sibTrans" presStyleLbl="sibTrans1D1" presStyleIdx="1" presStyleCnt="5"/>
      <dgm:spPr/>
    </dgm:pt>
    <dgm:pt modelId="{7C0516A0-1F37-4355-AAF7-EE874AE23C1A}" type="pres">
      <dgm:prSet presAssocID="{CF29BD4A-96B8-4540-925F-091F68A1BC1C}" presName="node" presStyleLbl="node1" presStyleIdx="2" presStyleCnt="5" custRadScaleRad="102690" custRadScaleInc="3477">
        <dgm:presLayoutVars>
          <dgm:bulletEnabled val="1"/>
        </dgm:presLayoutVars>
      </dgm:prSet>
      <dgm:spPr/>
    </dgm:pt>
    <dgm:pt modelId="{17AD8890-B1AD-4ECB-857C-233B701D2060}" type="pres">
      <dgm:prSet presAssocID="{CF29BD4A-96B8-4540-925F-091F68A1BC1C}" presName="spNode" presStyleCnt="0"/>
      <dgm:spPr/>
    </dgm:pt>
    <dgm:pt modelId="{7B22C481-71B9-4087-B9F1-9B8A05C2BD95}" type="pres">
      <dgm:prSet presAssocID="{D05DCB9E-76DB-4090-BE9D-96B80ABBDD0A}" presName="sibTrans" presStyleLbl="sibTrans1D1" presStyleIdx="2" presStyleCnt="5"/>
      <dgm:spPr/>
    </dgm:pt>
    <dgm:pt modelId="{68072210-EB4F-491E-B0BB-CB5128B2C162}" type="pres">
      <dgm:prSet presAssocID="{4D13A566-5BA3-4369-90B7-F007CB5EC66A}" presName="node" presStyleLbl="node1" presStyleIdx="3" presStyleCnt="5">
        <dgm:presLayoutVars>
          <dgm:bulletEnabled val="1"/>
        </dgm:presLayoutVars>
      </dgm:prSet>
      <dgm:spPr/>
    </dgm:pt>
    <dgm:pt modelId="{63AD677F-50E5-4A05-9193-D35668BD9051}" type="pres">
      <dgm:prSet presAssocID="{4D13A566-5BA3-4369-90B7-F007CB5EC66A}" presName="spNode" presStyleCnt="0"/>
      <dgm:spPr/>
    </dgm:pt>
    <dgm:pt modelId="{935A90A0-D220-46BC-BEC9-AF47E2AA1C36}" type="pres">
      <dgm:prSet presAssocID="{D7A4A1D2-8FDD-49D5-A95F-08DA0AE3CB39}" presName="sibTrans" presStyleLbl="sibTrans1D1" presStyleIdx="3" presStyleCnt="5"/>
      <dgm:spPr/>
    </dgm:pt>
    <dgm:pt modelId="{993090BE-019F-49E3-B668-B087B543CCDC}" type="pres">
      <dgm:prSet presAssocID="{64394EDB-E1D0-4E17-A728-BE928259CCE5}" presName="node" presStyleLbl="node1" presStyleIdx="4" presStyleCnt="5">
        <dgm:presLayoutVars>
          <dgm:bulletEnabled val="1"/>
        </dgm:presLayoutVars>
      </dgm:prSet>
      <dgm:spPr/>
    </dgm:pt>
    <dgm:pt modelId="{292FFCB5-78ED-4AD0-8A51-204CB66F160F}" type="pres">
      <dgm:prSet presAssocID="{64394EDB-E1D0-4E17-A728-BE928259CCE5}" presName="spNode" presStyleCnt="0"/>
      <dgm:spPr/>
    </dgm:pt>
    <dgm:pt modelId="{33F18D88-CAF5-4895-9F87-0AFE0E88B952}" type="pres">
      <dgm:prSet presAssocID="{462F73A1-8ECE-44BA-90D4-7EA92E5E2842}" presName="sibTrans" presStyleLbl="sibTrans1D1" presStyleIdx="4" presStyleCnt="5"/>
      <dgm:spPr/>
    </dgm:pt>
  </dgm:ptLst>
  <dgm:cxnLst>
    <dgm:cxn modelId="{EF6DAC14-43A9-49CA-88F2-5D9475D2B8A8}" type="presOf" srcId="{462F73A1-8ECE-44BA-90D4-7EA92E5E2842}" destId="{33F18D88-CAF5-4895-9F87-0AFE0E88B952}" srcOrd="0" destOrd="0" presId="urn:microsoft.com/office/officeart/2005/8/layout/cycle5"/>
    <dgm:cxn modelId="{6E25A624-F52E-4A5B-B323-804CC659C0EF}" srcId="{2C4F9EFD-9A7A-436D-94EF-15215CBB9C96}" destId="{4D13A566-5BA3-4369-90B7-F007CB5EC66A}" srcOrd="3" destOrd="0" parTransId="{701FBA5F-30CE-46E1-9D75-82D698D3A9C7}" sibTransId="{D7A4A1D2-8FDD-49D5-A95F-08DA0AE3CB39}"/>
    <dgm:cxn modelId="{943CF85D-04F2-4F9C-BFA3-69273C722728}" type="presOf" srcId="{1F7CD824-23C7-4159-9BF4-41E73E7BB4FD}" destId="{1316AAFE-3611-454F-976C-A213CAC2C192}" srcOrd="0" destOrd="0" presId="urn:microsoft.com/office/officeart/2005/8/layout/cycle5"/>
    <dgm:cxn modelId="{AA787B87-A8E0-4111-BF8E-B4CDE41A5B7E}" srcId="{2C4F9EFD-9A7A-436D-94EF-15215CBB9C96}" destId="{CF29BD4A-96B8-4540-925F-091F68A1BC1C}" srcOrd="2" destOrd="0" parTransId="{6A60F990-ECFA-446F-BB85-647F711CFC11}" sibTransId="{D05DCB9E-76DB-4090-BE9D-96B80ABBDD0A}"/>
    <dgm:cxn modelId="{46D76BA0-3102-4F0D-B409-025F189E6895}" srcId="{2C4F9EFD-9A7A-436D-94EF-15215CBB9C96}" destId="{1F7CD824-23C7-4159-9BF4-41E73E7BB4FD}" srcOrd="0" destOrd="0" parTransId="{6A4465A9-DD89-46E6-9F63-B51A2DC31184}" sibTransId="{063F3A71-0C12-462B-8ACD-FD4F265440B3}"/>
    <dgm:cxn modelId="{4DBCDBA1-904D-47CA-99B1-71460FFE6D8B}" type="presOf" srcId="{4D13A566-5BA3-4369-90B7-F007CB5EC66A}" destId="{68072210-EB4F-491E-B0BB-CB5128B2C162}" srcOrd="0" destOrd="0" presId="urn:microsoft.com/office/officeart/2005/8/layout/cycle5"/>
    <dgm:cxn modelId="{F1492EB9-6FB9-4101-A5A7-3125B825DE27}" type="presOf" srcId="{063F3A71-0C12-462B-8ACD-FD4F265440B3}" destId="{4054D10E-E9EC-4C4E-AE4F-B8B21A658CD7}" srcOrd="0" destOrd="0" presId="urn:microsoft.com/office/officeart/2005/8/layout/cycle5"/>
    <dgm:cxn modelId="{895329BC-17CA-4C5B-AB8C-F044CB57D217}" type="presOf" srcId="{D7A4A1D2-8FDD-49D5-A95F-08DA0AE3CB39}" destId="{935A90A0-D220-46BC-BEC9-AF47E2AA1C36}" srcOrd="0" destOrd="0" presId="urn:microsoft.com/office/officeart/2005/8/layout/cycle5"/>
    <dgm:cxn modelId="{2A6C8EC0-4CC3-41A8-AFF0-C91A33C9098D}" srcId="{2C4F9EFD-9A7A-436D-94EF-15215CBB9C96}" destId="{64394EDB-E1D0-4E17-A728-BE928259CCE5}" srcOrd="4" destOrd="0" parTransId="{43914114-4698-4318-A031-A33732EA424D}" sibTransId="{462F73A1-8ECE-44BA-90D4-7EA92E5E2842}"/>
    <dgm:cxn modelId="{FB0740C2-CE02-4D19-A620-E2388C7C6454}" type="presOf" srcId="{CF29BD4A-96B8-4540-925F-091F68A1BC1C}" destId="{7C0516A0-1F37-4355-AAF7-EE874AE23C1A}" srcOrd="0" destOrd="0" presId="urn:microsoft.com/office/officeart/2005/8/layout/cycle5"/>
    <dgm:cxn modelId="{5B7F33C5-B46D-4A5B-BB41-40BC989B88AD}" type="presOf" srcId="{D05DCB9E-76DB-4090-BE9D-96B80ABBDD0A}" destId="{7B22C481-71B9-4087-B9F1-9B8A05C2BD95}" srcOrd="0" destOrd="0" presId="urn:microsoft.com/office/officeart/2005/8/layout/cycle5"/>
    <dgm:cxn modelId="{603C75D7-1CA2-480D-93E8-8D6472DF8F72}" type="presOf" srcId="{D1B9D1CB-F97F-4A66-AC3C-179DE2A5C9E4}" destId="{BEAA5DC7-6248-4F7E-BE5B-6CCA58B61F25}" srcOrd="0" destOrd="0" presId="urn:microsoft.com/office/officeart/2005/8/layout/cycle5"/>
    <dgm:cxn modelId="{814746E2-D38F-4A7A-82A5-96F8FEDADE69}" type="presOf" srcId="{9D56A703-2CED-4E0B-91F3-9F737C18B966}" destId="{E79ACF18-F38A-450B-B94D-2A2EF2821A68}" srcOrd="0" destOrd="0" presId="urn:microsoft.com/office/officeart/2005/8/layout/cycle5"/>
    <dgm:cxn modelId="{524926E3-9495-4FB1-AA69-D2E51A071888}" srcId="{2C4F9EFD-9A7A-436D-94EF-15215CBB9C96}" destId="{9D56A703-2CED-4E0B-91F3-9F737C18B966}" srcOrd="1" destOrd="0" parTransId="{77F714EC-2579-4261-A9E8-14CDCE533AC0}" sibTransId="{D1B9D1CB-F97F-4A66-AC3C-179DE2A5C9E4}"/>
    <dgm:cxn modelId="{5CD056E9-4846-4536-8441-DDE0FE344B81}" type="presOf" srcId="{64394EDB-E1D0-4E17-A728-BE928259CCE5}" destId="{993090BE-019F-49E3-B668-B087B543CCDC}" srcOrd="0" destOrd="0" presId="urn:microsoft.com/office/officeart/2005/8/layout/cycle5"/>
    <dgm:cxn modelId="{86CA9AF2-E5F5-44E8-A85C-CF76DE2CA38F}" type="presOf" srcId="{2C4F9EFD-9A7A-436D-94EF-15215CBB9C96}" destId="{25BF25AE-C096-4DA1-BA29-173B67B3CC36}" srcOrd="0" destOrd="0" presId="urn:microsoft.com/office/officeart/2005/8/layout/cycle5"/>
    <dgm:cxn modelId="{4CD48939-8353-460D-8AD4-868979E591A9}" type="presParOf" srcId="{25BF25AE-C096-4DA1-BA29-173B67B3CC36}" destId="{1316AAFE-3611-454F-976C-A213CAC2C192}" srcOrd="0" destOrd="0" presId="urn:microsoft.com/office/officeart/2005/8/layout/cycle5"/>
    <dgm:cxn modelId="{7B6103CE-F31E-42D9-97B9-A8EB0B5E17A5}" type="presParOf" srcId="{25BF25AE-C096-4DA1-BA29-173B67B3CC36}" destId="{0E340BB0-BCD4-4A0B-A680-2967D362EE62}" srcOrd="1" destOrd="0" presId="urn:microsoft.com/office/officeart/2005/8/layout/cycle5"/>
    <dgm:cxn modelId="{33DF271E-8D74-484B-9788-10FED51123E8}" type="presParOf" srcId="{25BF25AE-C096-4DA1-BA29-173B67B3CC36}" destId="{4054D10E-E9EC-4C4E-AE4F-B8B21A658CD7}" srcOrd="2" destOrd="0" presId="urn:microsoft.com/office/officeart/2005/8/layout/cycle5"/>
    <dgm:cxn modelId="{74FC5B7A-046B-43BD-9F04-B5C6F29825C4}" type="presParOf" srcId="{25BF25AE-C096-4DA1-BA29-173B67B3CC36}" destId="{E79ACF18-F38A-450B-B94D-2A2EF2821A68}" srcOrd="3" destOrd="0" presId="urn:microsoft.com/office/officeart/2005/8/layout/cycle5"/>
    <dgm:cxn modelId="{2437AE88-E63C-457E-B3DC-BD7E64AF1BBF}" type="presParOf" srcId="{25BF25AE-C096-4DA1-BA29-173B67B3CC36}" destId="{7C0F57FE-6134-4041-B304-31776ADE2085}" srcOrd="4" destOrd="0" presId="urn:microsoft.com/office/officeart/2005/8/layout/cycle5"/>
    <dgm:cxn modelId="{D1F66322-A78C-49C2-9C67-740B0FF54623}" type="presParOf" srcId="{25BF25AE-C096-4DA1-BA29-173B67B3CC36}" destId="{BEAA5DC7-6248-4F7E-BE5B-6CCA58B61F25}" srcOrd="5" destOrd="0" presId="urn:microsoft.com/office/officeart/2005/8/layout/cycle5"/>
    <dgm:cxn modelId="{3EDF624F-1F5A-4C62-A6EB-5A4CFD878685}" type="presParOf" srcId="{25BF25AE-C096-4DA1-BA29-173B67B3CC36}" destId="{7C0516A0-1F37-4355-AAF7-EE874AE23C1A}" srcOrd="6" destOrd="0" presId="urn:microsoft.com/office/officeart/2005/8/layout/cycle5"/>
    <dgm:cxn modelId="{DF2BA3A6-CBA5-435F-A64A-D98562189E6A}" type="presParOf" srcId="{25BF25AE-C096-4DA1-BA29-173B67B3CC36}" destId="{17AD8890-B1AD-4ECB-857C-233B701D2060}" srcOrd="7" destOrd="0" presId="urn:microsoft.com/office/officeart/2005/8/layout/cycle5"/>
    <dgm:cxn modelId="{D6ADBB98-3E96-4681-9797-54D9539B294E}" type="presParOf" srcId="{25BF25AE-C096-4DA1-BA29-173B67B3CC36}" destId="{7B22C481-71B9-4087-B9F1-9B8A05C2BD95}" srcOrd="8" destOrd="0" presId="urn:microsoft.com/office/officeart/2005/8/layout/cycle5"/>
    <dgm:cxn modelId="{997B4500-95AD-4B15-9E08-99F83572515F}" type="presParOf" srcId="{25BF25AE-C096-4DA1-BA29-173B67B3CC36}" destId="{68072210-EB4F-491E-B0BB-CB5128B2C162}" srcOrd="9" destOrd="0" presId="urn:microsoft.com/office/officeart/2005/8/layout/cycle5"/>
    <dgm:cxn modelId="{79B0CD2C-7EC8-44FA-B4C1-523B9DE3E608}" type="presParOf" srcId="{25BF25AE-C096-4DA1-BA29-173B67B3CC36}" destId="{63AD677F-50E5-4A05-9193-D35668BD9051}" srcOrd="10" destOrd="0" presId="urn:microsoft.com/office/officeart/2005/8/layout/cycle5"/>
    <dgm:cxn modelId="{983116F4-2FE4-4A17-A5BC-3689E0CF159B}" type="presParOf" srcId="{25BF25AE-C096-4DA1-BA29-173B67B3CC36}" destId="{935A90A0-D220-46BC-BEC9-AF47E2AA1C36}" srcOrd="11" destOrd="0" presId="urn:microsoft.com/office/officeart/2005/8/layout/cycle5"/>
    <dgm:cxn modelId="{8CD4722D-6BC8-489F-B060-C86DA72F21BA}" type="presParOf" srcId="{25BF25AE-C096-4DA1-BA29-173B67B3CC36}" destId="{993090BE-019F-49E3-B668-B087B543CCDC}" srcOrd="12" destOrd="0" presId="urn:microsoft.com/office/officeart/2005/8/layout/cycle5"/>
    <dgm:cxn modelId="{674C96E6-1AFB-4925-8BA1-5E86758A1CC6}" type="presParOf" srcId="{25BF25AE-C096-4DA1-BA29-173B67B3CC36}" destId="{292FFCB5-78ED-4AD0-8A51-204CB66F160F}" srcOrd="13" destOrd="0" presId="urn:microsoft.com/office/officeart/2005/8/layout/cycle5"/>
    <dgm:cxn modelId="{F21947E6-67B5-4456-BC05-A8B885DB11EC}" type="presParOf" srcId="{25BF25AE-C096-4DA1-BA29-173B67B3CC36}" destId="{33F18D88-CAF5-4895-9F87-0AFE0E88B95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7E3F4-0EBB-47DF-8BF4-84AB7DE5BA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FF1AB8F-5B03-4BF4-AD76-4F63748CD1DF}">
      <dgm:prSet custT="1"/>
      <dgm:spPr>
        <a:noFill/>
        <a:ln w="38100">
          <a:solidFill>
            <a:srgbClr val="9FC9EB"/>
          </a:solidFill>
        </a:ln>
      </dgm:spPr>
      <dgm:t>
        <a:bodyPr/>
        <a:lstStyle/>
        <a:p>
          <a:r>
            <a:rPr lang="fi-FI" sz="2400" dirty="0">
              <a:solidFill>
                <a:schemeClr val="tx1"/>
              </a:solidFill>
            </a:rPr>
            <a:t>Ostetaan vähemmän, suositaan käytettyä</a:t>
          </a:r>
        </a:p>
      </dgm:t>
    </dgm:pt>
    <dgm:pt modelId="{60F28317-21CF-45BB-BC00-8E03EB5DB527}" type="parTrans" cxnId="{268089F3-6C4E-4886-BF3B-855EEABD3D82}">
      <dgm:prSet/>
      <dgm:spPr/>
      <dgm:t>
        <a:bodyPr/>
        <a:lstStyle/>
        <a:p>
          <a:endParaRPr lang="fi-FI"/>
        </a:p>
      </dgm:t>
    </dgm:pt>
    <dgm:pt modelId="{843B9D38-312D-4EDA-8394-420D2E89C58C}" type="sibTrans" cxnId="{268089F3-6C4E-4886-BF3B-855EEABD3D82}">
      <dgm:prSet/>
      <dgm:spPr/>
      <dgm:t>
        <a:bodyPr/>
        <a:lstStyle/>
        <a:p>
          <a:endParaRPr lang="fi-FI"/>
        </a:p>
      </dgm:t>
    </dgm:pt>
    <dgm:pt modelId="{A0A95324-86E6-44B9-99DB-0385AE416527}">
      <dgm:prSet custT="1"/>
      <dgm:spPr>
        <a:noFill/>
        <a:ln w="38100">
          <a:solidFill>
            <a:srgbClr val="9FC9EB"/>
          </a:solidFill>
        </a:ln>
      </dgm:spPr>
      <dgm:t>
        <a:bodyPr/>
        <a:lstStyle/>
        <a:p>
          <a:r>
            <a:rPr lang="fi-FI" sz="2400" dirty="0">
              <a:solidFill>
                <a:schemeClr val="tx1"/>
              </a:solidFill>
            </a:rPr>
            <a:t>Käytetään pitkään, huolletaan ja korjataan</a:t>
          </a:r>
        </a:p>
      </dgm:t>
    </dgm:pt>
    <dgm:pt modelId="{DFB7F8A8-2D45-4959-B8FF-B54B26B95B3C}" type="parTrans" cxnId="{FA6B864D-9370-4F1F-801C-FB1953C6D444}">
      <dgm:prSet/>
      <dgm:spPr/>
      <dgm:t>
        <a:bodyPr/>
        <a:lstStyle/>
        <a:p>
          <a:endParaRPr lang="fi-FI"/>
        </a:p>
      </dgm:t>
    </dgm:pt>
    <dgm:pt modelId="{931A2C07-A6F7-4928-A3B7-BC5291C88738}" type="sibTrans" cxnId="{FA6B864D-9370-4F1F-801C-FB1953C6D444}">
      <dgm:prSet/>
      <dgm:spPr/>
      <dgm:t>
        <a:bodyPr/>
        <a:lstStyle/>
        <a:p>
          <a:endParaRPr lang="fi-FI"/>
        </a:p>
      </dgm:t>
    </dgm:pt>
    <dgm:pt modelId="{809A40F8-E275-4ECD-B58A-84E076B5559F}">
      <dgm:prSet custT="1"/>
      <dgm:spPr>
        <a:noFill/>
        <a:ln w="38100">
          <a:solidFill>
            <a:srgbClr val="9FC9EB"/>
          </a:solidFill>
        </a:ln>
      </dgm:spPr>
      <dgm:t>
        <a:bodyPr/>
        <a:lstStyle/>
        <a:p>
          <a:r>
            <a:rPr lang="fi-FI" sz="2400" dirty="0">
              <a:solidFill>
                <a:schemeClr val="tx1"/>
              </a:solidFill>
            </a:rPr>
            <a:t>Myydään tai lahjoitetaan tarpeettomat tavarat uudelleenkäyttöön </a:t>
          </a:r>
        </a:p>
      </dgm:t>
    </dgm:pt>
    <dgm:pt modelId="{5773BB93-2741-44A6-BD00-8144465B61F9}" type="parTrans" cxnId="{46B62556-62AE-4D21-A14D-3F9DAEFF12B6}">
      <dgm:prSet/>
      <dgm:spPr/>
      <dgm:t>
        <a:bodyPr/>
        <a:lstStyle/>
        <a:p>
          <a:endParaRPr lang="fi-FI"/>
        </a:p>
      </dgm:t>
    </dgm:pt>
    <dgm:pt modelId="{3A3D94B6-9EC5-49AF-A98B-4F1AE38A7904}" type="sibTrans" cxnId="{46B62556-62AE-4D21-A14D-3F9DAEFF12B6}">
      <dgm:prSet/>
      <dgm:spPr/>
      <dgm:t>
        <a:bodyPr/>
        <a:lstStyle/>
        <a:p>
          <a:endParaRPr lang="fi-FI"/>
        </a:p>
      </dgm:t>
    </dgm:pt>
    <dgm:pt modelId="{768B2F5F-6A5D-483C-A706-B9CC6382E21D}">
      <dgm:prSet custT="1"/>
      <dgm:spPr>
        <a:noFill/>
        <a:ln w="38100">
          <a:solidFill>
            <a:srgbClr val="9FC9EB"/>
          </a:solidFill>
        </a:ln>
      </dgm:spPr>
      <dgm:t>
        <a:bodyPr/>
        <a:lstStyle/>
        <a:p>
          <a:r>
            <a:rPr lang="fi-FI" sz="2400" dirty="0">
              <a:solidFill>
                <a:schemeClr val="tx1"/>
              </a:solidFill>
            </a:rPr>
            <a:t>Lainataan ja omistetaan yhdessä </a:t>
          </a:r>
        </a:p>
      </dgm:t>
    </dgm:pt>
    <dgm:pt modelId="{0DEB3BEC-D5B8-4E0A-B617-E34A762EA571}" type="parTrans" cxnId="{8F8F7246-2C86-477C-8003-60227699E860}">
      <dgm:prSet/>
      <dgm:spPr/>
      <dgm:t>
        <a:bodyPr/>
        <a:lstStyle/>
        <a:p>
          <a:endParaRPr lang="fi-FI"/>
        </a:p>
      </dgm:t>
    </dgm:pt>
    <dgm:pt modelId="{79CDA087-76B2-4F59-A4AD-0EAC4BDE5AAD}" type="sibTrans" cxnId="{8F8F7246-2C86-477C-8003-60227699E860}">
      <dgm:prSet/>
      <dgm:spPr/>
      <dgm:t>
        <a:bodyPr/>
        <a:lstStyle/>
        <a:p>
          <a:endParaRPr lang="fi-FI"/>
        </a:p>
      </dgm:t>
    </dgm:pt>
    <dgm:pt modelId="{BFE9A382-59ED-4CF8-833F-24D812BC2638}">
      <dgm:prSet custT="1"/>
      <dgm:spPr>
        <a:noFill/>
        <a:ln w="38100">
          <a:solidFill>
            <a:srgbClr val="9FC9EB"/>
          </a:solidFill>
        </a:ln>
      </dgm:spPr>
      <dgm:t>
        <a:bodyPr/>
        <a:lstStyle/>
        <a:p>
          <a:r>
            <a:rPr lang="fi-FI" sz="2400" dirty="0">
              <a:solidFill>
                <a:schemeClr val="tx1"/>
              </a:solidFill>
            </a:rPr>
            <a:t>Kierrätetään jätteet oikein</a:t>
          </a:r>
        </a:p>
      </dgm:t>
    </dgm:pt>
    <dgm:pt modelId="{E70627A6-F0FC-4D97-9EAC-AD949690DA4A}" type="parTrans" cxnId="{3B3A39F2-89EE-4A23-AFA5-8BA1A1BB036F}">
      <dgm:prSet/>
      <dgm:spPr/>
      <dgm:t>
        <a:bodyPr/>
        <a:lstStyle/>
        <a:p>
          <a:endParaRPr lang="fi-FI"/>
        </a:p>
      </dgm:t>
    </dgm:pt>
    <dgm:pt modelId="{EB3A8BD1-12E4-4412-859C-D1C80247F424}" type="sibTrans" cxnId="{3B3A39F2-89EE-4A23-AFA5-8BA1A1BB036F}">
      <dgm:prSet/>
      <dgm:spPr/>
      <dgm:t>
        <a:bodyPr/>
        <a:lstStyle/>
        <a:p>
          <a:endParaRPr lang="fi-FI"/>
        </a:p>
      </dgm:t>
    </dgm:pt>
    <dgm:pt modelId="{28EAE5C1-3F72-48C3-AFC4-46328596602D}" type="pres">
      <dgm:prSet presAssocID="{AA47E3F4-0EBB-47DF-8BF4-84AB7DE5BA4B}" presName="linear" presStyleCnt="0">
        <dgm:presLayoutVars>
          <dgm:animLvl val="lvl"/>
          <dgm:resizeHandles val="exact"/>
        </dgm:presLayoutVars>
      </dgm:prSet>
      <dgm:spPr/>
    </dgm:pt>
    <dgm:pt modelId="{B29DDC93-6A05-41DA-BD32-FE70680698C3}" type="pres">
      <dgm:prSet presAssocID="{AFF1AB8F-5B03-4BF4-AD76-4F63748CD1D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7405834-E4C9-4798-B3AF-F22BC78A45D1}" type="pres">
      <dgm:prSet presAssocID="{843B9D38-312D-4EDA-8394-420D2E89C58C}" presName="spacer" presStyleCnt="0"/>
      <dgm:spPr/>
    </dgm:pt>
    <dgm:pt modelId="{34B51767-816A-4595-9394-7D9757CF7B4B}" type="pres">
      <dgm:prSet presAssocID="{A0A95324-86E6-44B9-99DB-0385AE41652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74B78E6-1EE2-42FA-9142-3D12E12BF976}" type="pres">
      <dgm:prSet presAssocID="{931A2C07-A6F7-4928-A3B7-BC5291C88738}" presName="spacer" presStyleCnt="0"/>
      <dgm:spPr/>
    </dgm:pt>
    <dgm:pt modelId="{619959A9-2E5E-481D-90E4-FADDF65C1D1B}" type="pres">
      <dgm:prSet presAssocID="{809A40F8-E275-4ECD-B58A-84E076B5559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DAB3D53-7AA3-4269-84AC-292C037EDCB2}" type="pres">
      <dgm:prSet presAssocID="{3A3D94B6-9EC5-49AF-A98B-4F1AE38A7904}" presName="spacer" presStyleCnt="0"/>
      <dgm:spPr/>
    </dgm:pt>
    <dgm:pt modelId="{B6BE533C-8DE3-4B07-AE9D-CAC19C5CE91B}" type="pres">
      <dgm:prSet presAssocID="{768B2F5F-6A5D-483C-A706-B9CC6382E21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36546A8-3BAC-49C6-B577-0622C033B495}" type="pres">
      <dgm:prSet presAssocID="{79CDA087-76B2-4F59-A4AD-0EAC4BDE5AAD}" presName="spacer" presStyleCnt="0"/>
      <dgm:spPr/>
    </dgm:pt>
    <dgm:pt modelId="{5E989422-2D71-479F-8DD2-5411F4D9823A}" type="pres">
      <dgm:prSet presAssocID="{BFE9A382-59ED-4CF8-833F-24D812BC263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002C462-0C6E-4910-AB3F-D7C450CA0B90}" type="presOf" srcId="{AFF1AB8F-5B03-4BF4-AD76-4F63748CD1DF}" destId="{B29DDC93-6A05-41DA-BD32-FE70680698C3}" srcOrd="0" destOrd="0" presId="urn:microsoft.com/office/officeart/2005/8/layout/vList2"/>
    <dgm:cxn modelId="{8F8F7246-2C86-477C-8003-60227699E860}" srcId="{AA47E3F4-0EBB-47DF-8BF4-84AB7DE5BA4B}" destId="{768B2F5F-6A5D-483C-A706-B9CC6382E21D}" srcOrd="3" destOrd="0" parTransId="{0DEB3BEC-D5B8-4E0A-B617-E34A762EA571}" sibTransId="{79CDA087-76B2-4F59-A4AD-0EAC4BDE5AAD}"/>
    <dgm:cxn modelId="{FA6B864D-9370-4F1F-801C-FB1953C6D444}" srcId="{AA47E3F4-0EBB-47DF-8BF4-84AB7DE5BA4B}" destId="{A0A95324-86E6-44B9-99DB-0385AE416527}" srcOrd="1" destOrd="0" parTransId="{DFB7F8A8-2D45-4959-B8FF-B54B26B95B3C}" sibTransId="{931A2C07-A6F7-4928-A3B7-BC5291C88738}"/>
    <dgm:cxn modelId="{46B62556-62AE-4D21-A14D-3F9DAEFF12B6}" srcId="{AA47E3F4-0EBB-47DF-8BF4-84AB7DE5BA4B}" destId="{809A40F8-E275-4ECD-B58A-84E076B5559F}" srcOrd="2" destOrd="0" parTransId="{5773BB93-2741-44A6-BD00-8144465B61F9}" sibTransId="{3A3D94B6-9EC5-49AF-A98B-4F1AE38A7904}"/>
    <dgm:cxn modelId="{A12B8F88-0BB7-4579-A189-C3D3304B64E5}" type="presOf" srcId="{AA47E3F4-0EBB-47DF-8BF4-84AB7DE5BA4B}" destId="{28EAE5C1-3F72-48C3-AFC4-46328596602D}" srcOrd="0" destOrd="0" presId="urn:microsoft.com/office/officeart/2005/8/layout/vList2"/>
    <dgm:cxn modelId="{AD145C9B-7309-4B73-AF57-0410DFDF3CBC}" type="presOf" srcId="{BFE9A382-59ED-4CF8-833F-24D812BC2638}" destId="{5E989422-2D71-479F-8DD2-5411F4D9823A}" srcOrd="0" destOrd="0" presId="urn:microsoft.com/office/officeart/2005/8/layout/vList2"/>
    <dgm:cxn modelId="{DEF917DC-0BAE-472A-9515-C9EFC2BD19D4}" type="presOf" srcId="{768B2F5F-6A5D-483C-A706-B9CC6382E21D}" destId="{B6BE533C-8DE3-4B07-AE9D-CAC19C5CE91B}" srcOrd="0" destOrd="0" presId="urn:microsoft.com/office/officeart/2005/8/layout/vList2"/>
    <dgm:cxn modelId="{AE0FC5ED-B9AE-48F9-B773-7D57D294E612}" type="presOf" srcId="{A0A95324-86E6-44B9-99DB-0385AE416527}" destId="{34B51767-816A-4595-9394-7D9757CF7B4B}" srcOrd="0" destOrd="0" presId="urn:microsoft.com/office/officeart/2005/8/layout/vList2"/>
    <dgm:cxn modelId="{3B3A39F2-89EE-4A23-AFA5-8BA1A1BB036F}" srcId="{AA47E3F4-0EBB-47DF-8BF4-84AB7DE5BA4B}" destId="{BFE9A382-59ED-4CF8-833F-24D812BC2638}" srcOrd="4" destOrd="0" parTransId="{E70627A6-F0FC-4D97-9EAC-AD949690DA4A}" sibTransId="{EB3A8BD1-12E4-4412-859C-D1C80247F424}"/>
    <dgm:cxn modelId="{268089F3-6C4E-4886-BF3B-855EEABD3D82}" srcId="{AA47E3F4-0EBB-47DF-8BF4-84AB7DE5BA4B}" destId="{AFF1AB8F-5B03-4BF4-AD76-4F63748CD1DF}" srcOrd="0" destOrd="0" parTransId="{60F28317-21CF-45BB-BC00-8E03EB5DB527}" sibTransId="{843B9D38-312D-4EDA-8394-420D2E89C58C}"/>
    <dgm:cxn modelId="{6BFB68F4-52C3-4B9C-9052-0CFB685A4090}" type="presOf" srcId="{809A40F8-E275-4ECD-B58A-84E076B5559F}" destId="{619959A9-2E5E-481D-90E4-FADDF65C1D1B}" srcOrd="0" destOrd="0" presId="urn:microsoft.com/office/officeart/2005/8/layout/vList2"/>
    <dgm:cxn modelId="{02D2A066-E111-41A2-8A86-AD294E8D560D}" type="presParOf" srcId="{28EAE5C1-3F72-48C3-AFC4-46328596602D}" destId="{B29DDC93-6A05-41DA-BD32-FE70680698C3}" srcOrd="0" destOrd="0" presId="urn:microsoft.com/office/officeart/2005/8/layout/vList2"/>
    <dgm:cxn modelId="{105A5448-8CC6-49D4-8D1C-BC4CE0290298}" type="presParOf" srcId="{28EAE5C1-3F72-48C3-AFC4-46328596602D}" destId="{57405834-E4C9-4798-B3AF-F22BC78A45D1}" srcOrd="1" destOrd="0" presId="urn:microsoft.com/office/officeart/2005/8/layout/vList2"/>
    <dgm:cxn modelId="{2B3EFA99-B671-4FBB-965B-77EF73DF2E09}" type="presParOf" srcId="{28EAE5C1-3F72-48C3-AFC4-46328596602D}" destId="{34B51767-816A-4595-9394-7D9757CF7B4B}" srcOrd="2" destOrd="0" presId="urn:microsoft.com/office/officeart/2005/8/layout/vList2"/>
    <dgm:cxn modelId="{11601FCB-F082-40DD-9BFD-A43E10BCC0CE}" type="presParOf" srcId="{28EAE5C1-3F72-48C3-AFC4-46328596602D}" destId="{374B78E6-1EE2-42FA-9142-3D12E12BF976}" srcOrd="3" destOrd="0" presId="urn:microsoft.com/office/officeart/2005/8/layout/vList2"/>
    <dgm:cxn modelId="{ADB51632-9C22-42AD-BC69-CECB06DD5BEA}" type="presParOf" srcId="{28EAE5C1-3F72-48C3-AFC4-46328596602D}" destId="{619959A9-2E5E-481D-90E4-FADDF65C1D1B}" srcOrd="4" destOrd="0" presId="urn:microsoft.com/office/officeart/2005/8/layout/vList2"/>
    <dgm:cxn modelId="{73900B02-C73E-4D2E-862A-F0ADF4319C76}" type="presParOf" srcId="{28EAE5C1-3F72-48C3-AFC4-46328596602D}" destId="{9DAB3D53-7AA3-4269-84AC-292C037EDCB2}" srcOrd="5" destOrd="0" presId="urn:microsoft.com/office/officeart/2005/8/layout/vList2"/>
    <dgm:cxn modelId="{49BA3B70-7427-45B5-82AB-92E877C35272}" type="presParOf" srcId="{28EAE5C1-3F72-48C3-AFC4-46328596602D}" destId="{B6BE533C-8DE3-4B07-AE9D-CAC19C5CE91B}" srcOrd="6" destOrd="0" presId="urn:microsoft.com/office/officeart/2005/8/layout/vList2"/>
    <dgm:cxn modelId="{BFC4D45F-B014-4273-932E-E34BDD9EDFFC}" type="presParOf" srcId="{28EAE5C1-3F72-48C3-AFC4-46328596602D}" destId="{236546A8-3BAC-49C6-B577-0622C033B495}" srcOrd="7" destOrd="0" presId="urn:microsoft.com/office/officeart/2005/8/layout/vList2"/>
    <dgm:cxn modelId="{DD0D1840-0D0A-4238-AE13-5213C3D9761B}" type="presParOf" srcId="{28EAE5C1-3F72-48C3-AFC4-46328596602D}" destId="{5E989422-2D71-479F-8DD2-5411F4D9823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B74142-54D5-44CB-AFA5-1E20AE8F2C7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E124A17-B691-45E1-9782-ABE4F889BFCB}">
      <dgm:prSet/>
      <dgm:spPr/>
      <dgm:t>
        <a:bodyPr/>
        <a:lstStyle/>
        <a:p>
          <a:r>
            <a:rPr lang="fi-FI"/>
            <a:t>Mitä</a:t>
          </a:r>
        </a:p>
      </dgm:t>
    </dgm:pt>
    <dgm:pt modelId="{6931C412-2C8C-4687-BBDD-13FD297E9E7B}" type="parTrans" cxnId="{A8045CC9-CCED-4233-9D7F-710F8E19145E}">
      <dgm:prSet/>
      <dgm:spPr/>
      <dgm:t>
        <a:bodyPr/>
        <a:lstStyle/>
        <a:p>
          <a:endParaRPr lang="fi-FI"/>
        </a:p>
      </dgm:t>
    </dgm:pt>
    <dgm:pt modelId="{83B2DFE7-F9F7-4A2B-9E20-333FB0B01C5C}" type="sibTrans" cxnId="{A8045CC9-CCED-4233-9D7F-710F8E19145E}">
      <dgm:prSet/>
      <dgm:spPr/>
      <dgm:t>
        <a:bodyPr/>
        <a:lstStyle/>
        <a:p>
          <a:endParaRPr lang="fi-FI"/>
        </a:p>
      </dgm:t>
    </dgm:pt>
    <dgm:pt modelId="{6A230DF6-C9C0-4156-8A6B-2C93A1B1EF8A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Käytännönläheistä, selkokielistä lajitteluneuvontaa</a:t>
          </a:r>
        </a:p>
      </dgm:t>
    </dgm:pt>
    <dgm:pt modelId="{82AD8FE8-3FA6-4435-B3CF-20E3BEAEFCB4}" type="parTrans" cxnId="{8D1481C4-0C48-4A09-A85B-C87630E4F972}">
      <dgm:prSet/>
      <dgm:spPr/>
      <dgm:t>
        <a:bodyPr/>
        <a:lstStyle/>
        <a:p>
          <a:endParaRPr lang="fi-FI"/>
        </a:p>
      </dgm:t>
    </dgm:pt>
    <dgm:pt modelId="{2B52D5BA-5E2A-4A5D-AA28-43CC4FF7F7AC}" type="sibTrans" cxnId="{8D1481C4-0C48-4A09-A85B-C87630E4F972}">
      <dgm:prSet/>
      <dgm:spPr/>
      <dgm:t>
        <a:bodyPr/>
        <a:lstStyle/>
        <a:p>
          <a:endParaRPr lang="fi-FI"/>
        </a:p>
      </dgm:t>
    </dgm:pt>
    <dgm:pt modelId="{1F976D19-A1BA-4813-9975-C758E9A05288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Helsingin kierto- ja jakamistalouden palveluiden esittelyä</a:t>
          </a:r>
        </a:p>
      </dgm:t>
    </dgm:pt>
    <dgm:pt modelId="{B667BF6F-598B-448D-A834-A7DAD1323DF7}" type="parTrans" cxnId="{A44D166E-9294-475F-87C3-627BF8AC5A4C}">
      <dgm:prSet/>
      <dgm:spPr/>
      <dgm:t>
        <a:bodyPr/>
        <a:lstStyle/>
        <a:p>
          <a:endParaRPr lang="fi-FI"/>
        </a:p>
      </dgm:t>
    </dgm:pt>
    <dgm:pt modelId="{2E1705A0-6528-404B-866C-E0C1525D3294}" type="sibTrans" cxnId="{A44D166E-9294-475F-87C3-627BF8AC5A4C}">
      <dgm:prSet/>
      <dgm:spPr/>
      <dgm:t>
        <a:bodyPr/>
        <a:lstStyle/>
        <a:p>
          <a:endParaRPr lang="fi-FI"/>
        </a:p>
      </dgm:t>
    </dgm:pt>
    <dgm:pt modelId="{4CA40B25-DD6F-44B5-84B7-ECB70332D1D7}">
      <dgm:prSet/>
      <dgm:spPr/>
      <dgm:t>
        <a:bodyPr/>
        <a:lstStyle/>
        <a:p>
          <a:r>
            <a:rPr lang="fi-FI"/>
            <a:t>Miten </a:t>
          </a:r>
        </a:p>
      </dgm:t>
    </dgm:pt>
    <dgm:pt modelId="{71A10623-83BC-4E4C-AB41-95EE468AF7F5}" type="parTrans" cxnId="{0D1D12CB-0369-4E87-BE56-A30B5EB81ADB}">
      <dgm:prSet/>
      <dgm:spPr/>
      <dgm:t>
        <a:bodyPr/>
        <a:lstStyle/>
        <a:p>
          <a:endParaRPr lang="fi-FI"/>
        </a:p>
      </dgm:t>
    </dgm:pt>
    <dgm:pt modelId="{E7AF6113-C7AD-4779-8658-9ABF0EA90EEA}" type="sibTrans" cxnId="{0D1D12CB-0369-4E87-BE56-A30B5EB81ADB}">
      <dgm:prSet/>
      <dgm:spPr/>
      <dgm:t>
        <a:bodyPr/>
        <a:lstStyle/>
        <a:p>
          <a:endParaRPr lang="fi-FI"/>
        </a:p>
      </dgm:t>
    </dgm:pt>
    <dgm:pt modelId="{4F8B11E9-6244-4C9C-8ED6-902E9BFA080C}">
      <dgm:prSet/>
      <dgm:spPr/>
      <dgm:t>
        <a:bodyPr/>
        <a:lstStyle/>
        <a:p>
          <a:r>
            <a:rPr lang="fi-FI"/>
            <a:t>Miksi</a:t>
          </a:r>
        </a:p>
      </dgm:t>
    </dgm:pt>
    <dgm:pt modelId="{E642BBAF-DB74-4C5F-B616-2A7E9FCE184E}" type="parTrans" cxnId="{AF5F5007-D78F-4AD7-86FC-8CC36A5C152C}">
      <dgm:prSet/>
      <dgm:spPr/>
      <dgm:t>
        <a:bodyPr/>
        <a:lstStyle/>
        <a:p>
          <a:endParaRPr lang="fi-FI"/>
        </a:p>
      </dgm:t>
    </dgm:pt>
    <dgm:pt modelId="{337AF9A8-1855-454F-BF2D-10C12FA7B2B8}" type="sibTrans" cxnId="{AF5F5007-D78F-4AD7-86FC-8CC36A5C152C}">
      <dgm:prSet/>
      <dgm:spPr/>
      <dgm:t>
        <a:bodyPr/>
        <a:lstStyle/>
        <a:p>
          <a:endParaRPr lang="fi-FI"/>
        </a:p>
      </dgm:t>
    </dgm:pt>
    <dgm:pt modelId="{99321A4A-F9FF-43EF-9341-F7E8BF3DE018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1-2 h tilaisuus</a:t>
          </a:r>
        </a:p>
      </dgm:t>
    </dgm:pt>
    <dgm:pt modelId="{DADC326D-E554-40B6-811F-91EE01ADADA5}" type="parTrans" cxnId="{9CB10CE8-38F3-4C16-A5D3-909ABC65D0F5}">
      <dgm:prSet/>
      <dgm:spPr/>
      <dgm:t>
        <a:bodyPr/>
        <a:lstStyle/>
        <a:p>
          <a:endParaRPr lang="fi-FI"/>
        </a:p>
      </dgm:t>
    </dgm:pt>
    <dgm:pt modelId="{444D8012-8D99-408B-B579-571931EA914C}" type="sibTrans" cxnId="{9CB10CE8-38F3-4C16-A5D3-909ABC65D0F5}">
      <dgm:prSet/>
      <dgm:spPr/>
      <dgm:t>
        <a:bodyPr/>
        <a:lstStyle/>
        <a:p>
          <a:endParaRPr lang="fi-FI"/>
        </a:p>
      </dgm:t>
    </dgm:pt>
    <dgm:pt modelId="{04E8AAF6-BEC5-4804-96EA-CC6A4468D8EF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Hanke vastaa ohjelmasta ja tarjoilusta</a:t>
          </a:r>
        </a:p>
      </dgm:t>
    </dgm:pt>
    <dgm:pt modelId="{5D5837D2-3E65-4952-8464-4972CDF84ED3}" type="parTrans" cxnId="{ECA0F439-4E8A-4CF7-8CA0-6E85FFE90376}">
      <dgm:prSet/>
      <dgm:spPr/>
      <dgm:t>
        <a:bodyPr/>
        <a:lstStyle/>
        <a:p>
          <a:endParaRPr lang="fi-FI"/>
        </a:p>
      </dgm:t>
    </dgm:pt>
    <dgm:pt modelId="{1024B687-95A1-40E0-8B7F-88526CE1136B}" type="sibTrans" cxnId="{ECA0F439-4E8A-4CF7-8CA0-6E85FFE90376}">
      <dgm:prSet/>
      <dgm:spPr/>
      <dgm:t>
        <a:bodyPr/>
        <a:lstStyle/>
        <a:p>
          <a:endParaRPr lang="fi-FI"/>
        </a:p>
      </dgm:t>
    </dgm:pt>
    <dgm:pt modelId="{10B68137-784F-4470-8E68-F4549009C684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Asukkaat / Heka vastaavat tilasta</a:t>
          </a:r>
        </a:p>
      </dgm:t>
    </dgm:pt>
    <dgm:pt modelId="{596E398A-39BB-4A3A-814E-B2A2DACFBCBC}" type="parTrans" cxnId="{458F1185-4881-47A2-8C58-AA9214F89768}">
      <dgm:prSet/>
      <dgm:spPr/>
      <dgm:t>
        <a:bodyPr/>
        <a:lstStyle/>
        <a:p>
          <a:endParaRPr lang="fi-FI"/>
        </a:p>
      </dgm:t>
    </dgm:pt>
    <dgm:pt modelId="{BB40A917-7F16-44C6-8D68-39A5E19121AD}" type="sibTrans" cxnId="{458F1185-4881-47A2-8C58-AA9214F89768}">
      <dgm:prSet/>
      <dgm:spPr/>
      <dgm:t>
        <a:bodyPr/>
        <a:lstStyle/>
        <a:p>
          <a:endParaRPr lang="fi-FI"/>
        </a:p>
      </dgm:t>
    </dgm:pt>
    <dgm:pt modelId="{4599DBCF-0099-49AB-A0C2-EC09F55477CB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Lajitteluaste -&gt; jätehuoltokustannukset -&gt; vuokrat</a:t>
          </a:r>
        </a:p>
      </dgm:t>
    </dgm:pt>
    <dgm:pt modelId="{5232AB1A-6B65-42FA-A803-A163445AEC7B}" type="parTrans" cxnId="{20238509-0FFF-46D3-AC5E-9014AECD1431}">
      <dgm:prSet/>
      <dgm:spPr/>
      <dgm:t>
        <a:bodyPr/>
        <a:lstStyle/>
        <a:p>
          <a:endParaRPr lang="fi-FI"/>
        </a:p>
      </dgm:t>
    </dgm:pt>
    <dgm:pt modelId="{C96C2BEC-50EB-4083-9A08-C8A6EEC68A23}" type="sibTrans" cxnId="{20238509-0FFF-46D3-AC5E-9014AECD1431}">
      <dgm:prSet/>
      <dgm:spPr/>
      <dgm:t>
        <a:bodyPr/>
        <a:lstStyle/>
        <a:p>
          <a:endParaRPr lang="fi-FI"/>
        </a:p>
      </dgm:t>
    </dgm:pt>
    <dgm:pt modelId="{AEB39BD4-6181-4235-85DA-7E4C4A4830D5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Joustavasti tarpeiden mukaan</a:t>
          </a:r>
        </a:p>
      </dgm:t>
    </dgm:pt>
    <dgm:pt modelId="{C6143055-484B-4791-A021-A0E9D50A8EF6}" type="parTrans" cxnId="{69089CAC-B341-4C15-80A7-452E4D4D05B1}">
      <dgm:prSet/>
      <dgm:spPr/>
      <dgm:t>
        <a:bodyPr/>
        <a:lstStyle/>
        <a:p>
          <a:endParaRPr lang="fi-FI"/>
        </a:p>
      </dgm:t>
    </dgm:pt>
    <dgm:pt modelId="{2F663D47-4693-4C56-B996-2423B5C001B7}" type="sibTrans" cxnId="{69089CAC-B341-4C15-80A7-452E4D4D05B1}">
      <dgm:prSet/>
      <dgm:spPr/>
      <dgm:t>
        <a:bodyPr/>
        <a:lstStyle/>
        <a:p>
          <a:endParaRPr lang="fi-FI"/>
        </a:p>
      </dgm:t>
    </dgm:pt>
    <dgm:pt modelId="{6AB90D2E-134F-4897-BFC3-2FF0D32137C7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Keskustelua tai yhteistoiminnan suunnittelua</a:t>
          </a:r>
        </a:p>
      </dgm:t>
    </dgm:pt>
    <dgm:pt modelId="{0AF5D64C-0113-45B4-B700-203B8A39F13A}" type="parTrans" cxnId="{FA34954A-B99F-4485-A606-3FCF23C15F57}">
      <dgm:prSet/>
      <dgm:spPr/>
      <dgm:t>
        <a:bodyPr/>
        <a:lstStyle/>
        <a:p>
          <a:endParaRPr lang="fi-FI"/>
        </a:p>
      </dgm:t>
    </dgm:pt>
    <dgm:pt modelId="{E6320BC2-15A5-40C7-A672-AFF1FA6B8FD2}" type="sibTrans" cxnId="{FA34954A-B99F-4485-A606-3FCF23C15F57}">
      <dgm:prSet/>
      <dgm:spPr/>
      <dgm:t>
        <a:bodyPr/>
        <a:lstStyle/>
        <a:p>
          <a:endParaRPr lang="fi-FI"/>
        </a:p>
      </dgm:t>
    </dgm:pt>
    <dgm:pt modelId="{2D3F1301-EC96-4CAC-97C7-577D5A4DBC7E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Yhdessä kestävämpi Helsinki!</a:t>
          </a:r>
        </a:p>
      </dgm:t>
    </dgm:pt>
    <dgm:pt modelId="{EEFFF222-BA84-491E-A21C-6C53839609E9}" type="parTrans" cxnId="{7B19C635-568B-408D-BA52-5C1F1BD6CB1A}">
      <dgm:prSet/>
      <dgm:spPr/>
    </dgm:pt>
    <dgm:pt modelId="{CA1912F5-D463-4302-A7AE-E7E91B44A18A}" type="sibTrans" cxnId="{7B19C635-568B-408D-BA52-5C1F1BD6CB1A}">
      <dgm:prSet/>
      <dgm:spPr/>
    </dgm:pt>
    <dgm:pt modelId="{794DF8E6-0B05-492D-85B1-CEA65479E482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Hyvin hoidettu jätepiste lisää viihtyisyyttä ja hillitsee rottia</a:t>
          </a:r>
        </a:p>
      </dgm:t>
    </dgm:pt>
    <dgm:pt modelId="{13705E38-FC74-4DC2-8DD9-53DF40609B99}" type="parTrans" cxnId="{CA5DE14B-6ADF-42D1-96EF-383FEDE587F1}">
      <dgm:prSet/>
      <dgm:spPr/>
    </dgm:pt>
    <dgm:pt modelId="{C4164BEC-5662-40BD-ADCD-B658B31889F6}" type="sibTrans" cxnId="{CA5DE14B-6ADF-42D1-96EF-383FEDE587F1}">
      <dgm:prSet/>
      <dgm:spPr/>
    </dgm:pt>
    <dgm:pt modelId="{3214B1BF-DC71-4DD0-BCC3-7A5AFB7D825E}">
      <dgm:prSet/>
      <dgm:spPr>
        <a:solidFill>
          <a:srgbClr val="9FC9EB">
            <a:alpha val="90000"/>
          </a:srgbClr>
        </a:solidFill>
        <a:ln>
          <a:solidFill>
            <a:srgbClr val="9FC9EB">
              <a:alpha val="90000"/>
            </a:srgbClr>
          </a:solidFill>
        </a:ln>
      </dgm:spPr>
      <dgm:t>
        <a:bodyPr/>
        <a:lstStyle/>
        <a:p>
          <a:r>
            <a:rPr lang="fi-FI" dirty="0"/>
            <a:t>Kiertotalouspalvelut tutuiksi</a:t>
          </a:r>
        </a:p>
      </dgm:t>
    </dgm:pt>
    <dgm:pt modelId="{02C2EAAB-FC36-410F-92C7-721015F6798F}" type="parTrans" cxnId="{642B9D8F-C23D-4B1B-85D7-5E8D295907FD}">
      <dgm:prSet/>
      <dgm:spPr/>
    </dgm:pt>
    <dgm:pt modelId="{29FF2DD4-BBD7-4EF3-BBCA-0D5660E47797}" type="sibTrans" cxnId="{642B9D8F-C23D-4B1B-85D7-5E8D295907FD}">
      <dgm:prSet/>
      <dgm:spPr/>
    </dgm:pt>
    <dgm:pt modelId="{48FF98EC-B509-45EB-92D6-AE095A425F22}" type="pres">
      <dgm:prSet presAssocID="{9FB74142-54D5-44CB-AFA5-1E20AE8F2C71}" presName="Name0" presStyleCnt="0">
        <dgm:presLayoutVars>
          <dgm:dir/>
          <dgm:animLvl val="lvl"/>
          <dgm:resizeHandles val="exact"/>
        </dgm:presLayoutVars>
      </dgm:prSet>
      <dgm:spPr/>
    </dgm:pt>
    <dgm:pt modelId="{41769B92-0E0B-4FC2-BC69-B15DF7C30053}" type="pres">
      <dgm:prSet presAssocID="{4E124A17-B691-45E1-9782-ABE4F889BFCB}" presName="composite" presStyleCnt="0"/>
      <dgm:spPr/>
    </dgm:pt>
    <dgm:pt modelId="{BEB42C65-0403-42E4-8432-69815FB460B4}" type="pres">
      <dgm:prSet presAssocID="{4E124A17-B691-45E1-9782-ABE4F889BFC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5C9B5B6-906D-4B7B-A06E-3BAA12172FE8}" type="pres">
      <dgm:prSet presAssocID="{4E124A17-B691-45E1-9782-ABE4F889BFCB}" presName="desTx" presStyleLbl="alignAccFollowNode1" presStyleIdx="0" presStyleCnt="3">
        <dgm:presLayoutVars>
          <dgm:bulletEnabled val="1"/>
        </dgm:presLayoutVars>
      </dgm:prSet>
      <dgm:spPr/>
    </dgm:pt>
    <dgm:pt modelId="{8E792764-F7FE-40CF-9266-8AC89C0957E5}" type="pres">
      <dgm:prSet presAssocID="{83B2DFE7-F9F7-4A2B-9E20-333FB0B01C5C}" presName="space" presStyleCnt="0"/>
      <dgm:spPr/>
    </dgm:pt>
    <dgm:pt modelId="{5CB932C2-C25B-4336-B22F-7544B4803B30}" type="pres">
      <dgm:prSet presAssocID="{4CA40B25-DD6F-44B5-84B7-ECB70332D1D7}" presName="composite" presStyleCnt="0"/>
      <dgm:spPr/>
    </dgm:pt>
    <dgm:pt modelId="{CA518852-1949-4329-B39B-9ECBB1901BBB}" type="pres">
      <dgm:prSet presAssocID="{4CA40B25-DD6F-44B5-84B7-ECB70332D1D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FE4591E-04E6-4A7D-A547-7CED50D2750D}" type="pres">
      <dgm:prSet presAssocID="{4CA40B25-DD6F-44B5-84B7-ECB70332D1D7}" presName="desTx" presStyleLbl="alignAccFollowNode1" presStyleIdx="1" presStyleCnt="3">
        <dgm:presLayoutVars>
          <dgm:bulletEnabled val="1"/>
        </dgm:presLayoutVars>
      </dgm:prSet>
      <dgm:spPr/>
    </dgm:pt>
    <dgm:pt modelId="{64DA163B-5BCB-432E-B994-AEC4885AD712}" type="pres">
      <dgm:prSet presAssocID="{E7AF6113-C7AD-4779-8658-9ABF0EA90EEA}" presName="space" presStyleCnt="0"/>
      <dgm:spPr/>
    </dgm:pt>
    <dgm:pt modelId="{331B3F4B-029B-4A31-BF24-3B8408007756}" type="pres">
      <dgm:prSet presAssocID="{4F8B11E9-6244-4C9C-8ED6-902E9BFA080C}" presName="composite" presStyleCnt="0"/>
      <dgm:spPr/>
    </dgm:pt>
    <dgm:pt modelId="{E0C7D93B-67E2-4790-8688-86341538906B}" type="pres">
      <dgm:prSet presAssocID="{4F8B11E9-6244-4C9C-8ED6-902E9BFA080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8A0FD4E-5F3A-49E1-9FE1-D342218B3A6E}" type="pres">
      <dgm:prSet presAssocID="{4F8B11E9-6244-4C9C-8ED6-902E9BFA080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E9A6403-9F43-4285-A8D7-CC8BE3C5B6A1}" type="presOf" srcId="{2D3F1301-EC96-4CAC-97C7-577D5A4DBC7E}" destId="{68A0FD4E-5F3A-49E1-9FE1-D342218B3A6E}" srcOrd="0" destOrd="3" presId="urn:microsoft.com/office/officeart/2005/8/layout/hList1"/>
    <dgm:cxn modelId="{AF5F5007-D78F-4AD7-86FC-8CC36A5C152C}" srcId="{9FB74142-54D5-44CB-AFA5-1E20AE8F2C71}" destId="{4F8B11E9-6244-4C9C-8ED6-902E9BFA080C}" srcOrd="2" destOrd="0" parTransId="{E642BBAF-DB74-4C5F-B616-2A7E9FCE184E}" sibTransId="{337AF9A8-1855-454F-BF2D-10C12FA7B2B8}"/>
    <dgm:cxn modelId="{20238509-0FFF-46D3-AC5E-9014AECD1431}" srcId="{4F8B11E9-6244-4C9C-8ED6-902E9BFA080C}" destId="{4599DBCF-0099-49AB-A0C2-EC09F55477CB}" srcOrd="0" destOrd="0" parTransId="{5232AB1A-6B65-42FA-A803-A163445AEC7B}" sibTransId="{C96C2BEC-50EB-4083-9A08-C8A6EEC68A23}"/>
    <dgm:cxn modelId="{4D36CB18-5D78-4E2E-95F8-BC4B3A713421}" type="presOf" srcId="{99321A4A-F9FF-43EF-9341-F7E8BF3DE018}" destId="{8FE4591E-04E6-4A7D-A547-7CED50D2750D}" srcOrd="0" destOrd="0" presId="urn:microsoft.com/office/officeart/2005/8/layout/hList1"/>
    <dgm:cxn modelId="{7145361E-BB2C-498C-BB1B-2C124A148D05}" type="presOf" srcId="{AEB39BD4-6181-4235-85DA-7E4C4A4830D5}" destId="{8FE4591E-04E6-4A7D-A547-7CED50D2750D}" srcOrd="0" destOrd="3" presId="urn:microsoft.com/office/officeart/2005/8/layout/hList1"/>
    <dgm:cxn modelId="{65D13732-3830-4F9D-BBF8-A23D97B0C31F}" type="presOf" srcId="{4CA40B25-DD6F-44B5-84B7-ECB70332D1D7}" destId="{CA518852-1949-4329-B39B-9ECBB1901BBB}" srcOrd="0" destOrd="0" presId="urn:microsoft.com/office/officeart/2005/8/layout/hList1"/>
    <dgm:cxn modelId="{7B19C635-568B-408D-BA52-5C1F1BD6CB1A}" srcId="{4F8B11E9-6244-4C9C-8ED6-902E9BFA080C}" destId="{2D3F1301-EC96-4CAC-97C7-577D5A4DBC7E}" srcOrd="3" destOrd="0" parTransId="{EEFFF222-BA84-491E-A21C-6C53839609E9}" sibTransId="{CA1912F5-D463-4302-A7AE-E7E91B44A18A}"/>
    <dgm:cxn modelId="{ECA0F439-4E8A-4CF7-8CA0-6E85FFE90376}" srcId="{4CA40B25-DD6F-44B5-84B7-ECB70332D1D7}" destId="{04E8AAF6-BEC5-4804-96EA-CC6A4468D8EF}" srcOrd="1" destOrd="0" parTransId="{5D5837D2-3E65-4952-8464-4972CDF84ED3}" sibTransId="{1024B687-95A1-40E0-8B7F-88526CE1136B}"/>
    <dgm:cxn modelId="{3006265F-7AC8-42FC-B282-3D5F8A4A8414}" type="presOf" srcId="{4599DBCF-0099-49AB-A0C2-EC09F55477CB}" destId="{68A0FD4E-5F3A-49E1-9FE1-D342218B3A6E}" srcOrd="0" destOrd="0" presId="urn:microsoft.com/office/officeart/2005/8/layout/hList1"/>
    <dgm:cxn modelId="{FA34954A-B99F-4485-A606-3FCF23C15F57}" srcId="{4E124A17-B691-45E1-9782-ABE4F889BFCB}" destId="{6AB90D2E-134F-4897-BFC3-2FF0D32137C7}" srcOrd="2" destOrd="0" parTransId="{0AF5D64C-0113-45B4-B700-203B8A39F13A}" sibTransId="{E6320BC2-15A5-40C7-A672-AFF1FA6B8FD2}"/>
    <dgm:cxn modelId="{CA5DE14B-6ADF-42D1-96EF-383FEDE587F1}" srcId="{4F8B11E9-6244-4C9C-8ED6-902E9BFA080C}" destId="{794DF8E6-0B05-492D-85B1-CEA65479E482}" srcOrd="1" destOrd="0" parTransId="{13705E38-FC74-4DC2-8DD9-53DF40609B99}" sibTransId="{C4164BEC-5662-40BD-ADCD-B658B31889F6}"/>
    <dgm:cxn modelId="{A44D166E-9294-475F-87C3-627BF8AC5A4C}" srcId="{4E124A17-B691-45E1-9782-ABE4F889BFCB}" destId="{1F976D19-A1BA-4813-9975-C758E9A05288}" srcOrd="1" destOrd="0" parTransId="{B667BF6F-598B-448D-A834-A7DAD1323DF7}" sibTransId="{2E1705A0-6528-404B-866C-E0C1525D3294}"/>
    <dgm:cxn modelId="{F1DF4751-F6BE-4A7C-8F58-FF0DBF76E459}" type="presOf" srcId="{6A230DF6-C9C0-4156-8A6B-2C93A1B1EF8A}" destId="{65C9B5B6-906D-4B7B-A06E-3BAA12172FE8}" srcOrd="0" destOrd="0" presId="urn:microsoft.com/office/officeart/2005/8/layout/hList1"/>
    <dgm:cxn modelId="{F1A7DC77-9103-4180-B044-E925C19DD545}" type="presOf" srcId="{4F8B11E9-6244-4C9C-8ED6-902E9BFA080C}" destId="{E0C7D93B-67E2-4790-8688-86341538906B}" srcOrd="0" destOrd="0" presId="urn:microsoft.com/office/officeart/2005/8/layout/hList1"/>
    <dgm:cxn modelId="{458F1185-4881-47A2-8C58-AA9214F89768}" srcId="{4CA40B25-DD6F-44B5-84B7-ECB70332D1D7}" destId="{10B68137-784F-4470-8E68-F4549009C684}" srcOrd="2" destOrd="0" parTransId="{596E398A-39BB-4A3A-814E-B2A2DACFBCBC}" sibTransId="{BB40A917-7F16-44C6-8D68-39A5E19121AD}"/>
    <dgm:cxn modelId="{642B9D8F-C23D-4B1B-85D7-5E8D295907FD}" srcId="{4F8B11E9-6244-4C9C-8ED6-902E9BFA080C}" destId="{3214B1BF-DC71-4DD0-BCC3-7A5AFB7D825E}" srcOrd="2" destOrd="0" parTransId="{02C2EAAB-FC36-410F-92C7-721015F6798F}" sibTransId="{29FF2DD4-BBD7-4EF3-BBCA-0D5660E47797}"/>
    <dgm:cxn modelId="{D75DC29B-5442-4A49-BE92-628F408A2163}" type="presOf" srcId="{4E124A17-B691-45E1-9782-ABE4F889BFCB}" destId="{BEB42C65-0403-42E4-8432-69815FB460B4}" srcOrd="0" destOrd="0" presId="urn:microsoft.com/office/officeart/2005/8/layout/hList1"/>
    <dgm:cxn modelId="{7936F9A2-383D-4FD2-A152-6D045F755704}" type="presOf" srcId="{1F976D19-A1BA-4813-9975-C758E9A05288}" destId="{65C9B5B6-906D-4B7B-A06E-3BAA12172FE8}" srcOrd="0" destOrd="1" presId="urn:microsoft.com/office/officeart/2005/8/layout/hList1"/>
    <dgm:cxn modelId="{69089CAC-B341-4C15-80A7-452E4D4D05B1}" srcId="{4CA40B25-DD6F-44B5-84B7-ECB70332D1D7}" destId="{AEB39BD4-6181-4235-85DA-7E4C4A4830D5}" srcOrd="3" destOrd="0" parTransId="{C6143055-484B-4791-A021-A0E9D50A8EF6}" sibTransId="{2F663D47-4693-4C56-B996-2423B5C001B7}"/>
    <dgm:cxn modelId="{22A15FAF-C66C-4C1A-BC6D-0B1012D19760}" type="presOf" srcId="{04E8AAF6-BEC5-4804-96EA-CC6A4468D8EF}" destId="{8FE4591E-04E6-4A7D-A547-7CED50D2750D}" srcOrd="0" destOrd="1" presId="urn:microsoft.com/office/officeart/2005/8/layout/hList1"/>
    <dgm:cxn modelId="{59F654B8-ABCA-466F-A95A-7B1394E55919}" type="presOf" srcId="{9FB74142-54D5-44CB-AFA5-1E20AE8F2C71}" destId="{48FF98EC-B509-45EB-92D6-AE095A425F22}" srcOrd="0" destOrd="0" presId="urn:microsoft.com/office/officeart/2005/8/layout/hList1"/>
    <dgm:cxn modelId="{8D1481C4-0C48-4A09-A85B-C87630E4F972}" srcId="{4E124A17-B691-45E1-9782-ABE4F889BFCB}" destId="{6A230DF6-C9C0-4156-8A6B-2C93A1B1EF8A}" srcOrd="0" destOrd="0" parTransId="{82AD8FE8-3FA6-4435-B3CF-20E3BEAEFCB4}" sibTransId="{2B52D5BA-5E2A-4A5D-AA28-43CC4FF7F7AC}"/>
    <dgm:cxn modelId="{A8045CC9-CCED-4233-9D7F-710F8E19145E}" srcId="{9FB74142-54D5-44CB-AFA5-1E20AE8F2C71}" destId="{4E124A17-B691-45E1-9782-ABE4F889BFCB}" srcOrd="0" destOrd="0" parTransId="{6931C412-2C8C-4687-BBDD-13FD297E9E7B}" sibTransId="{83B2DFE7-F9F7-4A2B-9E20-333FB0B01C5C}"/>
    <dgm:cxn modelId="{0D1D12CB-0369-4E87-BE56-A30B5EB81ADB}" srcId="{9FB74142-54D5-44CB-AFA5-1E20AE8F2C71}" destId="{4CA40B25-DD6F-44B5-84B7-ECB70332D1D7}" srcOrd="1" destOrd="0" parTransId="{71A10623-83BC-4E4C-AB41-95EE468AF7F5}" sibTransId="{E7AF6113-C7AD-4779-8658-9ABF0EA90EEA}"/>
    <dgm:cxn modelId="{511552CB-9D27-45A3-8B7C-119611685744}" type="presOf" srcId="{794DF8E6-0B05-492D-85B1-CEA65479E482}" destId="{68A0FD4E-5F3A-49E1-9FE1-D342218B3A6E}" srcOrd="0" destOrd="1" presId="urn:microsoft.com/office/officeart/2005/8/layout/hList1"/>
    <dgm:cxn modelId="{FE4CD1DF-1351-4A49-939C-A2CE1F7ED2C4}" type="presOf" srcId="{3214B1BF-DC71-4DD0-BCC3-7A5AFB7D825E}" destId="{68A0FD4E-5F3A-49E1-9FE1-D342218B3A6E}" srcOrd="0" destOrd="2" presId="urn:microsoft.com/office/officeart/2005/8/layout/hList1"/>
    <dgm:cxn modelId="{2F864CE7-FE06-4759-97E7-36FDF2A69215}" type="presOf" srcId="{10B68137-784F-4470-8E68-F4549009C684}" destId="{8FE4591E-04E6-4A7D-A547-7CED50D2750D}" srcOrd="0" destOrd="2" presId="urn:microsoft.com/office/officeart/2005/8/layout/hList1"/>
    <dgm:cxn modelId="{9CB10CE8-38F3-4C16-A5D3-909ABC65D0F5}" srcId="{4CA40B25-DD6F-44B5-84B7-ECB70332D1D7}" destId="{99321A4A-F9FF-43EF-9341-F7E8BF3DE018}" srcOrd="0" destOrd="0" parTransId="{DADC326D-E554-40B6-811F-91EE01ADADA5}" sibTransId="{444D8012-8D99-408B-B579-571931EA914C}"/>
    <dgm:cxn modelId="{A4FFACFE-5D42-4E41-88E1-4E815F619F0D}" type="presOf" srcId="{6AB90D2E-134F-4897-BFC3-2FF0D32137C7}" destId="{65C9B5B6-906D-4B7B-A06E-3BAA12172FE8}" srcOrd="0" destOrd="2" presId="urn:microsoft.com/office/officeart/2005/8/layout/hList1"/>
    <dgm:cxn modelId="{1E058ECE-411D-4F5D-84A2-BA3FF85AD1E6}" type="presParOf" srcId="{48FF98EC-B509-45EB-92D6-AE095A425F22}" destId="{41769B92-0E0B-4FC2-BC69-B15DF7C30053}" srcOrd="0" destOrd="0" presId="urn:microsoft.com/office/officeart/2005/8/layout/hList1"/>
    <dgm:cxn modelId="{2CE566D1-A777-456E-A2CB-F343D7CA27DF}" type="presParOf" srcId="{41769B92-0E0B-4FC2-BC69-B15DF7C30053}" destId="{BEB42C65-0403-42E4-8432-69815FB460B4}" srcOrd="0" destOrd="0" presId="urn:microsoft.com/office/officeart/2005/8/layout/hList1"/>
    <dgm:cxn modelId="{8DBA309F-5D1D-40A9-933A-808C42C295C0}" type="presParOf" srcId="{41769B92-0E0B-4FC2-BC69-B15DF7C30053}" destId="{65C9B5B6-906D-4B7B-A06E-3BAA12172FE8}" srcOrd="1" destOrd="0" presId="urn:microsoft.com/office/officeart/2005/8/layout/hList1"/>
    <dgm:cxn modelId="{DD981C35-FA8A-4ECE-8187-FE300A1EE0BF}" type="presParOf" srcId="{48FF98EC-B509-45EB-92D6-AE095A425F22}" destId="{8E792764-F7FE-40CF-9266-8AC89C0957E5}" srcOrd="1" destOrd="0" presId="urn:microsoft.com/office/officeart/2005/8/layout/hList1"/>
    <dgm:cxn modelId="{A4DB610E-2067-4EAC-AE29-123661D59414}" type="presParOf" srcId="{48FF98EC-B509-45EB-92D6-AE095A425F22}" destId="{5CB932C2-C25B-4336-B22F-7544B4803B30}" srcOrd="2" destOrd="0" presId="urn:microsoft.com/office/officeart/2005/8/layout/hList1"/>
    <dgm:cxn modelId="{1AF3D569-AABA-4704-819A-2E0982C5BE21}" type="presParOf" srcId="{5CB932C2-C25B-4336-B22F-7544B4803B30}" destId="{CA518852-1949-4329-B39B-9ECBB1901BBB}" srcOrd="0" destOrd="0" presId="urn:microsoft.com/office/officeart/2005/8/layout/hList1"/>
    <dgm:cxn modelId="{3F2122C9-C7F3-4DE7-935F-9E5FDD322DD4}" type="presParOf" srcId="{5CB932C2-C25B-4336-B22F-7544B4803B30}" destId="{8FE4591E-04E6-4A7D-A547-7CED50D2750D}" srcOrd="1" destOrd="0" presId="urn:microsoft.com/office/officeart/2005/8/layout/hList1"/>
    <dgm:cxn modelId="{FE000FC0-074F-49A0-A25A-BF499169D571}" type="presParOf" srcId="{48FF98EC-B509-45EB-92D6-AE095A425F22}" destId="{64DA163B-5BCB-432E-B994-AEC4885AD712}" srcOrd="3" destOrd="0" presId="urn:microsoft.com/office/officeart/2005/8/layout/hList1"/>
    <dgm:cxn modelId="{8422B67B-C2C2-46F4-8723-6C52BCDF699A}" type="presParOf" srcId="{48FF98EC-B509-45EB-92D6-AE095A425F22}" destId="{331B3F4B-029B-4A31-BF24-3B8408007756}" srcOrd="4" destOrd="0" presId="urn:microsoft.com/office/officeart/2005/8/layout/hList1"/>
    <dgm:cxn modelId="{4E0C9A19-940A-400A-BD2B-8367BFD2F5D3}" type="presParOf" srcId="{331B3F4B-029B-4A31-BF24-3B8408007756}" destId="{E0C7D93B-67E2-4790-8688-86341538906B}" srcOrd="0" destOrd="0" presId="urn:microsoft.com/office/officeart/2005/8/layout/hList1"/>
    <dgm:cxn modelId="{AB73C095-9266-492A-83EE-F695D5160906}" type="presParOf" srcId="{331B3F4B-029B-4A31-BF24-3B8408007756}" destId="{68A0FD4E-5F3A-49E1-9FE1-D342218B3A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6AAFE-3611-454F-976C-A213CAC2C192}">
      <dsp:nvSpPr>
        <dsp:cNvPr id="0" name=""/>
        <dsp:cNvSpPr/>
      </dsp:nvSpPr>
      <dsp:spPr>
        <a:xfrm>
          <a:off x="1847967" y="124151"/>
          <a:ext cx="1495611" cy="97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Tuotteiden valmistus</a:t>
          </a:r>
        </a:p>
      </dsp:txBody>
      <dsp:txXfrm>
        <a:off x="1895423" y="171607"/>
        <a:ext cx="1400699" cy="877235"/>
      </dsp:txXfrm>
    </dsp:sp>
    <dsp:sp modelId="{4054D10E-E9EC-4C4E-AE4F-B8B21A658CD7}">
      <dsp:nvSpPr>
        <dsp:cNvPr id="0" name=""/>
        <dsp:cNvSpPr/>
      </dsp:nvSpPr>
      <dsp:spPr>
        <a:xfrm>
          <a:off x="659041" y="612670"/>
          <a:ext cx="3885243" cy="3885243"/>
        </a:xfrm>
        <a:custGeom>
          <a:avLst/>
          <a:gdLst/>
          <a:ahLst/>
          <a:cxnLst/>
          <a:rect l="0" t="0" r="0" b="0"/>
          <a:pathLst>
            <a:path>
              <a:moveTo>
                <a:pt x="2883634" y="243129"/>
              </a:moveTo>
              <a:arcTo wR="1942621" hR="1942621" stAng="17938404" swAng="12011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ACF18-F38A-450B-B94D-2A2EF2821A68}">
      <dsp:nvSpPr>
        <dsp:cNvPr id="0" name=""/>
        <dsp:cNvSpPr/>
      </dsp:nvSpPr>
      <dsp:spPr>
        <a:xfrm>
          <a:off x="3695533" y="1455379"/>
          <a:ext cx="1495611" cy="97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Käyttö</a:t>
          </a:r>
        </a:p>
      </dsp:txBody>
      <dsp:txXfrm>
        <a:off x="3742989" y="1502835"/>
        <a:ext cx="1400699" cy="877235"/>
      </dsp:txXfrm>
    </dsp:sp>
    <dsp:sp modelId="{BEAA5DC7-6248-4F7E-BE5B-6CCA58B61F25}">
      <dsp:nvSpPr>
        <dsp:cNvPr id="0" name=""/>
        <dsp:cNvSpPr/>
      </dsp:nvSpPr>
      <dsp:spPr>
        <a:xfrm>
          <a:off x="663273" y="688363"/>
          <a:ext cx="3885243" cy="3885243"/>
        </a:xfrm>
        <a:custGeom>
          <a:avLst/>
          <a:gdLst/>
          <a:ahLst/>
          <a:cxnLst/>
          <a:rect l="0" t="0" r="0" b="0"/>
          <a:pathLst>
            <a:path>
              <a:moveTo>
                <a:pt x="3884390" y="2000166"/>
              </a:moveTo>
              <a:arcTo wR="1942621" hR="1942621" stAng="21701849" swAng="14336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516A0-1F37-4355-AAF7-EE874AE23C1A}">
      <dsp:nvSpPr>
        <dsp:cNvPr id="0" name=""/>
        <dsp:cNvSpPr/>
      </dsp:nvSpPr>
      <dsp:spPr>
        <a:xfrm>
          <a:off x="2996898" y="3697569"/>
          <a:ext cx="1495611" cy="97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Keräys</a:t>
          </a:r>
        </a:p>
      </dsp:txBody>
      <dsp:txXfrm>
        <a:off x="3044354" y="3745025"/>
        <a:ext cx="1400699" cy="877235"/>
      </dsp:txXfrm>
    </dsp:sp>
    <dsp:sp modelId="{7B22C481-71B9-4087-B9F1-9B8A05C2BD95}">
      <dsp:nvSpPr>
        <dsp:cNvPr id="0" name=""/>
        <dsp:cNvSpPr/>
      </dsp:nvSpPr>
      <dsp:spPr>
        <a:xfrm>
          <a:off x="780517" y="641123"/>
          <a:ext cx="3885243" cy="3885243"/>
        </a:xfrm>
        <a:custGeom>
          <a:avLst/>
          <a:gdLst/>
          <a:ahLst/>
          <a:cxnLst/>
          <a:rect l="0" t="0" r="0" b="0"/>
          <a:pathLst>
            <a:path>
              <a:moveTo>
                <a:pt x="2057856" y="3881822"/>
              </a:moveTo>
              <a:arcTo wR="1942621" hR="1942621" stAng="5195955" swAng="85616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72210-EB4F-491E-B0BB-CB5128B2C162}">
      <dsp:nvSpPr>
        <dsp:cNvPr id="0" name=""/>
        <dsp:cNvSpPr/>
      </dsp:nvSpPr>
      <dsp:spPr>
        <a:xfrm>
          <a:off x="706123" y="3638386"/>
          <a:ext cx="1495611" cy="97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Kierrätys</a:t>
          </a:r>
        </a:p>
      </dsp:txBody>
      <dsp:txXfrm>
        <a:off x="753579" y="3685842"/>
        <a:ext cx="1400699" cy="877235"/>
      </dsp:txXfrm>
    </dsp:sp>
    <dsp:sp modelId="{935A90A0-D220-46BC-BEC9-AF47E2AA1C36}">
      <dsp:nvSpPr>
        <dsp:cNvPr id="0" name=""/>
        <dsp:cNvSpPr/>
      </dsp:nvSpPr>
      <dsp:spPr>
        <a:xfrm>
          <a:off x="653151" y="610225"/>
          <a:ext cx="3885243" cy="3885243"/>
        </a:xfrm>
        <a:custGeom>
          <a:avLst/>
          <a:gdLst/>
          <a:ahLst/>
          <a:cxnLst/>
          <a:rect l="0" t="0" r="0" b="0"/>
          <a:pathLst>
            <a:path>
              <a:moveTo>
                <a:pt x="206160" y="2813529"/>
              </a:moveTo>
              <a:arcTo wR="1942621" hR="1942621" stAng="9201860" swAng="13601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090BE-019F-49E3-B668-B087B543CCDC}">
      <dsp:nvSpPr>
        <dsp:cNvPr id="0" name=""/>
        <dsp:cNvSpPr/>
      </dsp:nvSpPr>
      <dsp:spPr>
        <a:xfrm>
          <a:off x="424" y="1466469"/>
          <a:ext cx="1495611" cy="972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Raaka-aineet</a:t>
          </a:r>
        </a:p>
      </dsp:txBody>
      <dsp:txXfrm>
        <a:off x="47880" y="1513925"/>
        <a:ext cx="1400699" cy="877235"/>
      </dsp:txXfrm>
    </dsp:sp>
    <dsp:sp modelId="{33F18D88-CAF5-4895-9F87-0AFE0E88B952}">
      <dsp:nvSpPr>
        <dsp:cNvPr id="0" name=""/>
        <dsp:cNvSpPr/>
      </dsp:nvSpPr>
      <dsp:spPr>
        <a:xfrm>
          <a:off x="653151" y="610225"/>
          <a:ext cx="3885243" cy="3885243"/>
        </a:xfrm>
        <a:custGeom>
          <a:avLst/>
          <a:gdLst/>
          <a:ahLst/>
          <a:cxnLst/>
          <a:rect l="0" t="0" r="0" b="0"/>
          <a:pathLst>
            <a:path>
              <a:moveTo>
                <a:pt x="467209" y="678921"/>
              </a:moveTo>
              <a:arcTo wR="1942621" hR="1942621" stAng="13234817" swAng="12121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DDC93-6A05-41DA-BD32-FE70680698C3}">
      <dsp:nvSpPr>
        <dsp:cNvPr id="0" name=""/>
        <dsp:cNvSpPr/>
      </dsp:nvSpPr>
      <dsp:spPr>
        <a:xfrm>
          <a:off x="0" y="114"/>
          <a:ext cx="6042075" cy="837738"/>
        </a:xfrm>
        <a:prstGeom prst="roundRect">
          <a:avLst/>
        </a:prstGeom>
        <a:noFill/>
        <a:ln w="38100" cap="flat" cmpd="sng" algn="ctr">
          <a:solidFill>
            <a:srgbClr val="9FC9E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chemeClr val="tx1"/>
              </a:solidFill>
            </a:rPr>
            <a:t>Ostetaan vähemmän, suositaan käytettyä</a:t>
          </a:r>
        </a:p>
      </dsp:txBody>
      <dsp:txXfrm>
        <a:off x="40895" y="41009"/>
        <a:ext cx="5960285" cy="755948"/>
      </dsp:txXfrm>
    </dsp:sp>
    <dsp:sp modelId="{34B51767-816A-4595-9394-7D9757CF7B4B}">
      <dsp:nvSpPr>
        <dsp:cNvPr id="0" name=""/>
        <dsp:cNvSpPr/>
      </dsp:nvSpPr>
      <dsp:spPr>
        <a:xfrm>
          <a:off x="0" y="851071"/>
          <a:ext cx="6042075" cy="837738"/>
        </a:xfrm>
        <a:prstGeom prst="roundRect">
          <a:avLst/>
        </a:prstGeom>
        <a:noFill/>
        <a:ln w="38100" cap="flat" cmpd="sng" algn="ctr">
          <a:solidFill>
            <a:srgbClr val="9FC9E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chemeClr val="tx1"/>
              </a:solidFill>
            </a:rPr>
            <a:t>Käytetään pitkään, huolletaan ja korjataan</a:t>
          </a:r>
        </a:p>
      </dsp:txBody>
      <dsp:txXfrm>
        <a:off x="40895" y="891966"/>
        <a:ext cx="5960285" cy="755948"/>
      </dsp:txXfrm>
    </dsp:sp>
    <dsp:sp modelId="{619959A9-2E5E-481D-90E4-FADDF65C1D1B}">
      <dsp:nvSpPr>
        <dsp:cNvPr id="0" name=""/>
        <dsp:cNvSpPr/>
      </dsp:nvSpPr>
      <dsp:spPr>
        <a:xfrm>
          <a:off x="0" y="1702028"/>
          <a:ext cx="6042075" cy="837738"/>
        </a:xfrm>
        <a:prstGeom prst="roundRect">
          <a:avLst/>
        </a:prstGeom>
        <a:noFill/>
        <a:ln w="38100" cap="flat" cmpd="sng" algn="ctr">
          <a:solidFill>
            <a:srgbClr val="9FC9E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chemeClr val="tx1"/>
              </a:solidFill>
            </a:rPr>
            <a:t>Myydään tai lahjoitetaan tarpeettomat tavarat uudelleenkäyttöön </a:t>
          </a:r>
        </a:p>
      </dsp:txBody>
      <dsp:txXfrm>
        <a:off x="40895" y="1742923"/>
        <a:ext cx="5960285" cy="755948"/>
      </dsp:txXfrm>
    </dsp:sp>
    <dsp:sp modelId="{B6BE533C-8DE3-4B07-AE9D-CAC19C5CE91B}">
      <dsp:nvSpPr>
        <dsp:cNvPr id="0" name=""/>
        <dsp:cNvSpPr/>
      </dsp:nvSpPr>
      <dsp:spPr>
        <a:xfrm>
          <a:off x="0" y="2552985"/>
          <a:ext cx="6042075" cy="837738"/>
        </a:xfrm>
        <a:prstGeom prst="roundRect">
          <a:avLst/>
        </a:prstGeom>
        <a:noFill/>
        <a:ln w="38100" cap="flat" cmpd="sng" algn="ctr">
          <a:solidFill>
            <a:srgbClr val="9FC9E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chemeClr val="tx1"/>
              </a:solidFill>
            </a:rPr>
            <a:t>Lainataan ja omistetaan yhdessä </a:t>
          </a:r>
        </a:p>
      </dsp:txBody>
      <dsp:txXfrm>
        <a:off x="40895" y="2593880"/>
        <a:ext cx="5960285" cy="755948"/>
      </dsp:txXfrm>
    </dsp:sp>
    <dsp:sp modelId="{5E989422-2D71-479F-8DD2-5411F4D9823A}">
      <dsp:nvSpPr>
        <dsp:cNvPr id="0" name=""/>
        <dsp:cNvSpPr/>
      </dsp:nvSpPr>
      <dsp:spPr>
        <a:xfrm>
          <a:off x="0" y="3403942"/>
          <a:ext cx="6042075" cy="837738"/>
        </a:xfrm>
        <a:prstGeom prst="roundRect">
          <a:avLst/>
        </a:prstGeom>
        <a:noFill/>
        <a:ln w="38100" cap="flat" cmpd="sng" algn="ctr">
          <a:solidFill>
            <a:srgbClr val="9FC9E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>
              <a:solidFill>
                <a:schemeClr val="tx1"/>
              </a:solidFill>
            </a:rPr>
            <a:t>Kierrätetään jätteet oikein</a:t>
          </a:r>
        </a:p>
      </dsp:txBody>
      <dsp:txXfrm>
        <a:off x="40895" y="3444837"/>
        <a:ext cx="5960285" cy="75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42C65-0403-42E4-8432-69815FB460B4}">
      <dsp:nvSpPr>
        <dsp:cNvPr id="0" name=""/>
        <dsp:cNvSpPr/>
      </dsp:nvSpPr>
      <dsp:spPr>
        <a:xfrm>
          <a:off x="3396" y="566564"/>
          <a:ext cx="3311128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Mitä</a:t>
          </a:r>
        </a:p>
      </dsp:txBody>
      <dsp:txXfrm>
        <a:off x="3396" y="566564"/>
        <a:ext cx="3311128" cy="604800"/>
      </dsp:txXfrm>
    </dsp:sp>
    <dsp:sp modelId="{65C9B5B6-906D-4B7B-A06E-3BAA12172FE8}">
      <dsp:nvSpPr>
        <dsp:cNvPr id="0" name=""/>
        <dsp:cNvSpPr/>
      </dsp:nvSpPr>
      <dsp:spPr>
        <a:xfrm>
          <a:off x="3396" y="1171364"/>
          <a:ext cx="3311128" cy="3242531"/>
        </a:xfrm>
        <a:prstGeom prst="rect">
          <a:avLst/>
        </a:prstGeom>
        <a:solidFill>
          <a:srgbClr val="9FC9EB">
            <a:alpha val="90000"/>
          </a:srgbClr>
        </a:solidFill>
        <a:ln w="12700" cap="flat" cmpd="sng" algn="ctr">
          <a:solidFill>
            <a:srgbClr val="9FC9EB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Käytännönläheistä, selkokielistä lajitteluneuvontaa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Helsingin kierto- ja jakamistalouden palveluiden esittelyä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Keskustelua tai yhteistoiminnan suunnittelua</a:t>
          </a:r>
        </a:p>
      </dsp:txBody>
      <dsp:txXfrm>
        <a:off x="3396" y="1171364"/>
        <a:ext cx="3311128" cy="3242531"/>
      </dsp:txXfrm>
    </dsp:sp>
    <dsp:sp modelId="{CA518852-1949-4329-B39B-9ECBB1901BBB}">
      <dsp:nvSpPr>
        <dsp:cNvPr id="0" name=""/>
        <dsp:cNvSpPr/>
      </dsp:nvSpPr>
      <dsp:spPr>
        <a:xfrm>
          <a:off x="3778082" y="566564"/>
          <a:ext cx="3311128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Miten </a:t>
          </a:r>
        </a:p>
      </dsp:txBody>
      <dsp:txXfrm>
        <a:off x="3778082" y="566564"/>
        <a:ext cx="3311128" cy="604800"/>
      </dsp:txXfrm>
    </dsp:sp>
    <dsp:sp modelId="{8FE4591E-04E6-4A7D-A547-7CED50D2750D}">
      <dsp:nvSpPr>
        <dsp:cNvPr id="0" name=""/>
        <dsp:cNvSpPr/>
      </dsp:nvSpPr>
      <dsp:spPr>
        <a:xfrm>
          <a:off x="3778082" y="1171364"/>
          <a:ext cx="3311128" cy="3242531"/>
        </a:xfrm>
        <a:prstGeom prst="rect">
          <a:avLst/>
        </a:prstGeom>
        <a:solidFill>
          <a:srgbClr val="9FC9EB">
            <a:alpha val="90000"/>
          </a:srgbClr>
        </a:solidFill>
        <a:ln w="12700" cap="flat" cmpd="sng" algn="ctr">
          <a:solidFill>
            <a:srgbClr val="9FC9EB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1-2 h tilaisuus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Hanke vastaa ohjelmasta ja tarjoilusta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Asukkaat / Heka vastaavat tilasta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Joustavasti tarpeiden mukaan</a:t>
          </a:r>
        </a:p>
      </dsp:txBody>
      <dsp:txXfrm>
        <a:off x="3778082" y="1171364"/>
        <a:ext cx="3311128" cy="3242531"/>
      </dsp:txXfrm>
    </dsp:sp>
    <dsp:sp modelId="{E0C7D93B-67E2-4790-8688-86341538906B}">
      <dsp:nvSpPr>
        <dsp:cNvPr id="0" name=""/>
        <dsp:cNvSpPr/>
      </dsp:nvSpPr>
      <dsp:spPr>
        <a:xfrm>
          <a:off x="7552769" y="566564"/>
          <a:ext cx="3311128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Miksi</a:t>
          </a:r>
        </a:p>
      </dsp:txBody>
      <dsp:txXfrm>
        <a:off x="7552769" y="566564"/>
        <a:ext cx="3311128" cy="604800"/>
      </dsp:txXfrm>
    </dsp:sp>
    <dsp:sp modelId="{68A0FD4E-5F3A-49E1-9FE1-D342218B3A6E}">
      <dsp:nvSpPr>
        <dsp:cNvPr id="0" name=""/>
        <dsp:cNvSpPr/>
      </dsp:nvSpPr>
      <dsp:spPr>
        <a:xfrm>
          <a:off x="7552769" y="1171364"/>
          <a:ext cx="3311128" cy="3242531"/>
        </a:xfrm>
        <a:prstGeom prst="rect">
          <a:avLst/>
        </a:prstGeom>
        <a:solidFill>
          <a:srgbClr val="9FC9EB">
            <a:alpha val="90000"/>
          </a:srgbClr>
        </a:solidFill>
        <a:ln w="12700" cap="flat" cmpd="sng" algn="ctr">
          <a:solidFill>
            <a:srgbClr val="9FC9EB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Lajitteluaste -&gt; jätehuoltokustannukset -&gt; vuokrat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Hyvin hoidettu jätepiste lisää viihtyisyyttä ja hillitsee rottia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Kiertotalouspalvelut tutuiksi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Yhdessä kestävämpi Helsinki!</a:t>
          </a:r>
        </a:p>
      </dsp:txBody>
      <dsp:txXfrm>
        <a:off x="7552769" y="1171364"/>
        <a:ext cx="3311128" cy="3242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29D48-AA18-44ED-827B-CEFBFB366B1E}" type="datetimeFigureOut">
              <a:rPr lang="fi-FI" smtClean="0"/>
              <a:t>13.5.2024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DB5B-407B-4074-85DA-576AB73CF4D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00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78EC4-376A-4FAC-844F-6C9BF98A64A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83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Kiertotalous ei tarkoita pelkkää kierrätystä. </a:t>
            </a:r>
          </a:p>
          <a:p>
            <a:r>
              <a:rPr lang="fi-FI" dirty="0"/>
              <a:t>Talousmalli, jossa luonnonvaroja käytetään kestävällä tavalla. </a:t>
            </a:r>
            <a:r>
              <a:rPr lang="fi-FI" sz="18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i-FI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uotteiden </a:t>
            </a: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elinkaari on nykyistä pidempi. </a:t>
            </a:r>
            <a:r>
              <a:rPr lang="fi-FI" dirty="0"/>
              <a:t>Tulevaisuuden malli kaikessa.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BDB5B-407B-4074-85DA-576AB73CF4D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646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BDB5B-407B-4074-85DA-576AB73CF4D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573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BDB5B-407B-4074-85DA-576AB73CF4D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250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1A1A1A"/>
                </a:solidFill>
                <a:effectLst/>
                <a:latin typeface="Helsinki Grotesk"/>
              </a:rPr>
              <a:t>Noin 40 prosenttia HSY:n keräämästä sekajätteestä on ruoantähteitä, 15% muoveja, 7% kartonkia, 10% </a:t>
            </a:r>
            <a:r>
              <a:rPr lang="fi-FI" b="0" i="0" dirty="0" err="1">
                <a:solidFill>
                  <a:srgbClr val="1A1A1A"/>
                </a:solidFill>
                <a:effectLst/>
                <a:latin typeface="Helsinki Grotesk"/>
              </a:rPr>
              <a:t>paperi&amp;lasi&amp;metalli</a:t>
            </a:r>
            <a:r>
              <a:rPr lang="fi-FI" b="0" i="0" dirty="0">
                <a:solidFill>
                  <a:srgbClr val="1A1A1A"/>
                </a:solidFill>
                <a:effectLst/>
                <a:latin typeface="Helsinki Grotesk"/>
              </a:rPr>
              <a:t>  (v. 2021)</a:t>
            </a:r>
          </a:p>
          <a:p>
            <a:r>
              <a:rPr lang="fi-FI" b="0" i="0" dirty="0">
                <a:solidFill>
                  <a:srgbClr val="1A1A1A"/>
                </a:solidFill>
                <a:effectLst/>
                <a:latin typeface="Helsinki Grotesk"/>
              </a:rPr>
              <a:t>Helsingissä yleinen kierrätysaste 47%, HSY:n tavoite vuodelle 2025 60%, EU:n 55%.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BDB5B-407B-4074-85DA-576AB73CF4D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82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16.4.2024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358446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7D2C-B161-477B-861D-53F7EE565DE3}" type="datetime1">
              <a:rPr lang="fi-FI"/>
              <a:pPr>
                <a:defRPr/>
              </a:pPr>
              <a:t>13.5.2024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07077E6-A50F-4AE6-8406-8103A868CF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485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997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665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00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057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312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ChangeAspect="1"/>
          </p:cNvSpPr>
          <p:nvPr userDrawn="1"/>
        </p:nvSpPr>
        <p:spPr bwMode="auto">
          <a:xfrm>
            <a:off x="10887581" y="0"/>
            <a:ext cx="1304878" cy="6858000"/>
          </a:xfrm>
          <a:custGeom>
            <a:avLst/>
            <a:gdLst>
              <a:gd name="T0" fmla="*/ 0 w 2700"/>
              <a:gd name="T1" fmla="*/ 34 h 14300"/>
              <a:gd name="T2" fmla="*/ 440 w 2700"/>
              <a:gd name="T3" fmla="*/ 301 h 14300"/>
              <a:gd name="T4" fmla="*/ 440 w 2700"/>
              <a:gd name="T5" fmla="*/ 606 h 14300"/>
              <a:gd name="T6" fmla="*/ 0 w 2700"/>
              <a:gd name="T7" fmla="*/ 873 h 14300"/>
              <a:gd name="T8" fmla="*/ 440 w 2700"/>
              <a:gd name="T9" fmla="*/ 1140 h 14300"/>
              <a:gd name="T10" fmla="*/ 440 w 2700"/>
              <a:gd name="T11" fmla="*/ 1445 h 14300"/>
              <a:gd name="T12" fmla="*/ 0 w 2700"/>
              <a:gd name="T13" fmla="*/ 1710 h 14300"/>
              <a:gd name="T14" fmla="*/ 440 w 2700"/>
              <a:gd name="T15" fmla="*/ 1977 h 14300"/>
              <a:gd name="T16" fmla="*/ 440 w 2700"/>
              <a:gd name="T17" fmla="*/ 2282 h 14300"/>
              <a:gd name="T18" fmla="*/ 0 w 2700"/>
              <a:gd name="T19" fmla="*/ 2548 h 14300"/>
              <a:gd name="T20" fmla="*/ 440 w 2700"/>
              <a:gd name="T21" fmla="*/ 2815 h 14300"/>
              <a:gd name="T22" fmla="*/ 440 w 2700"/>
              <a:gd name="T23" fmla="*/ 3120 h 14300"/>
              <a:gd name="T24" fmla="*/ 0 w 2700"/>
              <a:gd name="T25" fmla="*/ 3387 h 14300"/>
              <a:gd name="T26" fmla="*/ 440 w 2700"/>
              <a:gd name="T27" fmla="*/ 3654 h 14300"/>
              <a:gd name="T28" fmla="*/ 440 w 2700"/>
              <a:gd name="T29" fmla="*/ 3959 h 14300"/>
              <a:gd name="T30" fmla="*/ 0 w 2700"/>
              <a:gd name="T31" fmla="*/ 4226 h 14300"/>
              <a:gd name="T32" fmla="*/ 440 w 2700"/>
              <a:gd name="T33" fmla="*/ 4493 h 14300"/>
              <a:gd name="T34" fmla="*/ 440 w 2700"/>
              <a:gd name="T35" fmla="*/ 4798 h 14300"/>
              <a:gd name="T36" fmla="*/ 0 w 2700"/>
              <a:gd name="T37" fmla="*/ 5066 h 14300"/>
              <a:gd name="T38" fmla="*/ 440 w 2700"/>
              <a:gd name="T39" fmla="*/ 5333 h 14300"/>
              <a:gd name="T40" fmla="*/ 440 w 2700"/>
              <a:gd name="T41" fmla="*/ 5638 h 14300"/>
              <a:gd name="T42" fmla="*/ 0 w 2700"/>
              <a:gd name="T43" fmla="*/ 5904 h 14300"/>
              <a:gd name="T44" fmla="*/ 440 w 2700"/>
              <a:gd name="T45" fmla="*/ 6172 h 14300"/>
              <a:gd name="T46" fmla="*/ 440 w 2700"/>
              <a:gd name="T47" fmla="*/ 6476 h 14300"/>
              <a:gd name="T48" fmla="*/ 0 w 2700"/>
              <a:gd name="T49" fmla="*/ 6741 h 14300"/>
              <a:gd name="T50" fmla="*/ 440 w 2700"/>
              <a:gd name="T51" fmla="*/ 7008 h 14300"/>
              <a:gd name="T52" fmla="*/ 440 w 2700"/>
              <a:gd name="T53" fmla="*/ 7313 h 14300"/>
              <a:gd name="T54" fmla="*/ 0 w 2700"/>
              <a:gd name="T55" fmla="*/ 7580 h 14300"/>
              <a:gd name="T56" fmla="*/ 440 w 2700"/>
              <a:gd name="T57" fmla="*/ 7847 h 14300"/>
              <a:gd name="T58" fmla="*/ 440 w 2700"/>
              <a:gd name="T59" fmla="*/ 8152 h 14300"/>
              <a:gd name="T60" fmla="*/ 0 w 2700"/>
              <a:gd name="T61" fmla="*/ 8419 h 14300"/>
              <a:gd name="T62" fmla="*/ 440 w 2700"/>
              <a:gd name="T63" fmla="*/ 8686 h 14300"/>
              <a:gd name="T64" fmla="*/ 440 w 2700"/>
              <a:gd name="T65" fmla="*/ 8991 h 14300"/>
              <a:gd name="T66" fmla="*/ 0 w 2700"/>
              <a:gd name="T67" fmla="*/ 9257 h 14300"/>
              <a:gd name="T68" fmla="*/ 440 w 2700"/>
              <a:gd name="T69" fmla="*/ 9525 h 14300"/>
              <a:gd name="T70" fmla="*/ 543 w 2700"/>
              <a:gd name="T71" fmla="*/ 9707 h 14300"/>
              <a:gd name="T72" fmla="*/ 92 w 2700"/>
              <a:gd name="T73" fmla="*/ 9979 h 14300"/>
              <a:gd name="T74" fmla="*/ 101 w 2700"/>
              <a:gd name="T75" fmla="*/ 10277 h 14300"/>
              <a:gd name="T76" fmla="*/ 543 w 2700"/>
              <a:gd name="T77" fmla="*/ 10547 h 14300"/>
              <a:gd name="T78" fmla="*/ 96 w 2700"/>
              <a:gd name="T79" fmla="*/ 10817 h 14300"/>
              <a:gd name="T80" fmla="*/ 101 w 2700"/>
              <a:gd name="T81" fmla="*/ 11116 h 14300"/>
              <a:gd name="T82" fmla="*/ 543 w 2700"/>
              <a:gd name="T83" fmla="*/ 11385 h 14300"/>
              <a:gd name="T84" fmla="*/ 96 w 2700"/>
              <a:gd name="T85" fmla="*/ 11655 h 14300"/>
              <a:gd name="T86" fmla="*/ 101 w 2700"/>
              <a:gd name="T87" fmla="*/ 11953 h 14300"/>
              <a:gd name="T88" fmla="*/ 543 w 2700"/>
              <a:gd name="T89" fmla="*/ 12222 h 14300"/>
              <a:gd name="T90" fmla="*/ 96 w 2700"/>
              <a:gd name="T91" fmla="*/ 12493 h 14300"/>
              <a:gd name="T92" fmla="*/ 101 w 2700"/>
              <a:gd name="T93" fmla="*/ 12792 h 14300"/>
              <a:gd name="T94" fmla="*/ 543 w 2700"/>
              <a:gd name="T95" fmla="*/ 13061 h 14300"/>
              <a:gd name="T96" fmla="*/ 96 w 2700"/>
              <a:gd name="T97" fmla="*/ 13331 h 14300"/>
              <a:gd name="T98" fmla="*/ 101 w 2700"/>
              <a:gd name="T99" fmla="*/ 13631 h 14300"/>
              <a:gd name="T100" fmla="*/ 543 w 2700"/>
              <a:gd name="T101" fmla="*/ 13900 h 14300"/>
              <a:gd name="T102" fmla="*/ 96 w 2700"/>
              <a:gd name="T103" fmla="*/ 14170 h 14300"/>
              <a:gd name="T104" fmla="*/ 2700 w 2700"/>
              <a:gd name="T105" fmla="*/ 14300 h 14300"/>
              <a:gd name="T106" fmla="*/ 3 w 2700"/>
              <a:gd name="T107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153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6020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5572461"/>
          </a:xfrm>
          <a:custGeom>
            <a:avLst/>
            <a:gdLst>
              <a:gd name="T0" fmla="*/ 0 w 25400"/>
              <a:gd name="T1" fmla="*/ 9914 h 11590"/>
              <a:gd name="T2" fmla="*/ 2540 w 25400"/>
              <a:gd name="T3" fmla="*/ 11590 h 11590"/>
              <a:gd name="T4" fmla="*/ 5080 w 25400"/>
              <a:gd name="T5" fmla="*/ 9914 h 11590"/>
              <a:gd name="T6" fmla="*/ 7620 w 25400"/>
              <a:gd name="T7" fmla="*/ 11590 h 11590"/>
              <a:gd name="T8" fmla="*/ 10160 w 25400"/>
              <a:gd name="T9" fmla="*/ 9914 h 11590"/>
              <a:gd name="T10" fmla="*/ 12700 w 25400"/>
              <a:gd name="T11" fmla="*/ 11590 h 11590"/>
              <a:gd name="T12" fmla="*/ 15240 w 25400"/>
              <a:gd name="T13" fmla="*/ 9914 h 11590"/>
              <a:gd name="T14" fmla="*/ 17780 w 25400"/>
              <a:gd name="T15" fmla="*/ 11590 h 11590"/>
              <a:gd name="T16" fmla="*/ 20320 w 25400"/>
              <a:gd name="T17" fmla="*/ 9914 h 11590"/>
              <a:gd name="T18" fmla="*/ 22860 w 25400"/>
              <a:gd name="T19" fmla="*/ 11590 h 11590"/>
              <a:gd name="T20" fmla="*/ 25400 w 25400"/>
              <a:gd name="T21" fmla="*/ 9914 h 11590"/>
              <a:gd name="T22" fmla="*/ 25400 w 25400"/>
              <a:gd name="T23" fmla="*/ 0 h 11590"/>
              <a:gd name="T24" fmla="*/ 0 w 25400"/>
              <a:gd name="T25" fmla="*/ 0 h 11590"/>
              <a:gd name="T26" fmla="*/ 0 w 25400"/>
              <a:gd name="T27" fmla="*/ 9914 h 1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2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344738"/>
            <a:ext cx="5461000" cy="3044385"/>
          </a:xfrm>
        </p:spPr>
        <p:txBody>
          <a:bodyPr anchor="b" anchorCtr="0"/>
          <a:lstStyle>
            <a:lvl1pPr marL="0" indent="0">
              <a:buNone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mahdollinen yhteystieto</a:t>
            </a:r>
          </a:p>
        </p:txBody>
      </p:sp>
      <p:sp>
        <p:nvSpPr>
          <p:cNvPr id="8" name="Tekstiruutu 7"/>
          <p:cNvSpPr txBox="1"/>
          <p:nvPr userDrawn="1"/>
        </p:nvSpPr>
        <p:spPr>
          <a:xfrm>
            <a:off x="301556" y="194553"/>
            <a:ext cx="10087583" cy="173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i-FI" sz="9000" b="1" dirty="0">
                <a:solidFill>
                  <a:srgbClr val="FFFFFF"/>
                </a:solidFill>
                <a:latin typeface="+mj-lt"/>
              </a:rPr>
              <a:t>Kiitos!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3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1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31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4540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460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18C3-68E3-4AB6-B6F6-6D40DCB8B7A1}" type="datetime1">
              <a:rPr lang="fi-FI"/>
              <a:pPr>
                <a:defRPr/>
              </a:pPr>
              <a:t>13.5.2024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224D3-590B-4AD8-88C2-071D2275B29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89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A0CE-C10A-4E1D-B3B3-E65B91AAB22C}" type="datetime1">
              <a:rPr lang="fi-FI"/>
              <a:pPr>
                <a:defRPr/>
              </a:pPr>
              <a:t>13.5.2024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5477-349E-4968-8CCA-DDEB2071237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324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F1A2-C5B8-4979-A377-5356B3BC042A}" type="datetime1">
              <a:rPr lang="fi-FI"/>
              <a:pPr>
                <a:defRPr/>
              </a:pPr>
              <a:t>13.5.2024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3B1C-F956-41BF-95F9-5D75F147A6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569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w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9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0000"/>
                </a:solidFill>
              </a:defRPr>
            </a:lvl1pPr>
          </a:lstStyle>
          <a:p>
            <a:r>
              <a:rPr lang="fi-FI"/>
              <a:t>16.4.2024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0000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849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51" r:id="rId2"/>
    <p:sldLayoutId id="2147483729" r:id="rId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9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0000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9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09" r:id="rId2"/>
    <p:sldLayoutId id="2147483779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B6722E29-AF98-4C6E-96D9-CB55E9A6B63B}" type="datetime1">
              <a:rPr lang="fi-FI"/>
              <a:pPr>
                <a:defRPr/>
              </a:pPr>
              <a:t>13.5.2024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1B762F5C-9C57-43F7-861E-9220FC78683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9" r:id="rId2"/>
    <p:sldLayoutId id="2147483842" r:id="rId3"/>
    <p:sldLayoutId id="2147483890" r:id="rId4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FD4F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FD4F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FD4F00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3" y="6134100"/>
            <a:ext cx="1058330" cy="5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9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9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0000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0000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849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4" r:id="rId2"/>
    <p:sldLayoutId id="2147483654" r:id="rId3"/>
    <p:sldLayoutId id="2147483919" r:id="rId4"/>
    <p:sldLayoutId id="214748375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9246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9246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9246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3" y="6134100"/>
            <a:ext cx="1058330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3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00B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00B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00B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3" y="6134100"/>
            <a:ext cx="1058330" cy="5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9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tunimi.sukunimi@hel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Kestävä kehitys arjen valinnoissa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438421" y="2682156"/>
            <a:ext cx="10709478" cy="1411672"/>
          </a:xfrm>
        </p:spPr>
        <p:txBody>
          <a:bodyPr/>
          <a:lstStyle/>
          <a:p>
            <a:endParaRPr lang="fi-FI" dirty="0"/>
          </a:p>
          <a:p>
            <a:r>
              <a:rPr lang="fi-FI" dirty="0"/>
              <a:t>Hankkeen esittely</a:t>
            </a:r>
          </a:p>
          <a:p>
            <a:r>
              <a:rPr lang="fi-FI" dirty="0"/>
              <a:t>Heka Asukasneuvottelukunnan kokous 13.5.2024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Terhi Takala, Kaupunkiympäristö,</a:t>
            </a:r>
          </a:p>
          <a:p>
            <a:r>
              <a:rPr lang="fi-FI" dirty="0"/>
              <a:t>Ympäristöpalvelut</a:t>
            </a:r>
          </a:p>
        </p:txBody>
      </p:sp>
    </p:spTree>
    <p:extLst>
      <p:ext uri="{BB962C8B-B14F-4D97-AF65-F5344CB8AC3E}">
        <p14:creationId xmlns:p14="http://schemas.microsoft.com/office/powerpoint/2010/main" val="93729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Kestävä kehitys arjen valinnoissa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1468977"/>
            <a:ext cx="9972000" cy="4980461"/>
          </a:xfrm>
        </p:spPr>
        <p:txBody>
          <a:bodyPr/>
          <a:lstStyle/>
          <a:p>
            <a:pPr marL="0" indent="0">
              <a:buNone/>
            </a:pPr>
            <a:r>
              <a:rPr lang="fi-FI" sz="2600" u="sng" dirty="0"/>
              <a:t>Projektin tavoitteet</a:t>
            </a:r>
          </a:p>
          <a:p>
            <a:r>
              <a:rPr lang="fi-FI" sz="2600" dirty="0"/>
              <a:t>Lisätä tietoutta ja osaamista kestävistä arjen valinnoista Helsingin asukkaiden, erityisesti maahanmuuttajien, keskuudessa. </a:t>
            </a:r>
            <a:endParaRPr lang="fi-FI" sz="2600" dirty="0">
              <a:solidFill>
                <a:schemeClr val="tx1"/>
              </a:solidFill>
            </a:endParaRPr>
          </a:p>
          <a:p>
            <a:r>
              <a:rPr lang="fi-FI" sz="2600" dirty="0"/>
              <a:t>Jakaa tietoa Helsingin kiertotalouden palveluista</a:t>
            </a:r>
            <a:endParaRPr lang="fi-FI" sz="2600" dirty="0">
              <a:solidFill>
                <a:schemeClr val="tx1"/>
              </a:solidFill>
            </a:endParaRPr>
          </a:p>
          <a:p>
            <a:r>
              <a:rPr lang="fi-FI" sz="2600" dirty="0">
                <a:solidFill>
                  <a:schemeClr val="tx1"/>
                </a:solidFill>
              </a:rPr>
              <a:t>Edistää monialaista yhteistyötä</a:t>
            </a:r>
          </a:p>
          <a:p>
            <a:pPr marL="0" indent="0">
              <a:buNone/>
            </a:pPr>
            <a:endParaRPr lang="fi-FI" sz="2600" dirty="0"/>
          </a:p>
          <a:p>
            <a:pPr marL="0" indent="0">
              <a:buNone/>
            </a:pPr>
            <a:r>
              <a:rPr lang="fi-FI" sz="2600" u="sng" dirty="0"/>
              <a:t>Projektin t</a:t>
            </a:r>
            <a:r>
              <a:rPr lang="fi-FI" sz="2600" u="sng" dirty="0">
                <a:solidFill>
                  <a:schemeClr val="tx1"/>
                </a:solidFill>
              </a:rPr>
              <a:t>oimenpiteet</a:t>
            </a:r>
          </a:p>
          <a:p>
            <a:r>
              <a:rPr lang="fi-FI" sz="2600" dirty="0"/>
              <a:t>Monikielinen v</a:t>
            </a:r>
            <a:r>
              <a:rPr lang="fi-FI" sz="2600" dirty="0">
                <a:solidFill>
                  <a:schemeClr val="tx1"/>
                </a:solidFill>
              </a:rPr>
              <a:t>iestintämateriaali</a:t>
            </a:r>
          </a:p>
          <a:p>
            <a:r>
              <a:rPr lang="fi-FI" sz="2600" dirty="0">
                <a:solidFill>
                  <a:schemeClr val="tx1"/>
                </a:solidFill>
              </a:rPr>
              <a:t>Neuvonta- ja keskustelutilaisuudet </a:t>
            </a:r>
          </a:p>
          <a:p>
            <a:r>
              <a:rPr lang="fi-FI" sz="2600" dirty="0">
                <a:solidFill>
                  <a:schemeClr val="tx1"/>
                </a:solidFill>
              </a:rPr>
              <a:t>Työpajat </a:t>
            </a:r>
          </a:p>
          <a:p>
            <a:r>
              <a:rPr lang="fi-FI" sz="2600" dirty="0">
                <a:solidFill>
                  <a:schemeClr val="tx1"/>
                </a:solidFill>
              </a:rPr>
              <a:t>Ekotukiverkosto 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597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Kiertotalous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3</a:t>
            </a:fld>
            <a:endParaRPr lang="fi-FI"/>
          </a:p>
        </p:txBody>
      </p:sp>
      <p:grpSp>
        <p:nvGrpSpPr>
          <p:cNvPr id="59" name="Ryhmä 58">
            <a:extLst>
              <a:ext uri="{FF2B5EF4-FFF2-40B4-BE49-F238E27FC236}">
                <a16:creationId xmlns:a16="http://schemas.microsoft.com/office/drawing/2014/main" id="{4EE014EC-7E92-90AD-F4C6-04DFDC285454}"/>
              </a:ext>
            </a:extLst>
          </p:cNvPr>
          <p:cNvGrpSpPr/>
          <p:nvPr/>
        </p:nvGrpSpPr>
        <p:grpSpPr>
          <a:xfrm>
            <a:off x="2182365" y="1300895"/>
            <a:ext cx="6997855" cy="4799093"/>
            <a:chOff x="2477787" y="1863671"/>
            <a:chExt cx="6997855" cy="4799093"/>
          </a:xfrm>
        </p:grpSpPr>
        <p:sp>
          <p:nvSpPr>
            <p:cNvPr id="5" name="Pyöristetty suorakulmio 93">
              <a:extLst>
                <a:ext uri="{FF2B5EF4-FFF2-40B4-BE49-F238E27FC236}">
                  <a16:creationId xmlns:a16="http://schemas.microsoft.com/office/drawing/2014/main" id="{2A250E39-B0AA-49C6-DD4E-F136AC05AB77}"/>
                </a:ext>
              </a:extLst>
            </p:cNvPr>
            <p:cNvSpPr>
              <a:spLocks/>
            </p:cNvSpPr>
            <p:nvPr/>
          </p:nvSpPr>
          <p:spPr>
            <a:xfrm>
              <a:off x="6841044" y="2191058"/>
              <a:ext cx="635420" cy="1192566"/>
            </a:xfrm>
            <a:prstGeom prst="roundRect">
              <a:avLst>
                <a:gd name="adj" fmla="val 10000"/>
              </a:avLst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8000" b="-18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i-FI"/>
            </a:p>
          </p:txBody>
        </p:sp>
        <p:grpSp>
          <p:nvGrpSpPr>
            <p:cNvPr id="23" name="Ryhmä 22">
              <a:extLst>
                <a:ext uri="{FF2B5EF4-FFF2-40B4-BE49-F238E27FC236}">
                  <a16:creationId xmlns:a16="http://schemas.microsoft.com/office/drawing/2014/main" id="{C2434414-6DEA-AD73-0567-8336C3955DA9}"/>
                </a:ext>
              </a:extLst>
            </p:cNvPr>
            <p:cNvGrpSpPr>
              <a:grpSpLocks/>
            </p:cNvGrpSpPr>
            <p:nvPr/>
          </p:nvGrpSpPr>
          <p:grpSpPr>
            <a:xfrm>
              <a:off x="7112838" y="3711011"/>
              <a:ext cx="2362804" cy="1613130"/>
              <a:chOff x="7129277" y="3603102"/>
              <a:chExt cx="2362804" cy="1613130"/>
            </a:xfrm>
          </p:grpSpPr>
          <p:sp>
            <p:nvSpPr>
              <p:cNvPr id="24" name="Ellipsi 23">
                <a:extLst>
                  <a:ext uri="{FF2B5EF4-FFF2-40B4-BE49-F238E27FC236}">
                    <a16:creationId xmlns:a16="http://schemas.microsoft.com/office/drawing/2014/main" id="{1D194715-65CE-EC8A-85B9-2FFF1AAF160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129277" y="3603102"/>
                <a:ext cx="1598867" cy="1420091"/>
              </a:xfrm>
              <a:prstGeom prst="ellipse">
                <a:avLst/>
              </a:prstGeom>
              <a:solidFill>
                <a:schemeClr val="bg1"/>
              </a:solidFill>
              <a:ln w="36000">
                <a:solidFill>
                  <a:srgbClr val="FD4F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Ellipsi 24">
                <a:extLst>
                  <a:ext uri="{FF2B5EF4-FFF2-40B4-BE49-F238E27FC236}">
                    <a16:creationId xmlns:a16="http://schemas.microsoft.com/office/drawing/2014/main" id="{A5247D93-0E71-3582-8ADE-4B5A8F3822B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395144" y="3935942"/>
                <a:ext cx="754870" cy="653400"/>
              </a:xfrm>
              <a:prstGeom prst="ellipse">
                <a:avLst/>
              </a:prstGeom>
              <a:solidFill>
                <a:schemeClr val="bg1"/>
              </a:solidFill>
              <a:ln w="36000">
                <a:solidFill>
                  <a:srgbClr val="FD4F00"/>
                </a:solidFill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Tekstiruutu 25">
                <a:extLst>
                  <a:ext uri="{FF2B5EF4-FFF2-40B4-BE49-F238E27FC236}">
                    <a16:creationId xmlns:a16="http://schemas.microsoft.com/office/drawing/2014/main" id="{AC97FFFA-E97F-4C83-F8EF-03EC6F265D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88608" y="3999160"/>
                <a:ext cx="10813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200" b="1" dirty="0"/>
                  <a:t>Ylläpito, kunnostus</a:t>
                </a:r>
              </a:p>
            </p:txBody>
          </p:sp>
          <p:sp>
            <p:nvSpPr>
              <p:cNvPr id="27" name="Tekstiruutu 26">
                <a:extLst>
                  <a:ext uri="{FF2B5EF4-FFF2-40B4-BE49-F238E27FC236}">
                    <a16:creationId xmlns:a16="http://schemas.microsoft.com/office/drawing/2014/main" id="{D0BB8A14-7EDF-933E-C324-1A15D7EC67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33713" y="4754567"/>
                <a:ext cx="1458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200" b="1" dirty="0"/>
                  <a:t>Uudelleenkäyttö, jälleenmyynti</a:t>
                </a:r>
              </a:p>
            </p:txBody>
          </p:sp>
        </p:grpSp>
        <p:graphicFrame>
          <p:nvGraphicFramePr>
            <p:cNvPr id="4" name="Sisällön paikkamerkki 7">
              <a:extLst>
                <a:ext uri="{FF2B5EF4-FFF2-40B4-BE49-F238E27FC236}">
                  <a16:creationId xmlns:a16="http://schemas.microsoft.com/office/drawing/2014/main" id="{D87516AD-93EF-9541-205E-3B3B8D8282C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91044174"/>
                </p:ext>
              </p:extLst>
            </p:nvPr>
          </p:nvGraphicFramePr>
          <p:xfrm>
            <a:off x="2477787" y="1863671"/>
            <a:ext cx="5191547" cy="479909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6" name="Picture 2" descr="Kierrätys, Symboli, Logon, Vihreä, Ympäristömerkin">
              <a:extLst>
                <a:ext uri="{FF2B5EF4-FFF2-40B4-BE49-F238E27FC236}">
                  <a16:creationId xmlns:a16="http://schemas.microsoft.com/office/drawing/2014/main" id="{235B4B0B-6721-CC46-CC89-076D61B2C8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2349" y="5364941"/>
              <a:ext cx="602422" cy="602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Elektroniikka Piiri, Johtanut, 7-Segmentti, Laskuri">
              <a:extLst>
                <a:ext uri="{FF2B5EF4-FFF2-40B4-BE49-F238E27FC236}">
                  <a16:creationId xmlns:a16="http://schemas.microsoft.com/office/drawing/2014/main" id="{D3D1ADDE-EE24-1572-E488-77A3E2607B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710" y="4451980"/>
              <a:ext cx="444789" cy="690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ammas, Pyörän, Vaihde, Kromi, Suunnittelu, Koneet">
              <a:extLst>
                <a:ext uri="{FF2B5EF4-FFF2-40B4-BE49-F238E27FC236}">
                  <a16:creationId xmlns:a16="http://schemas.microsoft.com/office/drawing/2014/main" id="{09863A3F-E047-6A9D-2BAF-6F87889F6C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1338" y="4360121"/>
              <a:ext cx="491318" cy="4672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5" name="Suora yhdysviiva 34">
              <a:extLst>
                <a:ext uri="{FF2B5EF4-FFF2-40B4-BE49-F238E27FC236}">
                  <a16:creationId xmlns:a16="http://schemas.microsoft.com/office/drawing/2014/main" id="{0A594F46-F8F5-EBCD-0707-D0FF9F44E2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2988" y="4302125"/>
              <a:ext cx="141615" cy="118931"/>
            </a:xfrm>
            <a:prstGeom prst="line">
              <a:avLst/>
            </a:prstGeom>
            <a:ln w="31750">
              <a:solidFill>
                <a:srgbClr val="FD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uora yhdysviiva 41">
              <a:extLst>
                <a:ext uri="{FF2B5EF4-FFF2-40B4-BE49-F238E27FC236}">
                  <a16:creationId xmlns:a16="http://schemas.microsoft.com/office/drawing/2014/main" id="{5C40FBE5-015A-172D-DF47-2732C56DF1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57153" y="4302125"/>
              <a:ext cx="137147" cy="118931"/>
            </a:xfrm>
            <a:prstGeom prst="line">
              <a:avLst/>
            </a:prstGeom>
            <a:ln w="31750">
              <a:solidFill>
                <a:srgbClr val="FD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uora yhdysviiva 42">
              <a:extLst>
                <a:ext uri="{FF2B5EF4-FFF2-40B4-BE49-F238E27FC236}">
                  <a16:creationId xmlns:a16="http://schemas.microsoft.com/office/drawing/2014/main" id="{EC105DB6-FEEF-470F-AFAC-B7D2829A1576}"/>
                </a:ext>
              </a:extLst>
            </p:cNvPr>
            <p:cNvCxnSpPr>
              <a:cxnSpLocks/>
            </p:cNvCxnSpPr>
            <p:nvPr/>
          </p:nvCxnSpPr>
          <p:spPr>
            <a:xfrm>
              <a:off x="7105405" y="4300655"/>
              <a:ext cx="135445" cy="120401"/>
            </a:xfrm>
            <a:prstGeom prst="line">
              <a:avLst/>
            </a:prstGeom>
            <a:ln w="31750">
              <a:solidFill>
                <a:srgbClr val="FD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uora yhdysviiva 43">
              <a:extLst>
                <a:ext uri="{FF2B5EF4-FFF2-40B4-BE49-F238E27FC236}">
                  <a16:creationId xmlns:a16="http://schemas.microsoft.com/office/drawing/2014/main" id="{5EC0D097-267D-2A1E-3F42-C75B12253F53}"/>
                </a:ext>
              </a:extLst>
            </p:cNvPr>
            <p:cNvCxnSpPr>
              <a:cxnSpLocks/>
            </p:cNvCxnSpPr>
            <p:nvPr/>
          </p:nvCxnSpPr>
          <p:spPr>
            <a:xfrm>
              <a:off x="7373032" y="4302125"/>
              <a:ext cx="136512" cy="118931"/>
            </a:xfrm>
            <a:prstGeom prst="line">
              <a:avLst/>
            </a:prstGeom>
            <a:ln w="31750">
              <a:solidFill>
                <a:srgbClr val="FD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iruutu 57">
              <a:extLst>
                <a:ext uri="{FF2B5EF4-FFF2-40B4-BE49-F238E27FC236}">
                  <a16:creationId xmlns:a16="http://schemas.microsoft.com/office/drawing/2014/main" id="{1A33766A-2C95-AC1C-230B-ABF0728FA8BB}"/>
                </a:ext>
              </a:extLst>
            </p:cNvPr>
            <p:cNvSpPr txBox="1">
              <a:spLocks/>
            </p:cNvSpPr>
            <p:nvPr/>
          </p:nvSpPr>
          <p:spPr>
            <a:xfrm>
              <a:off x="4180577" y="3522717"/>
              <a:ext cx="18822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Materiaalien kierto kiertotaloudessa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915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Kiertotalous arjen valinnoissa</a:t>
            </a:r>
          </a:p>
        </p:txBody>
      </p:sp>
      <p:graphicFrame>
        <p:nvGraphicFramePr>
          <p:cNvPr id="33" name="Sisällön paikkamerkki 32">
            <a:extLst>
              <a:ext uri="{FF2B5EF4-FFF2-40B4-BE49-F238E27FC236}">
                <a16:creationId xmlns:a16="http://schemas.microsoft.com/office/drawing/2014/main" id="{8775012B-6417-BDE4-D6D5-E1672328D4B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5958087"/>
              </p:ext>
            </p:extLst>
          </p:nvPr>
        </p:nvGraphicFramePr>
        <p:xfrm>
          <a:off x="457199" y="1724789"/>
          <a:ext cx="6042075" cy="4241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Ryhmä 23">
            <a:extLst>
              <a:ext uri="{FF2B5EF4-FFF2-40B4-BE49-F238E27FC236}">
                <a16:creationId xmlns:a16="http://schemas.microsoft.com/office/drawing/2014/main" id="{94ED4772-41E0-32A2-FEEB-B6E46968E73F}"/>
              </a:ext>
            </a:extLst>
          </p:cNvPr>
          <p:cNvGrpSpPr/>
          <p:nvPr/>
        </p:nvGrpSpPr>
        <p:grpSpPr>
          <a:xfrm>
            <a:off x="7343334" y="1724789"/>
            <a:ext cx="4207985" cy="4332997"/>
            <a:chOff x="6777450" y="1967971"/>
            <a:chExt cx="4759804" cy="4449179"/>
          </a:xfrm>
        </p:grpSpPr>
        <p:sp>
          <p:nvSpPr>
            <p:cNvPr id="25" name="Suorakulmio: Pyöristetyt kulmat 24">
              <a:extLst>
                <a:ext uri="{FF2B5EF4-FFF2-40B4-BE49-F238E27FC236}">
                  <a16:creationId xmlns:a16="http://schemas.microsoft.com/office/drawing/2014/main" id="{64A3171A-30A4-4B60-595A-245509504CB1}"/>
                </a:ext>
              </a:extLst>
            </p:cNvPr>
            <p:cNvSpPr/>
            <p:nvPr/>
          </p:nvSpPr>
          <p:spPr>
            <a:xfrm>
              <a:off x="6777450" y="1967971"/>
              <a:ext cx="2304000" cy="1440000"/>
            </a:xfrm>
            <a:prstGeom prst="roundRect">
              <a:avLst/>
            </a:prstGeom>
            <a:solidFill>
              <a:srgbClr val="9FC9EB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900" kern="1200" dirty="0">
                  <a:solidFill>
                    <a:schemeClr val="tx1"/>
                  </a:solidFill>
                </a:rPr>
                <a:t>Säästää</a:t>
              </a:r>
              <a:r>
                <a:rPr lang="fi-FI" sz="1900" kern="1200" dirty="0"/>
                <a:t> </a:t>
              </a:r>
              <a:r>
                <a:rPr lang="fi-FI" sz="1900" kern="1200" dirty="0">
                  <a:solidFill>
                    <a:schemeClr val="tx1"/>
                  </a:solidFill>
                </a:rPr>
                <a:t>rahaa</a:t>
              </a:r>
            </a:p>
          </p:txBody>
        </p:sp>
        <p:sp>
          <p:nvSpPr>
            <p:cNvPr id="26" name="Suorakulmio: Pyöristetyt kulmat 25">
              <a:extLst>
                <a:ext uri="{FF2B5EF4-FFF2-40B4-BE49-F238E27FC236}">
                  <a16:creationId xmlns:a16="http://schemas.microsoft.com/office/drawing/2014/main" id="{DDA7A6E9-5315-14B7-8DDF-8013B4E16DCC}"/>
                </a:ext>
              </a:extLst>
            </p:cNvPr>
            <p:cNvSpPr/>
            <p:nvPr/>
          </p:nvSpPr>
          <p:spPr>
            <a:xfrm>
              <a:off x="9233254" y="1984362"/>
              <a:ext cx="2304000" cy="1440000"/>
            </a:xfrm>
            <a:prstGeom prst="roundRect">
              <a:avLst/>
            </a:prstGeom>
            <a:solidFill>
              <a:srgbClr val="9FC9EB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900" kern="1200" dirty="0">
                  <a:solidFill>
                    <a:schemeClr val="tx1"/>
                  </a:solidFill>
                </a:rPr>
                <a:t>Suojelee luontoa</a:t>
              </a:r>
            </a:p>
          </p:txBody>
        </p:sp>
        <p:sp>
          <p:nvSpPr>
            <p:cNvPr id="27" name="Suorakulmio: Pyöristetyt kulmat 26">
              <a:extLst>
                <a:ext uri="{FF2B5EF4-FFF2-40B4-BE49-F238E27FC236}">
                  <a16:creationId xmlns:a16="http://schemas.microsoft.com/office/drawing/2014/main" id="{32161B2F-CE19-514E-823E-31060BE346FE}"/>
                </a:ext>
              </a:extLst>
            </p:cNvPr>
            <p:cNvSpPr/>
            <p:nvPr/>
          </p:nvSpPr>
          <p:spPr>
            <a:xfrm>
              <a:off x="6777450" y="3477291"/>
              <a:ext cx="2304000" cy="1440000"/>
            </a:xfrm>
            <a:prstGeom prst="roundRect">
              <a:avLst/>
            </a:prstGeom>
            <a:solidFill>
              <a:srgbClr val="9FC9EB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900" kern="1200" dirty="0">
                  <a:solidFill>
                    <a:schemeClr val="tx1"/>
                  </a:solidFill>
                </a:rPr>
                <a:t>Lisää yhteisöllisyyttä</a:t>
              </a:r>
            </a:p>
          </p:txBody>
        </p:sp>
        <p:sp>
          <p:nvSpPr>
            <p:cNvPr id="28" name="Suorakulmio: Pyöristetyt kulmat 27">
              <a:extLst>
                <a:ext uri="{FF2B5EF4-FFF2-40B4-BE49-F238E27FC236}">
                  <a16:creationId xmlns:a16="http://schemas.microsoft.com/office/drawing/2014/main" id="{76BDA2AD-B059-8298-A67F-991E659F9660}"/>
                </a:ext>
              </a:extLst>
            </p:cNvPr>
            <p:cNvSpPr/>
            <p:nvPr/>
          </p:nvSpPr>
          <p:spPr>
            <a:xfrm>
              <a:off x="9233254" y="3493682"/>
              <a:ext cx="2304000" cy="1440000"/>
            </a:xfrm>
            <a:prstGeom prst="roundRect">
              <a:avLst/>
            </a:prstGeom>
            <a:solidFill>
              <a:srgbClr val="9FC9EB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900" kern="1200" dirty="0">
                  <a:solidFill>
                    <a:schemeClr val="tx1"/>
                  </a:solidFill>
                </a:rPr>
                <a:t>Lisää</a:t>
              </a:r>
              <a:r>
                <a:rPr lang="fi-FI" sz="1900" kern="1200" dirty="0"/>
                <a:t> </a:t>
              </a:r>
              <a:r>
                <a:rPr lang="fi-FI" sz="1900" kern="1200" dirty="0">
                  <a:solidFill>
                    <a:schemeClr val="tx1"/>
                  </a:solidFill>
                </a:rPr>
                <a:t>hyvinvointia</a:t>
              </a:r>
            </a:p>
          </p:txBody>
        </p:sp>
        <p:sp>
          <p:nvSpPr>
            <p:cNvPr id="29" name="Suorakulmio: Pyöristetyt kulmat 28">
              <a:extLst>
                <a:ext uri="{FF2B5EF4-FFF2-40B4-BE49-F238E27FC236}">
                  <a16:creationId xmlns:a16="http://schemas.microsoft.com/office/drawing/2014/main" id="{9678CFDF-C5AF-986D-2896-8CBF5FC22A41}"/>
                </a:ext>
              </a:extLst>
            </p:cNvPr>
            <p:cNvSpPr/>
            <p:nvPr/>
          </p:nvSpPr>
          <p:spPr>
            <a:xfrm>
              <a:off x="7865254" y="4977150"/>
              <a:ext cx="2736000" cy="1440000"/>
            </a:xfrm>
            <a:prstGeom prst="roundRect">
              <a:avLst/>
            </a:prstGeom>
            <a:solidFill>
              <a:srgbClr val="9FC9EB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900" kern="1200" dirty="0">
                  <a:solidFill>
                    <a:schemeClr val="tx1"/>
                  </a:solidFill>
                </a:rPr>
                <a:t>Hillitsee ilmastonmuutosta</a:t>
              </a:r>
            </a:p>
          </p:txBody>
        </p:sp>
      </p:grp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84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FA0232-5A5D-B7D5-CD2B-5FE6A345A3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Taloyhtiöille</a:t>
            </a:r>
            <a:r>
              <a:rPr lang="en-US" dirty="0"/>
              <a:t> ja </a:t>
            </a:r>
            <a:r>
              <a:rPr lang="en-US" dirty="0" err="1"/>
              <a:t>asukastoimikunnille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184F70-6D87-F605-2B3A-EB868A12F8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i-FI" sz="3600" dirty="0"/>
              <a:t>Mitä hanke tarjoaa?</a:t>
            </a:r>
          </a:p>
        </p:txBody>
      </p:sp>
    </p:spTree>
    <p:extLst>
      <p:ext uri="{BB962C8B-B14F-4D97-AF65-F5344CB8AC3E}">
        <p14:creationId xmlns:p14="http://schemas.microsoft.com/office/powerpoint/2010/main" val="360612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E59444-74B2-7A91-92D7-9BD449FFB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08562"/>
            <a:ext cx="10853226" cy="787615"/>
          </a:xfrm>
        </p:spPr>
        <p:txBody>
          <a:bodyPr/>
          <a:lstStyle/>
          <a:p>
            <a:r>
              <a:rPr lang="fi-FI" dirty="0"/>
              <a:t>Neuvonta- ja keskustelutilaisuudet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E7A4895-BB05-53B8-0D80-78875441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9" name="Sisällön paikkamerkki 3">
            <a:extLst>
              <a:ext uri="{FF2B5EF4-FFF2-40B4-BE49-F238E27FC236}">
                <a16:creationId xmlns:a16="http://schemas.microsoft.com/office/drawing/2014/main" id="{A5E7940D-CC7D-1D1D-542F-AD6431C51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329764"/>
              </p:ext>
            </p:extLst>
          </p:nvPr>
        </p:nvGraphicFramePr>
        <p:xfrm>
          <a:off x="457198" y="1196177"/>
          <a:ext cx="10867294" cy="4980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434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B90EFA-1465-7E82-11E3-AB01F5EB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Jätehuollon kustannuksista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501089-5272-3BDE-2F7B-9DC32095F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Esimerkki taloyhtiö, 100 asuntoa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sz="2800" dirty="0"/>
              <a:t>Sekajäte kaikkein kallein jätelaji</a:t>
            </a:r>
          </a:p>
          <a:p>
            <a:r>
              <a:rPr lang="fi-FI" sz="2800" kern="0" dirty="0">
                <a:effectLst/>
                <a:ea typeface="Calibri" panose="020F0502020204030204" pitchFamily="34" charset="0"/>
              </a:rPr>
              <a:t>Asukkaiden jätepisteille hylkäämät tavarat maksavat erikseen</a:t>
            </a:r>
          </a:p>
          <a:p>
            <a:r>
              <a:rPr lang="fi-FI" sz="2800" kern="0" dirty="0"/>
              <a:t>Jätepisteen vääränlainen käyttö aiheuttaa  kiinteistönhoidolle lisää työtä ja vie resursseja muista huoltotoimista 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4C73EC3-68EB-508A-BCC9-60B31DCF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B7F4C3E1-49C8-6AE1-EDAB-35CBDC8D9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688763"/>
              </p:ext>
            </p:extLst>
          </p:nvPr>
        </p:nvGraphicFramePr>
        <p:xfrm>
          <a:off x="693682" y="1765737"/>
          <a:ext cx="9389429" cy="188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7864">
                  <a:extLst>
                    <a:ext uri="{9D8B030D-6E8A-4147-A177-3AD203B41FA5}">
                      <a16:colId xmlns:a16="http://schemas.microsoft.com/office/drawing/2014/main" val="2050533550"/>
                    </a:ext>
                  </a:extLst>
                </a:gridCol>
                <a:gridCol w="1396313">
                  <a:extLst>
                    <a:ext uri="{9D8B030D-6E8A-4147-A177-3AD203B41FA5}">
                      <a16:colId xmlns:a16="http://schemas.microsoft.com/office/drawing/2014/main" val="3347012203"/>
                    </a:ext>
                  </a:extLst>
                </a:gridCol>
                <a:gridCol w="1396313">
                  <a:extLst>
                    <a:ext uri="{9D8B030D-6E8A-4147-A177-3AD203B41FA5}">
                      <a16:colId xmlns:a16="http://schemas.microsoft.com/office/drawing/2014/main" val="1301681456"/>
                    </a:ext>
                  </a:extLst>
                </a:gridCol>
                <a:gridCol w="1396313">
                  <a:extLst>
                    <a:ext uri="{9D8B030D-6E8A-4147-A177-3AD203B41FA5}">
                      <a16:colId xmlns:a16="http://schemas.microsoft.com/office/drawing/2014/main" val="3012585445"/>
                    </a:ext>
                  </a:extLst>
                </a:gridCol>
                <a:gridCol w="1396313">
                  <a:extLst>
                    <a:ext uri="{9D8B030D-6E8A-4147-A177-3AD203B41FA5}">
                      <a16:colId xmlns:a16="http://schemas.microsoft.com/office/drawing/2014/main" val="842731663"/>
                    </a:ext>
                  </a:extLst>
                </a:gridCol>
                <a:gridCol w="1396313">
                  <a:extLst>
                    <a:ext uri="{9D8B030D-6E8A-4147-A177-3AD203B41FA5}">
                      <a16:colId xmlns:a16="http://schemas.microsoft.com/office/drawing/2014/main" val="36115796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Jätekustannukset (EUR)</a:t>
                      </a:r>
                      <a:endParaRPr lang="fi-FI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2019</a:t>
                      </a:r>
                      <a:endParaRPr lang="fi-FI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2020</a:t>
                      </a:r>
                      <a:endParaRPr lang="fi-FI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2021</a:t>
                      </a:r>
                      <a:endParaRPr lang="fi-FI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2022</a:t>
                      </a:r>
                      <a:endParaRPr lang="fi-FI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2023</a:t>
                      </a:r>
                      <a:endParaRPr lang="fi-FI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576765"/>
                  </a:ext>
                </a:extLst>
              </a:tr>
              <a:tr h="20210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Biojäte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1500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1512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1368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1386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1401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48202"/>
                  </a:ext>
                </a:extLst>
              </a:tr>
              <a:tr h="20210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Kartonki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517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495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446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451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457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285857"/>
                  </a:ext>
                </a:extLst>
              </a:tr>
              <a:tr h="20210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Lasi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161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161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149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151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155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781192"/>
                  </a:ext>
                </a:extLst>
              </a:tr>
              <a:tr h="20210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Metalli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161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161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149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151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155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404369"/>
                  </a:ext>
                </a:extLst>
              </a:tr>
              <a:tr h="20210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Muovi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914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760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727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722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730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473077"/>
                  </a:ext>
                </a:extLst>
              </a:tr>
              <a:tr h="20210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Sekajäte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12622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13908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15130</a:t>
                      </a:r>
                      <a:endParaRPr lang="fi-FI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15327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16008</a:t>
                      </a:r>
                      <a:endParaRPr lang="fi-FI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FC9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224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23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8" y="408562"/>
            <a:ext cx="10417127" cy="787615"/>
          </a:xfrm>
        </p:spPr>
        <p:txBody>
          <a:bodyPr/>
          <a:lstStyle/>
          <a:p>
            <a:r>
              <a:rPr lang="fi-FI" dirty="0"/>
              <a:t>Hankkeen muu toiminta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8" y="1196177"/>
            <a:ext cx="9972000" cy="4980461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800" dirty="0"/>
              <a:t>Monikielinen esite Helsingin kiertotalouspalveluista</a:t>
            </a:r>
          </a:p>
          <a:p>
            <a:r>
              <a:rPr lang="fi-FI" sz="2800" dirty="0"/>
              <a:t>Paperinen ja digitaalinen versio, saatavilla syksyllä 2024</a:t>
            </a:r>
          </a:p>
          <a:p>
            <a:r>
              <a:rPr lang="fi-FI" sz="2800" dirty="0"/>
              <a:t>Kielet: suomi, ruotsi, englanti, somali ja arabia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/>
              <a:t>Ekotukiverkosto</a:t>
            </a:r>
          </a:p>
          <a:p>
            <a:r>
              <a:rPr lang="fi-FI" sz="2800" dirty="0"/>
              <a:t>Taloyhtiöiden yhteinen ekotukiverkosto suunnitteilla</a:t>
            </a:r>
          </a:p>
          <a:p>
            <a:r>
              <a:rPr lang="fi-FI" sz="2800" dirty="0"/>
              <a:t>Vapaaehtoisten verkosto, kaikki tervetulleita</a:t>
            </a:r>
          </a:p>
          <a:p>
            <a:r>
              <a:rPr lang="fi-FI" sz="2800" dirty="0"/>
              <a:t>Verkosto tarjoaa jatkokoulutusta ja vertaistukea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871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3"/>
          </p:nvPr>
        </p:nvSpPr>
        <p:spPr>
          <a:xfrm>
            <a:off x="457200" y="2344738"/>
            <a:ext cx="6126480" cy="3044385"/>
          </a:xfrm>
        </p:spPr>
        <p:txBody>
          <a:bodyPr/>
          <a:lstStyle/>
          <a:p>
            <a:r>
              <a:rPr lang="fi-FI" dirty="0"/>
              <a:t>Jos olet kiinnostunut lajitteluneuvonnasta tai kiertotalousteemaisesta keskustelutilaisuudesta, ota yhteyttä: </a:t>
            </a:r>
          </a:p>
          <a:p>
            <a:r>
              <a:rPr lang="fi-FI" dirty="0"/>
              <a:t>Terhi Takala, </a:t>
            </a:r>
            <a:r>
              <a:rPr lang="fi-FI" dirty="0">
                <a:hlinkClick r:id="rId2"/>
              </a:rPr>
              <a:t>etunimi.sukunimi@hel.fi</a:t>
            </a:r>
            <a:r>
              <a:rPr lang="fi-FI" dirty="0"/>
              <a:t>, puh. 040 6598619</a:t>
            </a:r>
          </a:p>
        </p:txBody>
      </p:sp>
    </p:spTree>
    <p:extLst>
      <p:ext uri="{BB962C8B-B14F-4D97-AF65-F5344CB8AC3E}">
        <p14:creationId xmlns:p14="http://schemas.microsoft.com/office/powerpoint/2010/main" val="1470385147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suppea.potx" id="{E0198762-0EEB-4AB2-B577-ACBFA69C8CC2}" vid="{D0AE2F8D-7473-4F17-8C22-247EFA69B513}"/>
    </a:ext>
  </a:extLst>
</a:theme>
</file>

<file path=ppt/theme/theme2.xml><?xml version="1.0" encoding="utf-8"?>
<a:theme xmlns:a="http://schemas.openxmlformats.org/drawingml/2006/main" name="1_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ECC5AED8-7BAA-47EC-A628-C7123B302E64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HKI_presentation.pot [Vain luku] [Yhteensopivuustila]" id="{AE03F21C-FD5C-47B1-8290-B1386CD2067F}" vid="{7615B73B-ED1C-459C-B882-C48BD913EC34}"/>
    </a:ext>
  </a:extLst>
</a:theme>
</file>

<file path=ppt/theme/theme4.xml><?xml version="1.0" encoding="utf-8"?>
<a:theme xmlns:a="http://schemas.openxmlformats.org/drawingml/2006/main" name="1_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HKI_malliesitys_suppea.potx" id="{E0198762-0EEB-4AB2-B577-ACBFA69C8CC2}" vid="{06A0B779-EBEF-4109-857F-4777D155C63E}"/>
    </a:ext>
  </a:extLst>
</a:theme>
</file>

<file path=ppt/theme/theme5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ECC5AED8-7BAA-47EC-A628-C7123B302E64}"/>
    </a:ext>
  </a:extLst>
</a:theme>
</file>

<file path=ppt/theme/theme6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1A6FEB83-29D7-4D78-93B9-F0210AE4BDDA}"/>
    </a:ext>
  </a:extLst>
</a:theme>
</file>

<file path=ppt/theme/theme7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8B51F14C-9EB6-4B10-8789-80E840255B6E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395</Words>
  <Application>Microsoft Office PowerPoint</Application>
  <PresentationFormat>Laajakuva</PresentationFormat>
  <Paragraphs>136</Paragraphs>
  <Slides>9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7</vt:i4>
      </vt:variant>
      <vt:variant>
        <vt:lpstr>Dian otsikot</vt:lpstr>
      </vt:variant>
      <vt:variant>
        <vt:i4>9</vt:i4>
      </vt:variant>
    </vt:vector>
  </HeadingPairs>
  <TitlesOfParts>
    <vt:vector size="20" baseType="lpstr">
      <vt:lpstr>Arial</vt:lpstr>
      <vt:lpstr>Arial Black</vt:lpstr>
      <vt:lpstr>Calibri</vt:lpstr>
      <vt:lpstr>Helsinki Grotesk</vt:lpstr>
      <vt:lpstr>HKI-perus</vt:lpstr>
      <vt:lpstr>1_HKI-perus</vt:lpstr>
      <vt:lpstr>HKI-metro</vt:lpstr>
      <vt:lpstr>1_HKI-metro</vt:lpstr>
      <vt:lpstr>HKI-perus</vt:lpstr>
      <vt:lpstr>HKI-spåra</vt:lpstr>
      <vt:lpstr>HKI-bussi</vt:lpstr>
      <vt:lpstr>Kestävä kehitys arjen valinnoissa </vt:lpstr>
      <vt:lpstr>Kestävä kehitys arjen valinnoissa</vt:lpstr>
      <vt:lpstr>Kiertotalous</vt:lpstr>
      <vt:lpstr>Kiertotalous arjen valinnoissa</vt:lpstr>
      <vt:lpstr>Taloyhtiöille ja asukastoimikunnille</vt:lpstr>
      <vt:lpstr>Neuvonta- ja keskustelutilaisuudet</vt:lpstr>
      <vt:lpstr>Jätehuollon kustannuksista</vt:lpstr>
      <vt:lpstr>Hankkeen muu toiminta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Takala Terhi</dc:creator>
  <cp:lastModifiedBy>Anne Vuori</cp:lastModifiedBy>
  <cp:revision>11</cp:revision>
  <dcterms:created xsi:type="dcterms:W3CDTF">2024-05-08T08:46:47Z</dcterms:created>
  <dcterms:modified xsi:type="dcterms:W3CDTF">2024-05-13T14:46:52Z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2024-05-08T08:47:08Z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9376e726-0813-4795-a56d-cd2e6ec397f1</vt:lpwstr>
  </property>
  <property fmtid="{D5CDD505-2E9C-101B-9397-08002B2CF9AE}" pid="8" name="MSIP_Label_f35e945f-875f-47b7-87fa-10b3524d17f5_ContentBits">
    <vt:lpwstr>0</vt:lpwstr>
  </property>
</Properties>
</file>