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57" r:id="rId6"/>
    <p:sldId id="270" r:id="rId7"/>
    <p:sldId id="277" r:id="rId8"/>
    <p:sldId id="268" r:id="rId9"/>
    <p:sldId id="279" r:id="rId10"/>
    <p:sldId id="275" r:id="rId11"/>
    <p:sldId id="281" r:id="rId12"/>
    <p:sldId id="280" r:id="rId13"/>
    <p:sldId id="283" r:id="rId14"/>
    <p:sldId id="293" r:id="rId15"/>
    <p:sldId id="291" r:id="rId16"/>
    <p:sldId id="286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D9075-7A7C-BA39-9482-FCEEEF1D73F8}" v="7" dt="2021-01-25T11:36:20.259"/>
    <p1510:client id="{B18CA6E1-2406-4CAE-B60B-3FB73C3C6468}" v="3" dt="2021-01-19T08:52:21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 Husu-Peltonen" userId="S::anu.husu-peltonen@evtluistelijat.fi::1fb43549-6133-40b0-bdea-900d5a5d4279" providerId="AD" clId="Web-{760D9075-7A7C-BA39-9482-FCEEEF1D73F8}"/>
    <pc:docChg chg="delSld sldOrd">
      <pc:chgData name="Anu Husu-Peltonen" userId="S::anu.husu-peltonen@evtluistelijat.fi::1fb43549-6133-40b0-bdea-900d5a5d4279" providerId="AD" clId="Web-{760D9075-7A7C-BA39-9482-FCEEEF1D73F8}" dt="2021-01-25T11:36:20.259" v="6"/>
      <pc:docMkLst>
        <pc:docMk/>
      </pc:docMkLst>
      <pc:sldChg chg="del">
        <pc:chgData name="Anu Husu-Peltonen" userId="S::anu.husu-peltonen@evtluistelijat.fi::1fb43549-6133-40b0-bdea-900d5a5d4279" providerId="AD" clId="Web-{760D9075-7A7C-BA39-9482-FCEEEF1D73F8}" dt="2021-01-25T11:36:20.259" v="6"/>
        <pc:sldMkLst>
          <pc:docMk/>
          <pc:sldMk cId="2285426919" sldId="278"/>
        </pc:sldMkLst>
      </pc:sldChg>
      <pc:sldChg chg="del ord">
        <pc:chgData name="Anu Husu-Peltonen" userId="S::anu.husu-peltonen@evtluistelijat.fi::1fb43549-6133-40b0-bdea-900d5a5d4279" providerId="AD" clId="Web-{760D9075-7A7C-BA39-9482-FCEEEF1D73F8}" dt="2021-01-25T11:36:09.712" v="4"/>
        <pc:sldMkLst>
          <pc:docMk/>
          <pc:sldMk cId="2429554371" sldId="285"/>
        </pc:sldMkLst>
      </pc:sldChg>
      <pc:sldChg chg="ord">
        <pc:chgData name="Anu Husu-Peltonen" userId="S::anu.husu-peltonen@evtluistelijat.fi::1fb43549-6133-40b0-bdea-900d5a5d4279" providerId="AD" clId="Web-{760D9075-7A7C-BA39-9482-FCEEEF1D73F8}" dt="2021-01-25T11:35:55.977" v="1"/>
        <pc:sldMkLst>
          <pc:docMk/>
          <pc:sldMk cId="2967737033" sldId="286"/>
        </pc:sldMkLst>
      </pc:sldChg>
      <pc:sldChg chg="del ord">
        <pc:chgData name="Anu Husu-Peltonen" userId="S::anu.husu-peltonen@evtluistelijat.fi::1fb43549-6133-40b0-bdea-900d5a5d4279" providerId="AD" clId="Web-{760D9075-7A7C-BA39-9482-FCEEEF1D73F8}" dt="2021-01-25T11:36:08.728" v="3"/>
        <pc:sldMkLst>
          <pc:docMk/>
          <pc:sldMk cId="4029426905" sldId="288"/>
        </pc:sldMkLst>
      </pc:sldChg>
      <pc:sldChg chg="del">
        <pc:chgData name="Anu Husu-Peltonen" userId="S::anu.husu-peltonen@evtluistelijat.fi::1fb43549-6133-40b0-bdea-900d5a5d4279" providerId="AD" clId="Web-{760D9075-7A7C-BA39-9482-FCEEEF1D73F8}" dt="2021-01-25T11:36:13.056" v="5"/>
        <pc:sldMkLst>
          <pc:docMk/>
          <pc:sldMk cId="3561504205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6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6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8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5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4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20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3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9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9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1D336-B786-49C8-A45B-F860180676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C9A5-7315-468D-8CFF-93312C15E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6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93E6E-A09E-4320-A90E-D6C85FA6D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8" r="-2" b="45314"/>
          <a:stretch/>
        </p:blipFill>
        <p:spPr>
          <a:xfrm>
            <a:off x="4888588" y="64018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BCB6E-4A5B-40E3-A460-0D056A3C5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33" r="-2" b="1149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912" y="1376883"/>
            <a:ext cx="5500070" cy="2774088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Vantaan jäähallihanke </a:t>
            </a:r>
            <a:br>
              <a:rPr lang="fi-FI" sz="4400" dirty="0"/>
            </a:br>
            <a:r>
              <a:rPr lang="fi-FI" sz="3200" dirty="0"/>
              <a:t>ja</a:t>
            </a:r>
            <a:br>
              <a:rPr lang="fi-FI" sz="3600" dirty="0"/>
            </a:br>
            <a:r>
              <a:rPr lang="fi-FI" sz="3600" dirty="0"/>
              <a:t>Vantaan Jääurheilun tuki 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" y="4687367"/>
            <a:ext cx="4917948" cy="1335024"/>
          </a:xfrm>
        </p:spPr>
        <p:txBody>
          <a:bodyPr>
            <a:normAutofit/>
          </a:bodyPr>
          <a:lstStyle/>
          <a:p>
            <a:pPr algn="l"/>
            <a:endParaRPr lang="en-GB" sz="2000" dirty="0"/>
          </a:p>
          <a:p>
            <a:pPr algn="l"/>
            <a:fld id="{D2695F38-A94F-42E6-A7DD-3287503B6489}" type="datetime1">
              <a:rPr lang="fi-FI" sz="2000" smtClean="0"/>
              <a:t>25.1.2021</a:t>
            </a:fld>
            <a:endParaRPr lang="fi-FI" sz="2000" dirty="0"/>
          </a:p>
          <a:p>
            <a:pPr algn="l"/>
            <a:r>
              <a:rPr lang="en-GB" sz="2000" dirty="0" err="1"/>
              <a:t>Vantaan</a:t>
            </a:r>
            <a:r>
              <a:rPr lang="en-GB" sz="2000" dirty="0"/>
              <a:t> </a:t>
            </a:r>
            <a:r>
              <a:rPr lang="en-GB" sz="2000" dirty="0" err="1"/>
              <a:t>Jääurheilun</a:t>
            </a:r>
            <a:r>
              <a:rPr lang="en-GB" sz="2000" dirty="0"/>
              <a:t> </a:t>
            </a:r>
            <a:r>
              <a:rPr lang="en-GB" sz="2000" dirty="0" err="1"/>
              <a:t>tuki</a:t>
            </a:r>
            <a:r>
              <a:rPr lang="en-GB" sz="2000" dirty="0"/>
              <a:t> </a:t>
            </a:r>
            <a:r>
              <a:rPr lang="en-GB" sz="2000" dirty="0" err="1"/>
              <a:t>ry</a:t>
            </a:r>
            <a:r>
              <a:rPr lang="en-GB" sz="2000" dirty="0"/>
              <a:t> / Petri Tarjamo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99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4" y="365126"/>
            <a:ext cx="10515600" cy="540962"/>
          </a:xfrm>
        </p:spPr>
        <p:txBody>
          <a:bodyPr>
            <a:normAutofit fontScale="90000"/>
          </a:bodyPr>
          <a:lstStyle/>
          <a:p>
            <a:r>
              <a:rPr lang="fi-FI" dirty="0"/>
              <a:t>Mahdollisuudet ja riskit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34" y="1095963"/>
            <a:ext cx="6173189" cy="5043580"/>
          </a:xfrm>
        </p:spPr>
        <p:txBody>
          <a:bodyPr>
            <a:normAutofit fontScale="92500"/>
          </a:bodyPr>
          <a:lstStyle/>
          <a:p>
            <a:r>
              <a:rPr lang="fi-FI" sz="1800" dirty="0"/>
              <a:t>Uusi jäähalli mahdollistaa</a:t>
            </a:r>
          </a:p>
          <a:p>
            <a:pPr lvl="1"/>
            <a:r>
              <a:rPr lang="fi-FI" sz="1600" dirty="0"/>
              <a:t>Lisää Vantaan jääolosuhteita + 50 %!</a:t>
            </a:r>
          </a:p>
          <a:p>
            <a:pPr lvl="1"/>
            <a:r>
              <a:rPr lang="fi-FI" sz="1600" dirty="0"/>
              <a:t>Mahdollistaa seurojen kehittämisen</a:t>
            </a:r>
          </a:p>
          <a:p>
            <a:pPr lvl="1"/>
            <a:r>
              <a:rPr lang="fi-FI" sz="1600" dirty="0"/>
              <a:t>Mahdollistaa harrastajapohjan laajentamisen</a:t>
            </a:r>
          </a:p>
          <a:p>
            <a:pPr lvl="2"/>
            <a:r>
              <a:rPr lang="fi-FI" sz="1200" dirty="0"/>
              <a:t>Luistelu/kiekko/ringettekoulut</a:t>
            </a:r>
          </a:p>
          <a:p>
            <a:pPr lvl="2"/>
            <a:r>
              <a:rPr lang="fi-FI" sz="1200" dirty="0"/>
              <a:t>Harrastajaryhmät</a:t>
            </a:r>
          </a:p>
          <a:p>
            <a:pPr lvl="2"/>
            <a:r>
              <a:rPr lang="fi-FI" sz="1200" dirty="0"/>
              <a:t>Kilparyhmät ja -joukkueet</a:t>
            </a:r>
          </a:p>
          <a:p>
            <a:pPr lvl="1"/>
            <a:r>
              <a:rPr lang="fi-FI" sz="1500" dirty="0"/>
              <a:t>Hyvin hoidettuna tuo seuroille taloudellista liikkumavaraa</a:t>
            </a:r>
          </a:p>
          <a:p>
            <a:pPr lvl="1"/>
            <a:endParaRPr lang="fi-FI" sz="1500" dirty="0"/>
          </a:p>
          <a:p>
            <a:pPr lvl="1"/>
            <a:r>
              <a:rPr lang="fi-FI" sz="1500" dirty="0"/>
              <a:t>Kuitenkin edelleen alle valtakunnan keskiarvon (”vain” 6/10) </a:t>
            </a:r>
          </a:p>
          <a:p>
            <a:pPr lvl="1"/>
            <a:r>
              <a:rPr lang="fi-FI" sz="1500" dirty="0"/>
              <a:t>Huom! väestön kasvu ja nykyhallien korjaustarve</a:t>
            </a:r>
          </a:p>
          <a:p>
            <a:pPr lvl="1"/>
            <a:endParaRPr lang="fi-FI" sz="1500" dirty="0"/>
          </a:p>
          <a:p>
            <a:r>
              <a:rPr lang="fi-FI" sz="1800" dirty="0"/>
              <a:t>Uusi jäähalli edellyttää</a:t>
            </a:r>
          </a:p>
          <a:p>
            <a:pPr lvl="1"/>
            <a:r>
              <a:rPr lang="fi-FI" sz="1600" dirty="0"/>
              <a:t>Seuran toiminnan </a:t>
            </a:r>
            <a:r>
              <a:rPr lang="fi-FI" sz="1600" b="1" dirty="0"/>
              <a:t>suunnitelmallista ja pitkäjänteistä kehittämistä</a:t>
            </a:r>
          </a:p>
          <a:p>
            <a:pPr lvl="2"/>
            <a:r>
              <a:rPr lang="fi-FI" sz="1500" dirty="0"/>
              <a:t>Ajalla ennen jäähallia - ja sen jälkeen</a:t>
            </a:r>
          </a:p>
          <a:p>
            <a:pPr lvl="2"/>
            <a:r>
              <a:rPr lang="fi-FI" sz="1500" dirty="0"/>
              <a:t>”Harrastajapyramidi”, urheilijan urapolku jne. </a:t>
            </a:r>
          </a:p>
          <a:p>
            <a:pPr lvl="2"/>
            <a:r>
              <a:rPr lang="fi-FI" sz="1500" dirty="0"/>
              <a:t>tukea saa lajiliitoilta, muilta seuroilta (benchmarking), Tähtiseura</a:t>
            </a:r>
          </a:p>
          <a:p>
            <a:pPr lvl="1"/>
            <a:r>
              <a:rPr lang="fi-FI" sz="1600" dirty="0"/>
              <a:t>Toiminnan laajuus kasvaa, paineita seuraorganisaatiolle ja –johtamiselle - huonosti hoidettuna taloudellinen taakka ja riski</a:t>
            </a:r>
          </a:p>
          <a:p>
            <a:pPr marL="457200" lvl="1" indent="0">
              <a:buNone/>
            </a:pPr>
            <a:endParaRPr lang="fi-FI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C2F2EB-A289-4AEE-A9B2-BE9994969447}"/>
              </a:ext>
            </a:extLst>
          </p:cNvPr>
          <p:cNvSpPr txBox="1">
            <a:spLocks/>
          </p:cNvSpPr>
          <p:nvPr/>
        </p:nvSpPr>
        <p:spPr>
          <a:xfrm>
            <a:off x="6406342" y="1409988"/>
            <a:ext cx="49474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5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975A2-9E22-4F65-B6B8-E2498DCC65C7}"/>
              </a:ext>
            </a:extLst>
          </p:cNvPr>
          <p:cNvSpPr txBox="1">
            <a:spLocks/>
          </p:cNvSpPr>
          <p:nvPr/>
        </p:nvSpPr>
        <p:spPr>
          <a:xfrm>
            <a:off x="7014754" y="3930596"/>
            <a:ext cx="4339046" cy="2665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Riskit</a:t>
            </a:r>
          </a:p>
          <a:p>
            <a:pPr lvl="1"/>
            <a:r>
              <a:rPr lang="fi-FI" sz="1600" dirty="0"/>
              <a:t>Hallihanke ei toteudu – Aiesopimus raukeaa</a:t>
            </a:r>
          </a:p>
          <a:p>
            <a:pPr lvl="1"/>
            <a:r>
              <a:rPr lang="fi-FI" sz="1600" dirty="0"/>
              <a:t>Seuran toiminta ei kehity uutta hallia vastaavasti – uusi seurastrategia ja johto tai uudelleen organisointi, esim. myy tai vuokraa jäätä toisille seuroille</a:t>
            </a:r>
          </a:p>
          <a:p>
            <a:pPr lvl="1"/>
            <a:r>
              <a:rPr lang="fi-FI" sz="1600" dirty="0"/>
              <a:t>Seuran toiminta lakkaa – muut seurat tai uudet mahdollisesti perustettavat jatkavat toimintaa (loppuuko jääurheilu Vantaalta?)</a:t>
            </a:r>
          </a:p>
          <a:p>
            <a:pPr lvl="1"/>
            <a:r>
              <a:rPr lang="fi-FI" sz="1600" dirty="0"/>
              <a:t>Halliyhtiö tekee konkurssin – jatkaja löytyy varmasti (vrt. pk-seudun tilanne)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E5725-3574-438C-9BF9-D621ED74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440" y="1018883"/>
            <a:ext cx="4162426" cy="29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BC2E01-8881-4ED3-8B75-FB03B233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4" y="2202728"/>
            <a:ext cx="10378832" cy="3434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4" y="365126"/>
            <a:ext cx="10515600" cy="540962"/>
          </a:xfrm>
        </p:spPr>
        <p:txBody>
          <a:bodyPr>
            <a:normAutofit fontScale="90000"/>
          </a:bodyPr>
          <a:lstStyle/>
          <a:p>
            <a:r>
              <a:rPr lang="fi-FI" dirty="0"/>
              <a:t>Aiesopimus käytännössä – seurojen ehdotus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34" y="1095964"/>
            <a:ext cx="8439992" cy="4351338"/>
          </a:xfrm>
        </p:spPr>
        <p:txBody>
          <a:bodyPr>
            <a:normAutofit/>
          </a:bodyPr>
          <a:lstStyle/>
          <a:p>
            <a:r>
              <a:rPr lang="fi-FI" sz="1800" dirty="0"/>
              <a:t>Oletus, Elmon jäät jaetaan samassa suhteessa kuin nykyiset Vantaan tuetut jäät: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i-FI" sz="1800" dirty="0"/>
              <a:t>Seurojen aiesopimussitoumus / valtuutus raami</a:t>
            </a:r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C2F2EB-A289-4AEE-A9B2-BE9994969447}"/>
              </a:ext>
            </a:extLst>
          </p:cNvPr>
          <p:cNvSpPr txBox="1">
            <a:spLocks/>
          </p:cNvSpPr>
          <p:nvPr/>
        </p:nvSpPr>
        <p:spPr>
          <a:xfrm>
            <a:off x="6406342" y="1409988"/>
            <a:ext cx="49474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351391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4" y="365126"/>
            <a:ext cx="10515600" cy="540962"/>
          </a:xfrm>
        </p:spPr>
        <p:txBody>
          <a:bodyPr>
            <a:normAutofit fontScale="90000"/>
          </a:bodyPr>
          <a:lstStyle/>
          <a:p>
            <a:r>
              <a:rPr lang="fi-FI" dirty="0"/>
              <a:t>Aiesopimus käytännössä – nettovaikutus/seura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34" y="1095963"/>
            <a:ext cx="7577843" cy="5073927"/>
          </a:xfrm>
        </p:spPr>
        <p:txBody>
          <a:bodyPr>
            <a:normAutofit fontScale="77500" lnSpcReduction="20000"/>
          </a:bodyPr>
          <a:lstStyle/>
          <a:p>
            <a:r>
              <a:rPr lang="fi-FI" sz="1800" dirty="0"/>
              <a:t>Oletukset</a:t>
            </a:r>
          </a:p>
          <a:p>
            <a:r>
              <a:rPr lang="fi-FI" sz="1800" dirty="0"/>
              <a:t>Jäät seurojen ehdotuksen pohjalta</a:t>
            </a:r>
          </a:p>
          <a:p>
            <a:r>
              <a:rPr lang="fi-FI" sz="1800" dirty="0"/>
              <a:t>Elmon jäät jaetaan samassa suhteessa kuin nykyiset Vantaan tuetut jäät: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i-FI" sz="1800" dirty="0"/>
              <a:t>Seurojen aiesopimussitoumus / valtuutus raami</a:t>
            </a:r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  <a:p>
            <a:r>
              <a:rPr lang="fi-FI" sz="1800" dirty="0"/>
              <a:t>Oletukset:</a:t>
            </a:r>
          </a:p>
          <a:p>
            <a:pPr lvl="1"/>
            <a:r>
              <a:rPr lang="fi-FI" sz="1800" dirty="0"/>
              <a:t>Seuroille:</a:t>
            </a:r>
          </a:p>
          <a:p>
            <a:pPr lvl="2"/>
            <a:r>
              <a:rPr lang="fi-FI" sz="1300" dirty="0"/>
              <a:t>Syys-huhti 32 </a:t>
            </a:r>
            <a:r>
              <a:rPr lang="fi-FI" sz="1300" dirty="0" err="1"/>
              <a:t>vkoa</a:t>
            </a:r>
            <a:r>
              <a:rPr lang="fi-FI" sz="1300" dirty="0"/>
              <a:t> =&gt; 126 h/vko</a:t>
            </a:r>
          </a:p>
          <a:p>
            <a:pPr lvl="2"/>
            <a:r>
              <a:rPr lang="fi-FI" sz="1300" dirty="0"/>
              <a:t>Touko-kesä 7 </a:t>
            </a:r>
            <a:r>
              <a:rPr lang="fi-FI" sz="1300" dirty="0" err="1"/>
              <a:t>vkoa</a:t>
            </a:r>
            <a:r>
              <a:rPr lang="fi-FI" sz="1300" dirty="0"/>
              <a:t> =&gt; 50 h/vko</a:t>
            </a:r>
          </a:p>
          <a:p>
            <a:pPr lvl="2"/>
            <a:r>
              <a:rPr lang="fi-FI" sz="1300" dirty="0"/>
              <a:t>Kesä-Heinä 4 </a:t>
            </a:r>
            <a:r>
              <a:rPr lang="fi-FI" sz="1300" dirty="0" err="1"/>
              <a:t>vkoa</a:t>
            </a:r>
            <a:r>
              <a:rPr lang="fi-FI" sz="1300" dirty="0"/>
              <a:t> =&gt; ei käyttöä</a:t>
            </a:r>
          </a:p>
          <a:p>
            <a:pPr lvl="2"/>
            <a:r>
              <a:rPr lang="fi-FI" sz="1300" dirty="0"/>
              <a:t>Heinä-elo 6 </a:t>
            </a:r>
            <a:r>
              <a:rPr lang="fi-FI" sz="1300" dirty="0" err="1"/>
              <a:t>vkoa</a:t>
            </a:r>
            <a:r>
              <a:rPr lang="fi-FI" sz="1300" dirty="0"/>
              <a:t> =&gt; 50 h/vko</a:t>
            </a:r>
          </a:p>
          <a:p>
            <a:pPr lvl="2"/>
            <a:endParaRPr lang="fi-FI" sz="1000" dirty="0"/>
          </a:p>
          <a:p>
            <a:pPr>
              <a:buFont typeface="Symbol" panose="05050102010706020507" pitchFamily="18" charset="2"/>
              <a:buChar char="Þ"/>
            </a:pPr>
            <a:endParaRPr lang="fi-FI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C2F2EB-A289-4AEE-A9B2-BE9994969447}"/>
              </a:ext>
            </a:extLst>
          </p:cNvPr>
          <p:cNvSpPr txBox="1">
            <a:spLocks/>
          </p:cNvSpPr>
          <p:nvPr/>
        </p:nvSpPr>
        <p:spPr>
          <a:xfrm>
            <a:off x="6406342" y="1409988"/>
            <a:ext cx="49474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5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BADC7-5AB0-46F6-86CD-7DBCB9AE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41" y="2235149"/>
            <a:ext cx="10637459" cy="246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4" y="365126"/>
            <a:ext cx="10515600" cy="540962"/>
          </a:xfrm>
        </p:spPr>
        <p:txBody>
          <a:bodyPr>
            <a:normAutofit fontScale="90000"/>
          </a:bodyPr>
          <a:lstStyle/>
          <a:p>
            <a:r>
              <a:rPr lang="fi-FI" dirty="0"/>
              <a:t>VJT toimintasuunnitelma ja budjetti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35" y="1095963"/>
            <a:ext cx="5487786" cy="5174208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/>
              <a:t>Tehtävät</a:t>
            </a:r>
          </a:p>
          <a:p>
            <a:pPr lvl="1"/>
            <a:r>
              <a:rPr lang="fi-FI" sz="1600" dirty="0"/>
              <a:t>Perustaminen saatetaan loppuun</a:t>
            </a:r>
          </a:p>
          <a:p>
            <a:pPr lvl="2"/>
            <a:r>
              <a:rPr lang="fi-FI" sz="1200" dirty="0"/>
              <a:t>Seurat jäseniksi, uusi hallitus</a:t>
            </a:r>
          </a:p>
          <a:p>
            <a:pPr lvl="1"/>
            <a:r>
              <a:rPr lang="fi-FI" sz="1600" dirty="0"/>
              <a:t>Seurojen välinen sopimus (=Jääpooli)</a:t>
            </a:r>
          </a:p>
          <a:p>
            <a:pPr lvl="2"/>
            <a:r>
              <a:rPr lang="fi-FI" sz="1200" dirty="0"/>
              <a:t>Osapuolet: Seurat</a:t>
            </a:r>
          </a:p>
          <a:p>
            <a:pPr lvl="1"/>
            <a:r>
              <a:rPr lang="fi-FI" sz="1600" dirty="0"/>
              <a:t>Sopimus kaupungin kanssa (=Jääpooli)</a:t>
            </a:r>
          </a:p>
          <a:p>
            <a:pPr lvl="1"/>
            <a:r>
              <a:rPr lang="fi-FI" sz="1600" dirty="0"/>
              <a:t>Aiesopimus Elmon Jäähalli Oy:n kanssa</a:t>
            </a:r>
          </a:p>
          <a:p>
            <a:pPr lvl="2"/>
            <a:r>
              <a:rPr lang="fi-FI" sz="1200" dirty="0"/>
              <a:t>Edellyttää seurojen valtuutusta</a:t>
            </a:r>
          </a:p>
          <a:p>
            <a:pPr lvl="1"/>
            <a:r>
              <a:rPr lang="fi-FI" sz="1600" dirty="0"/>
              <a:t>Vantaan jääolosuhteiden edistäminen ja tiedottaminen</a:t>
            </a:r>
          </a:p>
          <a:p>
            <a:endParaRPr lang="fi-FI" sz="1800" dirty="0"/>
          </a:p>
          <a:p>
            <a:r>
              <a:rPr lang="fi-FI" sz="2000" dirty="0"/>
              <a:t>Budjetti 2021			1 500 €</a:t>
            </a:r>
          </a:p>
          <a:p>
            <a:pPr lvl="1"/>
            <a:r>
              <a:rPr lang="fi-FI" sz="1600" dirty="0"/>
              <a:t>PRH-rekisteröinti ja muutokset n. 200 €</a:t>
            </a:r>
          </a:p>
          <a:p>
            <a:pPr lvl="1"/>
            <a:r>
              <a:rPr lang="fi-FI" sz="1600" dirty="0"/>
              <a:t>Peruspalvelut n. 200 €/v</a:t>
            </a:r>
          </a:p>
          <a:p>
            <a:pPr lvl="2"/>
            <a:r>
              <a:rPr lang="fi-FI" sz="1200" dirty="0"/>
              <a:t>www-sivut ja domain, O365</a:t>
            </a:r>
          </a:p>
          <a:p>
            <a:pPr lvl="1"/>
            <a:r>
              <a:rPr lang="fi-FI" sz="1600" dirty="0"/>
              <a:t>Mahd. materiaalituotanto n. 200 €</a:t>
            </a:r>
          </a:p>
          <a:p>
            <a:pPr lvl="1"/>
            <a:r>
              <a:rPr lang="fi-FI" sz="1600" dirty="0"/>
              <a:t>Juridiset palvelut 500 €</a:t>
            </a:r>
          </a:p>
          <a:p>
            <a:pPr lvl="1"/>
            <a:r>
              <a:rPr lang="fi-FI" sz="1600" dirty="0"/>
              <a:t>Muut mahd. 400 €</a:t>
            </a:r>
          </a:p>
          <a:p>
            <a:pPr lvl="1"/>
            <a:endParaRPr lang="fi-FI" sz="1600" dirty="0"/>
          </a:p>
          <a:p>
            <a:pPr lvl="1"/>
            <a:r>
              <a:rPr lang="fi-FI" sz="1600" dirty="0"/>
              <a:t>Jäsenmaksu 300 €/seura/vuosi</a:t>
            </a:r>
          </a:p>
          <a:p>
            <a:pPr lvl="1"/>
            <a:r>
              <a:rPr lang="fi-FI" sz="1600" dirty="0"/>
              <a:t>Tilikausi 30.12.2020 – 30.4.2022, 16 kk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C2F2EB-A289-4AEE-A9B2-BE9994969447}"/>
              </a:ext>
            </a:extLst>
          </p:cNvPr>
          <p:cNvSpPr txBox="1">
            <a:spLocks/>
          </p:cNvSpPr>
          <p:nvPr/>
        </p:nvSpPr>
        <p:spPr>
          <a:xfrm>
            <a:off x="6406342" y="1409988"/>
            <a:ext cx="49474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5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975A2-9E22-4F65-B6B8-E2498DCC65C7}"/>
              </a:ext>
            </a:extLst>
          </p:cNvPr>
          <p:cNvSpPr txBox="1">
            <a:spLocks/>
          </p:cNvSpPr>
          <p:nvPr/>
        </p:nvSpPr>
        <p:spPr>
          <a:xfrm>
            <a:off x="6570614" y="1122695"/>
            <a:ext cx="5159832" cy="5042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/>
              <a:t>Toiminnan edellytykset / viestintäkanavat</a:t>
            </a:r>
          </a:p>
          <a:p>
            <a:pPr lvl="1"/>
            <a:r>
              <a:rPr lang="fi-FI" sz="1700" dirty="0"/>
              <a:t>www-sivut, Facebook, Instagram</a:t>
            </a:r>
          </a:p>
          <a:p>
            <a:pPr lvl="1"/>
            <a:r>
              <a:rPr lang="fi-FI" sz="1700" dirty="0"/>
              <a:t>Vantaan Sanomat </a:t>
            </a:r>
          </a:p>
          <a:p>
            <a:pPr lvl="1"/>
            <a:r>
              <a:rPr lang="fi-FI" sz="1700" dirty="0"/>
              <a:t>Infot päättäjille</a:t>
            </a:r>
          </a:p>
          <a:p>
            <a:pPr lvl="2"/>
            <a:r>
              <a:rPr lang="fi-FI" sz="1300" dirty="0"/>
              <a:t>valtuustoryhmille, kaupungin hallitukselle, kunnallisvaalien ehdokkaille</a:t>
            </a:r>
          </a:p>
          <a:p>
            <a:pPr lvl="2"/>
            <a:r>
              <a:rPr lang="fi-FI" sz="1300" dirty="0"/>
              <a:t>yritykset</a:t>
            </a:r>
          </a:p>
          <a:p>
            <a:pPr lvl="1"/>
            <a:r>
              <a:rPr lang="fi-FI" sz="1700" dirty="0"/>
              <a:t>Jakelu eri puskaradioissa seurojen jäsenten toimesta</a:t>
            </a:r>
          </a:p>
          <a:p>
            <a:endParaRPr lang="fi-FI" sz="2000" dirty="0"/>
          </a:p>
          <a:p>
            <a:r>
              <a:rPr lang="fi-FI" sz="2200" dirty="0"/>
              <a:t>Keskeiset viestit</a:t>
            </a:r>
          </a:p>
          <a:p>
            <a:pPr lvl="1"/>
            <a:r>
              <a:rPr lang="fi-FI" sz="1700" dirty="0"/>
              <a:t>Vantaalainen jääurheilu tänään – reissataan ympäri pk-seutua</a:t>
            </a:r>
          </a:p>
          <a:p>
            <a:pPr lvl="1"/>
            <a:r>
              <a:rPr lang="fi-FI" sz="1700" dirty="0"/>
              <a:t>Miten koronan aikana toimitaan – harrastus ei pysähdy</a:t>
            </a:r>
          </a:p>
          <a:p>
            <a:pPr lvl="1"/>
            <a:r>
              <a:rPr lang="fi-FI" sz="1700" dirty="0"/>
              <a:t>Vantaan olosuhteet valtakunnan heikoimmat</a:t>
            </a:r>
          </a:p>
          <a:p>
            <a:pPr lvl="1"/>
            <a:r>
              <a:rPr lang="fi-FI" sz="1700" dirty="0"/>
              <a:t>Vantaalaisia ”Helsingin seuroissa”</a:t>
            </a:r>
          </a:p>
          <a:p>
            <a:pPr lvl="1"/>
            <a:r>
              <a:rPr lang="fi-FI" sz="1700" dirty="0"/>
              <a:t>Jäähallihanke on tärkeä, hankkeen eteneminen (aiesopimus, tukipäätökset rakennuslupa jne.)</a:t>
            </a:r>
          </a:p>
          <a:p>
            <a:pPr lvl="1"/>
            <a:endParaRPr lang="fi-FI" sz="1600" dirty="0"/>
          </a:p>
          <a:p>
            <a:pPr lvl="1"/>
            <a:endParaRPr lang="fi-FI" sz="1600" dirty="0"/>
          </a:p>
          <a:p>
            <a:pPr lvl="1"/>
            <a:endParaRPr lang="fi-FI" sz="1600" dirty="0"/>
          </a:p>
          <a:p>
            <a:pPr lvl="1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6773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9858" y="264975"/>
            <a:ext cx="10515600" cy="714738"/>
          </a:xfrm>
        </p:spPr>
        <p:txBody>
          <a:bodyPr>
            <a:normAutofit/>
          </a:bodyPr>
          <a:lstStyle/>
          <a:p>
            <a:r>
              <a:rPr lang="fi-FI" dirty="0"/>
              <a:t>Jääurheilun olosuhteet pk-seudulla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7ACFF-0056-40C7-A7F0-21BA045B6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72" y="1245022"/>
            <a:ext cx="7482938" cy="4948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E63DBB-33B3-49C6-AC41-06E298ECA752}"/>
              </a:ext>
            </a:extLst>
          </p:cNvPr>
          <p:cNvSpPr txBox="1"/>
          <p:nvPr/>
        </p:nvSpPr>
        <p:spPr>
          <a:xfrm>
            <a:off x="489857" y="1236709"/>
            <a:ext cx="38440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Olosuhteet Pähkinänkuoressa</a:t>
            </a:r>
          </a:p>
          <a:p>
            <a:endParaRPr lang="fi-FI" dirty="0"/>
          </a:p>
          <a:p>
            <a:r>
              <a:rPr lang="fi-FI" dirty="0"/>
              <a:t>Hallit, radat ja tekojäät Suomessa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234 jäähallia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280 katettua rataa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62 tekojäätä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sz="2000" dirty="0"/>
              <a:t>Jäähallien kaukalot/radat</a:t>
            </a:r>
          </a:p>
          <a:p>
            <a:r>
              <a:rPr lang="fi-FI" dirty="0"/>
              <a:t>Valtakunnan keskiarvo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Asukkaita per jäähalli 1: 23 600</a:t>
            </a:r>
          </a:p>
          <a:p>
            <a:r>
              <a:rPr lang="fi-FI" dirty="0"/>
              <a:t>Vantaalla 4 jäähallia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Suhde 1: 58 000 asukasta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Keskiarvoon Vantaalla 10 hallia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Tekojäät ja muut katetut jäät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Valtakunnan keskiarvo 1: 16 200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Vantaalla 1: 58 000</a:t>
            </a:r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1FECFC-F234-40F5-8D4D-C9B0313B101B}"/>
              </a:ext>
            </a:extLst>
          </p:cNvPr>
          <p:cNvSpPr txBox="1">
            <a:spLocks/>
          </p:cNvSpPr>
          <p:nvPr/>
        </p:nvSpPr>
        <p:spPr>
          <a:xfrm>
            <a:off x="5347262" y="6026640"/>
            <a:ext cx="4439194" cy="71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" dirty="0"/>
              <a:t>Lähde: Jääkiekkoliiton olosuhdekatsaus 2020</a:t>
            </a:r>
          </a:p>
          <a:p>
            <a:r>
              <a:rPr lang="fi-FI" sz="1200" b="1" dirty="0"/>
              <a:t>HUOM! Vantaan asukasluku 2020 alussa 233 775 </a:t>
            </a:r>
          </a:p>
        </p:txBody>
      </p:sp>
    </p:spTree>
    <p:extLst>
      <p:ext uri="{BB962C8B-B14F-4D97-AF65-F5344CB8AC3E}">
        <p14:creationId xmlns:p14="http://schemas.microsoft.com/office/powerpoint/2010/main" val="321783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9858" y="264975"/>
            <a:ext cx="10515600" cy="714738"/>
          </a:xfrm>
        </p:spPr>
        <p:txBody>
          <a:bodyPr/>
          <a:lstStyle/>
          <a:p>
            <a:r>
              <a:rPr lang="fi-FI" dirty="0"/>
              <a:t>Tilanne Vantaalla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63DBB-33B3-49C6-AC41-06E298ECA752}"/>
              </a:ext>
            </a:extLst>
          </p:cNvPr>
          <p:cNvSpPr txBox="1"/>
          <p:nvPr/>
        </p:nvSpPr>
        <p:spPr>
          <a:xfrm>
            <a:off x="489857" y="1203457"/>
            <a:ext cx="5715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Jää Vantaalla ei riitä!</a:t>
            </a:r>
          </a:p>
          <a:p>
            <a:endParaRPr lang="fi-FI" sz="2000" dirty="0"/>
          </a:p>
          <a:p>
            <a:r>
              <a:rPr lang="fi-FI" sz="2000" dirty="0"/>
              <a:t>Seurat eivät kykene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Vastaamaan kysyntään ja tarjoamaan harrastusmahdollisuuksia lapsille ja nuorille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Kehittämään toimintaa, jolloin osa siirtyy muiden kuntien seuroihin</a:t>
            </a:r>
          </a:p>
          <a:p>
            <a:r>
              <a:rPr lang="fi-FI" sz="2000" dirty="0"/>
              <a:t> </a:t>
            </a:r>
          </a:p>
          <a:p>
            <a:r>
              <a:rPr lang="fi-FI" sz="2000" dirty="0"/>
              <a:t>Vantaalaiset seurat ostavat nyt jäätä naapurikunnista 1 300 h/vuosi (vastaa 0,5 jäähallin kapasiteettia)</a:t>
            </a:r>
          </a:p>
          <a:p>
            <a:endParaRPr lang="fi-FI" sz="2000" dirty="0"/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i-FI" dirty="0"/>
              <a:t>Vantaalaiset perheet rahoittavat naapurikuntien urheilupaikkainvestointeja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i-FI" dirty="0"/>
              <a:t>Kuljetukset kuormittavat ympäristöä, vievät perheiltä aikaa ja rahaa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fi-FI" dirty="0"/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i-FI" dirty="0"/>
              <a:t>Tavoite saada lisää jäätä Vantaalle!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B4343-AA61-48A2-BCA8-CA909A239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116" y="2154856"/>
            <a:ext cx="2666513" cy="2518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C66C6-6145-4892-B525-4897A3E4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744" y="276497"/>
            <a:ext cx="3088411" cy="2186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9CD0EA-12D3-4C39-9967-B326A2434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347" y="4059043"/>
            <a:ext cx="3083808" cy="23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5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31C3E-22F7-4807-8670-EF46EE97A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727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1FD8F-E7D5-4AB0-B779-EC05C6369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7" r="-3" b="-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424138-1A32-4ED7-A85C-E877F31F6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50" r="-1" b="16297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1" y="323070"/>
            <a:ext cx="4922338" cy="1325563"/>
          </a:xfrm>
        </p:spPr>
        <p:txBody>
          <a:bodyPr>
            <a:normAutofit/>
          </a:bodyPr>
          <a:lstStyle/>
          <a:p>
            <a:r>
              <a:rPr lang="fi-FI" sz="3400" dirty="0"/>
              <a:t>Vantaan Jääurheilun tuki ry - tehtävät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A99A78-B11B-4679-A54B-C516899D5485}"/>
              </a:ext>
            </a:extLst>
          </p:cNvPr>
          <p:cNvSpPr/>
          <p:nvPr/>
        </p:nvSpPr>
        <p:spPr>
          <a:xfrm>
            <a:off x="245327" y="1918010"/>
            <a:ext cx="5325418" cy="296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11" y="1789993"/>
            <a:ext cx="5083733" cy="3666744"/>
          </a:xfrm>
        </p:spPr>
        <p:txBody>
          <a:bodyPr>
            <a:normAutofit fontScale="92500" lnSpcReduction="20000"/>
          </a:bodyPr>
          <a:lstStyle/>
          <a:p>
            <a:r>
              <a:rPr lang="fi-FI" sz="1600" b="1" dirty="0"/>
              <a:t>Tukee ja edistää </a:t>
            </a:r>
            <a:r>
              <a:rPr lang="fi-FI" sz="1600" dirty="0"/>
              <a:t>vantaalaista jääurheilua, -liikuntaa ja olosuhteita</a:t>
            </a:r>
          </a:p>
          <a:p>
            <a:r>
              <a:rPr lang="fi-FI" sz="1600" dirty="0"/>
              <a:t>Toimii jäsenyhdistysten </a:t>
            </a:r>
            <a:r>
              <a:rPr lang="fi-FI" sz="1600" b="1" dirty="0"/>
              <a:t>yhteisenä tiedotuskanavana</a:t>
            </a:r>
          </a:p>
          <a:p>
            <a:r>
              <a:rPr lang="fi-FI" sz="1600" b="1" dirty="0"/>
              <a:t>Kehittää ja ylläpitää </a:t>
            </a:r>
            <a:r>
              <a:rPr lang="fi-FI" sz="1600" dirty="0"/>
              <a:t>jääurheilun olosuhteita mm.</a:t>
            </a:r>
            <a:r>
              <a:rPr lang="fi-FI" sz="1600" b="1" dirty="0"/>
              <a:t> tekemällä jäsentensä puolesta jään käyttösopimuksia</a:t>
            </a:r>
          </a:p>
          <a:p>
            <a:r>
              <a:rPr lang="fi-FI" sz="1600" b="1" dirty="0"/>
              <a:t>Tekee jäsenyhdistysten puolesta jäänkäyttösopimuksia</a:t>
            </a:r>
          </a:p>
          <a:p>
            <a:r>
              <a:rPr lang="fi-FI" sz="1600" b="1" dirty="0"/>
              <a:t>Koordinoi tilojen, eli jääajan käyttöä – “Jääpooli”</a:t>
            </a:r>
          </a:p>
          <a:p>
            <a:r>
              <a:rPr lang="fi-FI" sz="1600" dirty="0"/>
              <a:t>Harjoittaa julkaisu- ja koulutustoimintaa</a:t>
            </a:r>
          </a:p>
          <a:p>
            <a:endParaRPr lang="fi-FI" sz="1600" dirty="0"/>
          </a:p>
          <a:p>
            <a:r>
              <a:rPr lang="fi-FI" sz="1600" dirty="0"/>
              <a:t>Jäsenet: Vantaalla jääurheilua harjoittavat seurat</a:t>
            </a:r>
          </a:p>
          <a:p>
            <a:pPr lvl="1"/>
            <a:r>
              <a:rPr lang="fi-FI" sz="1600" dirty="0"/>
              <a:t>Perustajat ja varsinaiset jäsenet:</a:t>
            </a:r>
          </a:p>
          <a:p>
            <a:pPr lvl="2"/>
            <a:r>
              <a:rPr lang="fi-FI" sz="1600" dirty="0"/>
              <a:t>EVT, EVU, Kiekko-Vantaa Itä, TTK, Walapais</a:t>
            </a:r>
          </a:p>
          <a:p>
            <a:pPr lvl="2"/>
            <a:r>
              <a:rPr lang="fi-FI" sz="1600" dirty="0"/>
              <a:t>Edustavat n. 2500 jääurheilun harrastajaa</a:t>
            </a:r>
          </a:p>
          <a:p>
            <a:pPr lvl="1"/>
            <a:r>
              <a:rPr lang="fi-FI" sz="1600" dirty="0"/>
              <a:t>Uudet jäsenet anomuksen perusteella</a:t>
            </a:r>
          </a:p>
        </p:txBody>
      </p:sp>
    </p:spTree>
    <p:extLst>
      <p:ext uri="{BB962C8B-B14F-4D97-AF65-F5344CB8AC3E}">
        <p14:creationId xmlns:p14="http://schemas.microsoft.com/office/powerpoint/2010/main" val="139221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6AE4945-D334-41C9-84F3-9E976EDD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13" y="300474"/>
            <a:ext cx="10515600" cy="530802"/>
          </a:xfrm>
        </p:spPr>
        <p:txBody>
          <a:bodyPr>
            <a:normAutofit fontScale="90000"/>
          </a:bodyPr>
          <a:lstStyle/>
          <a:p>
            <a:r>
              <a:rPr lang="fi-FI" dirty="0"/>
              <a:t>Lisää jäätä Vantaalle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B9756-4B2B-4EFD-964E-D22E357913F0}"/>
              </a:ext>
            </a:extLst>
          </p:cNvPr>
          <p:cNvSpPr txBox="1"/>
          <p:nvPr/>
        </p:nvSpPr>
        <p:spPr>
          <a:xfrm>
            <a:off x="489858" y="986770"/>
            <a:ext cx="50048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Vantaan kaupunki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Suunnittelee Elmon urheilupuistoa Rekola-Korso-väliin, sisältäen mm.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Uimahalli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Palloiluhalli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Muita urheilutiloja ja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Varauksen jäähallille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Hanke on taloussuunnitelmassa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Valmisteluja tarkoitus tehdä jo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Kaupunki ei suunnittele jäähallin rakentamista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Taloussuunnitelmassa kaupunki </a:t>
            </a:r>
            <a:r>
              <a:rPr lang="fi-FI" b="1" dirty="0"/>
              <a:t>”selvittää yhteistyömalleja yksityisen jäähallin rakentamiseksi Elmon alueelle”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Yksityinen taho, Elmon Jäähalli Oy, on valmistellut hanketta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=&gt; Edistämme Elmon hanketta!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F0E9AA-8724-4AFA-BCFE-FDE8CB431817}"/>
              </a:ext>
            </a:extLst>
          </p:cNvPr>
          <p:cNvSpPr txBox="1">
            <a:spLocks/>
          </p:cNvSpPr>
          <p:nvPr/>
        </p:nvSpPr>
        <p:spPr>
          <a:xfrm>
            <a:off x="6697289" y="5513860"/>
            <a:ext cx="4439194" cy="274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100" dirty="0"/>
              <a:t>Lähde: Vantaan Sanomien uutinen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27697-6D41-40E6-AC2C-1E20929C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26" y="1077068"/>
            <a:ext cx="59912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9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31573-374F-47E9-B3A3-D255201E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078" y="1078892"/>
            <a:ext cx="6843064" cy="4792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6AE4945-D334-41C9-84F3-9E976EDD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13" y="300474"/>
            <a:ext cx="10515600" cy="530802"/>
          </a:xfrm>
        </p:spPr>
        <p:txBody>
          <a:bodyPr>
            <a:normAutofit fontScale="90000"/>
          </a:bodyPr>
          <a:lstStyle/>
          <a:p>
            <a:r>
              <a:rPr lang="fi-FI" dirty="0"/>
              <a:t>Missä ollaan nyt?</a:t>
            </a:r>
            <a:endParaRPr lang="en-US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E0C339B-121F-42D5-85B2-583D8CBC47F9}"/>
              </a:ext>
            </a:extLst>
          </p:cNvPr>
          <p:cNvSpPr/>
          <p:nvPr/>
        </p:nvSpPr>
        <p:spPr>
          <a:xfrm>
            <a:off x="6528262" y="3354185"/>
            <a:ext cx="609600" cy="514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B9756-4B2B-4EFD-964E-D22E357913F0}"/>
              </a:ext>
            </a:extLst>
          </p:cNvPr>
          <p:cNvSpPr txBox="1"/>
          <p:nvPr/>
        </p:nvSpPr>
        <p:spPr>
          <a:xfrm>
            <a:off x="489858" y="986769"/>
            <a:ext cx="448709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Vantaan Kaupunki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Taustatyötä, liikuntapalvelut Kallislahti</a:t>
            </a:r>
          </a:p>
          <a:p>
            <a:endParaRPr lang="fi-FI" sz="1600" dirty="0"/>
          </a:p>
          <a:p>
            <a:r>
              <a:rPr lang="fi-FI" sz="2000" dirty="0"/>
              <a:t>Elmon Jäähalli Oy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Marko Vuorela, Jari-Pekka Viitalahti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Alustavat selvitykset, kartoitukset ja suunnitelmat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Jääkiekkoliitto ohjannut Vantaalle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sz="2000" dirty="0"/>
              <a:t>Vantaalaiset seurat: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VJT:n perustaminen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Yhteinen ääni, tiedotus ja rajapinta hankkeen koordinointiin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r>
              <a:rPr lang="fi-FI" sz="2000" dirty="0"/>
              <a:t>Tukea mm.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Jääkiekko- , Taitoluistelu- ja Ringetteliitto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Vantaan jäähalli on jääkiekkoliiton </a:t>
            </a:r>
            <a:br>
              <a:rPr lang="fi-FI" sz="1600" dirty="0"/>
            </a:br>
            <a:r>
              <a:rPr lang="fi-FI" sz="1600" dirty="0"/>
              <a:t>1-prioriteetti hanke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Resurssit: jäähalliasiamies ja hankkeen omistaja</a:t>
            </a:r>
            <a:endParaRPr lang="fi-FI" sz="2000" dirty="0"/>
          </a:p>
          <a:p>
            <a:endParaRPr lang="fi-FI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AEC2F2-E252-4E79-8CB4-52462931A5AA}"/>
              </a:ext>
            </a:extLst>
          </p:cNvPr>
          <p:cNvSpPr txBox="1">
            <a:spLocks/>
          </p:cNvSpPr>
          <p:nvPr/>
        </p:nvSpPr>
        <p:spPr>
          <a:xfrm>
            <a:off x="6303225" y="5761478"/>
            <a:ext cx="4439194" cy="71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" dirty="0"/>
              <a:t>Lähde: Jääkiekkoliiton olosuhdekatsaus 2020</a:t>
            </a:r>
          </a:p>
        </p:txBody>
      </p:sp>
    </p:spTree>
    <p:extLst>
      <p:ext uri="{BB962C8B-B14F-4D97-AF65-F5344CB8AC3E}">
        <p14:creationId xmlns:p14="http://schemas.microsoft.com/office/powerpoint/2010/main" val="31545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3531" y="3182312"/>
            <a:ext cx="2427347" cy="714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Elmon Jäähalli Oy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39689" y="1379137"/>
            <a:ext cx="2327868" cy="4529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Vantaalaiset Jääurheiluseurat</a:t>
            </a:r>
          </a:p>
          <a:p>
            <a:pPr algn="ctr"/>
            <a:endParaRPr lang="fi-FI" dirty="0"/>
          </a:p>
          <a:p>
            <a:pPr marL="285750" indent="-285750" algn="ctr">
              <a:buFontTx/>
              <a:buChar char="-"/>
            </a:pPr>
            <a:r>
              <a:rPr lang="fi-FI" dirty="0"/>
              <a:t>KiVa Itä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EVU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TTK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EVT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Walapais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9856" y="4246806"/>
            <a:ext cx="2427347" cy="697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Vantaan kaupunki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653451" y="1360509"/>
            <a:ext cx="2194561" cy="4566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 Vantaalaiset </a:t>
            </a:r>
          </a:p>
          <a:p>
            <a:pPr algn="ctr"/>
            <a:r>
              <a:rPr lang="fi-FI"/>
              <a:t> Harrastajat,</a:t>
            </a:r>
          </a:p>
          <a:p>
            <a:pPr algn="ctr"/>
            <a:r>
              <a:rPr lang="fi-FI"/>
              <a:t> Nuoret,</a:t>
            </a:r>
          </a:p>
          <a:p>
            <a:pPr algn="ctr"/>
            <a:r>
              <a:rPr lang="fi-FI"/>
              <a:t> Lapset,</a:t>
            </a:r>
          </a:p>
          <a:p>
            <a:pPr algn="ctr"/>
            <a:r>
              <a:rPr lang="fi-FI"/>
              <a:t> Perheet</a:t>
            </a:r>
          </a:p>
          <a:p>
            <a:pPr algn="ctr"/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9858" y="264975"/>
            <a:ext cx="10515600" cy="714738"/>
          </a:xfrm>
        </p:spPr>
        <p:txBody>
          <a:bodyPr>
            <a:normAutofit/>
          </a:bodyPr>
          <a:lstStyle/>
          <a:p>
            <a:r>
              <a:rPr lang="fi-FI"/>
              <a:t>Jäähallihanke Vantaalle – osapuolet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AA7D8523-081A-4EE9-AB5E-FC871EF7C872}"/>
              </a:ext>
            </a:extLst>
          </p:cNvPr>
          <p:cNvSpPr/>
          <p:nvPr/>
        </p:nvSpPr>
        <p:spPr>
          <a:xfrm>
            <a:off x="4533984" y="3182312"/>
            <a:ext cx="2427347" cy="697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Vantaan</a:t>
            </a:r>
            <a:br>
              <a:rPr lang="fi-FI"/>
            </a:br>
            <a:r>
              <a:rPr lang="fi-FI"/>
              <a:t>Jääurheilun tuki ry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BEB186AA-4A4F-406E-9559-1FA1F143FE7B}"/>
              </a:ext>
            </a:extLst>
          </p:cNvPr>
          <p:cNvSpPr/>
          <p:nvPr/>
        </p:nvSpPr>
        <p:spPr>
          <a:xfrm>
            <a:off x="489856" y="2238588"/>
            <a:ext cx="2427347" cy="569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Sijoittajat</a:t>
            </a:r>
            <a:br>
              <a:rPr lang="fi-FI"/>
            </a:br>
            <a:r>
              <a:rPr lang="fi-FI"/>
              <a:t>rahoittajat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84C9CA5-FD70-4EF9-B0D8-30A94F81EE4D}"/>
              </a:ext>
            </a:extLst>
          </p:cNvPr>
          <p:cNvSpPr/>
          <p:nvPr/>
        </p:nvSpPr>
        <p:spPr>
          <a:xfrm flipH="1">
            <a:off x="8889608" y="1820487"/>
            <a:ext cx="1299521" cy="367700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Yhdistyksen kokous,</a:t>
            </a:r>
          </a:p>
          <a:p>
            <a:pPr algn="ctr"/>
            <a:r>
              <a:rPr lang="fi-FI" sz="1200" dirty="0"/>
              <a:t>hallitus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7F4ABC3-220A-4CDF-8BF9-D28FC56A897F}"/>
              </a:ext>
            </a:extLst>
          </p:cNvPr>
          <p:cNvSpPr/>
          <p:nvPr/>
        </p:nvSpPr>
        <p:spPr>
          <a:xfrm flipH="1">
            <a:off x="6223380" y="1820487"/>
            <a:ext cx="1226770" cy="367700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Yhdistyksen kokous,</a:t>
            </a:r>
          </a:p>
          <a:p>
            <a:pPr algn="ctr"/>
            <a:r>
              <a:rPr lang="fi-FI" sz="1200"/>
              <a:t>hallitus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B644F-41AE-4500-AB60-1D13B5D9916C}"/>
              </a:ext>
            </a:extLst>
          </p:cNvPr>
          <p:cNvSpPr txBox="1"/>
          <p:nvPr/>
        </p:nvSpPr>
        <p:spPr>
          <a:xfrm>
            <a:off x="5747657" y="5523342"/>
            <a:ext cx="1620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VJT perustaminen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Säännöt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Jääpooli/seurojen </a:t>
            </a:r>
            <a:br>
              <a:rPr lang="fi-FI" sz="1200" dirty="0"/>
            </a:br>
            <a:r>
              <a:rPr lang="fi-FI" sz="1200" dirty="0"/>
              <a:t>välinen sopimus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D62D5-2616-45F8-9A69-62D3C4A092FA}"/>
              </a:ext>
            </a:extLst>
          </p:cNvPr>
          <p:cNvSpPr txBox="1"/>
          <p:nvPr/>
        </p:nvSpPr>
        <p:spPr>
          <a:xfrm>
            <a:off x="3580217" y="2307455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/>
              <a:t>Aiesopimus 3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/>
              <a:t>Sopimus Elmon</a:t>
            </a:r>
            <a:br>
              <a:rPr lang="fi-FI" sz="1200"/>
            </a:br>
            <a:r>
              <a:rPr lang="fi-FI" sz="1200"/>
              <a:t>jäät 10 v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455C5312-4094-4A4E-A01D-402B5036115B}"/>
              </a:ext>
            </a:extLst>
          </p:cNvPr>
          <p:cNvSpPr/>
          <p:nvPr/>
        </p:nvSpPr>
        <p:spPr>
          <a:xfrm>
            <a:off x="3923608" y="3473520"/>
            <a:ext cx="781935" cy="188624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63E32-9748-48A8-A56F-E8BBFFBF36F8}"/>
              </a:ext>
            </a:extLst>
          </p:cNvPr>
          <p:cNvSpPr txBox="1"/>
          <p:nvPr/>
        </p:nvSpPr>
        <p:spPr>
          <a:xfrm>
            <a:off x="232473" y="2794494"/>
            <a:ext cx="173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/>
              <a:t>Osakas- 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/>
              <a:t>Rahoitussopimukset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/>
              <a:t>Lainasopimus 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08D25F6C-775B-4911-822B-30211C67C138}"/>
              </a:ext>
            </a:extLst>
          </p:cNvPr>
          <p:cNvSpPr/>
          <p:nvPr/>
        </p:nvSpPr>
        <p:spPr>
          <a:xfrm rot="3216577">
            <a:off x="2292358" y="2918653"/>
            <a:ext cx="524864" cy="151062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78C248AD-386C-44D4-82F3-422B74BB4FAD}"/>
              </a:ext>
            </a:extLst>
          </p:cNvPr>
          <p:cNvSpPr/>
          <p:nvPr/>
        </p:nvSpPr>
        <p:spPr>
          <a:xfrm rot="20331832">
            <a:off x="2808541" y="4004067"/>
            <a:ext cx="1929759" cy="17834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5164A0-9F4C-4A53-B2C1-44D116E7CE0E}"/>
              </a:ext>
            </a:extLst>
          </p:cNvPr>
          <p:cNvSpPr txBox="1"/>
          <p:nvPr/>
        </p:nvSpPr>
        <p:spPr>
          <a:xfrm>
            <a:off x="2880891" y="4542063"/>
            <a:ext cx="3202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Kaupunki tukee seurojen </a:t>
            </a:r>
            <a:br>
              <a:rPr lang="fi-FI" sz="1200" dirty="0"/>
            </a:br>
            <a:r>
              <a:rPr lang="fi-FI" sz="1200" dirty="0"/>
              <a:t>yhteistyötä, VJT:tä ja ”Jääpoolia”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Kaupungin jäätä ei jaeta ohi Jääpoolin/VJT:n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Vuokrasopimus ja tuettu jää (kuten nyt)</a:t>
            </a:r>
            <a:br>
              <a:rPr lang="fi-FI" sz="1200" dirty="0"/>
            </a:br>
            <a:r>
              <a:rPr lang="fi-FI" sz="1200" dirty="0"/>
              <a:t>Tikkurila+Myyrmäki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Kaupunki tukee seuroja taloudellisesti</a:t>
            </a:r>
            <a:br>
              <a:rPr lang="fi-FI" sz="1200" dirty="0"/>
            </a:br>
            <a:r>
              <a:rPr lang="fi-FI" sz="1200" dirty="0"/>
              <a:t>kun käytetään yksityisiä/kaupallisia </a:t>
            </a:r>
            <a:br>
              <a:rPr lang="fi-FI" sz="1200" dirty="0"/>
            </a:br>
            <a:r>
              <a:rPr lang="fi-FI" sz="1200" dirty="0"/>
              <a:t>olosuhteita (jää, halli yms. maksut)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56EDBAD7-C9C2-4ACF-93E3-C9F336E88CEA}"/>
              </a:ext>
            </a:extLst>
          </p:cNvPr>
          <p:cNvSpPr/>
          <p:nvPr/>
        </p:nvSpPr>
        <p:spPr>
          <a:xfrm rot="7115456">
            <a:off x="1729444" y="3995832"/>
            <a:ext cx="524864" cy="131996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A0CC39-855B-43AA-8AB1-BE3E6A2E39EF}"/>
              </a:ext>
            </a:extLst>
          </p:cNvPr>
          <p:cNvSpPr txBox="1"/>
          <p:nvPr/>
        </p:nvSpPr>
        <p:spPr>
          <a:xfrm>
            <a:off x="381945" y="3634530"/>
            <a:ext cx="107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/>
              <a:t>Kaavoitus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/>
              <a:t>Tontti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/>
              <a:t>Maatyöt</a:t>
            </a:r>
          </a:p>
        </p:txBody>
      </p:sp>
    </p:spTree>
    <p:extLst>
      <p:ext uri="{BB962C8B-B14F-4D97-AF65-F5344CB8AC3E}">
        <p14:creationId xmlns:p14="http://schemas.microsoft.com/office/powerpoint/2010/main" val="422649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31573-374F-47E9-B3A3-D255201E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519" y="895928"/>
            <a:ext cx="7356881" cy="5152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6AE4945-D334-41C9-84F3-9E976EDD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13" y="300474"/>
            <a:ext cx="10515600" cy="530802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seuraavaksi?</a:t>
            </a:r>
            <a:endParaRPr lang="en-US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E0C339B-121F-42D5-85B2-583D8CBC47F9}"/>
              </a:ext>
            </a:extLst>
          </p:cNvPr>
          <p:cNvSpPr/>
          <p:nvPr/>
        </p:nvSpPr>
        <p:spPr>
          <a:xfrm>
            <a:off x="6374825" y="3336348"/>
            <a:ext cx="609600" cy="514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B9756-4B2B-4EFD-964E-D22E357913F0}"/>
              </a:ext>
            </a:extLst>
          </p:cNvPr>
          <p:cNvSpPr txBox="1"/>
          <p:nvPr/>
        </p:nvSpPr>
        <p:spPr>
          <a:xfrm>
            <a:off x="489858" y="986769"/>
            <a:ext cx="3977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sz="2000" dirty="0"/>
              <a:t>Aiesopimus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Elmon Jäähalli Oy - VJT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VJT/Seurat sitoutuvat ostamaan jäätä halliyhtiöltä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i-FI" sz="1400" dirty="0"/>
              <a:t>Mahdollistaa rahoituspäätökset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i-FI" sz="1400" dirty="0"/>
              <a:t>Mahdollistaa hankesuunnittelun</a:t>
            </a:r>
            <a:br>
              <a:rPr lang="fi-FI" sz="1400" dirty="0"/>
            </a:br>
            <a:r>
              <a:rPr lang="fi-FI" sz="1400" dirty="0"/>
              <a:t>ja hankkeen etenemisen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i-FI" sz="1400" dirty="0"/>
              <a:t>Tavoitteena halli käytössä H1 2023!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sz="2000" dirty="0"/>
              <a:t>Edellytykset: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VJT:n perustaminen päätökseen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Seurojen päätökset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liittyminen, edustajat ja valtuutukset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Valtuutukset joilla mahdollistetaan aiesopimus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Seurojen välinen sopimus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”Jääpooli”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AE666F-C91A-4F4B-88F2-EB0A0201ADFB}"/>
              </a:ext>
            </a:extLst>
          </p:cNvPr>
          <p:cNvSpPr txBox="1">
            <a:spLocks/>
          </p:cNvSpPr>
          <p:nvPr/>
        </p:nvSpPr>
        <p:spPr>
          <a:xfrm>
            <a:off x="5347262" y="6026640"/>
            <a:ext cx="4439194" cy="40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" dirty="0"/>
              <a:t>Lähde: Jääkiekkoliiton olosuhdekatsaus 2020</a:t>
            </a:r>
          </a:p>
        </p:txBody>
      </p:sp>
    </p:spTree>
    <p:extLst>
      <p:ext uri="{BB962C8B-B14F-4D97-AF65-F5344CB8AC3E}">
        <p14:creationId xmlns:p14="http://schemas.microsoft.com/office/powerpoint/2010/main" val="392246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4" y="365126"/>
            <a:ext cx="10515600" cy="540962"/>
          </a:xfrm>
        </p:spPr>
        <p:txBody>
          <a:bodyPr>
            <a:normAutofit fontScale="90000"/>
          </a:bodyPr>
          <a:lstStyle/>
          <a:p>
            <a:r>
              <a:rPr lang="fi-FI"/>
              <a:t>Aiesopimus pähkinänkuoressa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34" y="1095963"/>
            <a:ext cx="6173189" cy="5043579"/>
          </a:xfrm>
        </p:spPr>
        <p:txBody>
          <a:bodyPr>
            <a:normAutofit/>
          </a:bodyPr>
          <a:lstStyle/>
          <a:p>
            <a:r>
              <a:rPr lang="fi-FI" sz="1800" dirty="0"/>
              <a:t>Osapuolet: </a:t>
            </a:r>
          </a:p>
          <a:p>
            <a:pPr lvl="1"/>
            <a:r>
              <a:rPr lang="fi-FI" sz="1600" dirty="0"/>
              <a:t>Elmon Jäähalli Oy</a:t>
            </a:r>
          </a:p>
          <a:p>
            <a:pPr lvl="1"/>
            <a:r>
              <a:rPr lang="fi-FI" sz="1600" dirty="0"/>
              <a:t>Vantaan Jääurheilun tuki ry</a:t>
            </a:r>
          </a:p>
          <a:p>
            <a:pPr lvl="2"/>
            <a:r>
              <a:rPr lang="fi-FI" sz="1200" dirty="0"/>
              <a:t>Eli vantaalaiset seurat</a:t>
            </a:r>
          </a:p>
          <a:p>
            <a:r>
              <a:rPr lang="fi-FI" sz="1800" dirty="0"/>
              <a:t>Aiesopimus, joka käynnistää hankkeen ja jossa osapuolet sitoutuvat solmimaan varsinaisen jäänostosopimuksen</a:t>
            </a:r>
          </a:p>
          <a:p>
            <a:r>
              <a:rPr lang="fi-FI" sz="1800" dirty="0"/>
              <a:t>Keskeinen kohde, jään ostaminen kun halli on valmis</a:t>
            </a:r>
          </a:p>
          <a:p>
            <a:pPr lvl="1"/>
            <a:r>
              <a:rPr lang="fi-FI" sz="1600" dirty="0"/>
              <a:t>6000 tuntia per vuosi</a:t>
            </a:r>
          </a:p>
          <a:p>
            <a:pPr lvl="1"/>
            <a:r>
              <a:rPr lang="fi-FI" sz="1600" dirty="0"/>
              <a:t>Hintaan 175 euroa / tunti, + alv 10 %</a:t>
            </a:r>
          </a:p>
          <a:p>
            <a:pPr lvl="1"/>
            <a:r>
              <a:rPr lang="fi-FI" sz="1600" dirty="0"/>
              <a:t>10 vuoden ajan hallin valmistumisesta</a:t>
            </a:r>
          </a:p>
          <a:p>
            <a:r>
              <a:rPr lang="fi-FI" sz="1800" dirty="0"/>
              <a:t>Rahallinen arvo – kaikki vantaalaiset seurat yhteensä! </a:t>
            </a:r>
            <a:r>
              <a:rPr lang="fi-FI" sz="1500" dirty="0"/>
              <a:t>		</a:t>
            </a:r>
          </a:p>
          <a:p>
            <a:pPr lvl="1"/>
            <a:r>
              <a:rPr lang="fi-FI" sz="1600" dirty="0"/>
              <a:t>Vuodessa 		1,05 milj. euroa + alv 10 %</a:t>
            </a:r>
          </a:p>
          <a:p>
            <a:pPr lvl="1"/>
            <a:r>
              <a:rPr lang="fi-FI" sz="1600" dirty="0"/>
              <a:t>10 vuodessa yhteensä  	10,5 milj. euroa + alv 10 %</a:t>
            </a:r>
          </a:p>
          <a:p>
            <a:pPr marL="0" indent="0">
              <a:buNone/>
            </a:pPr>
            <a:r>
              <a:rPr lang="fi-FI" sz="1900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C2F2EB-A289-4AEE-A9B2-BE9994969447}"/>
              </a:ext>
            </a:extLst>
          </p:cNvPr>
          <p:cNvSpPr txBox="1">
            <a:spLocks/>
          </p:cNvSpPr>
          <p:nvPr/>
        </p:nvSpPr>
        <p:spPr>
          <a:xfrm>
            <a:off x="6406342" y="1409988"/>
            <a:ext cx="49474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5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975A2-9E22-4F65-B6B8-E2498DCC65C7}"/>
              </a:ext>
            </a:extLst>
          </p:cNvPr>
          <p:cNvSpPr txBox="1">
            <a:spLocks/>
          </p:cNvSpPr>
          <p:nvPr/>
        </p:nvSpPr>
        <p:spPr>
          <a:xfrm>
            <a:off x="7014754" y="3930596"/>
            <a:ext cx="4339046" cy="266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Seuran sitoumus/osuus</a:t>
            </a:r>
          </a:p>
          <a:p>
            <a:pPr lvl="1"/>
            <a:r>
              <a:rPr lang="fi-FI" sz="1600" dirty="0"/>
              <a:t>Ostaa osuuden mukaiset jäät 10 vuotta hallin valmistumisesta</a:t>
            </a:r>
          </a:p>
          <a:p>
            <a:pPr lvl="2"/>
            <a:r>
              <a:rPr lang="fi-FI" sz="1600" dirty="0"/>
              <a:t>Jään käyttäminen/hyödyntäminen</a:t>
            </a:r>
          </a:p>
          <a:p>
            <a:pPr lvl="2"/>
            <a:r>
              <a:rPr lang="fi-FI" sz="1600" dirty="0"/>
              <a:t>Vastaa jään kustannuksista</a:t>
            </a:r>
          </a:p>
          <a:p>
            <a:pPr lvl="1"/>
            <a:r>
              <a:rPr lang="fi-FI" sz="1600" dirty="0"/>
              <a:t>Vastata yhdessä muiden seurojen kanssa sitoumuksista</a:t>
            </a:r>
          </a:p>
          <a:p>
            <a:pPr lvl="1"/>
            <a:r>
              <a:rPr lang="fi-FI" sz="1600" dirty="0"/>
              <a:t>Suunnitella, kehittää ja ylläpitää toimintaa niin, että sitoumukset tulee täytettyä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6C26D-53D3-44F6-83BC-0A321B8C7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54" y="1095964"/>
            <a:ext cx="4538790" cy="25530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82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84F07DD7DB5C42BE2D5585E0E27888" ma:contentTypeVersion="10" ma:contentTypeDescription="Luo uusi asiakirja." ma:contentTypeScope="" ma:versionID="b64c08f7576e264a0ef391cfd0aa0c20">
  <xsd:schema xmlns:xsd="http://www.w3.org/2001/XMLSchema" xmlns:xs="http://www.w3.org/2001/XMLSchema" xmlns:p="http://schemas.microsoft.com/office/2006/metadata/properties" xmlns:ns2="797faba8-f0c8-4096-9de9-5e25308432dc" targetNamespace="http://schemas.microsoft.com/office/2006/metadata/properties" ma:root="true" ma:fieldsID="9b43b6d23de1fa70e66071f67b2cd408" ns2:_="">
    <xsd:import namespace="797faba8-f0c8-4096-9de9-5e25308432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faba8-f0c8-4096-9de9-5e2530843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0E6E2A-5768-4628-9F6D-ED3398E909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7faba8-f0c8-4096-9de9-5e2530843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AB669-3238-4D86-BA4D-D853A26232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5C2DB1-5CB1-4E60-99F6-30CDBC137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1188</Words>
  <Application>Microsoft Office PowerPoint</Application>
  <PresentationFormat>Widescreen</PresentationFormat>
  <Paragraphs>260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Vantaan jäähallihanke  ja Vantaan Jääurheilun tuki ry</vt:lpstr>
      <vt:lpstr>Jääurheilun olosuhteet pk-seudulla 2020</vt:lpstr>
      <vt:lpstr>Tilanne Vantaalla 2020</vt:lpstr>
      <vt:lpstr>Vantaan Jääurheilun tuki ry - tehtävät</vt:lpstr>
      <vt:lpstr>Lisää jäätä Vantaalle</vt:lpstr>
      <vt:lpstr>Missä ollaan nyt?</vt:lpstr>
      <vt:lpstr>Jäähallihanke Vantaalle – osapuolet</vt:lpstr>
      <vt:lpstr>Mitä seuraavaksi?</vt:lpstr>
      <vt:lpstr>Aiesopimus pähkinänkuoressa</vt:lpstr>
      <vt:lpstr>Mahdollisuudet ja riskit</vt:lpstr>
      <vt:lpstr>Aiesopimus käytännössä – seurojen ehdotus</vt:lpstr>
      <vt:lpstr>Aiesopimus käytännössä – nettovaikutus/seura</vt:lpstr>
      <vt:lpstr>VJT toimintasuunnitelma ja budjetti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Vantaan jäähallihanke ja  Vantaan Jääurheilun tuki ry</dc:title>
  <dc:creator>Petri Tarjamo</dc:creator>
  <cp:lastModifiedBy>Petri Tarjamo</cp:lastModifiedBy>
  <cp:revision>8</cp:revision>
  <dcterms:created xsi:type="dcterms:W3CDTF">2021-01-14T13:22:57Z</dcterms:created>
  <dcterms:modified xsi:type="dcterms:W3CDTF">2021-01-25T11:36:24Z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0x0101007884F07DD7DB5C42BE2D5585E0E27888</vt:lpwstr>
  </property>
</Properties>
</file>