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03" r:id="rId3"/>
    <p:sldMasterId id="2147483707" r:id="rId4"/>
  </p:sldMasterIdLst>
  <p:notesMasterIdLst>
    <p:notesMasterId r:id="rId50"/>
  </p:notesMasterIdLst>
  <p:sldIdLst>
    <p:sldId id="321" r:id="rId5"/>
    <p:sldId id="587" r:id="rId6"/>
    <p:sldId id="598" r:id="rId7"/>
    <p:sldId id="259" r:id="rId8"/>
    <p:sldId id="261" r:id="rId9"/>
    <p:sldId id="543" r:id="rId10"/>
    <p:sldId id="596" r:id="rId11"/>
    <p:sldId id="599" r:id="rId12"/>
    <p:sldId id="257" r:id="rId13"/>
    <p:sldId id="558" r:id="rId14"/>
    <p:sldId id="315" r:id="rId15"/>
    <p:sldId id="582" r:id="rId16"/>
    <p:sldId id="580" r:id="rId17"/>
    <p:sldId id="559" r:id="rId18"/>
    <p:sldId id="547" r:id="rId19"/>
    <p:sldId id="561" r:id="rId20"/>
    <p:sldId id="562" r:id="rId21"/>
    <p:sldId id="578" r:id="rId22"/>
    <p:sldId id="579" r:id="rId23"/>
    <p:sldId id="563" r:id="rId24"/>
    <p:sldId id="564" r:id="rId25"/>
    <p:sldId id="310" r:id="rId26"/>
    <p:sldId id="569" r:id="rId27"/>
    <p:sldId id="570" r:id="rId28"/>
    <p:sldId id="572" r:id="rId29"/>
    <p:sldId id="573" r:id="rId30"/>
    <p:sldId id="574" r:id="rId31"/>
    <p:sldId id="597" r:id="rId32"/>
    <p:sldId id="602" r:id="rId33"/>
    <p:sldId id="605" r:id="rId34"/>
    <p:sldId id="603" r:id="rId35"/>
    <p:sldId id="268" r:id="rId36"/>
    <p:sldId id="269" r:id="rId37"/>
    <p:sldId id="270" r:id="rId38"/>
    <p:sldId id="271" r:id="rId39"/>
    <p:sldId id="256" r:id="rId40"/>
    <p:sldId id="264" r:id="rId41"/>
    <p:sldId id="584" r:id="rId42"/>
    <p:sldId id="585" r:id="rId43"/>
    <p:sldId id="604" r:id="rId44"/>
    <p:sldId id="606" r:id="rId45"/>
    <p:sldId id="607" r:id="rId46"/>
    <p:sldId id="601" r:id="rId47"/>
    <p:sldId id="600" r:id="rId48"/>
    <p:sldId id="608" r:id="rId4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F0868-F0EE-45B8-A0C6-A7DCAEAAFE47}" v="5" dt="2025-11-17T11:11:54.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63" d="100"/>
          <a:sy n="63" d="100"/>
        </p:scale>
        <p:origin x="7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ho Soukka" userId="148d666e-55fd-41ad-9728-dd35dd1662ca" providerId="ADAL" clId="{3772586D-D2E5-4B8E-AC28-16CE328C593F}"/>
    <pc:docChg chg="undo custSel addSld delSld modSld">
      <pc:chgData name="Juho Soukka" userId="148d666e-55fd-41ad-9728-dd35dd1662ca" providerId="ADAL" clId="{3772586D-D2E5-4B8E-AC28-16CE328C593F}" dt="2025-11-17T11:16:55.664" v="154" actId="26606"/>
      <pc:docMkLst>
        <pc:docMk/>
      </pc:docMkLst>
      <pc:sldChg chg="add">
        <pc:chgData name="Juho Soukka" userId="148d666e-55fd-41ad-9728-dd35dd1662ca" providerId="ADAL" clId="{3772586D-D2E5-4B8E-AC28-16CE328C593F}" dt="2025-11-17T11:04:06.280" v="68"/>
        <pc:sldMkLst>
          <pc:docMk/>
          <pc:sldMk cId="2301564368" sldId="259"/>
        </pc:sldMkLst>
      </pc:sldChg>
      <pc:sldChg chg="addSp delSp modSp mod setBg addAnim delAnim">
        <pc:chgData name="Juho Soukka" userId="148d666e-55fd-41ad-9728-dd35dd1662ca" providerId="ADAL" clId="{3772586D-D2E5-4B8E-AC28-16CE328C593F}" dt="2025-11-17T11:11:58.456" v="87" actId="26606"/>
        <pc:sldMkLst>
          <pc:docMk/>
          <pc:sldMk cId="0" sldId="321"/>
        </pc:sldMkLst>
        <pc:spChg chg="mod">
          <ac:chgData name="Juho Soukka" userId="148d666e-55fd-41ad-9728-dd35dd1662ca" providerId="ADAL" clId="{3772586D-D2E5-4B8E-AC28-16CE328C593F}" dt="2025-11-17T11:11:58.456" v="87" actId="26606"/>
          <ac:spMkLst>
            <pc:docMk/>
            <pc:sldMk cId="0" sldId="321"/>
            <ac:spMk id="3074" creationId="{CEEBFBB5-5A86-4540-9DF4-BAE38BB3652E}"/>
          </ac:spMkLst>
        </pc:spChg>
        <pc:spChg chg="add del">
          <ac:chgData name="Juho Soukka" userId="148d666e-55fd-41ad-9728-dd35dd1662ca" providerId="ADAL" clId="{3772586D-D2E5-4B8E-AC28-16CE328C593F}" dt="2025-11-17T11:11:45.371" v="82" actId="26606"/>
          <ac:spMkLst>
            <pc:docMk/>
            <pc:sldMk cId="0" sldId="321"/>
            <ac:spMk id="13317" creationId="{854DEE1C-7FD6-4FA0-A96A-BDF952F199AB}"/>
          </ac:spMkLst>
        </pc:spChg>
        <pc:spChg chg="add">
          <ac:chgData name="Juho Soukka" userId="148d666e-55fd-41ad-9728-dd35dd1662ca" providerId="ADAL" clId="{3772586D-D2E5-4B8E-AC28-16CE328C593F}" dt="2025-11-17T11:11:58.456" v="87" actId="26606"/>
          <ac:spMkLst>
            <pc:docMk/>
            <pc:sldMk cId="0" sldId="321"/>
            <ac:spMk id="13318" creationId="{AF1E5E62-9EB9-408E-AE53-A04A4C8110DE}"/>
          </ac:spMkLst>
        </pc:spChg>
        <pc:spChg chg="add del">
          <ac:chgData name="Juho Soukka" userId="148d666e-55fd-41ad-9728-dd35dd1662ca" providerId="ADAL" clId="{3772586D-D2E5-4B8E-AC28-16CE328C593F}" dt="2025-11-17T11:11:51.418" v="85" actId="26606"/>
          <ac:spMkLst>
            <pc:docMk/>
            <pc:sldMk cId="0" sldId="321"/>
            <ac:spMk id="13319" creationId="{93245F62-CCC4-49E4-B95B-EA6C1E790510}"/>
          </ac:spMkLst>
        </pc:spChg>
        <pc:spChg chg="add del">
          <ac:chgData name="Juho Soukka" userId="148d666e-55fd-41ad-9728-dd35dd1662ca" providerId="ADAL" clId="{3772586D-D2E5-4B8E-AC28-16CE328C593F}" dt="2025-11-17T11:11:23.372" v="73" actId="26606"/>
          <ac:spMkLst>
            <pc:docMk/>
            <pc:sldMk cId="0" sldId="321"/>
            <ac:spMk id="13320" creationId="{6753252F-4873-4F63-801D-CC719279A7D5}"/>
          </ac:spMkLst>
        </pc:spChg>
        <pc:spChg chg="add del">
          <ac:chgData name="Juho Soukka" userId="148d666e-55fd-41ad-9728-dd35dd1662ca" providerId="ADAL" clId="{3772586D-D2E5-4B8E-AC28-16CE328C593F}" dt="2025-11-17T11:11:51.418" v="85" actId="26606"/>
          <ac:spMkLst>
            <pc:docMk/>
            <pc:sldMk cId="0" sldId="321"/>
            <ac:spMk id="13321" creationId="{E6C0DD6B-6AA3-448F-9B99-8386295BC1B4}"/>
          </ac:spMkLst>
        </pc:spChg>
        <pc:spChg chg="add del">
          <ac:chgData name="Juho Soukka" userId="148d666e-55fd-41ad-9728-dd35dd1662ca" providerId="ADAL" clId="{3772586D-D2E5-4B8E-AC28-16CE328C593F}" dt="2025-11-17T11:11:23.372" v="73" actId="26606"/>
          <ac:spMkLst>
            <pc:docMk/>
            <pc:sldMk cId="0" sldId="321"/>
            <ac:spMk id="13322" creationId="{047C8CCB-F95D-4249-92DD-651249D3535A}"/>
          </ac:spMkLst>
        </pc:spChg>
        <pc:spChg chg="add">
          <ac:chgData name="Juho Soukka" userId="148d666e-55fd-41ad-9728-dd35dd1662ca" providerId="ADAL" clId="{3772586D-D2E5-4B8E-AC28-16CE328C593F}" dt="2025-11-17T11:11:58.456" v="87" actId="26606"/>
          <ac:spMkLst>
            <pc:docMk/>
            <pc:sldMk cId="0" sldId="321"/>
            <ac:spMk id="13323" creationId="{9C5704B2-7C5B-4738-AF0D-4A2756A69FA1}"/>
          </ac:spMkLst>
        </pc:spChg>
        <pc:spChg chg="add del">
          <ac:chgData name="Juho Soukka" userId="148d666e-55fd-41ad-9728-dd35dd1662ca" providerId="ADAL" clId="{3772586D-D2E5-4B8E-AC28-16CE328C593F}" dt="2025-11-17T11:11:25.107" v="75" actId="26606"/>
          <ac:spMkLst>
            <pc:docMk/>
            <pc:sldMk cId="0" sldId="321"/>
            <ac:spMk id="13324" creationId="{04357C93-F0CB-4A1C-8F77-4E9063789819}"/>
          </ac:spMkLst>
        </pc:spChg>
        <pc:spChg chg="add del">
          <ac:chgData name="Juho Soukka" userId="148d666e-55fd-41ad-9728-dd35dd1662ca" providerId="ADAL" clId="{3772586D-D2E5-4B8E-AC28-16CE328C593F}" dt="2025-11-17T11:11:25.107" v="75" actId="26606"/>
          <ac:spMkLst>
            <pc:docMk/>
            <pc:sldMk cId="0" sldId="321"/>
            <ac:spMk id="13325" creationId="{BA79A7CF-01AF-4178-9369-94E0C90EB046}"/>
          </ac:spMkLst>
        </pc:spChg>
        <pc:spChg chg="add del">
          <ac:chgData name="Juho Soukka" userId="148d666e-55fd-41ad-9728-dd35dd1662ca" providerId="ADAL" clId="{3772586D-D2E5-4B8E-AC28-16CE328C593F}" dt="2025-11-17T11:11:25.107" v="75" actId="26606"/>
          <ac:spMkLst>
            <pc:docMk/>
            <pc:sldMk cId="0" sldId="321"/>
            <ac:spMk id="13326" creationId="{90F533E9-6690-41A8-A372-4C6C622D028D}"/>
          </ac:spMkLst>
        </pc:spChg>
        <pc:spChg chg="add del">
          <ac:chgData name="Juho Soukka" userId="148d666e-55fd-41ad-9728-dd35dd1662ca" providerId="ADAL" clId="{3772586D-D2E5-4B8E-AC28-16CE328C593F}" dt="2025-11-17T11:11:25.107" v="75" actId="26606"/>
          <ac:spMkLst>
            <pc:docMk/>
            <pc:sldMk cId="0" sldId="321"/>
            <ac:spMk id="13327" creationId="{99413ED5-9ED4-4772-BCE4-2BCAE6B12E35}"/>
          </ac:spMkLst>
        </pc:spChg>
        <pc:spChg chg="add">
          <ac:chgData name="Juho Soukka" userId="148d666e-55fd-41ad-9728-dd35dd1662ca" providerId="ADAL" clId="{3772586D-D2E5-4B8E-AC28-16CE328C593F}" dt="2025-11-17T11:11:58.456" v="87" actId="26606"/>
          <ac:spMkLst>
            <pc:docMk/>
            <pc:sldMk cId="0" sldId="321"/>
            <ac:spMk id="13328" creationId="{DFB36DC4-A410-4DF1-8453-1D85743F5E07}"/>
          </ac:spMkLst>
        </pc:spChg>
        <pc:spChg chg="add del">
          <ac:chgData name="Juho Soukka" userId="148d666e-55fd-41ad-9728-dd35dd1662ca" providerId="ADAL" clId="{3772586D-D2E5-4B8E-AC28-16CE328C593F}" dt="2025-11-17T11:11:33.728" v="78" actId="26606"/>
          <ac:spMkLst>
            <pc:docMk/>
            <pc:sldMk cId="0" sldId="321"/>
            <ac:spMk id="13329" creationId="{93245F62-CCC4-49E4-B95B-EA6C1E790510}"/>
          </ac:spMkLst>
        </pc:spChg>
        <pc:spChg chg="add del">
          <ac:chgData name="Juho Soukka" userId="148d666e-55fd-41ad-9728-dd35dd1662ca" providerId="ADAL" clId="{3772586D-D2E5-4B8E-AC28-16CE328C593F}" dt="2025-11-17T11:11:33.728" v="78" actId="26606"/>
          <ac:spMkLst>
            <pc:docMk/>
            <pc:sldMk cId="0" sldId="321"/>
            <ac:spMk id="13330" creationId="{E6C0DD6B-6AA3-448F-9B99-8386295BC1B4}"/>
          </ac:spMkLst>
        </pc:spChg>
        <pc:picChg chg="mod">
          <ac:chgData name="Juho Soukka" userId="148d666e-55fd-41ad-9728-dd35dd1662ca" providerId="ADAL" clId="{3772586D-D2E5-4B8E-AC28-16CE328C593F}" dt="2025-11-17T11:11:58.456" v="87" actId="26606"/>
          <ac:picMkLst>
            <pc:docMk/>
            <pc:sldMk cId="0" sldId="321"/>
            <ac:picMk id="13315" creationId="{9E800420-DC5E-4812-B80F-428CBFCB383E}"/>
          </ac:picMkLst>
        </pc:picChg>
      </pc:sldChg>
      <pc:sldChg chg="modSp del mod">
        <pc:chgData name="Juho Soukka" userId="148d666e-55fd-41ad-9728-dd35dd1662ca" providerId="ADAL" clId="{3772586D-D2E5-4B8E-AC28-16CE328C593F}" dt="2025-11-17T11:15:50.881" v="143" actId="2696"/>
        <pc:sldMkLst>
          <pc:docMk/>
          <pc:sldMk cId="0" sldId="523"/>
        </pc:sldMkLst>
        <pc:spChg chg="mod">
          <ac:chgData name="Juho Soukka" userId="148d666e-55fd-41ad-9728-dd35dd1662ca" providerId="ADAL" clId="{3772586D-D2E5-4B8E-AC28-16CE328C593F}" dt="2025-11-17T11:05:34.535" v="71" actId="5793"/>
          <ac:spMkLst>
            <pc:docMk/>
            <pc:sldMk cId="0" sldId="523"/>
            <ac:spMk id="5123" creationId="{A5E1FD04-9A43-41A2-BD1D-8E67A3DF196B}"/>
          </ac:spMkLst>
        </pc:spChg>
      </pc:sldChg>
      <pc:sldChg chg="addSp delSp modSp mod setBg">
        <pc:chgData name="Juho Soukka" userId="148d666e-55fd-41ad-9728-dd35dd1662ca" providerId="ADAL" clId="{3772586D-D2E5-4B8E-AC28-16CE328C593F}" dt="2025-11-17T11:16:55.664" v="154" actId="26606"/>
        <pc:sldMkLst>
          <pc:docMk/>
          <pc:sldMk cId="0" sldId="537"/>
        </pc:sldMkLst>
        <pc:spChg chg="mod">
          <ac:chgData name="Juho Soukka" userId="148d666e-55fd-41ad-9728-dd35dd1662ca" providerId="ADAL" clId="{3772586D-D2E5-4B8E-AC28-16CE328C593F}" dt="2025-11-17T11:16:55.664" v="154" actId="26606"/>
          <ac:spMkLst>
            <pc:docMk/>
            <pc:sldMk cId="0" sldId="537"/>
            <ac:spMk id="2" creationId="{30BE6547-7D0A-47C7-A5BE-5C88AF55B61E}"/>
          </ac:spMkLst>
        </pc:spChg>
        <pc:spChg chg="mod ord">
          <ac:chgData name="Juho Soukka" userId="148d666e-55fd-41ad-9728-dd35dd1662ca" providerId="ADAL" clId="{3772586D-D2E5-4B8E-AC28-16CE328C593F}" dt="2025-11-17T11:16:55.664" v="154" actId="26606"/>
          <ac:spMkLst>
            <pc:docMk/>
            <pc:sldMk cId="0" sldId="537"/>
            <ac:spMk id="3" creationId="{B7A865C4-AEBE-4376-8DD8-D90523C4DEC3}"/>
          </ac:spMkLst>
        </pc:spChg>
        <pc:spChg chg="add del">
          <ac:chgData name="Juho Soukka" userId="148d666e-55fd-41ad-9728-dd35dd1662ca" providerId="ADAL" clId="{3772586D-D2E5-4B8E-AC28-16CE328C593F}" dt="2025-11-17T11:16:48.598" v="150" actId="26606"/>
          <ac:spMkLst>
            <pc:docMk/>
            <pc:sldMk cId="0" sldId="537"/>
            <ac:spMk id="10" creationId="{45D37F4E-DDB4-456B-97E0-9937730A039F}"/>
          </ac:spMkLst>
        </pc:spChg>
        <pc:spChg chg="add del">
          <ac:chgData name="Juho Soukka" userId="148d666e-55fd-41ad-9728-dd35dd1662ca" providerId="ADAL" clId="{3772586D-D2E5-4B8E-AC28-16CE328C593F}" dt="2025-11-17T11:16:48.598" v="150" actId="26606"/>
          <ac:spMkLst>
            <pc:docMk/>
            <pc:sldMk cId="0" sldId="537"/>
            <ac:spMk id="12" creationId="{B2DD41CD-8F47-4F56-AD12-4E2FF7696987}"/>
          </ac:spMkLst>
        </pc:spChg>
        <pc:grpChg chg="add del">
          <ac:chgData name="Juho Soukka" userId="148d666e-55fd-41ad-9728-dd35dd1662ca" providerId="ADAL" clId="{3772586D-D2E5-4B8E-AC28-16CE328C593F}" dt="2025-11-17T11:16:50.417" v="152" actId="26606"/>
          <ac:grpSpMkLst>
            <pc:docMk/>
            <pc:sldMk cId="0" sldId="537"/>
            <ac:grpSpMk id="14" creationId="{C54A2A4D-19EF-3552-F383-6AD9587C8AFC}"/>
          </ac:grpSpMkLst>
        </pc:grpChg>
        <pc:grpChg chg="add del">
          <ac:chgData name="Juho Soukka" userId="148d666e-55fd-41ad-9728-dd35dd1662ca" providerId="ADAL" clId="{3772586D-D2E5-4B8E-AC28-16CE328C593F}" dt="2025-11-17T11:16:55.664" v="154" actId="26606"/>
          <ac:grpSpMkLst>
            <pc:docMk/>
            <pc:sldMk cId="0" sldId="537"/>
            <ac:grpSpMk id="17" creationId="{16C73AF9-0D33-5C66-5D79-0D0129904B31}"/>
          </ac:grpSpMkLst>
        </pc:grpChg>
        <pc:picChg chg="mod">
          <ac:chgData name="Juho Soukka" userId="148d666e-55fd-41ad-9728-dd35dd1662ca" providerId="ADAL" clId="{3772586D-D2E5-4B8E-AC28-16CE328C593F}" dt="2025-11-17T11:16:55.664" v="154" actId="26606"/>
          <ac:picMkLst>
            <pc:docMk/>
            <pc:sldMk cId="0" sldId="537"/>
            <ac:picMk id="5" creationId="{7BB5D77D-11A4-4058-8327-089A3967B4EF}"/>
          </ac:picMkLst>
        </pc:picChg>
      </pc:sldChg>
      <pc:sldChg chg="modSp mod">
        <pc:chgData name="Juho Soukka" userId="148d666e-55fd-41ad-9728-dd35dd1662ca" providerId="ADAL" clId="{3772586D-D2E5-4B8E-AC28-16CE328C593F}" dt="2025-11-17T11:16:19.396" v="148" actId="255"/>
        <pc:sldMkLst>
          <pc:docMk/>
          <pc:sldMk cId="0" sldId="543"/>
        </pc:sldMkLst>
        <pc:spChg chg="mod">
          <ac:chgData name="Juho Soukka" userId="148d666e-55fd-41ad-9728-dd35dd1662ca" providerId="ADAL" clId="{3772586D-D2E5-4B8E-AC28-16CE328C593F}" dt="2025-11-17T11:16:19.396" v="148" actId="255"/>
          <ac:spMkLst>
            <pc:docMk/>
            <pc:sldMk cId="0" sldId="543"/>
            <ac:spMk id="3" creationId="{F50FF273-6235-462E-B91A-F9E1FD45F1FD}"/>
          </ac:spMkLst>
        </pc:spChg>
        <pc:spChg chg="mod">
          <ac:chgData name="Juho Soukka" userId="148d666e-55fd-41ad-9728-dd35dd1662ca" providerId="ADAL" clId="{3772586D-D2E5-4B8E-AC28-16CE328C593F}" dt="2025-11-17T11:15:32.382" v="142" actId="20577"/>
          <ac:spMkLst>
            <pc:docMk/>
            <pc:sldMk cId="0" sldId="543"/>
            <ac:spMk id="23554" creationId="{F308CA9F-F74E-405F-A6BC-5B70ADE43A67}"/>
          </ac:spMkLst>
        </pc:spChg>
      </pc:sldChg>
      <pc:sldChg chg="modSp mod">
        <pc:chgData name="Juho Soukka" userId="148d666e-55fd-41ad-9728-dd35dd1662ca" providerId="ADAL" clId="{3772586D-D2E5-4B8E-AC28-16CE328C593F}" dt="2025-11-17T11:13:39.946" v="90" actId="20577"/>
        <pc:sldMkLst>
          <pc:docMk/>
          <pc:sldMk cId="1858653999" sldId="579"/>
        </pc:sldMkLst>
        <pc:spChg chg="mod">
          <ac:chgData name="Juho Soukka" userId="148d666e-55fd-41ad-9728-dd35dd1662ca" providerId="ADAL" clId="{3772586D-D2E5-4B8E-AC28-16CE328C593F}" dt="2025-11-17T11:13:39.946" v="90" actId="20577"/>
          <ac:spMkLst>
            <pc:docMk/>
            <pc:sldMk cId="1858653999" sldId="579"/>
            <ac:spMk id="3" creationId="{668F9023-D939-4F64-A8E0-427C9ED84994}"/>
          </ac:spMkLst>
        </pc:spChg>
      </pc:sldChg>
      <pc:sldChg chg="modSp mod">
        <pc:chgData name="Juho Soukka" userId="148d666e-55fd-41ad-9728-dd35dd1662ca" providerId="ADAL" clId="{3772586D-D2E5-4B8E-AC28-16CE328C593F}" dt="2025-11-17T11:03:35.239" v="67"/>
        <pc:sldMkLst>
          <pc:docMk/>
          <pc:sldMk cId="2797505046" sldId="587"/>
        </pc:sldMkLst>
        <pc:spChg chg="mod">
          <ac:chgData name="Juho Soukka" userId="148d666e-55fd-41ad-9728-dd35dd1662ca" providerId="ADAL" clId="{3772586D-D2E5-4B8E-AC28-16CE328C593F}" dt="2025-11-17T11:03:35.239" v="67"/>
          <ac:spMkLst>
            <pc:docMk/>
            <pc:sldMk cId="2797505046" sldId="587"/>
            <ac:spMk id="2" creationId="{B57D6489-8184-4EDD-A897-B064F3424657}"/>
          </ac:spMkLst>
        </pc:spChg>
      </pc:sldChg>
      <pc:sldChg chg="del">
        <pc:chgData name="Juho Soukka" userId="148d666e-55fd-41ad-9728-dd35dd1662ca" providerId="ADAL" clId="{3772586D-D2E5-4B8E-AC28-16CE328C593F}" dt="2025-11-17T11:14:24.018" v="91" actId="2696"/>
        <pc:sldMkLst>
          <pc:docMk/>
          <pc:sldMk cId="1179541191" sldId="5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13013-703B-4588-8B2D-27A6614C4B2C}" type="datetimeFigureOut">
              <a:rPr lang="fi-FI" smtClean="0"/>
              <a:t>17.3.2026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CDB46-E247-4C7A-A71A-A3AB8E65CA25}" type="slidenum">
              <a:rPr lang="fi-FI" smtClean="0"/>
              <a:t>‹#›</a:t>
            </a:fld>
            <a:endParaRPr lang="fi-FI"/>
          </a:p>
        </p:txBody>
      </p:sp>
    </p:spTree>
    <p:extLst>
      <p:ext uri="{BB962C8B-B14F-4D97-AF65-F5344CB8AC3E}">
        <p14:creationId xmlns:p14="http://schemas.microsoft.com/office/powerpoint/2010/main" val="287554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ian kuvan paikkamerkki 1">
            <a:extLst>
              <a:ext uri="{FF2B5EF4-FFF2-40B4-BE49-F238E27FC236}">
                <a16:creationId xmlns:a16="http://schemas.microsoft.com/office/drawing/2014/main" id="{C310CE3B-BF79-4515-BA91-D6D82C0E201D}"/>
              </a:ext>
            </a:extLst>
          </p:cNvPr>
          <p:cNvSpPr>
            <a:spLocks noGrp="1" noRot="1" noChangeAspect="1" noChangeArrowheads="1" noTextEdit="1"/>
          </p:cNvSpPr>
          <p:nvPr>
            <p:ph type="sldImg"/>
          </p:nvPr>
        </p:nvSpPr>
        <p:spPr>
          <a:ln/>
        </p:spPr>
      </p:sp>
      <p:sp>
        <p:nvSpPr>
          <p:cNvPr id="14339" name="Huomautusten paikkamerkki 2">
            <a:extLst>
              <a:ext uri="{FF2B5EF4-FFF2-40B4-BE49-F238E27FC236}">
                <a16:creationId xmlns:a16="http://schemas.microsoft.com/office/drawing/2014/main" id="{51CC43FE-46F2-4726-8AB6-ABFE71B66A1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i-FI" altLang="fi-FI">
              <a:latin typeface="Arial" panose="020B0604020202020204" pitchFamily="34" charset="0"/>
            </a:endParaRPr>
          </a:p>
        </p:txBody>
      </p:sp>
      <p:sp>
        <p:nvSpPr>
          <p:cNvPr id="14340" name="Dian numeron paikkamerkki 3">
            <a:extLst>
              <a:ext uri="{FF2B5EF4-FFF2-40B4-BE49-F238E27FC236}">
                <a16:creationId xmlns:a16="http://schemas.microsoft.com/office/drawing/2014/main" id="{96B3270E-1F2C-41DF-B2C1-2EF50F2BE9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E17F477-E090-45CE-8338-A1DC8C0F3F51}" type="slidenum">
              <a:rPr kumimoji="0" lang="fi-FI" altLang="fi-FI">
                <a:latin typeface="Times New Roman" panose="02020603050405020304" pitchFamily="18" charset="0"/>
              </a:rPr>
              <a:pPr>
                <a:spcBef>
                  <a:spcPct val="0"/>
                </a:spcBef>
              </a:pPr>
              <a:t>1</a:t>
            </a:fld>
            <a:endParaRPr kumimoji="0" lang="fi-FI" altLang="fi-FI">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EB9EA-051F-4FAB-BCCC-18E79270EC82}"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91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i-FI"/>
          </a:p>
          <a:p>
            <a:pPr marL="0" marR="0" lvl="0" indent="0" algn="l" defTabSz="457200" rtl="0" eaLnBrk="1" fontAlgn="auto" latinLnBrk="0" hangingPunct="1">
              <a:lnSpc>
                <a:spcPct val="100000"/>
              </a:lnSpc>
              <a:spcBef>
                <a:spcPts val="0"/>
              </a:spcBef>
              <a:spcAft>
                <a:spcPts val="0"/>
              </a:spcAft>
              <a:buClrTx/>
              <a:buSzTx/>
              <a:buFontTx/>
              <a:buNone/>
              <a:tabLst/>
              <a:defRPr/>
            </a:pPr>
            <a:endParaRPr lang="fi-FI"/>
          </a:p>
          <a:p>
            <a:endParaRPr lang="fi-FI"/>
          </a:p>
        </p:txBody>
      </p:sp>
      <p:sp>
        <p:nvSpPr>
          <p:cNvPr id="4" name="Dian numeron paikkamerkki 3"/>
          <p:cNvSpPr>
            <a:spLocks noGrp="1"/>
          </p:cNvSpPr>
          <p:nvPr>
            <p:ph type="sldNum" sz="quarter" idx="5"/>
          </p:nvPr>
        </p:nvSpPr>
        <p:spPr/>
        <p:txBody>
          <a:bodyPr/>
          <a:lstStyle/>
          <a:p>
            <a:fld id="{124DC9FF-4EA3-BB4E-963A-BBC8F5948155}" type="slidenum">
              <a:rPr lang="en-US" smtClean="0"/>
              <a:pPr/>
              <a:t>11</a:t>
            </a:fld>
            <a:endParaRPr lang="en-US"/>
          </a:p>
        </p:txBody>
      </p:sp>
    </p:spTree>
    <p:extLst>
      <p:ext uri="{BB962C8B-B14F-4D97-AF65-F5344CB8AC3E}">
        <p14:creationId xmlns:p14="http://schemas.microsoft.com/office/powerpoint/2010/main" val="223920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5D2332-671F-4F75-84CD-C054B947BB5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96ECBC6-9612-497E-89A7-1FCBE84F14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2E081FC-0165-47F0-9520-5845A0B2D396}"/>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5" name="Alatunnisteen paikkamerkki 4">
            <a:extLst>
              <a:ext uri="{FF2B5EF4-FFF2-40B4-BE49-F238E27FC236}">
                <a16:creationId xmlns:a16="http://schemas.microsoft.com/office/drawing/2014/main" id="{FDEA9E25-E357-4B09-B308-EDB25289781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CA8204-E194-482F-919A-062B2611F1CC}"/>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118933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22F04B-3FEC-429A-A29A-BFB89AF26C7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B142B49-D060-4CBF-B79B-087E9A13D93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4A624B0-1C9D-4E68-89E8-2EB7D88C040D}"/>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5" name="Alatunnisteen paikkamerkki 4">
            <a:extLst>
              <a:ext uri="{FF2B5EF4-FFF2-40B4-BE49-F238E27FC236}">
                <a16:creationId xmlns:a16="http://schemas.microsoft.com/office/drawing/2014/main" id="{467408A3-86DB-4338-AA38-35F12FCFA28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5272EAA-33D0-4FA4-90E6-04DF513B31BE}"/>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1808745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78C92E7-86A6-4B4D-912F-D50AD57EB001}"/>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2B25747F-DA7D-47AA-9260-D8209C24387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2F502A-0F77-4214-88C4-248E5DAFC67F}"/>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5" name="Alatunnisteen paikkamerkki 4">
            <a:extLst>
              <a:ext uri="{FF2B5EF4-FFF2-40B4-BE49-F238E27FC236}">
                <a16:creationId xmlns:a16="http://schemas.microsoft.com/office/drawing/2014/main" id="{968E2CFC-046A-427A-8BD7-CFC11B0D1C7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B2BA3FF-ED35-4A10-9B38-696889340A2E}"/>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1294936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tsikko ja teksti">
    <p:spTree>
      <p:nvGrpSpPr>
        <p:cNvPr id="1" name=""/>
        <p:cNvGrpSpPr/>
        <p:nvPr/>
      </p:nvGrpSpPr>
      <p:grpSpPr>
        <a:xfrm>
          <a:off x="0" y="0"/>
          <a:ext cx="0" cy="0"/>
          <a:chOff x="0" y="0"/>
          <a:chExt cx="0" cy="0"/>
        </a:xfrm>
      </p:grpSpPr>
      <p:sp>
        <p:nvSpPr>
          <p:cNvPr id="6" name="Title 1"/>
          <p:cNvSpPr>
            <a:spLocks noGrp="1"/>
          </p:cNvSpPr>
          <p:nvPr>
            <p:ph type="title"/>
          </p:nvPr>
        </p:nvSpPr>
        <p:spPr>
          <a:xfrm>
            <a:off x="762636" y="465668"/>
            <a:ext cx="10653475" cy="951971"/>
          </a:xfrm>
        </p:spPr>
        <p:txBody>
          <a:bodyPr anchor="t"/>
          <a:lstStyle>
            <a:lvl1pPr>
              <a:defRPr>
                <a:solidFill>
                  <a:schemeClr val="bg2"/>
                </a:solidFill>
              </a:defRPr>
            </a:lvl1pPr>
          </a:lstStyle>
          <a:p>
            <a:r>
              <a:rPr lang="fi-FI"/>
              <a:t>Muokkaa perustyyl. napsautt.</a:t>
            </a:r>
            <a:endParaRPr lang="en-US" dirty="0"/>
          </a:p>
        </p:txBody>
      </p:sp>
      <p:sp>
        <p:nvSpPr>
          <p:cNvPr id="9" name="Content Placeholder 2"/>
          <p:cNvSpPr>
            <a:spLocks noGrp="1"/>
          </p:cNvSpPr>
          <p:nvPr>
            <p:ph idx="1"/>
          </p:nvPr>
        </p:nvSpPr>
        <p:spPr>
          <a:xfrm>
            <a:off x="762636" y="1478749"/>
            <a:ext cx="10653475" cy="4003418"/>
          </a:xfrm>
        </p:spPr>
        <p:txBody>
          <a:bodyPr/>
          <a:lstStyle>
            <a:lvl1pPr>
              <a:defRPr sz="2800"/>
            </a:lvl1pPr>
            <a:lvl2pPr>
              <a:defRPr sz="2400" baseline="0"/>
            </a:lvl2pPr>
            <a:lvl3pPr>
              <a:defRPr sz="2000" baseline="0"/>
            </a:lvl3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170487670"/>
      </p:ext>
    </p:extLst>
  </p:cSld>
  <p:clrMapOvr>
    <a:masterClrMapping/>
  </p:clrMapOvr>
  <p:transition advClick="0"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 teksti ja kuva">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762636" y="465668"/>
            <a:ext cx="10653475" cy="951971"/>
          </a:xfrm>
        </p:spPr>
        <p:txBody>
          <a:bodyPr anchor="t"/>
          <a:lstStyle>
            <a:lvl1pPr>
              <a:defRPr>
                <a:solidFill>
                  <a:schemeClr val="bg2"/>
                </a:solidFill>
              </a:defRPr>
            </a:lvl1pPr>
          </a:lstStyle>
          <a:p>
            <a:r>
              <a:rPr lang="fi-FI"/>
              <a:t>Muokkaa otsikkoa naps.</a:t>
            </a:r>
            <a:endParaRPr lang="en-US"/>
          </a:p>
        </p:txBody>
      </p:sp>
      <p:sp>
        <p:nvSpPr>
          <p:cNvPr id="9" name="Content Placeholder 2"/>
          <p:cNvSpPr>
            <a:spLocks noGrp="1"/>
          </p:cNvSpPr>
          <p:nvPr>
            <p:ph idx="1" hasCustomPrompt="1"/>
          </p:nvPr>
        </p:nvSpPr>
        <p:spPr>
          <a:xfrm>
            <a:off x="762636" y="1478749"/>
            <a:ext cx="5268453" cy="4014001"/>
          </a:xfrm>
        </p:spPr>
        <p:txBody>
          <a:bodyPr/>
          <a:lstStyle>
            <a:lvl1pPr>
              <a:defRPr sz="2800"/>
            </a:lvl1pPr>
            <a:lvl2pPr>
              <a:defRPr sz="2400" baseline="0"/>
            </a:lvl2pPr>
            <a:lvl3pPr>
              <a:defRPr sz="2000" baseline="0"/>
            </a:lvl3pPr>
          </a:lstStyle>
          <a:p>
            <a:pPr lvl="0"/>
            <a:r>
              <a:rPr lang="fi-FI"/>
              <a:t>Muokkaa tekstiä naps.</a:t>
            </a:r>
          </a:p>
        </p:txBody>
      </p:sp>
      <p:sp>
        <p:nvSpPr>
          <p:cNvPr id="7" name="Picture Placeholder 6"/>
          <p:cNvSpPr>
            <a:spLocks noGrp="1"/>
          </p:cNvSpPr>
          <p:nvPr>
            <p:ph type="pic" sz="quarter" idx="11" hasCustomPrompt="1"/>
          </p:nvPr>
        </p:nvSpPr>
        <p:spPr>
          <a:xfrm>
            <a:off x="6147727" y="1477964"/>
            <a:ext cx="5268384" cy="4014812"/>
          </a:xfrm>
        </p:spPr>
        <p:txBody>
          <a:bodyPr>
            <a:normAutofit/>
          </a:bodyPr>
          <a:lstStyle>
            <a:lvl1pPr>
              <a:defRPr sz="2800"/>
            </a:lvl1pPr>
          </a:lstStyle>
          <a:p>
            <a:r>
              <a:rPr lang="en-US" err="1"/>
              <a:t>Tähän</a:t>
            </a:r>
            <a:r>
              <a:rPr lang="en-US"/>
              <a:t> </a:t>
            </a:r>
            <a:r>
              <a:rPr lang="en-US" err="1"/>
              <a:t>voi</a:t>
            </a:r>
            <a:r>
              <a:rPr lang="en-US"/>
              <a:t> </a:t>
            </a:r>
            <a:r>
              <a:rPr lang="en-US" err="1"/>
              <a:t>laittaa</a:t>
            </a:r>
            <a:r>
              <a:rPr lang="en-US"/>
              <a:t> </a:t>
            </a:r>
            <a:r>
              <a:rPr lang="en-US" err="1"/>
              <a:t>kuvan</a:t>
            </a:r>
            <a:r>
              <a:rPr lang="en-US"/>
              <a:t>.</a:t>
            </a:r>
          </a:p>
        </p:txBody>
      </p:sp>
    </p:spTree>
    <p:extLst>
      <p:ext uri="{BB962C8B-B14F-4D97-AF65-F5344CB8AC3E}">
        <p14:creationId xmlns:p14="http://schemas.microsoft.com/office/powerpoint/2010/main" val="3891239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2C9AAAE-3E55-4BAD-9FDA-1F336483EAFB}"/>
              </a:ext>
            </a:extLst>
          </p:cNvPr>
          <p:cNvSpPr>
            <a:spLocks noGrp="1"/>
          </p:cNvSpPr>
          <p:nvPr>
            <p:ph type="dt" sz="half" idx="10"/>
          </p:nvPr>
        </p:nvSpPr>
        <p:spPr/>
        <p:txBody>
          <a:bodyPr/>
          <a:lstStyle/>
          <a:p>
            <a:pPr fontAlgn="base">
              <a:spcBef>
                <a:spcPct val="0"/>
              </a:spcBef>
              <a:spcAft>
                <a:spcPct val="0"/>
              </a:spcAft>
              <a:defRPr/>
            </a:pPr>
            <a:fld id="{5FDB483E-ED28-47F1-A2F0-EE03B4A92E42}" type="datetime1">
              <a:rPr lang="fi-FI" smtClean="0">
                <a:solidFill>
                  <a:prstClr val="black">
                    <a:tint val="75000"/>
                  </a:prstClr>
                </a:solidFill>
                <a:cs typeface="Arial" charset="0"/>
              </a:rPr>
              <a:pPr fontAlgn="base">
                <a:spcBef>
                  <a:spcPct val="0"/>
                </a:spcBef>
                <a:spcAft>
                  <a:spcPct val="0"/>
                </a:spcAft>
                <a:defRPr/>
              </a:pPr>
              <a:t>17.3.2026</a:t>
            </a:fld>
            <a:endParaRPr lang="fi-FI">
              <a:solidFill>
                <a:prstClr val="black">
                  <a:tint val="75000"/>
                </a:prstClr>
              </a:solidFill>
              <a:cs typeface="Arial" charset="0"/>
            </a:endParaRPr>
          </a:p>
        </p:txBody>
      </p:sp>
      <p:sp>
        <p:nvSpPr>
          <p:cNvPr id="6" name="Alatunnisteen paikkamerkki 5">
            <a:extLst>
              <a:ext uri="{FF2B5EF4-FFF2-40B4-BE49-F238E27FC236}">
                <a16:creationId xmlns:a16="http://schemas.microsoft.com/office/drawing/2014/main" id="{B2ECA6DE-6742-4BE3-9AF9-F2893E6098B4}"/>
              </a:ext>
            </a:extLst>
          </p:cNvPr>
          <p:cNvSpPr>
            <a:spLocks noGrp="1"/>
          </p:cNvSpPr>
          <p:nvPr>
            <p:ph type="ftr" sz="quarter" idx="11"/>
          </p:nvPr>
        </p:nvSpPr>
        <p:spPr/>
        <p:txBody>
          <a:bodyPr/>
          <a:lstStyle/>
          <a:p>
            <a:pPr fontAlgn="base">
              <a:spcBef>
                <a:spcPct val="0"/>
              </a:spcBef>
              <a:spcAft>
                <a:spcPct val="0"/>
              </a:spcAft>
              <a:defRPr/>
            </a:pPr>
            <a:r>
              <a:rPr lang="fi-FI">
                <a:solidFill>
                  <a:prstClr val="black">
                    <a:tint val="75000"/>
                  </a:prstClr>
                </a:solidFill>
                <a:cs typeface="Arial" charset="0"/>
              </a:rPr>
              <a:t>finfamipirkanmaa.fi</a:t>
            </a:r>
          </a:p>
        </p:txBody>
      </p:sp>
    </p:spTree>
    <p:extLst>
      <p:ext uri="{BB962C8B-B14F-4D97-AF65-F5344CB8AC3E}">
        <p14:creationId xmlns:p14="http://schemas.microsoft.com/office/powerpoint/2010/main" val="99307456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914400" y="2130426"/>
            <a:ext cx="10363200" cy="1470025"/>
          </a:xfrm>
        </p:spPr>
        <p:txBody>
          <a:bodyPr/>
          <a:lstStyle/>
          <a:p>
            <a:r>
              <a:rPr lang="fi-FI"/>
              <a:t>Muokkaa perustyyl. napsautt.</a:t>
            </a:r>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7" name="Päivämäärän paikkamerkki 6"/>
          <p:cNvSpPr>
            <a:spLocks noGrp="1"/>
          </p:cNvSpPr>
          <p:nvPr>
            <p:ph type="dt" sz="half" idx="10"/>
          </p:nvPr>
        </p:nvSpPr>
        <p:spPr/>
        <p:txBody>
          <a:bodyPr/>
          <a:lstStyle/>
          <a:p>
            <a:pPr>
              <a:defRPr/>
            </a:pPr>
            <a:fld id="{ED742229-D03A-481F-998B-32F837053FFE}" type="datetime1">
              <a:rPr lang="fi-FI">
                <a:solidFill>
                  <a:prstClr val="black">
                    <a:tint val="75000"/>
                  </a:prstClr>
                </a:solidFill>
              </a:rPr>
              <a:pPr>
                <a:defRPr/>
              </a:pPr>
              <a:t>17.3.2026</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pPr>
              <a:defRPr/>
            </a:pPr>
            <a:r>
              <a:rPr lang="fi-FI">
                <a:solidFill>
                  <a:prstClr val="black">
                    <a:tint val="75000"/>
                  </a:prstClr>
                </a:solidFill>
              </a:rPr>
              <a:t>Etsivä omaistyö- projekti www.omaiset-tampere.fi</a:t>
            </a:r>
          </a:p>
        </p:txBody>
      </p:sp>
      <p:sp>
        <p:nvSpPr>
          <p:cNvPr id="9" name="Dian numeron paikkamerkki 8"/>
          <p:cNvSpPr>
            <a:spLocks noGrp="1"/>
          </p:cNvSpPr>
          <p:nvPr>
            <p:ph type="sldNum" sz="quarter" idx="12"/>
          </p:nvPr>
        </p:nvSpPr>
        <p:spPr>
          <a:xfrm>
            <a:off x="8737600" y="6356351"/>
            <a:ext cx="2844800" cy="365125"/>
          </a:xfrm>
          <a:prstGeom prst="rect">
            <a:avLst/>
          </a:prstGeom>
        </p:spPr>
        <p:txBody>
          <a:bodyPr/>
          <a:lstStyle/>
          <a:p>
            <a:pPr fontAlgn="base">
              <a:spcBef>
                <a:spcPct val="0"/>
              </a:spcBef>
              <a:spcAft>
                <a:spcPct val="0"/>
              </a:spcAft>
              <a:defRPr/>
            </a:pPr>
            <a:fld id="{68FAA021-FEE5-4C7F-8AB1-3E8FCD825959}" type="slidenum">
              <a:rPr lang="fi-FI">
                <a:solidFill>
                  <a:prstClr val="black"/>
                </a:solidFill>
                <a:cs typeface="Arial" charset="0"/>
              </a:rPr>
              <a:pPr fontAlgn="base">
                <a:spcBef>
                  <a:spcPct val="0"/>
                </a:spcBef>
                <a:spcAft>
                  <a:spcPct val="0"/>
                </a:spcAft>
                <a:defRPr/>
              </a:pPr>
              <a:t>‹#›</a:t>
            </a:fld>
            <a:endParaRPr lang="fi-FI">
              <a:solidFill>
                <a:prstClr val="black"/>
              </a:solidFill>
              <a:cs typeface="Arial" charset="0"/>
            </a:endParaRPr>
          </a:p>
        </p:txBody>
      </p:sp>
    </p:spTree>
    <p:extLst>
      <p:ext uri="{BB962C8B-B14F-4D97-AF65-F5344CB8AC3E}">
        <p14:creationId xmlns:p14="http://schemas.microsoft.com/office/powerpoint/2010/main" val="371863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b="1">
                <a:latin typeface="Museo Slab 100" pitchFamily="50" charset="0"/>
              </a:defRPr>
            </a:lvl1pPr>
          </a:lstStyle>
          <a:p>
            <a:pPr>
              <a:defRPr/>
            </a:pPr>
            <a:fld id="{F1748644-4568-4299-A624-B0CEF6DCA134}" type="datetime1">
              <a:rPr lang="fi-FI" smtClean="0">
                <a:solidFill>
                  <a:prstClr val="black">
                    <a:tint val="75000"/>
                  </a:prstClr>
                </a:solidFill>
              </a:rPr>
              <a:pPr>
                <a:defRPr/>
              </a:pPr>
              <a:t>17.3.2026</a:t>
            </a:fld>
            <a:endParaRPr lang="fi-FI" dirty="0">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vl1pPr>
          </a:lstStyle>
          <a:p>
            <a:pPr>
              <a:defRPr/>
            </a:pPr>
            <a:r>
              <a:rPr lang="fi-FI" dirty="0">
                <a:solidFill>
                  <a:prstClr val="black">
                    <a:tint val="75000"/>
                  </a:prstClr>
                </a:solidFill>
              </a:rPr>
              <a:t>Etsivä omaistyö- projekti </a:t>
            </a:r>
            <a:r>
              <a:rPr lang="fi-FI" dirty="0" err="1">
                <a:solidFill>
                  <a:prstClr val="black">
                    <a:tint val="75000"/>
                  </a:prstClr>
                </a:solidFill>
              </a:rPr>
              <a:t>www.omaiset-tampere.fi</a:t>
            </a:r>
            <a:endParaRPr lang="fi-FI" dirty="0">
              <a:solidFill>
                <a:prstClr val="black">
                  <a:tint val="75000"/>
                </a:prstClr>
              </a:solidFill>
            </a:endParaRPr>
          </a:p>
        </p:txBody>
      </p:sp>
      <p:sp>
        <p:nvSpPr>
          <p:cNvPr id="6"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82265A67-49D6-4828-9D57-87E6A72FFE8C}"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4149783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0" i="0" cap="small" baseline="0"/>
            </a:lvl1pPr>
          </a:lstStyle>
          <a:p>
            <a:r>
              <a:rPr lang="fi-FI"/>
              <a:t>Muokkaa perustyyl. napsautt.</a:t>
            </a:r>
            <a:endParaRPr lang="fi-FI" dirty="0"/>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fld id="{5978BD37-2FFF-4ACE-9196-48FFC4508B0F}" type="datetime1">
              <a:rPr lang="fi-FI" smtClean="0">
                <a:solidFill>
                  <a:prstClr val="black">
                    <a:tint val="75000"/>
                  </a:prstClr>
                </a:solidFill>
              </a:rPr>
              <a:pPr>
                <a:defRPr/>
              </a:pPr>
              <a:t>17.3.2026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6"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8B297343-2E93-4BB3-BC7E-7C74566B0BE3}"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1577891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5FDB483E-ED28-47F1-A2F0-EE03B4A92E42}" type="datetime1">
              <a:rPr lang="fi-FI" smtClean="0">
                <a:solidFill>
                  <a:prstClr val="black">
                    <a:tint val="75000"/>
                  </a:prstClr>
                </a:solidFill>
              </a:rPr>
              <a:pPr>
                <a:defRPr/>
              </a:pPr>
              <a:t>17.3.2026</a:t>
            </a:fld>
            <a:endParaRPr lang="fi-FI">
              <a:solidFill>
                <a:prstClr val="black">
                  <a:tint val="75000"/>
                </a:prstClr>
              </a:solidFill>
            </a:endParaRPr>
          </a:p>
        </p:txBody>
      </p:sp>
      <p:sp>
        <p:nvSpPr>
          <p:cNvPr id="6"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7"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E0FB9192-4D03-4E2F-9724-A9FE49199828}"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1593386911"/>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0" cap="sm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p:cNvSpPr>
            <a:spLocks noGrp="1"/>
          </p:cNvSpPr>
          <p:nvPr>
            <p:ph type="dt" sz="half" idx="10"/>
          </p:nvPr>
        </p:nvSpPr>
        <p:spPr/>
        <p:txBody>
          <a:bodyPr/>
          <a:lstStyle>
            <a:lvl1pPr>
              <a:defRPr/>
            </a:lvl1pPr>
          </a:lstStyle>
          <a:p>
            <a:pPr>
              <a:defRPr/>
            </a:pPr>
            <a:fld id="{823CADD4-73A6-4662-8D4F-DA5258265670}" type="datetime1">
              <a:rPr lang="fi-FI" smtClean="0">
                <a:solidFill>
                  <a:prstClr val="black">
                    <a:tint val="75000"/>
                  </a:prstClr>
                </a:solidFill>
              </a:rPr>
              <a:pPr>
                <a:defRPr/>
              </a:pPr>
              <a:t>17.3.2026</a:t>
            </a:fld>
            <a:endParaRPr lang="fi-FI">
              <a:solidFill>
                <a:prstClr val="black">
                  <a:tint val="75000"/>
                </a:prstClr>
              </a:solidFill>
            </a:endParaRPr>
          </a:p>
        </p:txBody>
      </p:sp>
      <p:sp>
        <p:nvSpPr>
          <p:cNvPr id="8"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9"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54844E38-B2AE-41C9-A553-F4DC09130245}"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381056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FDB059-4581-4377-A0A7-01CD32E74A3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CD947A-55D0-42C6-BFEB-496AF12C335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0BBE7D0-2D76-4DA5-BBA2-5D0A345F9578}"/>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5" name="Alatunnisteen paikkamerkki 4">
            <a:extLst>
              <a:ext uri="{FF2B5EF4-FFF2-40B4-BE49-F238E27FC236}">
                <a16:creationId xmlns:a16="http://schemas.microsoft.com/office/drawing/2014/main" id="{8C7A1C5E-A3E3-4F8D-9633-AD3FBA524F6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4EEE353-BE5B-477B-AD09-0B7405504785}"/>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3411456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CC8477EF-DEC8-4B10-9C2F-F78138249B91}" type="datetime1">
              <a:rPr lang="fi-FI" smtClean="0">
                <a:solidFill>
                  <a:prstClr val="black">
                    <a:tint val="75000"/>
                  </a:prstClr>
                </a:solidFill>
              </a:rPr>
              <a:pPr>
                <a:defRPr/>
              </a:pPr>
              <a:t>17.3.2026</a:t>
            </a:fld>
            <a:endParaRPr lang="fi-FI">
              <a:solidFill>
                <a:prstClr val="black">
                  <a:tint val="75000"/>
                </a:prstClr>
              </a:solidFill>
            </a:endParaRPr>
          </a:p>
        </p:txBody>
      </p:sp>
      <p:sp>
        <p:nvSpPr>
          <p:cNvPr id="4"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5"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46EE05D3-9C0A-476A-90E9-AFFBA4E82E93}"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2452109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733FC2EE-1405-4091-AB34-68AED0CFA1C4}" type="datetime1">
              <a:rPr lang="fi-FI" smtClean="0">
                <a:solidFill>
                  <a:prstClr val="black">
                    <a:tint val="75000"/>
                  </a:prstClr>
                </a:solidFill>
              </a:rPr>
              <a:pPr>
                <a:defRPr/>
              </a:pPr>
              <a:t>17.3.2026</a:t>
            </a:fld>
            <a:endParaRPr lang="fi-FI">
              <a:solidFill>
                <a:prstClr val="black">
                  <a:tint val="75000"/>
                </a:prstClr>
              </a:solidFill>
            </a:endParaRPr>
          </a:p>
        </p:txBody>
      </p:sp>
      <p:sp>
        <p:nvSpPr>
          <p:cNvPr id="3"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4"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7085931B-CA19-483D-8267-BBD19BB93AE8}"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525135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9CF55448-B7A8-4E62-AE60-0D72C20EE39D}" type="datetime1">
              <a:rPr lang="fi-FI" smtClean="0">
                <a:solidFill>
                  <a:prstClr val="black">
                    <a:tint val="75000"/>
                  </a:prstClr>
                </a:solidFill>
              </a:rPr>
              <a:pPr>
                <a:defRPr/>
              </a:pPr>
              <a:t>17.3.2026</a:t>
            </a:fld>
            <a:endParaRPr lang="fi-FI">
              <a:solidFill>
                <a:prstClr val="black">
                  <a:tint val="75000"/>
                </a:prstClr>
              </a:solidFill>
            </a:endParaRPr>
          </a:p>
        </p:txBody>
      </p:sp>
      <p:sp>
        <p:nvSpPr>
          <p:cNvPr id="6"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7"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4DC07404-79F6-40BF-A069-83D3398A12D0}"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2275153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9EFF7239-779E-4281-9945-9C2A7C724CEA}" type="datetime1">
              <a:rPr lang="fi-FI" smtClean="0">
                <a:solidFill>
                  <a:prstClr val="black">
                    <a:tint val="75000"/>
                  </a:prstClr>
                </a:solidFill>
              </a:rPr>
              <a:pPr>
                <a:defRPr/>
              </a:pPr>
              <a:t>17.3.2026</a:t>
            </a:fld>
            <a:endParaRPr lang="fi-FI">
              <a:solidFill>
                <a:prstClr val="black">
                  <a:tint val="75000"/>
                </a:prstClr>
              </a:solidFill>
            </a:endParaRPr>
          </a:p>
        </p:txBody>
      </p:sp>
      <p:sp>
        <p:nvSpPr>
          <p:cNvPr id="6"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7"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2766994F-B31F-4275-BE59-5C824FAD7413}"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2563894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bg>
      <p:bgRef idx="1001">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82736380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73D5734F-CFF0-4D85-AF0F-B92F207E9B68}" type="datetime1">
              <a:rPr lang="fi-FI" smtClean="0">
                <a:solidFill>
                  <a:prstClr val="black">
                    <a:tint val="75000"/>
                  </a:prstClr>
                </a:solidFill>
              </a:rPr>
              <a:pPr>
                <a:defRPr/>
              </a:pPr>
              <a:t>17.3.2026</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6"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A6D3A9A0-8548-4854-BDC9-699ACA245252}" type="slidenum">
              <a:rPr lang="fi-FI" smtClean="0">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4190695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tsikkodia">
    <p:bg>
      <p:bgPr>
        <a:solidFill>
          <a:schemeClr val="bg1"/>
        </a:solidFill>
        <a:effectLst/>
      </p:bgPr>
    </p:bg>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4771">
            <a:off x="8277732" y="412515"/>
            <a:ext cx="3357744" cy="18411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Otsikko 1"/>
          <p:cNvSpPr>
            <a:spLocks noGrp="1"/>
          </p:cNvSpPr>
          <p:nvPr>
            <p:ph type="ctrTitle"/>
          </p:nvPr>
        </p:nvSpPr>
        <p:spPr>
          <a:xfrm>
            <a:off x="914400" y="2130426"/>
            <a:ext cx="10363200" cy="1470025"/>
          </a:xfrm>
        </p:spPr>
        <p:txBody>
          <a:bodyPr/>
          <a:lstStyle>
            <a:lvl1pPr>
              <a:defRPr b="1">
                <a:solidFill>
                  <a:srgbClr val="663300"/>
                </a:solidFill>
              </a:defRPr>
            </a:lvl1pPr>
          </a:lstStyle>
          <a:p>
            <a:r>
              <a:rPr lang="fi-FI"/>
              <a:t>Muokkaa perustyyl. napsautt.</a:t>
            </a:r>
            <a:endParaRPr lang="fi-FI" dirty="0"/>
          </a:p>
        </p:txBody>
      </p:sp>
      <p:sp>
        <p:nvSpPr>
          <p:cNvPr id="3" name="Alaotsikk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5" name="Päivämäärän paikkamerkki 3"/>
          <p:cNvSpPr>
            <a:spLocks noGrp="1"/>
          </p:cNvSpPr>
          <p:nvPr>
            <p:ph type="dt" sz="half" idx="10"/>
          </p:nvPr>
        </p:nvSpPr>
        <p:spPr>
          <a:xfrm>
            <a:off x="609600" y="6356351"/>
            <a:ext cx="1261533" cy="365125"/>
          </a:xfrm>
        </p:spPr>
        <p:txBody>
          <a:bodyPr/>
          <a:lstStyle>
            <a:lvl1pPr>
              <a:defRPr/>
            </a:lvl1pPr>
          </a:lstStyle>
          <a:p>
            <a:pPr>
              <a:defRPr/>
            </a:pPr>
            <a:fld id="{ED742229-D03A-481F-998B-32F837053FFE}" type="datetime1">
              <a:rPr lang="fi-FI" smtClean="0">
                <a:solidFill>
                  <a:prstClr val="black">
                    <a:tint val="75000"/>
                  </a:prstClr>
                </a:solidFill>
              </a:rPr>
              <a:pPr>
                <a:defRPr/>
              </a:pPr>
              <a:t>17.3.2026</a:t>
            </a:fld>
            <a:endParaRPr lang="fi-FI">
              <a:solidFill>
                <a:prstClr val="black">
                  <a:tint val="75000"/>
                </a:prstClr>
              </a:solidFill>
            </a:endParaRPr>
          </a:p>
        </p:txBody>
      </p:sp>
      <p:sp>
        <p:nvSpPr>
          <p:cNvPr id="6" name="Alatunnisteen paikkamerkki 4"/>
          <p:cNvSpPr>
            <a:spLocks noGrp="1"/>
          </p:cNvSpPr>
          <p:nvPr>
            <p:ph type="ftr" sz="quarter" idx="11"/>
          </p:nvPr>
        </p:nvSpPr>
        <p:spPr>
          <a:xfrm>
            <a:off x="2063751" y="6356351"/>
            <a:ext cx="8449733" cy="365125"/>
          </a:xfrm>
        </p:spPr>
        <p:txBody>
          <a:bodyPr/>
          <a:lstStyle>
            <a:lvl1pPr>
              <a:defRPr dirty="0"/>
            </a:lvl1pPr>
          </a:lstStyle>
          <a:p>
            <a:pPr>
              <a:defRPr/>
            </a:pPr>
            <a:r>
              <a:rPr lang="fi-FI">
                <a:solidFill>
                  <a:prstClr val="black">
                    <a:tint val="75000"/>
                  </a:prstClr>
                </a:solidFill>
              </a:rPr>
              <a:t>Etsivä omaistyö- projekti www.omaiset-tampere.fi</a:t>
            </a:r>
          </a:p>
        </p:txBody>
      </p:sp>
      <p:sp>
        <p:nvSpPr>
          <p:cNvPr id="7" name="Dian numeron paikkamerkki 5"/>
          <p:cNvSpPr>
            <a:spLocks noGrp="1"/>
          </p:cNvSpPr>
          <p:nvPr>
            <p:ph type="sldNum" sz="quarter" idx="12"/>
          </p:nvPr>
        </p:nvSpPr>
        <p:spPr>
          <a:xfrm>
            <a:off x="10608733" y="6356351"/>
            <a:ext cx="973667" cy="365125"/>
          </a:xfrm>
          <a:prstGeom prst="rect">
            <a:avLst/>
          </a:prstGeom>
        </p:spPr>
        <p:txBody>
          <a:bodyPr/>
          <a:lstStyle>
            <a:lvl1pPr>
              <a:defRPr/>
            </a:lvl1pPr>
          </a:lstStyle>
          <a:p>
            <a:pPr fontAlgn="base">
              <a:spcBef>
                <a:spcPct val="0"/>
              </a:spcBef>
              <a:spcAft>
                <a:spcPct val="0"/>
              </a:spcAft>
              <a:defRPr/>
            </a:pPr>
            <a:fld id="{68FAA021-FEE5-4C7F-8AB1-3E8FCD825959}" type="slidenum">
              <a:rPr lang="fi-FI">
                <a:solidFill>
                  <a:prstClr val="black"/>
                </a:solidFill>
                <a:cs typeface="Arial" charset="0"/>
              </a:rPr>
              <a:pPr fontAlgn="base">
                <a:spcBef>
                  <a:spcPct val="0"/>
                </a:spcBef>
                <a:spcAft>
                  <a:spcPct val="0"/>
                </a:spcAft>
                <a:defRPr/>
              </a:pPr>
              <a:t>‹#›</a:t>
            </a:fld>
            <a:endParaRPr lang="fi-FI">
              <a:solidFill>
                <a:prstClr val="black"/>
              </a:solidFill>
              <a:cs typeface="Arial" charset="0"/>
            </a:endParaRPr>
          </a:p>
        </p:txBody>
      </p:sp>
    </p:spTree>
    <p:extLst>
      <p:ext uri="{BB962C8B-B14F-4D97-AF65-F5344CB8AC3E}">
        <p14:creationId xmlns:p14="http://schemas.microsoft.com/office/powerpoint/2010/main" val="1365109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lgn="l">
              <a:defRPr/>
            </a:lvl1pPr>
          </a:lstStyle>
          <a:p>
            <a:r>
              <a:rPr lang="fi-FI"/>
              <a:t>Muokkaa perustyyl. napsautt.</a:t>
            </a:r>
            <a:endParaRPr lang="fi-FI" dirty="0"/>
          </a:p>
        </p:txBody>
      </p:sp>
      <p:sp>
        <p:nvSpPr>
          <p:cNvPr id="3" name="Sisällön paikkamerkki 2"/>
          <p:cNvSpPr>
            <a:spLocks noGrp="1"/>
          </p:cNvSpPr>
          <p:nvPr>
            <p:ph sz="half" idx="1"/>
          </p:nvPr>
        </p:nvSpPr>
        <p:spPr>
          <a:xfrm>
            <a:off x="911424" y="1628800"/>
            <a:ext cx="5390389" cy="42050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8"/>
          <p:cNvSpPr>
            <a:spLocks noGrp="1"/>
          </p:cNvSpPr>
          <p:nvPr>
            <p:ph type="pic" sz="quarter" idx="13"/>
          </p:nvPr>
        </p:nvSpPr>
        <p:spPr>
          <a:xfrm>
            <a:off x="6864086" y="1628800"/>
            <a:ext cx="4607983" cy="4103688"/>
          </a:xfrm>
          <a:ln>
            <a:solidFill>
              <a:schemeClr val="bg2">
                <a:lumMod val="50000"/>
              </a:schemeClr>
            </a:solidFill>
          </a:ln>
        </p:spPr>
        <p:txBody>
          <a:bodyPr rtlCol="0">
            <a:normAutofit/>
          </a:body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226B5C43-CDBB-490C-AA21-84B6926CEC3A}" type="datetime1">
              <a:rPr lang="fi-FI" smtClean="0">
                <a:solidFill>
                  <a:prstClr val="black">
                    <a:tint val="75000"/>
                  </a:prstClr>
                </a:solidFill>
              </a:rPr>
              <a:pPr>
                <a:defRPr/>
              </a:pPr>
              <a:t>17.3.2026</a:t>
            </a:fld>
            <a:endParaRPr lang="fi-FI">
              <a:solidFill>
                <a:prstClr val="black">
                  <a:tint val="75000"/>
                </a:prstClr>
              </a:solidFill>
            </a:endParaRPr>
          </a:p>
        </p:txBody>
      </p:sp>
      <p:sp>
        <p:nvSpPr>
          <p:cNvPr id="6" name="Alatunnisteen paikkamerkki 4"/>
          <p:cNvSpPr>
            <a:spLocks noGrp="1"/>
          </p:cNvSpPr>
          <p:nvPr>
            <p:ph type="ftr" sz="quarter" idx="15"/>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7" name="Dian numeron paikkamerkki 5"/>
          <p:cNvSpPr>
            <a:spLocks noGrp="1"/>
          </p:cNvSpPr>
          <p:nvPr>
            <p:ph type="sldNum" sz="quarter" idx="16"/>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DD8D154F-74DA-4DE9-9085-A8864F1C26CD}" type="slidenum">
              <a:rPr lang="fi-FI">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4258112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a:t>Lisää kuva napsauttamalla kuvaketta</a:t>
            </a:r>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3"/>
          <p:cNvSpPr>
            <a:spLocks noGrp="1"/>
          </p:cNvSpPr>
          <p:nvPr>
            <p:ph type="dt" sz="half" idx="10"/>
          </p:nvPr>
        </p:nvSpPr>
        <p:spPr/>
        <p:txBody>
          <a:bodyPr/>
          <a:lstStyle>
            <a:lvl1pPr>
              <a:defRPr/>
            </a:lvl1pPr>
          </a:lstStyle>
          <a:p>
            <a:pPr>
              <a:defRPr/>
            </a:pPr>
            <a:fld id="{9EFF7239-779E-4281-9945-9C2A7C724CEA}" type="datetime1">
              <a:rPr lang="fi-FI" smtClean="0">
                <a:solidFill>
                  <a:prstClr val="black">
                    <a:tint val="75000"/>
                  </a:prstClr>
                </a:solidFill>
              </a:rPr>
              <a:pPr>
                <a:defRPr/>
              </a:pPr>
              <a:t>17.3.2026</a:t>
            </a:fld>
            <a:endParaRPr lang="fi-FI">
              <a:solidFill>
                <a:prstClr val="black">
                  <a:tint val="75000"/>
                </a:prstClr>
              </a:solidFill>
            </a:endParaRPr>
          </a:p>
        </p:txBody>
      </p:sp>
      <p:sp>
        <p:nvSpPr>
          <p:cNvPr id="6" name="Alatunnisteen paikkamerkki 4"/>
          <p:cNvSpPr>
            <a:spLocks noGrp="1"/>
          </p:cNvSpPr>
          <p:nvPr>
            <p:ph type="ftr" sz="quarter" idx="11"/>
          </p:nvPr>
        </p:nvSpPr>
        <p:spPr/>
        <p:txBody>
          <a:bodyPr/>
          <a:lstStyle>
            <a:lvl1pPr>
              <a:defRPr/>
            </a:lvl1pPr>
          </a:lstStyle>
          <a:p>
            <a:pPr>
              <a:defRPr/>
            </a:pPr>
            <a:r>
              <a:rPr lang="fi-FI">
                <a:solidFill>
                  <a:prstClr val="black">
                    <a:tint val="75000"/>
                  </a:prstClr>
                </a:solidFill>
              </a:rPr>
              <a:t>Etsivä omaistyö- projekti www.omaiset-tampere.fi</a:t>
            </a:r>
          </a:p>
        </p:txBody>
      </p:sp>
      <p:sp>
        <p:nvSpPr>
          <p:cNvPr id="7"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fontAlgn="base">
              <a:spcBef>
                <a:spcPct val="0"/>
              </a:spcBef>
              <a:spcAft>
                <a:spcPct val="0"/>
              </a:spcAft>
              <a:defRPr/>
            </a:pPr>
            <a:fld id="{2766994F-B31F-4275-BE59-5C824FAD7413}" type="slidenum">
              <a:rPr lang="fi-FI">
                <a:solidFill>
                  <a:prstClr val="black"/>
                </a:solidFill>
                <a:cs typeface="Arial" charset="0"/>
              </a:rPr>
              <a:pPr fontAlgn="base">
                <a:spcBef>
                  <a:spcPct val="0"/>
                </a:spcBef>
                <a:spcAft>
                  <a:spcPct val="0"/>
                </a:spcAft>
                <a:defRPr/>
              </a:pPr>
              <a:t>‹#›</a:t>
            </a:fld>
            <a:endParaRPr lang="fi-FI" dirty="0">
              <a:solidFill>
                <a:prstClr val="black"/>
              </a:solidFill>
              <a:cs typeface="Arial" charset="0"/>
            </a:endParaRPr>
          </a:p>
        </p:txBody>
      </p:sp>
    </p:spTree>
    <p:extLst>
      <p:ext uri="{BB962C8B-B14F-4D97-AF65-F5344CB8AC3E}">
        <p14:creationId xmlns:p14="http://schemas.microsoft.com/office/powerpoint/2010/main" val="3535962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58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513A55-032C-4BAC-A224-45C9045186B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E413A62-514C-41A5-98E0-3B813C860C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37D5425-6560-4405-BAEB-FD8BCF0F4D69}"/>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5" name="Alatunnisteen paikkamerkki 4">
            <a:extLst>
              <a:ext uri="{FF2B5EF4-FFF2-40B4-BE49-F238E27FC236}">
                <a16:creationId xmlns:a16="http://schemas.microsoft.com/office/drawing/2014/main" id="{4AE4E7C2-3C6F-478A-B082-DE85B5776A6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B52FDEB-015B-45AE-82E2-489D1607D306}"/>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4081738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Veneer-otsikk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8769" y="575674"/>
            <a:ext cx="10785897" cy="4631326"/>
          </a:xfrm>
        </p:spPr>
        <p:txBody>
          <a:bodyPr anchor="t" anchorCtr="0">
            <a:noAutofit/>
          </a:bodyPr>
          <a:lstStyle>
            <a:lvl1pPr>
              <a:lnSpc>
                <a:spcPct val="80000"/>
              </a:lnSpc>
              <a:spcBef>
                <a:spcPts val="0"/>
              </a:spcBef>
              <a:defRPr sz="7200" baseline="0">
                <a:solidFill>
                  <a:schemeClr val="bg1"/>
                </a:solidFill>
                <a:latin typeface="Veneer"/>
                <a:cs typeface="Veneer"/>
              </a:defRPr>
            </a:lvl1pPr>
          </a:lstStyle>
          <a:p>
            <a:r>
              <a:rPr lang="fi-FI" dirty="0"/>
              <a:t>Kun yksi </a:t>
            </a:r>
            <a:br>
              <a:rPr lang="fi-FI" dirty="0"/>
            </a:br>
            <a:r>
              <a:rPr lang="fi-FI" dirty="0"/>
              <a:t>sairastuu</a:t>
            </a:r>
            <a:br>
              <a:rPr lang="fi-FI" dirty="0"/>
            </a:br>
            <a:r>
              <a:rPr lang="fi-FI" dirty="0"/>
              <a:t>monen maailma</a:t>
            </a:r>
            <a:br>
              <a:rPr lang="fi-FI" dirty="0"/>
            </a:br>
            <a:r>
              <a:rPr lang="fi-FI" dirty="0"/>
              <a:t>muuttuu.</a:t>
            </a:r>
            <a:endParaRPr lang="en-US" dirty="0"/>
          </a:p>
        </p:txBody>
      </p:sp>
    </p:spTree>
    <p:extLst>
      <p:ext uri="{BB962C8B-B14F-4D97-AF65-F5344CB8AC3E}">
        <p14:creationId xmlns:p14="http://schemas.microsoft.com/office/powerpoint/2010/main" val="233653774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Otsikko ja teksti">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762636" y="465668"/>
            <a:ext cx="10653475" cy="951971"/>
          </a:xfrm>
        </p:spPr>
        <p:txBody>
          <a:bodyPr anchor="t"/>
          <a:lstStyle>
            <a:lvl1pPr>
              <a:defRPr>
                <a:solidFill>
                  <a:schemeClr val="bg2"/>
                </a:solidFill>
              </a:defRPr>
            </a:lvl1pPr>
          </a:lstStyle>
          <a:p>
            <a:r>
              <a:rPr lang="fi-FI" dirty="0"/>
              <a:t>Muokkaa otsikkoa naps.</a:t>
            </a:r>
            <a:endParaRPr lang="en-US" dirty="0"/>
          </a:p>
        </p:txBody>
      </p:sp>
      <p:sp>
        <p:nvSpPr>
          <p:cNvPr id="9" name="Content Placeholder 2"/>
          <p:cNvSpPr>
            <a:spLocks noGrp="1"/>
          </p:cNvSpPr>
          <p:nvPr>
            <p:ph idx="1" hasCustomPrompt="1"/>
          </p:nvPr>
        </p:nvSpPr>
        <p:spPr>
          <a:xfrm>
            <a:off x="762636" y="1478749"/>
            <a:ext cx="10653475" cy="4003418"/>
          </a:xfrm>
        </p:spPr>
        <p:txBody>
          <a:bodyPr/>
          <a:lstStyle>
            <a:lvl1pPr>
              <a:defRPr sz="2800"/>
            </a:lvl1pPr>
            <a:lvl2pPr>
              <a:defRPr sz="2400" baseline="0"/>
            </a:lvl2pPr>
            <a:lvl3pPr>
              <a:defRPr sz="2000" baseline="0"/>
            </a:lvl3pPr>
          </a:lstStyle>
          <a:p>
            <a:pPr lvl="0"/>
            <a:r>
              <a:rPr lang="fi-FI" dirty="0"/>
              <a:t>Muokkaa tekstiä naps.</a:t>
            </a:r>
          </a:p>
          <a:p>
            <a:pPr lvl="1"/>
            <a:r>
              <a:rPr lang="fi-FI" dirty="0"/>
              <a:t>Toinen taso.</a:t>
            </a:r>
          </a:p>
          <a:p>
            <a:pPr lvl="2"/>
            <a:r>
              <a:rPr lang="fi-FI" dirty="0"/>
              <a:t>Kolmas taso.</a:t>
            </a:r>
          </a:p>
        </p:txBody>
      </p:sp>
    </p:spTree>
    <p:extLst>
      <p:ext uri="{BB962C8B-B14F-4D97-AF65-F5344CB8AC3E}">
        <p14:creationId xmlns:p14="http://schemas.microsoft.com/office/powerpoint/2010/main" val="798022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267442-4CD6-4F84-834C-E1E2073EE52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D84E09A7-C5DF-4025-9595-DF2CA56DC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81F3205-50FB-40CB-95CC-E4B341D421FC}"/>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5" name="Alatunnisteen paikkamerkki 4">
            <a:extLst>
              <a:ext uri="{FF2B5EF4-FFF2-40B4-BE49-F238E27FC236}">
                <a16:creationId xmlns:a16="http://schemas.microsoft.com/office/drawing/2014/main" id="{19C65357-79B4-4DE9-AFC2-D5158375DCB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CB021F-CB56-4B55-A218-B5268BA9767B}"/>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1356920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8FC2E3-F1E4-4027-BCAA-914D2E45DCA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AA57177-B53C-410F-9A99-8950B4E29DC7}"/>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BE06863-1AE4-4029-BAB6-6BF8E494104A}"/>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5" name="Alatunnisteen paikkamerkki 4">
            <a:extLst>
              <a:ext uri="{FF2B5EF4-FFF2-40B4-BE49-F238E27FC236}">
                <a16:creationId xmlns:a16="http://schemas.microsoft.com/office/drawing/2014/main" id="{2ED7009F-CCC4-42CD-B0AA-3C0DEE3122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3C1ED1C-CCD0-4995-B3EC-1C8E917137A0}"/>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621928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70B20B-14BD-4AA3-A5D7-BD3783CA484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100BEC-2AEF-4CE8-808D-5273D54CA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888BEF5B-A9F8-41AC-8314-E7277366104A}"/>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5" name="Alatunnisteen paikkamerkki 4">
            <a:extLst>
              <a:ext uri="{FF2B5EF4-FFF2-40B4-BE49-F238E27FC236}">
                <a16:creationId xmlns:a16="http://schemas.microsoft.com/office/drawing/2014/main" id="{01EC9900-1396-4AE7-AB6F-E65072BDA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DB8CD01-2819-4B8C-A6D5-9396CE7577ED}"/>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3487297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3A66BA-4790-46E1-973D-9926AEB8820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DAAC2B2-19B6-48E3-AAD3-216E245E4E57}"/>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343BBE9-5912-4688-B227-38D7C844114C}"/>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738C75E-C7F7-40A4-8AB3-421D5F75089A}"/>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6" name="Alatunnisteen paikkamerkki 5">
            <a:extLst>
              <a:ext uri="{FF2B5EF4-FFF2-40B4-BE49-F238E27FC236}">
                <a16:creationId xmlns:a16="http://schemas.microsoft.com/office/drawing/2014/main" id="{D5980D00-6246-45E5-9A3E-EE999056825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1337F4A-1E91-4EEB-87C8-D4A55188C4AB}"/>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902276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6282ED-EF3B-4CE5-9F2C-0DADC5DFA34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5018BF4-27E3-459B-859F-66F655236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C1C8C6A9-F0CD-4004-8446-CB49AF259450}"/>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1CF0A68-C58A-4005-B175-76C560775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734FCAD-ABD1-4094-B7CE-C925C18E5D86}"/>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8E545E2-B1CB-4832-B190-200887B6C671}"/>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8" name="Alatunnisteen paikkamerkki 7">
            <a:extLst>
              <a:ext uri="{FF2B5EF4-FFF2-40B4-BE49-F238E27FC236}">
                <a16:creationId xmlns:a16="http://schemas.microsoft.com/office/drawing/2014/main" id="{34A72164-E1F5-496B-B931-D044E8F58060}"/>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563BA85-FB72-40B9-871F-928FA1A00050}"/>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1113348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BABBBC-A078-488B-A139-F9970C086FC8}"/>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7F38907-F085-4628-8E7B-C08C54821503}"/>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4" name="Alatunnisteen paikkamerkki 3">
            <a:extLst>
              <a:ext uri="{FF2B5EF4-FFF2-40B4-BE49-F238E27FC236}">
                <a16:creationId xmlns:a16="http://schemas.microsoft.com/office/drawing/2014/main" id="{23E37AE6-6C9A-439C-8B77-798B234C879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BA4D48F-1A52-4257-AF0D-70AF8C8A052F}"/>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1789053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316C4EB-356B-4B29-ABE3-443630EA4995}"/>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3" name="Alatunnisteen paikkamerkki 2">
            <a:extLst>
              <a:ext uri="{FF2B5EF4-FFF2-40B4-BE49-F238E27FC236}">
                <a16:creationId xmlns:a16="http://schemas.microsoft.com/office/drawing/2014/main" id="{29CA4644-C3F9-4DB5-9342-53AB44BD037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8075E41-059B-4BA5-A75A-F2B6ECF91C6C}"/>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3406738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968A32-78C3-4A40-BB1D-2642E97DDB5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673583E-0219-4B8B-8F80-16EA46866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3952E94-7E3E-453F-A857-E6F37B51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DB003FE6-EDE5-4E96-B666-7C8F64D89CA2}"/>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6" name="Alatunnisteen paikkamerkki 5">
            <a:extLst>
              <a:ext uri="{FF2B5EF4-FFF2-40B4-BE49-F238E27FC236}">
                <a16:creationId xmlns:a16="http://schemas.microsoft.com/office/drawing/2014/main" id="{A1463AB6-B2DC-41D3-B120-CBD031D72BC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5DA0C6E-2C1F-4D14-A799-BA4C74B3F656}"/>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3603272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E2BDBC-E307-4C2D-91FB-35711CA64C1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13BDC18-9B4E-4C1A-A582-B6628404592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4243846-CB1C-4745-8834-8B3179FDE5C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1782085-B594-489F-BF6E-0490BD46DC61}"/>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6" name="Alatunnisteen paikkamerkki 5">
            <a:extLst>
              <a:ext uri="{FF2B5EF4-FFF2-40B4-BE49-F238E27FC236}">
                <a16:creationId xmlns:a16="http://schemas.microsoft.com/office/drawing/2014/main" id="{55449EDB-8704-4905-95C6-AFFA2C72191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4998AB-9A9A-44F6-B86F-83C49E5508FD}"/>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2491357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C3DCB1-2DC9-419A-9F4B-6F6DB224EF4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FB677F5-FF92-4F26-84E6-FF1B850C4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BD93226-908A-4103-A9AB-99C093155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36EC7AAF-41D4-45F4-8120-4951FB1E3ED5}"/>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6" name="Alatunnisteen paikkamerkki 5">
            <a:extLst>
              <a:ext uri="{FF2B5EF4-FFF2-40B4-BE49-F238E27FC236}">
                <a16:creationId xmlns:a16="http://schemas.microsoft.com/office/drawing/2014/main" id="{8222CFDB-2763-4592-A029-76592E47BB3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1D8D562-37C2-4A35-B151-7154B09DCD7C}"/>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2664062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047039-A14C-4956-9484-F3E9923958E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2CDE421-CB19-47E6-850A-EE2F32A23360}"/>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7241F9-C2C6-4B9B-8DDD-42C64A6BD49D}"/>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5" name="Alatunnisteen paikkamerkki 4">
            <a:extLst>
              <a:ext uri="{FF2B5EF4-FFF2-40B4-BE49-F238E27FC236}">
                <a16:creationId xmlns:a16="http://schemas.microsoft.com/office/drawing/2014/main" id="{D80B05B6-1765-4D77-889B-36594DA63AD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C37CC51-CAE4-406A-A26B-6DE0CE00AB5D}"/>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3007744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205DF11-E347-4C00-BAAA-F7D9E41170F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E02040EC-B575-41D7-A418-561C658621F5}"/>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480225-98FB-4CA4-A327-948CB856DFEA}"/>
              </a:ext>
            </a:extLst>
          </p:cNvPr>
          <p:cNvSpPr>
            <a:spLocks noGrp="1"/>
          </p:cNvSpPr>
          <p:nvPr>
            <p:ph type="dt" sz="half" idx="10"/>
          </p:nvPr>
        </p:nvSpPr>
        <p:spPr/>
        <p:txBody>
          <a:bodyPr/>
          <a:lstStyle/>
          <a:p>
            <a:fld id="{AF4B3DDD-7195-4231-A0E6-6EAD71C82606}" type="datetimeFigureOut">
              <a:rPr lang="fi-FI" smtClean="0"/>
              <a:t>17.3.2026</a:t>
            </a:fld>
            <a:endParaRPr lang="fi-FI"/>
          </a:p>
        </p:txBody>
      </p:sp>
      <p:sp>
        <p:nvSpPr>
          <p:cNvPr id="5" name="Alatunnisteen paikkamerkki 4">
            <a:extLst>
              <a:ext uri="{FF2B5EF4-FFF2-40B4-BE49-F238E27FC236}">
                <a16:creationId xmlns:a16="http://schemas.microsoft.com/office/drawing/2014/main" id="{56AF82AA-5E5B-4D0F-BB27-B0964C765DB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F108380-05CD-49D7-9CD6-E38FE2ED3961}"/>
              </a:ext>
            </a:extLst>
          </p:cNvPr>
          <p:cNvSpPr>
            <a:spLocks noGrp="1"/>
          </p:cNvSpPr>
          <p:nvPr>
            <p:ph type="sldNum" sz="quarter" idx="12"/>
          </p:nvPr>
        </p:nvSpPr>
        <p:spPr/>
        <p:txBody>
          <a:bodyPr/>
          <a:lstStyle/>
          <a:p>
            <a:fld id="{EACEFEDD-5283-491E-A406-895258907DFE}" type="slidenum">
              <a:rPr lang="fi-FI" smtClean="0"/>
              <a:t>‹#›</a:t>
            </a:fld>
            <a:endParaRPr lang="fi-FI"/>
          </a:p>
        </p:txBody>
      </p:sp>
    </p:spTree>
    <p:extLst>
      <p:ext uri="{BB962C8B-B14F-4D97-AF65-F5344CB8AC3E}">
        <p14:creationId xmlns:p14="http://schemas.microsoft.com/office/powerpoint/2010/main" val="1045445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569EE4-3519-42DA-95CB-C824C67D71AA}"/>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524AF48-40D3-41E2-B5CE-CA8BBE38D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6B976B5-6466-4658-873F-C75AC7C247C6}"/>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9AC8C5D-19F8-447C-91C5-E8E47864A0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4DEC8BF-DA8A-454B-BE4F-4D5108DAE025}"/>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A2E78A8-11A8-4728-870D-E0334CD0028D}"/>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8" name="Alatunnisteen paikkamerkki 7">
            <a:extLst>
              <a:ext uri="{FF2B5EF4-FFF2-40B4-BE49-F238E27FC236}">
                <a16:creationId xmlns:a16="http://schemas.microsoft.com/office/drawing/2014/main" id="{48CACC3A-D5C0-4FAF-B025-81A164A778C1}"/>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771A67B-D73A-4E60-BFF4-A7F2692D0A16}"/>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285344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7000B-3D86-4FA2-91D7-7C3D331898D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4E1F062-2606-4BF7-A743-4B56103D48EC}"/>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4" name="Alatunnisteen paikkamerkki 3">
            <a:extLst>
              <a:ext uri="{FF2B5EF4-FFF2-40B4-BE49-F238E27FC236}">
                <a16:creationId xmlns:a16="http://schemas.microsoft.com/office/drawing/2014/main" id="{3379C97F-A60D-482B-9302-8945DCF411F2}"/>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57C7113-FF19-43D7-AB5B-16FF8E353641}"/>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393619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75DE231-BF65-4E84-BD12-A395A2349908}"/>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3" name="Alatunnisteen paikkamerkki 2">
            <a:extLst>
              <a:ext uri="{FF2B5EF4-FFF2-40B4-BE49-F238E27FC236}">
                <a16:creationId xmlns:a16="http://schemas.microsoft.com/office/drawing/2014/main" id="{5786D49B-0365-467C-AC2F-0E6DCB1FF89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2F7F64C-F451-4903-BEEA-27CF968D5DB6}"/>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157458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84BE96-7F76-4194-BB58-17F7E517B05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10AA3E8-49B1-4A8D-A759-3E34F9E3C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E2489B8-E562-4918-825C-0D327525B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73920F7-28A6-41BA-B5C0-E7FCA88A4710}"/>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6" name="Alatunnisteen paikkamerkki 5">
            <a:extLst>
              <a:ext uri="{FF2B5EF4-FFF2-40B4-BE49-F238E27FC236}">
                <a16:creationId xmlns:a16="http://schemas.microsoft.com/office/drawing/2014/main" id="{C7BD5E1C-325C-4D12-A8EE-D57C0163E41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8D76D69-A135-49B2-AB69-6FEEE83F58C8}"/>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194336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C58341-BCB3-4AA9-9157-4E287BA67D6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1CF15FE-3009-46BC-AFA4-51AE8507FC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C9E7ACF-7DCF-4F38-ABF9-9F9051374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9A228E1-020A-4EDC-9AA2-74441F045693}"/>
              </a:ext>
            </a:extLst>
          </p:cNvPr>
          <p:cNvSpPr>
            <a:spLocks noGrp="1"/>
          </p:cNvSpPr>
          <p:nvPr>
            <p:ph type="dt" sz="half" idx="10"/>
          </p:nvPr>
        </p:nvSpPr>
        <p:spPr/>
        <p:txBody>
          <a:bodyPr/>
          <a:lstStyle/>
          <a:p>
            <a:fld id="{9DC46939-BF63-44EB-8880-8B99B0FBE963}" type="datetimeFigureOut">
              <a:rPr lang="fi-FI" smtClean="0"/>
              <a:t>17.3.2026</a:t>
            </a:fld>
            <a:endParaRPr lang="fi-FI"/>
          </a:p>
        </p:txBody>
      </p:sp>
      <p:sp>
        <p:nvSpPr>
          <p:cNvPr id="6" name="Alatunnisteen paikkamerkki 5">
            <a:extLst>
              <a:ext uri="{FF2B5EF4-FFF2-40B4-BE49-F238E27FC236}">
                <a16:creationId xmlns:a16="http://schemas.microsoft.com/office/drawing/2014/main" id="{C5B524A7-66F8-454C-B88F-AB6713402CA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8871E6E-E607-4407-B22A-3410D23BE355}"/>
              </a:ext>
            </a:extLst>
          </p:cNvPr>
          <p:cNvSpPr>
            <a:spLocks noGrp="1"/>
          </p:cNvSpPr>
          <p:nvPr>
            <p:ph type="sldNum" sz="quarter" idx="12"/>
          </p:nvPr>
        </p:nvSpPr>
        <p:spPr/>
        <p:txBody>
          <a:bodyPr/>
          <a:lstStyle/>
          <a:p>
            <a:fld id="{8F41F622-0A8C-474D-86F4-71DE9C48ABA8}" type="slidenum">
              <a:rPr lang="fi-FI" smtClean="0"/>
              <a:t>‹#›</a:t>
            </a:fld>
            <a:endParaRPr lang="fi-FI"/>
          </a:p>
        </p:txBody>
      </p:sp>
    </p:spTree>
    <p:extLst>
      <p:ext uri="{BB962C8B-B14F-4D97-AF65-F5344CB8AC3E}">
        <p14:creationId xmlns:p14="http://schemas.microsoft.com/office/powerpoint/2010/main" val="3637550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30576F5-11E4-4EEB-B3B4-F99BE29C84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0D07CD2-DB5F-4343-A9BB-A3A1D05927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0ABBC6F-3CCF-425B-A85B-944F88827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46939-BF63-44EB-8880-8B99B0FBE963}" type="datetimeFigureOut">
              <a:rPr lang="fi-FI" smtClean="0"/>
              <a:t>17.3.2026</a:t>
            </a:fld>
            <a:endParaRPr lang="fi-FI"/>
          </a:p>
        </p:txBody>
      </p:sp>
      <p:sp>
        <p:nvSpPr>
          <p:cNvPr id="5" name="Alatunnisteen paikkamerkki 4">
            <a:extLst>
              <a:ext uri="{FF2B5EF4-FFF2-40B4-BE49-F238E27FC236}">
                <a16:creationId xmlns:a16="http://schemas.microsoft.com/office/drawing/2014/main" id="{7EC4D8F6-CFD0-4522-A524-64C827CA4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363674C-F3FB-4ECE-8E70-E6E8E997D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1F622-0A8C-474D-86F4-71DE9C48ABA8}" type="slidenum">
              <a:rPr lang="fi-FI" smtClean="0"/>
              <a:t>‹#›</a:t>
            </a:fld>
            <a:endParaRPr lang="fi-FI"/>
          </a:p>
        </p:txBody>
      </p:sp>
    </p:spTree>
    <p:extLst>
      <p:ext uri="{BB962C8B-B14F-4D97-AF65-F5344CB8AC3E}">
        <p14:creationId xmlns:p14="http://schemas.microsoft.com/office/powerpoint/2010/main" val="88085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624417" y="2603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dirty="0"/>
              <a:t>Muokkaa </a:t>
            </a:r>
            <a:r>
              <a:rPr lang="fi-FI" altLang="fi-FI" dirty="0" err="1"/>
              <a:t>perustyyl</a:t>
            </a:r>
            <a:r>
              <a:rPr lang="fi-FI" altLang="fi-FI" dirty="0"/>
              <a:t>. </a:t>
            </a:r>
            <a:r>
              <a:rPr lang="fi-FI" altLang="fi-FI" dirty="0" err="1"/>
              <a:t>napsautt</a:t>
            </a:r>
            <a:r>
              <a:rPr lang="fi-FI" altLang="fi-FI" dirty="0"/>
              <a:t>.</a:t>
            </a:r>
          </a:p>
        </p:txBody>
      </p:sp>
      <p:sp>
        <p:nvSpPr>
          <p:cNvPr id="1027" name="Tekstin paikkamerkki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dirty="0"/>
              <a:t>Muokkaa tekstin perustyylejä napsauttamalla</a:t>
            </a:r>
          </a:p>
          <a:p>
            <a:pPr lvl="1"/>
            <a:r>
              <a:rPr lang="fi-FI" altLang="fi-FI" dirty="0"/>
              <a:t>toinen taso</a:t>
            </a:r>
          </a:p>
          <a:p>
            <a:pPr lvl="2"/>
            <a:r>
              <a:rPr lang="fi-FI" altLang="fi-FI" dirty="0"/>
              <a:t>kolmas taso</a:t>
            </a:r>
          </a:p>
          <a:p>
            <a:pPr lvl="3"/>
            <a:r>
              <a:rPr lang="fi-FI" altLang="fi-FI" dirty="0"/>
              <a:t>neljäs taso</a:t>
            </a:r>
          </a:p>
          <a:p>
            <a:pPr lvl="4"/>
            <a:r>
              <a:rPr lang="fi-FI" altLang="fi-FI" dirty="0"/>
              <a:t>viides taso</a:t>
            </a:r>
          </a:p>
        </p:txBody>
      </p:sp>
      <p:sp>
        <p:nvSpPr>
          <p:cNvPr id="4" name="Päivämäärän paikkamerkki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5FDB483E-ED28-47F1-A2F0-EE03B4A92E42}" type="datetime1">
              <a:rPr lang="fi-FI">
                <a:solidFill>
                  <a:prstClr val="black">
                    <a:tint val="75000"/>
                  </a:prstClr>
                </a:solidFill>
                <a:cs typeface="Arial" charset="0"/>
              </a:rPr>
              <a:pPr fontAlgn="base">
                <a:spcBef>
                  <a:spcPct val="0"/>
                </a:spcBef>
                <a:spcAft>
                  <a:spcPct val="0"/>
                </a:spcAft>
                <a:defRPr/>
              </a:pPr>
              <a:t>17.3.2026</a:t>
            </a:fld>
            <a:endParaRPr lang="fi-FI">
              <a:solidFill>
                <a:prstClr val="black">
                  <a:tint val="75000"/>
                </a:prstClr>
              </a:solidFill>
              <a:cs typeface="Arial" charset="0"/>
            </a:endParaRPr>
          </a:p>
        </p:txBody>
      </p:sp>
      <p:sp>
        <p:nvSpPr>
          <p:cNvPr id="5" name="Alatunnisteen paikkamerk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1" dirty="0" err="1" smtClean="0">
                <a:solidFill>
                  <a:schemeClr val="tx1">
                    <a:tint val="75000"/>
                  </a:schemeClr>
                </a:solidFill>
                <a:latin typeface="Museo Slab 100" pitchFamily="50" charset="0"/>
              </a:defRPr>
            </a:lvl1pPr>
          </a:lstStyle>
          <a:p>
            <a:pPr fontAlgn="base">
              <a:spcBef>
                <a:spcPct val="0"/>
              </a:spcBef>
              <a:spcAft>
                <a:spcPct val="0"/>
              </a:spcAft>
              <a:defRPr/>
            </a:pPr>
            <a:r>
              <a:rPr lang="fi-FI">
                <a:solidFill>
                  <a:prstClr val="black">
                    <a:tint val="75000"/>
                  </a:prstClr>
                </a:solidFill>
                <a:cs typeface="Arial" charset="0"/>
              </a:rPr>
              <a:t>finfamipirkanmaa.fi</a:t>
            </a:r>
          </a:p>
        </p:txBody>
      </p:sp>
      <p:pic>
        <p:nvPicPr>
          <p:cNvPr id="2" name="Kuva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360363" y="5561914"/>
            <a:ext cx="2543605" cy="1107447"/>
          </a:xfrm>
          <a:prstGeom prst="rect">
            <a:avLst/>
          </a:prstGeom>
        </p:spPr>
      </p:pic>
    </p:spTree>
    <p:extLst>
      <p:ext uri="{BB962C8B-B14F-4D97-AF65-F5344CB8AC3E}">
        <p14:creationId xmlns:p14="http://schemas.microsoft.com/office/powerpoint/2010/main" val="25721291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p:txStyles>
    <p:titleStyle>
      <a:lvl1pPr algn="l" rtl="0" eaLnBrk="1" fontAlgn="base" hangingPunct="1">
        <a:spcBef>
          <a:spcPct val="0"/>
        </a:spcBef>
        <a:spcAft>
          <a:spcPct val="0"/>
        </a:spcAft>
        <a:defRPr sz="3600" b="0" kern="1200">
          <a:solidFill>
            <a:schemeClr val="tx1">
              <a:lumMod val="65000"/>
              <a:lumOff val="35000"/>
            </a:schemeClr>
          </a:solidFill>
          <a:latin typeface="Georgia" panose="02040502050405020303" pitchFamily="18" charset="0"/>
          <a:ea typeface="+mj-ea"/>
          <a:cs typeface="+mj-cs"/>
        </a:defRPr>
      </a:lvl1pPr>
      <a:lvl2pPr algn="ctr" rtl="0" eaLnBrk="1" fontAlgn="base" hangingPunct="1">
        <a:spcBef>
          <a:spcPct val="0"/>
        </a:spcBef>
        <a:spcAft>
          <a:spcPct val="0"/>
        </a:spcAft>
        <a:defRPr sz="3600" b="1">
          <a:solidFill>
            <a:srgbClr val="00B050"/>
          </a:solidFill>
          <a:latin typeface="Calibri" pitchFamily="34" charset="0"/>
        </a:defRPr>
      </a:lvl2pPr>
      <a:lvl3pPr algn="ctr" rtl="0" eaLnBrk="1" fontAlgn="base" hangingPunct="1">
        <a:spcBef>
          <a:spcPct val="0"/>
        </a:spcBef>
        <a:spcAft>
          <a:spcPct val="0"/>
        </a:spcAft>
        <a:defRPr sz="3600" b="1">
          <a:solidFill>
            <a:srgbClr val="00B050"/>
          </a:solidFill>
          <a:latin typeface="Calibri" pitchFamily="34" charset="0"/>
        </a:defRPr>
      </a:lvl3pPr>
      <a:lvl4pPr algn="ctr" rtl="0" eaLnBrk="1" fontAlgn="base" hangingPunct="1">
        <a:spcBef>
          <a:spcPct val="0"/>
        </a:spcBef>
        <a:spcAft>
          <a:spcPct val="0"/>
        </a:spcAft>
        <a:defRPr sz="3600" b="1">
          <a:solidFill>
            <a:srgbClr val="00B050"/>
          </a:solidFill>
          <a:latin typeface="Calibri" pitchFamily="34" charset="0"/>
        </a:defRPr>
      </a:lvl4pPr>
      <a:lvl5pPr algn="ctr" rtl="0" eaLnBrk="1" fontAlgn="base" hangingPunct="1">
        <a:spcBef>
          <a:spcPct val="0"/>
        </a:spcBef>
        <a:spcAft>
          <a:spcPct val="0"/>
        </a:spcAft>
        <a:defRPr sz="3600" b="1">
          <a:solidFill>
            <a:srgbClr val="00B050"/>
          </a:solidFill>
          <a:latin typeface="Calibri" pitchFamily="34" charset="0"/>
        </a:defRPr>
      </a:lvl5pPr>
      <a:lvl6pPr marL="457200" algn="ctr" rtl="0" eaLnBrk="1" fontAlgn="base" hangingPunct="1">
        <a:spcBef>
          <a:spcPct val="0"/>
        </a:spcBef>
        <a:spcAft>
          <a:spcPct val="0"/>
        </a:spcAft>
        <a:defRPr sz="3600" b="1">
          <a:solidFill>
            <a:srgbClr val="00B050"/>
          </a:solidFill>
          <a:latin typeface="Calibri" pitchFamily="34" charset="0"/>
        </a:defRPr>
      </a:lvl6pPr>
      <a:lvl7pPr marL="914400" algn="ctr" rtl="0" eaLnBrk="1" fontAlgn="base" hangingPunct="1">
        <a:spcBef>
          <a:spcPct val="0"/>
        </a:spcBef>
        <a:spcAft>
          <a:spcPct val="0"/>
        </a:spcAft>
        <a:defRPr sz="3600" b="1">
          <a:solidFill>
            <a:srgbClr val="00B050"/>
          </a:solidFill>
          <a:latin typeface="Calibri" pitchFamily="34" charset="0"/>
        </a:defRPr>
      </a:lvl7pPr>
      <a:lvl8pPr marL="1371600" algn="ctr" rtl="0" eaLnBrk="1" fontAlgn="base" hangingPunct="1">
        <a:spcBef>
          <a:spcPct val="0"/>
        </a:spcBef>
        <a:spcAft>
          <a:spcPct val="0"/>
        </a:spcAft>
        <a:defRPr sz="3600" b="1">
          <a:solidFill>
            <a:srgbClr val="00B050"/>
          </a:solidFill>
          <a:latin typeface="Calibri" pitchFamily="34" charset="0"/>
        </a:defRPr>
      </a:lvl8pPr>
      <a:lvl9pPr marL="1828800" algn="ctr" rtl="0" eaLnBrk="1" fontAlgn="base" hangingPunct="1">
        <a:spcBef>
          <a:spcPct val="0"/>
        </a:spcBef>
        <a:spcAft>
          <a:spcPct val="0"/>
        </a:spcAft>
        <a:defRPr sz="3600" b="1">
          <a:solidFill>
            <a:srgbClr val="00B050"/>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eorgia" panose="020405020504050203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6111" y="274638"/>
            <a:ext cx="10639779" cy="1143000"/>
          </a:xfrm>
          <a:prstGeom prst="rect">
            <a:avLst/>
          </a:prstGeom>
        </p:spPr>
        <p:txBody>
          <a:bodyPr vert="horz" lIns="91440" tIns="45720" rIns="91440" bIns="45720" rtlCol="0" anchor="ctr">
            <a:normAutofit/>
          </a:bodyPr>
          <a:lstStyle/>
          <a:p>
            <a:r>
              <a:rPr lang="fi-FI" dirty="0"/>
              <a:t>Muokkaa otsikkoa naps.</a:t>
            </a:r>
            <a:endParaRPr lang="en-US" dirty="0"/>
          </a:p>
        </p:txBody>
      </p:sp>
      <p:sp>
        <p:nvSpPr>
          <p:cNvPr id="3" name="Text Placeholder 2"/>
          <p:cNvSpPr>
            <a:spLocks noGrp="1"/>
          </p:cNvSpPr>
          <p:nvPr>
            <p:ph type="body" idx="1"/>
          </p:nvPr>
        </p:nvSpPr>
        <p:spPr>
          <a:xfrm>
            <a:off x="776111" y="1600201"/>
            <a:ext cx="10639779" cy="3871383"/>
          </a:xfrm>
          <a:prstGeom prst="rect">
            <a:avLst/>
          </a:prstGeom>
        </p:spPr>
        <p:txBody>
          <a:bodyPr vert="horz" lIns="91440" tIns="45720" rIns="91440" bIns="45720" rtlCol="0">
            <a:normAutofit/>
          </a:bodyPr>
          <a:lstStyle/>
          <a:p>
            <a:pPr lvl="0"/>
            <a:r>
              <a:rPr lang="fi-FI" dirty="0"/>
              <a:t>Muokkaa tekstiä naps.</a:t>
            </a:r>
          </a:p>
          <a:p>
            <a:pPr lvl="1"/>
            <a:r>
              <a:rPr lang="fi-FI" dirty="0"/>
              <a:t>Toinen taso.</a:t>
            </a:r>
          </a:p>
          <a:p>
            <a:pPr lvl="2"/>
            <a:r>
              <a:rPr lang="fi-FI" dirty="0"/>
              <a:t>Kolmas taso.</a:t>
            </a:r>
          </a:p>
        </p:txBody>
      </p:sp>
      <p:pic>
        <p:nvPicPr>
          <p:cNvPr id="4" name="Picture 3" descr="FinFami_Pirkanmaa_nega.eps"/>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9384000" y="5698800"/>
            <a:ext cx="2030400" cy="882000"/>
          </a:xfrm>
          <a:prstGeom prst="rect">
            <a:avLst/>
          </a:prstGeom>
        </p:spPr>
      </p:pic>
    </p:spTree>
    <p:extLst>
      <p:ext uri="{BB962C8B-B14F-4D97-AF65-F5344CB8AC3E}">
        <p14:creationId xmlns:p14="http://schemas.microsoft.com/office/powerpoint/2010/main" val="52243339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hf sldNum="0" hdr="0" ftr="0"/>
  <p:txStyles>
    <p:titleStyle>
      <a:lvl1pPr algn="l" defTabSz="457200" rtl="0" eaLnBrk="1" latinLnBrk="0" hangingPunct="1">
        <a:spcBef>
          <a:spcPct val="0"/>
        </a:spcBef>
        <a:buNone/>
        <a:defRPr sz="4400" kern="1200" baseline="0">
          <a:solidFill>
            <a:srgbClr val="000000"/>
          </a:solidFill>
          <a:latin typeface="Georgia"/>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Georgia"/>
          <a:ea typeface="+mn-ea"/>
          <a:cs typeface="+mn-cs"/>
        </a:defRPr>
      </a:lvl1pPr>
      <a:lvl2pPr marL="742950" indent="-285750" algn="l" defTabSz="457200" rtl="0" eaLnBrk="1" latinLnBrk="0" hangingPunct="1">
        <a:spcBef>
          <a:spcPct val="20000"/>
        </a:spcBef>
        <a:buFont typeface="Arial"/>
        <a:buChar char="–"/>
        <a:defRPr sz="2800" kern="1200" baseline="0">
          <a:solidFill>
            <a:schemeClr val="tx1"/>
          </a:solidFill>
          <a:latin typeface="Georgia"/>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Georgia"/>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76B4231-6D18-4D50-97EC-F75B89A594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92BE0AB-20F7-4286-9CFD-14137F6EE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9C36795-3DD7-4DC6-ACAB-332EC8491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B3DDD-7195-4231-A0E6-6EAD71C82606}" type="datetimeFigureOut">
              <a:rPr lang="fi-FI" smtClean="0"/>
              <a:t>17.3.2026</a:t>
            </a:fld>
            <a:endParaRPr lang="fi-FI"/>
          </a:p>
        </p:txBody>
      </p:sp>
      <p:sp>
        <p:nvSpPr>
          <p:cNvPr id="5" name="Alatunnisteen paikkamerkki 4">
            <a:extLst>
              <a:ext uri="{FF2B5EF4-FFF2-40B4-BE49-F238E27FC236}">
                <a16:creationId xmlns:a16="http://schemas.microsoft.com/office/drawing/2014/main" id="{E88900C7-8AD8-4E1B-B3B6-F13C5CE50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278FB53-550C-45B2-975C-4EE4F6D6BD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EFEDD-5283-491E-A406-895258907DFE}" type="slidenum">
              <a:rPr lang="fi-FI" smtClean="0"/>
              <a:t>‹#›</a:t>
            </a:fld>
            <a:endParaRPr lang="fi-FI"/>
          </a:p>
        </p:txBody>
      </p:sp>
    </p:spTree>
    <p:extLst>
      <p:ext uri="{BB962C8B-B14F-4D97-AF65-F5344CB8AC3E}">
        <p14:creationId xmlns:p14="http://schemas.microsoft.com/office/powerpoint/2010/main" val="9836280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3.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infamipirkanmaa.fi/omaisneuvonta/"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EEBFBB5-5A86-4540-9DF4-BAE38BB3652E}"/>
              </a:ext>
            </a:extLst>
          </p:cNvPr>
          <p:cNvSpPr>
            <a:spLocks noGrp="1" noChangeArrowheads="1"/>
          </p:cNvSpPr>
          <p:nvPr>
            <p:ph type="title"/>
          </p:nvPr>
        </p:nvSpPr>
        <p:spPr>
          <a:xfrm>
            <a:off x="838200" y="2340430"/>
            <a:ext cx="4245429" cy="2206364"/>
          </a:xfrm>
        </p:spPr>
        <p:txBody>
          <a:bodyPr vert="horz" lIns="91440" tIns="45720" rIns="91440" bIns="45720" rtlCol="0" anchor="ctr">
            <a:normAutofit/>
          </a:bodyPr>
          <a:lstStyle/>
          <a:p>
            <a:pPr>
              <a:defRPr/>
            </a:pPr>
            <a:br>
              <a:rPr lang="en-US" altLang="fi-FI" sz="1400" b="1" kern="1200">
                <a:solidFill>
                  <a:schemeClr val="tx1"/>
                </a:solidFill>
                <a:latin typeface="+mj-lt"/>
                <a:ea typeface="+mj-ea"/>
                <a:cs typeface="+mj-cs"/>
              </a:rPr>
            </a:br>
            <a:br>
              <a:rPr lang="en-US" altLang="fi-FI" sz="1400" b="1" kern="1200">
                <a:solidFill>
                  <a:schemeClr val="tx1"/>
                </a:solidFill>
                <a:latin typeface="+mj-lt"/>
                <a:ea typeface="+mj-ea"/>
                <a:cs typeface="+mj-cs"/>
              </a:rPr>
            </a:br>
            <a:br>
              <a:rPr lang="en-US" altLang="fi-FI" sz="1400" b="1" kern="1200">
                <a:solidFill>
                  <a:schemeClr val="tx1"/>
                </a:solidFill>
                <a:latin typeface="+mj-lt"/>
                <a:ea typeface="+mj-ea"/>
                <a:cs typeface="+mj-cs"/>
              </a:rPr>
            </a:br>
            <a:br>
              <a:rPr lang="en-US" altLang="fi-FI" sz="1400" b="1" kern="1200">
                <a:solidFill>
                  <a:schemeClr val="tx1"/>
                </a:solidFill>
                <a:latin typeface="+mj-lt"/>
                <a:ea typeface="+mj-ea"/>
                <a:cs typeface="+mj-cs"/>
              </a:rPr>
            </a:br>
            <a:br>
              <a:rPr lang="en-US" altLang="fi-FI" sz="1400" b="1" kern="1200">
                <a:solidFill>
                  <a:schemeClr val="tx1"/>
                </a:solidFill>
                <a:latin typeface="+mj-lt"/>
                <a:ea typeface="+mj-ea"/>
                <a:cs typeface="+mj-cs"/>
              </a:rPr>
            </a:br>
            <a:br>
              <a:rPr lang="en-US" altLang="fi-FI" sz="1400" b="1" kern="1200">
                <a:solidFill>
                  <a:schemeClr val="tx1"/>
                </a:solidFill>
                <a:latin typeface="+mj-lt"/>
                <a:ea typeface="+mj-ea"/>
                <a:cs typeface="+mj-cs"/>
              </a:rPr>
            </a:br>
            <a:br>
              <a:rPr lang="en-US" altLang="fi-FI" sz="1400" b="1" kern="1200">
                <a:solidFill>
                  <a:schemeClr val="tx1"/>
                </a:solidFill>
                <a:latin typeface="+mj-lt"/>
                <a:ea typeface="+mj-ea"/>
                <a:cs typeface="+mj-cs"/>
              </a:rPr>
            </a:br>
            <a:br>
              <a:rPr lang="en-US" altLang="fi-FI" sz="1400" b="1" kern="1200">
                <a:solidFill>
                  <a:schemeClr val="tx1"/>
                </a:solidFill>
                <a:latin typeface="+mj-lt"/>
                <a:ea typeface="+mj-ea"/>
                <a:cs typeface="+mj-cs"/>
              </a:rPr>
            </a:br>
            <a:endParaRPr lang="en-US" altLang="fi-FI" sz="1400" b="1" kern="1200">
              <a:solidFill>
                <a:schemeClr val="tx1"/>
              </a:solidFill>
              <a:latin typeface="+mj-lt"/>
              <a:ea typeface="+mj-ea"/>
              <a:cs typeface="+mj-cs"/>
            </a:endParaRPr>
          </a:p>
        </p:txBody>
      </p:sp>
      <p:sp>
        <p:nvSpPr>
          <p:cNvPr id="13318"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5" name="Kuva 1">
            <a:extLst>
              <a:ext uri="{FF2B5EF4-FFF2-40B4-BE49-F238E27FC236}">
                <a16:creationId xmlns:a16="http://schemas.microsoft.com/office/drawing/2014/main" id="{9E800420-DC5E-4812-B80F-428CBFCB3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085115" y="872252"/>
            <a:ext cx="5466806" cy="3170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328"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B1C20A-0966-415E-8AB2-4C26AE25DACC}"/>
              </a:ext>
            </a:extLst>
          </p:cNvPr>
          <p:cNvSpPr>
            <a:spLocks noGrp="1"/>
          </p:cNvSpPr>
          <p:nvPr>
            <p:ph type="title"/>
          </p:nvPr>
        </p:nvSpPr>
        <p:spPr/>
        <p:txBody>
          <a:bodyPr>
            <a:normAutofit fontScale="90000"/>
          </a:bodyPr>
          <a:lstStyle/>
          <a:p>
            <a:r>
              <a:rPr lang="fi-FI" sz="3200" b="1" dirty="0">
                <a:solidFill>
                  <a:schemeClr val="accent2"/>
                </a:solidFill>
                <a:latin typeface="Veneer" panose="02000806000000000000" pitchFamily="50" charset="0"/>
              </a:rPr>
              <a:t>Psyykkinen sairastuminen tai päihdehäiriö on kriisi koko perheelle</a:t>
            </a:r>
          </a:p>
        </p:txBody>
      </p:sp>
      <p:sp>
        <p:nvSpPr>
          <p:cNvPr id="3" name="Sisällön paikkamerkki 2">
            <a:extLst>
              <a:ext uri="{FF2B5EF4-FFF2-40B4-BE49-F238E27FC236}">
                <a16:creationId xmlns:a16="http://schemas.microsoft.com/office/drawing/2014/main" id="{AC82C4B8-9913-4BDF-B867-7442E7FE0C7F}"/>
              </a:ext>
            </a:extLst>
          </p:cNvPr>
          <p:cNvSpPr>
            <a:spLocks noGrp="1"/>
          </p:cNvSpPr>
          <p:nvPr>
            <p:ph idx="1"/>
          </p:nvPr>
        </p:nvSpPr>
        <p:spPr>
          <a:xfrm>
            <a:off x="762636" y="1595119"/>
            <a:ext cx="10653475" cy="3887047"/>
          </a:xfrm>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Kriisi voidaan nähdä tilana, johon ihminen joutuu kohdattuaan äkillisen, odottamattoman ja järkyttävän, elämän normaalista kulusta voimakkaasti poikkeavan tilanteen, jota hänen on vaikea käsittää ja hyväksyä.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Läheisen ihmisen yllättävä sairastuminen on usein äkillisen kriisin laukaisija.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Usein kriisillä ilmaistaan </a:t>
            </a:r>
            <a:r>
              <a:rPr kumimoji="0" lang="fi-FI" sz="2000" b="1" i="0" u="none" strike="noStrike" kern="1200" cap="none" spc="0" normalizeH="0" baseline="0" noProof="0" dirty="0">
                <a:ln>
                  <a:noFill/>
                </a:ln>
                <a:solidFill>
                  <a:srgbClr val="4E4E4E"/>
                </a:solidFill>
                <a:effectLst/>
                <a:uLnTx/>
                <a:uFillTx/>
                <a:latin typeface="Museo Slab 100" panose="02000000000000000000" pitchFamily="50" charset="0"/>
              </a:rPr>
              <a:t>äkillistä käännekohtaa tai muutosta</a:t>
            </a: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 jossa henkilön omat voimavarat ja keinot (kokemukset, tiedot tai taidot) eivät riitä tilanteen hallintaan ja siitä selviämiseen. Tilanne, josta ei ole ennestään kokemusta.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Kriisit voivat myös laukaista aiempia kriisejä, jotka ovat osittain tai kokonaan jätetty käsittelemättä, ikään kuin ”lakaistu maton alle”.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Jokainen kriisi on yksilöllinen prosessi.</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Voimakkaat tunteet: </a:t>
            </a:r>
            <a:r>
              <a:rPr lang="fi-FI" sz="2000" dirty="0">
                <a:solidFill>
                  <a:srgbClr val="4E4E4E"/>
                </a:solidFill>
                <a:latin typeface="Museo Slab 100" panose="02000000000000000000" pitchFamily="50" charset="0"/>
              </a:rPr>
              <a:t>esim.</a:t>
            </a:r>
            <a:r>
              <a:rPr kumimoji="0" lang="fi-FI" sz="2000" i="0" u="none" strike="noStrike" kern="1200" cap="none" spc="0" normalizeH="0" baseline="0" noProof="0" dirty="0">
                <a:ln>
                  <a:noFill/>
                </a:ln>
                <a:solidFill>
                  <a:srgbClr val="4E4E4E"/>
                </a:solidFill>
                <a:effectLst/>
                <a:uLnTx/>
                <a:uFillTx/>
                <a:latin typeface="Museo Slab 100" panose="02000000000000000000" pitchFamily="50" charset="0"/>
              </a:rPr>
              <a:t> pelko, avuttomuus, häpeä, syyllisyys, viha, kaipaus ja suru kuuluvat kriisiin.</a:t>
            </a:r>
          </a:p>
          <a:p>
            <a:pPr marL="0" indent="0">
              <a:buNone/>
            </a:pPr>
            <a:endParaRPr lang="fi-FI" b="1" dirty="0">
              <a:latin typeface="Museo Slab 100" panose="02000000000000000000" pitchFamily="50" charset="0"/>
            </a:endParaRPr>
          </a:p>
        </p:txBody>
      </p:sp>
      <p:pic>
        <p:nvPicPr>
          <p:cNvPr id="4" name="Kuva 3">
            <a:extLst>
              <a:ext uri="{FF2B5EF4-FFF2-40B4-BE49-F238E27FC236}">
                <a16:creationId xmlns:a16="http://schemas.microsoft.com/office/drawing/2014/main" id="{6DB11504-DC06-40C9-83AA-645A950BE843}"/>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3049787747"/>
      </p:ext>
    </p:extLst>
  </p:cSld>
  <p:clrMapOvr>
    <a:masterClrMapping/>
  </p:clrMapOvr>
  <p:transition advClick="0" advTm="10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AA9560-5B02-4715-886D-ACC1D0E1554D}"/>
              </a:ext>
            </a:extLst>
          </p:cNvPr>
          <p:cNvSpPr>
            <a:spLocks noGrp="1"/>
          </p:cNvSpPr>
          <p:nvPr>
            <p:ph type="title"/>
          </p:nvPr>
        </p:nvSpPr>
        <p:spPr>
          <a:xfrm>
            <a:off x="1026160" y="508000"/>
            <a:ext cx="8924090" cy="724454"/>
          </a:xfrm>
        </p:spPr>
        <p:txBody>
          <a:bodyPr>
            <a:noAutofit/>
          </a:bodyPr>
          <a:lstStyle/>
          <a:p>
            <a:r>
              <a:rPr lang="fi-FI" sz="3200" b="1" dirty="0">
                <a:solidFill>
                  <a:schemeClr val="accent2"/>
                </a:solidFill>
                <a:latin typeface="Veneer" panose="02000806000000000000" pitchFamily="50" charset="0"/>
              </a:rPr>
              <a:t>Mielenterveys- tai päihdeongelma PARISUHTEESSA</a:t>
            </a:r>
          </a:p>
        </p:txBody>
      </p:sp>
      <p:sp>
        <p:nvSpPr>
          <p:cNvPr id="3" name="Sisällön paikkamerkki 2">
            <a:extLst>
              <a:ext uri="{FF2B5EF4-FFF2-40B4-BE49-F238E27FC236}">
                <a16:creationId xmlns:a16="http://schemas.microsoft.com/office/drawing/2014/main" id="{D9602BC5-D2CF-40F8-9F41-BC2F3871AEA5}"/>
              </a:ext>
            </a:extLst>
          </p:cNvPr>
          <p:cNvSpPr>
            <a:spLocks noGrp="1"/>
          </p:cNvSpPr>
          <p:nvPr>
            <p:ph idx="1"/>
          </p:nvPr>
        </p:nvSpPr>
        <p:spPr>
          <a:xfrm>
            <a:off x="2095976" y="1342239"/>
            <a:ext cx="6479064" cy="4581485"/>
          </a:xfrm>
        </p:spPr>
        <p:txBody>
          <a:bodyPr>
            <a:normAutofit/>
          </a:bodyPr>
          <a:lstStyle/>
          <a:p>
            <a:pPr>
              <a:buClr>
                <a:srgbClr val="FFC000"/>
              </a:buClr>
            </a:pPr>
            <a:r>
              <a:rPr lang="fi-FI" sz="1800" b="1" dirty="0">
                <a:latin typeface="Museo Slab 100" panose="02000000000000000000" pitchFamily="50" charset="0"/>
              </a:rPr>
              <a:t>Mielenterveys- ja päihdeongelmat koskettavat koko perhettä ja vaikuttavat siihen, miten näemme oman suhteemme ja miten toimimme arjessa. </a:t>
            </a:r>
          </a:p>
          <a:p>
            <a:pPr lvl="1">
              <a:buClr>
                <a:srgbClr val="FFC000"/>
              </a:buClr>
            </a:pPr>
            <a:r>
              <a:rPr lang="fi-FI" sz="1700" b="1" dirty="0">
                <a:latin typeface="Museo Slab 100" panose="02000000000000000000" pitchFamily="50" charset="0"/>
              </a:rPr>
              <a:t>tunteet</a:t>
            </a:r>
          </a:p>
          <a:p>
            <a:pPr lvl="1">
              <a:buClr>
                <a:srgbClr val="FFC000"/>
              </a:buClr>
            </a:pPr>
            <a:r>
              <a:rPr lang="fi-FI" sz="1700" b="1" dirty="0">
                <a:latin typeface="Museo Slab 100" panose="02000000000000000000" pitchFamily="50" charset="0"/>
              </a:rPr>
              <a:t>vuorovaikutus</a:t>
            </a:r>
          </a:p>
          <a:p>
            <a:pPr lvl="1">
              <a:buClr>
                <a:srgbClr val="FFC000"/>
              </a:buClr>
            </a:pPr>
            <a:r>
              <a:rPr lang="fi-FI" sz="1700" b="1" dirty="0">
                <a:latin typeface="Museo Slab 100" panose="02000000000000000000" pitchFamily="50" charset="0"/>
              </a:rPr>
              <a:t>toimintakyky</a:t>
            </a:r>
          </a:p>
          <a:p>
            <a:pPr lvl="1">
              <a:buClr>
                <a:srgbClr val="FFC000"/>
              </a:buClr>
            </a:pPr>
            <a:r>
              <a:rPr lang="fi-FI" sz="1700" b="1" dirty="0">
                <a:latin typeface="Museo Slab 100" panose="02000000000000000000" pitchFamily="50" charset="0"/>
              </a:rPr>
              <a:t>roolit, kuten vanhemmuus ja perheen sisäiset roolit</a:t>
            </a:r>
          </a:p>
          <a:p>
            <a:pPr>
              <a:buClr>
                <a:srgbClr val="FFC000"/>
              </a:buClr>
            </a:pPr>
            <a:endParaRPr lang="fi-FI" sz="1800" b="1" dirty="0">
              <a:latin typeface="Museo Slab 100" panose="02000000000000000000" pitchFamily="50" charset="0"/>
            </a:endParaRPr>
          </a:p>
          <a:p>
            <a:pPr>
              <a:buClr>
                <a:srgbClr val="FFC000"/>
              </a:buClr>
            </a:pPr>
            <a:r>
              <a:rPr lang="fi-FI" sz="1800" b="1" dirty="0">
                <a:latin typeface="Museo Slab 100" panose="02000000000000000000" pitchFamily="50" charset="0"/>
              </a:rPr>
              <a:t>Mielenterveys- ja päihdeongelmien negatiivisten vaikutusten siirtymistä parisuhteeseen lisää</a:t>
            </a:r>
          </a:p>
          <a:p>
            <a:pPr lvl="1">
              <a:buClr>
                <a:srgbClr val="FFC000"/>
              </a:buClr>
            </a:pPr>
            <a:r>
              <a:rPr lang="fi-FI" sz="1800" b="1" dirty="0">
                <a:latin typeface="Museo Slab 100" panose="02000000000000000000" pitchFamily="50" charset="0"/>
              </a:rPr>
              <a:t>sairastuneen heikentynyt toimintakyky</a:t>
            </a:r>
          </a:p>
          <a:p>
            <a:pPr lvl="1">
              <a:buClr>
                <a:srgbClr val="FFC000"/>
              </a:buClr>
            </a:pPr>
            <a:r>
              <a:rPr lang="fi-FI" sz="1800" b="1" dirty="0">
                <a:latin typeface="Museo Slab 100" panose="02000000000000000000" pitchFamily="50" charset="0"/>
              </a:rPr>
              <a:t>kaksoisdiagnoosit</a:t>
            </a:r>
          </a:p>
          <a:p>
            <a:pPr lvl="1">
              <a:buClr>
                <a:srgbClr val="FFC000"/>
              </a:buClr>
            </a:pPr>
            <a:r>
              <a:rPr lang="fi-FI" sz="1800" b="1" dirty="0">
                <a:latin typeface="Museo Slab 100" panose="02000000000000000000" pitchFamily="50" charset="0"/>
              </a:rPr>
              <a:t>oireiden pitkittyneisyys</a:t>
            </a:r>
          </a:p>
          <a:p>
            <a:pPr lvl="1">
              <a:buClr>
                <a:srgbClr val="FFC000"/>
              </a:buClr>
            </a:pPr>
            <a:r>
              <a:rPr lang="fi-FI" sz="1800" b="1" dirty="0">
                <a:latin typeface="Museo Slab 100" panose="02000000000000000000" pitchFamily="50" charset="0"/>
              </a:rPr>
              <a:t>useampi sairastunut perheessä </a:t>
            </a:r>
          </a:p>
          <a:p>
            <a:pPr>
              <a:buClr>
                <a:srgbClr val="FFC000"/>
              </a:buClr>
            </a:pPr>
            <a:endParaRPr lang="fi-FI" sz="1800" dirty="0">
              <a:latin typeface="Footlight MT Light" panose="0204060206030A020304" pitchFamily="18" charset="0"/>
            </a:endParaRPr>
          </a:p>
          <a:p>
            <a:pPr marL="0" indent="0">
              <a:buClr>
                <a:srgbClr val="FFC000"/>
              </a:buClr>
              <a:buNone/>
            </a:pPr>
            <a:endParaRPr lang="fi-FI" sz="1600" dirty="0"/>
          </a:p>
          <a:p>
            <a:pPr>
              <a:buClr>
                <a:srgbClr val="FFC000"/>
              </a:buClr>
              <a:buFont typeface="Wingdings" panose="05000000000000000000" pitchFamily="2" charset="2"/>
              <a:buChar char="v"/>
            </a:pPr>
            <a:endParaRPr lang="fi-FI" sz="1600" dirty="0"/>
          </a:p>
        </p:txBody>
      </p:sp>
      <p:pic>
        <p:nvPicPr>
          <p:cNvPr id="4" name="Kuva 3">
            <a:extLst>
              <a:ext uri="{FF2B5EF4-FFF2-40B4-BE49-F238E27FC236}">
                <a16:creationId xmlns:a16="http://schemas.microsoft.com/office/drawing/2014/main" id="{6B1A03C1-B064-4E91-ABD0-66D5367314AC}"/>
              </a:ext>
            </a:extLst>
          </p:cNvPr>
          <p:cNvPicPr>
            <a:picLocks noChangeAspect="1"/>
          </p:cNvPicPr>
          <p:nvPr/>
        </p:nvPicPr>
        <p:blipFill>
          <a:blip r:embed="rId3"/>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84956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B1C20A-0966-415E-8AB2-4C26AE25DACC}"/>
              </a:ext>
            </a:extLst>
          </p:cNvPr>
          <p:cNvSpPr>
            <a:spLocks noGrp="1"/>
          </p:cNvSpPr>
          <p:nvPr>
            <p:ph type="title"/>
          </p:nvPr>
        </p:nvSpPr>
        <p:spPr/>
        <p:txBody>
          <a:bodyPr>
            <a:normAutofit/>
          </a:bodyPr>
          <a:lstStyle/>
          <a:p>
            <a:endParaRPr lang="fi-FI" sz="3200" dirty="0">
              <a:solidFill>
                <a:schemeClr val="tx1"/>
              </a:solidFill>
              <a:latin typeface="Veneer" panose="02000806000000000000" pitchFamily="50" charset="0"/>
            </a:endParaRPr>
          </a:p>
        </p:txBody>
      </p:sp>
      <p:sp>
        <p:nvSpPr>
          <p:cNvPr id="3" name="Sisällön paikkamerkki 2">
            <a:extLst>
              <a:ext uri="{FF2B5EF4-FFF2-40B4-BE49-F238E27FC236}">
                <a16:creationId xmlns:a16="http://schemas.microsoft.com/office/drawing/2014/main" id="{AC82C4B8-9913-4BDF-B867-7442E7FE0C7F}"/>
              </a:ext>
            </a:extLst>
          </p:cNvPr>
          <p:cNvSpPr>
            <a:spLocks noGrp="1"/>
          </p:cNvSpPr>
          <p:nvPr>
            <p:ph idx="1"/>
          </p:nvPr>
        </p:nvSpPr>
        <p:spPr/>
        <p:txBody>
          <a:bodyPr>
            <a:normAutofit fontScale="2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i-FI" sz="7200" b="1" i="0" u="none" strike="noStrike" kern="1200" cap="none" spc="0" normalizeH="0" baseline="0" noProof="0" dirty="0">
                <a:ln>
                  <a:noFill/>
                </a:ln>
                <a:solidFill>
                  <a:schemeClr val="accent2"/>
                </a:solidFill>
                <a:effectLst/>
                <a:uLnTx/>
                <a:uFillTx/>
                <a:latin typeface="Museo Slab 100" panose="02000000000000000000" pitchFamily="50" charset="0"/>
              </a:rPr>
              <a:t>Omainen voi arjessaan olla monen ristiriitatilanteen edessä:</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toivon ylläpitäminen 		/	sairauden hyväksyminen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puolesta tekeminen	  	/  	omatoimisuuteen tukeminen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toisen auttaminen 		/	omasta jaksamisesta huolehtiminen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vastuun kantaminen 		/	vastuun jakaminen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Ongelmat voivat pitkittyä, jos: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kiirehditään liikaa toipumista tai ei huomioida tapahtunutta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piilotellaan ja salataan asioita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uhraudutaan toisen puolesta oman hyvinvoinnin kustannuksella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i-FI" sz="6400" b="1" i="0" u="none" strike="noStrike" kern="1200" cap="none" spc="0" normalizeH="0" baseline="0" noProof="0" dirty="0">
                <a:ln>
                  <a:noFill/>
                </a:ln>
                <a:solidFill>
                  <a:srgbClr val="4E4E4E"/>
                </a:solidFill>
                <a:effectLst/>
                <a:uLnTx/>
                <a:uFillTx/>
                <a:latin typeface="Museo Slab 100" panose="02000000000000000000" pitchFamily="50" charset="0"/>
              </a:rPr>
              <a:t>jätetään omat tunteet käsittelemättä </a:t>
            </a:r>
            <a:r>
              <a:rPr lang="fi-FI" sz="6400" b="1" dirty="0">
                <a:latin typeface="Museo Slab 100" panose="02000000000000000000" pitchFamily="50" charset="0"/>
              </a:rPr>
              <a:t>	</a:t>
            </a:r>
          </a:p>
          <a:p>
            <a:pPr marL="0" indent="0">
              <a:buNone/>
            </a:pPr>
            <a:endParaRPr lang="fi-FI" b="1" dirty="0">
              <a:latin typeface="Museo Slab 100" panose="02000000000000000000" pitchFamily="50" charset="0"/>
            </a:endParaRPr>
          </a:p>
        </p:txBody>
      </p:sp>
      <p:pic>
        <p:nvPicPr>
          <p:cNvPr id="4" name="Kuva 3">
            <a:extLst>
              <a:ext uri="{FF2B5EF4-FFF2-40B4-BE49-F238E27FC236}">
                <a16:creationId xmlns:a16="http://schemas.microsoft.com/office/drawing/2014/main" id="{B6324B42-1284-4598-87DF-26C5CA9AD6F2}"/>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876015645"/>
      </p:ext>
    </p:extLst>
  </p:cSld>
  <p:clrMapOvr>
    <a:masterClrMapping/>
  </p:clrMapOvr>
  <p:transition advClick="0" advTm="10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B1C20A-0966-415E-8AB2-4C26AE25DACC}"/>
              </a:ext>
            </a:extLst>
          </p:cNvPr>
          <p:cNvSpPr>
            <a:spLocks noGrp="1"/>
          </p:cNvSpPr>
          <p:nvPr>
            <p:ph type="title"/>
          </p:nvPr>
        </p:nvSpPr>
        <p:spPr/>
        <p:txBody>
          <a:bodyPr>
            <a:normAutofit/>
          </a:bodyPr>
          <a:lstStyle/>
          <a:p>
            <a:r>
              <a:rPr lang="fi-FI" sz="3200" b="1" dirty="0">
                <a:solidFill>
                  <a:schemeClr val="accent2"/>
                </a:solidFill>
                <a:latin typeface="Veneer" panose="02000806000000000000" pitchFamily="50" charset="0"/>
              </a:rPr>
              <a:t>Ota seuraavat kysymykset avuksi sairauden tunnistamisessa:</a:t>
            </a:r>
          </a:p>
        </p:txBody>
      </p:sp>
      <p:sp>
        <p:nvSpPr>
          <p:cNvPr id="3" name="Sisällön paikkamerkki 2">
            <a:extLst>
              <a:ext uri="{FF2B5EF4-FFF2-40B4-BE49-F238E27FC236}">
                <a16:creationId xmlns:a16="http://schemas.microsoft.com/office/drawing/2014/main" id="{AC82C4B8-9913-4BDF-B867-7442E7FE0C7F}"/>
              </a:ext>
            </a:extLst>
          </p:cNvPr>
          <p:cNvSpPr>
            <a:spLocks noGrp="1"/>
          </p:cNvSpPr>
          <p:nvPr>
            <p:ph idx="1"/>
          </p:nvPr>
        </p:nvSpPr>
        <p:spPr/>
        <p:txBody>
          <a:bodyPr>
            <a:normAutofit/>
          </a:bodyPr>
          <a:lstStyle/>
          <a:p>
            <a:pPr marL="0" indent="0">
              <a:buNone/>
            </a:pPr>
            <a:r>
              <a:rPr lang="fi-FI" sz="2400" dirty="0"/>
              <a:t>• </a:t>
            </a:r>
            <a:r>
              <a:rPr lang="fi-FI" sz="2400" dirty="0">
                <a:latin typeface="Museo Slab 100" panose="02000000000000000000" pitchFamily="50" charset="0"/>
              </a:rPr>
              <a:t>Hallitsevatko psyykkiset oireet tai päihteiden käyttö kotia ja arkea?</a:t>
            </a:r>
          </a:p>
          <a:p>
            <a:pPr marL="0" indent="0">
              <a:buNone/>
            </a:pPr>
            <a:r>
              <a:rPr lang="fi-FI" sz="2400" dirty="0">
                <a:latin typeface="Museo Slab 100" panose="02000000000000000000" pitchFamily="50" charset="0"/>
              </a:rPr>
              <a:t>• Onko vastuusi kotitöistä ja esimerkiksi lastenhoidosta kasvanut?</a:t>
            </a:r>
          </a:p>
          <a:p>
            <a:pPr marL="0" indent="0">
              <a:buNone/>
            </a:pPr>
            <a:r>
              <a:rPr lang="fi-FI" sz="2400" dirty="0">
                <a:latin typeface="Museo Slab 100" panose="02000000000000000000" pitchFamily="50" charset="0"/>
              </a:rPr>
              <a:t>• Koetko parisuhteen tasavertaiseksi?</a:t>
            </a:r>
          </a:p>
          <a:p>
            <a:pPr marL="0" indent="0">
              <a:buNone/>
            </a:pPr>
            <a:r>
              <a:rPr lang="fi-FI" sz="2400" dirty="0">
                <a:latin typeface="Museo Slab 100" panose="02000000000000000000" pitchFamily="50" charset="0"/>
              </a:rPr>
              <a:t>• Oletko pystynyt ilmaisemaan tunteitasi kumppanillesi?</a:t>
            </a:r>
          </a:p>
          <a:p>
            <a:pPr marL="0" indent="0">
              <a:buNone/>
            </a:pPr>
            <a:r>
              <a:rPr lang="fi-FI" sz="2400" dirty="0">
                <a:latin typeface="Museo Slab 100" panose="02000000000000000000" pitchFamily="50" charset="0"/>
              </a:rPr>
              <a:t>• Koetko myötäileväsi kumppanisi toiveita ja suostutko aina toteuttamaan ne?</a:t>
            </a:r>
          </a:p>
          <a:p>
            <a:pPr marL="0" indent="0">
              <a:buNone/>
            </a:pPr>
            <a:r>
              <a:rPr lang="fi-FI" sz="2400" dirty="0">
                <a:latin typeface="Museo Slab 100" panose="02000000000000000000" pitchFamily="50" charset="0"/>
              </a:rPr>
              <a:t>• Yrittääkö kumppani epämiellyttävissä kysymyksissä kääntää puheen muihin asioihin tai syyllistää sinua?</a:t>
            </a:r>
          </a:p>
        </p:txBody>
      </p:sp>
      <p:pic>
        <p:nvPicPr>
          <p:cNvPr id="4" name="Kuva 3">
            <a:extLst>
              <a:ext uri="{FF2B5EF4-FFF2-40B4-BE49-F238E27FC236}">
                <a16:creationId xmlns:a16="http://schemas.microsoft.com/office/drawing/2014/main" id="{79763358-7B26-457A-862B-0AAD38BC9A10}"/>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3868600022"/>
      </p:ext>
    </p:extLst>
  </p:cSld>
  <p:clrMapOvr>
    <a:masterClrMapping/>
  </p:clrMapOvr>
  <p:transition advClick="0" advTm="10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7E9D9D-4271-4554-8198-25B9D40B0917}"/>
              </a:ext>
            </a:extLst>
          </p:cNvPr>
          <p:cNvSpPr>
            <a:spLocks noGrp="1"/>
          </p:cNvSpPr>
          <p:nvPr>
            <p:ph type="title"/>
          </p:nvPr>
        </p:nvSpPr>
        <p:spPr/>
        <p:txBody>
          <a:bodyPr/>
          <a:lstStyle/>
          <a:p>
            <a:r>
              <a:rPr kumimoji="0" lang="fi-FI" sz="3200" b="1" i="0" u="none" strike="noStrike" kern="1200" cap="none" spc="0" normalizeH="0" baseline="0" noProof="0" dirty="0">
                <a:ln>
                  <a:noFill/>
                </a:ln>
                <a:solidFill>
                  <a:schemeClr val="accent2"/>
                </a:solidFill>
                <a:effectLst/>
                <a:uLnTx/>
                <a:uFillTx/>
                <a:latin typeface="Veneer" panose="02000806000000000000" pitchFamily="50" charset="0"/>
                <a:ea typeface="+mj-ea"/>
                <a:cs typeface="+mj-cs"/>
              </a:rPr>
              <a:t>Ota seuraavat kysymykset avuksi sairauden tunnistamisessa:</a:t>
            </a:r>
            <a:endParaRPr lang="fi-FI" b="1" dirty="0">
              <a:solidFill>
                <a:schemeClr val="accent2"/>
              </a:solidFill>
            </a:endParaRPr>
          </a:p>
        </p:txBody>
      </p:sp>
      <p:sp>
        <p:nvSpPr>
          <p:cNvPr id="3" name="Sisällön paikkamerkki 2">
            <a:extLst>
              <a:ext uri="{FF2B5EF4-FFF2-40B4-BE49-F238E27FC236}">
                <a16:creationId xmlns:a16="http://schemas.microsoft.com/office/drawing/2014/main" id="{935ADE66-9BB7-4B81-AC42-A7AC6B6F1D17}"/>
              </a:ext>
            </a:extLst>
          </p:cNvPr>
          <p:cNvSpPr>
            <a:spLocks noGrp="1"/>
          </p:cNvSpPr>
          <p:nvPr>
            <p:ph idx="1"/>
          </p:nvPr>
        </p:nvSpPr>
        <p:spPr>
          <a:xfrm>
            <a:off x="829748" y="1604584"/>
            <a:ext cx="10653475" cy="4003418"/>
          </a:xfrm>
        </p:spPr>
        <p:txBody>
          <a:bodyPr>
            <a:normAutofit fontScale="25000" lnSpcReduction="20000"/>
          </a:bodyPr>
          <a:lstStyle/>
          <a:p>
            <a:pPr marL="0" marR="0" lvl="0" indent="0" algn="l" defTabSz="914400" rtl="0" eaLnBrk="1" fontAlgn="auto" latinLnBrk="0" hangingPunct="1">
              <a:lnSpc>
                <a:spcPct val="120000"/>
              </a:lnSpc>
              <a:spcBef>
                <a:spcPts val="1000"/>
              </a:spcBef>
              <a:spcAft>
                <a:spcPts val="0"/>
              </a:spcAft>
              <a:buClrTx/>
              <a:buSzTx/>
              <a:buNone/>
              <a:tabLst/>
              <a:defRPr/>
            </a:pPr>
            <a:r>
              <a:rPr kumimoji="0" lang="fi-FI" sz="11200" i="0" u="none" strike="noStrike" kern="1200" cap="none" spc="0" normalizeH="0" baseline="0" noProof="0" dirty="0">
                <a:ln>
                  <a:noFill/>
                </a:ln>
                <a:solidFill>
                  <a:prstClr val="black"/>
                </a:solidFill>
                <a:effectLst/>
                <a:uLnTx/>
                <a:uFillTx/>
                <a:latin typeface="Museo Slab 100" panose="02000000000000000000" pitchFamily="50" charset="0"/>
              </a:rPr>
              <a:t>•</a:t>
            </a:r>
            <a:r>
              <a:rPr kumimoji="0" lang="fi-FI" sz="6000" i="0" u="none" strike="noStrike" kern="1200" cap="none" spc="0" normalizeH="0" baseline="0" noProof="0" dirty="0">
                <a:ln>
                  <a:noFill/>
                </a:ln>
                <a:solidFill>
                  <a:prstClr val="black"/>
                </a:solidFill>
                <a:effectLst/>
                <a:uLnTx/>
                <a:uFillTx/>
                <a:latin typeface="Museo Slab 100" panose="02000000000000000000" pitchFamily="50" charset="0"/>
              </a:rPr>
              <a:t> </a:t>
            </a:r>
            <a:r>
              <a:rPr kumimoji="0" lang="fi-FI" sz="9600" i="0" u="none" strike="noStrike" kern="1200" cap="none" spc="0" normalizeH="0" baseline="0" noProof="0" dirty="0">
                <a:ln>
                  <a:noFill/>
                </a:ln>
                <a:solidFill>
                  <a:prstClr val="black"/>
                </a:solidFill>
                <a:effectLst/>
                <a:uLnTx/>
                <a:uFillTx/>
                <a:latin typeface="Museo Slab 100" panose="02000000000000000000" pitchFamily="50" charset="0"/>
              </a:rPr>
              <a:t>Onko roolisi parisuhteessa muuttunut kumppanisi sairastumisen myötä?</a:t>
            </a:r>
          </a:p>
          <a:p>
            <a:pPr marL="0" marR="0" lvl="0" indent="0" algn="l" defTabSz="914400" rtl="0" eaLnBrk="1" fontAlgn="auto" latinLnBrk="0" hangingPunct="1">
              <a:lnSpc>
                <a:spcPct val="120000"/>
              </a:lnSpc>
              <a:spcBef>
                <a:spcPts val="1000"/>
              </a:spcBef>
              <a:spcAft>
                <a:spcPts val="0"/>
              </a:spcAft>
              <a:buClrTx/>
              <a:buSzTx/>
              <a:buNone/>
              <a:tabLst/>
              <a:defRPr/>
            </a:pPr>
            <a:r>
              <a:rPr kumimoji="0" lang="fi-FI" sz="9600" i="0" u="none" strike="noStrike" kern="1200" cap="none" spc="0" normalizeH="0" baseline="0" noProof="0" dirty="0">
                <a:ln>
                  <a:noFill/>
                </a:ln>
                <a:solidFill>
                  <a:prstClr val="black"/>
                </a:solidFill>
                <a:effectLst/>
                <a:uLnTx/>
                <a:uFillTx/>
                <a:latin typeface="Museo Slab 100" panose="02000000000000000000" pitchFamily="50" charset="0"/>
              </a:rPr>
              <a:t>• Koetko syyllisyyttä tilanteesta/kumppanisi oirehtimisesta?</a:t>
            </a:r>
          </a:p>
          <a:p>
            <a:pPr marL="0" marR="0" lvl="0" indent="0" algn="l" defTabSz="914400" rtl="0" eaLnBrk="1" fontAlgn="auto" latinLnBrk="0" hangingPunct="1">
              <a:lnSpc>
                <a:spcPct val="120000"/>
              </a:lnSpc>
              <a:spcBef>
                <a:spcPts val="1000"/>
              </a:spcBef>
              <a:spcAft>
                <a:spcPts val="0"/>
              </a:spcAft>
              <a:buClrTx/>
              <a:buSzTx/>
              <a:buNone/>
              <a:tabLst/>
              <a:defRPr/>
            </a:pPr>
            <a:r>
              <a:rPr kumimoji="0" lang="fi-FI" sz="9600" i="0" u="none" strike="noStrike" kern="1200" cap="none" spc="0" normalizeH="0" baseline="0" noProof="0" dirty="0">
                <a:ln>
                  <a:noFill/>
                </a:ln>
                <a:solidFill>
                  <a:prstClr val="black"/>
                </a:solidFill>
                <a:effectLst/>
                <a:uLnTx/>
                <a:uFillTx/>
                <a:latin typeface="Museo Slab 100" panose="02000000000000000000" pitchFamily="50" charset="0"/>
              </a:rPr>
              <a:t>• Onko rajojen vetäminen sinulle vaikeaa?</a:t>
            </a:r>
          </a:p>
          <a:p>
            <a:pPr marL="0" marR="0" lvl="0" indent="0" algn="l" defTabSz="914400" rtl="0" eaLnBrk="1" fontAlgn="auto" latinLnBrk="0" hangingPunct="1">
              <a:lnSpc>
                <a:spcPct val="120000"/>
              </a:lnSpc>
              <a:spcBef>
                <a:spcPts val="1000"/>
              </a:spcBef>
              <a:spcAft>
                <a:spcPts val="0"/>
              </a:spcAft>
              <a:buClrTx/>
              <a:buSzTx/>
              <a:buNone/>
              <a:tabLst/>
              <a:defRPr/>
            </a:pPr>
            <a:r>
              <a:rPr kumimoji="0" lang="fi-FI" sz="9600" i="0" u="none" strike="noStrike" kern="1200" cap="none" spc="0" normalizeH="0" baseline="0" noProof="0" dirty="0">
                <a:ln>
                  <a:noFill/>
                </a:ln>
                <a:solidFill>
                  <a:prstClr val="black"/>
                </a:solidFill>
                <a:effectLst/>
                <a:uLnTx/>
                <a:uFillTx/>
                <a:latin typeface="Museo Slab 100" panose="02000000000000000000" pitchFamily="50" charset="0"/>
              </a:rPr>
              <a:t>• Onko ratkaisujen tekeminen tilanteissa sinulle tai kumppanillesi vaikeaa?</a:t>
            </a:r>
          </a:p>
          <a:p>
            <a:pPr marL="0" marR="0" lvl="0" indent="0" algn="l" defTabSz="914400" rtl="0" eaLnBrk="1" fontAlgn="auto" latinLnBrk="0" hangingPunct="1">
              <a:lnSpc>
                <a:spcPct val="120000"/>
              </a:lnSpc>
              <a:spcBef>
                <a:spcPts val="1000"/>
              </a:spcBef>
              <a:spcAft>
                <a:spcPts val="0"/>
              </a:spcAft>
              <a:buClrTx/>
              <a:buSzTx/>
              <a:buNone/>
              <a:tabLst/>
              <a:defRPr/>
            </a:pPr>
            <a:r>
              <a:rPr kumimoji="0" lang="fi-FI" sz="9600" i="0" u="none" strike="noStrike" kern="1200" cap="none" spc="0" normalizeH="0" baseline="0" noProof="0" dirty="0">
                <a:ln>
                  <a:noFill/>
                </a:ln>
                <a:solidFill>
                  <a:prstClr val="black"/>
                </a:solidFill>
                <a:effectLst/>
                <a:uLnTx/>
                <a:uFillTx/>
                <a:latin typeface="Museo Slab 100" panose="02000000000000000000" pitchFamily="50" charset="0"/>
              </a:rPr>
              <a:t>• Onko suhteessanne riittävästi läheisyyttä?</a:t>
            </a:r>
          </a:p>
          <a:p>
            <a:pPr marL="0" marR="0" lvl="0" indent="0" algn="l" defTabSz="914400" rtl="0" eaLnBrk="1" fontAlgn="auto" latinLnBrk="0" hangingPunct="1">
              <a:lnSpc>
                <a:spcPct val="120000"/>
              </a:lnSpc>
              <a:spcBef>
                <a:spcPts val="1000"/>
              </a:spcBef>
              <a:spcAft>
                <a:spcPts val="0"/>
              </a:spcAft>
              <a:buClrTx/>
              <a:buSzTx/>
              <a:buNone/>
              <a:tabLst/>
              <a:defRPr/>
            </a:pPr>
            <a:r>
              <a:rPr kumimoji="0" lang="fi-FI" sz="9600" i="0" u="none" strike="noStrike" kern="1200" cap="none" spc="0" normalizeH="0" baseline="0" noProof="0" dirty="0">
                <a:ln>
                  <a:noFill/>
                </a:ln>
                <a:solidFill>
                  <a:prstClr val="black"/>
                </a:solidFill>
                <a:effectLst/>
                <a:uLnTx/>
                <a:uFillTx/>
                <a:latin typeface="Museo Slab 100" panose="02000000000000000000" pitchFamily="50" charset="0"/>
              </a:rPr>
              <a:t>• Onko seksuaalisuus pysynyt ennallaan vai onko sairastuminen vaikuttanut siihen?</a:t>
            </a:r>
          </a:p>
          <a:p>
            <a:pPr marL="0" marR="0" lvl="0" indent="0" algn="l" defTabSz="914400" rtl="0" eaLnBrk="1" fontAlgn="auto" latinLnBrk="0" hangingPunct="1">
              <a:lnSpc>
                <a:spcPct val="120000"/>
              </a:lnSpc>
              <a:spcBef>
                <a:spcPts val="1000"/>
              </a:spcBef>
              <a:spcAft>
                <a:spcPts val="0"/>
              </a:spcAft>
              <a:buClrTx/>
              <a:buSzTx/>
              <a:buNone/>
              <a:tabLst/>
              <a:defRPr/>
            </a:pPr>
            <a:r>
              <a:rPr kumimoji="0" lang="fi-FI" sz="9600" i="0" u="none" strike="noStrike" kern="1200" cap="none" spc="0" normalizeH="0" baseline="0" noProof="0" dirty="0">
                <a:ln>
                  <a:noFill/>
                </a:ln>
                <a:solidFill>
                  <a:prstClr val="black"/>
                </a:solidFill>
                <a:effectLst/>
                <a:uLnTx/>
                <a:uFillTx/>
                <a:latin typeface="Museo Slab 100" panose="02000000000000000000" pitchFamily="50" charset="0"/>
              </a:rPr>
              <a:t>• Miten lapsi/lapset ovat reagoineet tilanteeseen?</a:t>
            </a:r>
          </a:p>
          <a:p>
            <a:endParaRPr lang="fi-FI" dirty="0"/>
          </a:p>
        </p:txBody>
      </p:sp>
      <p:pic>
        <p:nvPicPr>
          <p:cNvPr id="4" name="Kuva 3">
            <a:extLst>
              <a:ext uri="{FF2B5EF4-FFF2-40B4-BE49-F238E27FC236}">
                <a16:creationId xmlns:a16="http://schemas.microsoft.com/office/drawing/2014/main" id="{5F23BA9E-1889-44B8-B430-D291A6ED7278}"/>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769776092"/>
      </p:ext>
    </p:extLst>
  </p:cSld>
  <p:clrMapOvr>
    <a:masterClrMapping/>
  </p:clrMapOvr>
  <p:transition advClick="0" advTm="10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br>
              <a:rPr lang="fi-FI" dirty="0">
                <a:latin typeface="Veneer" panose="02000806000000000000" pitchFamily="50" charset="0"/>
              </a:rPr>
            </a:br>
            <a:r>
              <a:rPr lang="fi-FI" b="1" dirty="0">
                <a:solidFill>
                  <a:schemeClr val="accent2"/>
                </a:solidFill>
                <a:latin typeface="Veneer" panose="02000806000000000000" pitchFamily="50" charset="0"/>
              </a:rPr>
              <a:t>Puheeksi ottaminen</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lstStyle/>
          <a:p>
            <a:pPr>
              <a:lnSpc>
                <a:spcPct val="100000"/>
              </a:lnSpc>
            </a:pPr>
            <a:r>
              <a:rPr lang="fi-FI" dirty="0">
                <a:latin typeface="Museo Slab 100" panose="02000000000000000000" pitchFamily="50" charset="0"/>
              </a:rPr>
              <a:t>Usein on hankala erottaa, mikä käytös on sairauden aiheuttamaa ja mikä liittyy parisuhteen normaaliin vuorovaikutukseen. Voi tuntua vaikealta kysyä kumppanilta hänen sairaudestaan, tai kuvitellaan, että ikävästä asiasta puhumattomuus auttaisi sairastunutta tai saisi tilanteen entiselleen</a:t>
            </a:r>
          </a:p>
          <a:p>
            <a:pPr>
              <a:lnSpc>
                <a:spcPct val="100000"/>
              </a:lnSpc>
            </a:pPr>
            <a:r>
              <a:rPr lang="fi-FI" dirty="0">
                <a:latin typeface="Museo Slab 100" panose="02000000000000000000" pitchFamily="50" charset="0"/>
              </a:rPr>
              <a:t>Sairaus ei koskaan täytä koko ihmistä</a:t>
            </a:r>
          </a:p>
        </p:txBody>
      </p:sp>
      <p:pic>
        <p:nvPicPr>
          <p:cNvPr id="4" name="Kuva 3">
            <a:extLst>
              <a:ext uri="{FF2B5EF4-FFF2-40B4-BE49-F238E27FC236}">
                <a16:creationId xmlns:a16="http://schemas.microsoft.com/office/drawing/2014/main" id="{B7CD5BB0-D7BA-4F7C-9F1E-1E99AAB29958}"/>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92942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br>
              <a:rPr lang="fi-FI" dirty="0">
                <a:latin typeface="Veneer" panose="02000806000000000000" pitchFamily="50" charset="0"/>
              </a:rPr>
            </a:br>
            <a:r>
              <a:rPr lang="fi-FI" b="1" dirty="0">
                <a:solidFill>
                  <a:schemeClr val="accent2"/>
                </a:solidFill>
                <a:latin typeface="Veneer" panose="02000806000000000000" pitchFamily="50" charset="0"/>
              </a:rPr>
              <a:t>Kerro, että olet huolissasi kumppanistasi</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r>
              <a:rPr lang="fi-FI" sz="2400" b="1" dirty="0">
                <a:solidFill>
                  <a:schemeClr val="accent2"/>
                </a:solidFill>
                <a:latin typeface="Museo Slab 100" panose="02000000000000000000" pitchFamily="50" charset="0"/>
              </a:rPr>
              <a:t>Minä</a:t>
            </a:r>
            <a:r>
              <a:rPr lang="fi-FI" sz="2400" b="1" dirty="0">
                <a:latin typeface="Museo Slab 100" panose="02000000000000000000" pitchFamily="50" charset="0"/>
              </a:rPr>
              <a:t>-viestinnän avulla voit kertoa tunteistasi ja havainnoistasi tilanteen suhteen: </a:t>
            </a:r>
          </a:p>
          <a:p>
            <a:pPr marL="0" indent="0">
              <a:buNone/>
            </a:pPr>
            <a:r>
              <a:rPr lang="fi-FI" sz="2400" b="1" dirty="0">
                <a:latin typeface="Museo Slab 100" panose="02000000000000000000" pitchFamily="50" charset="0"/>
              </a:rPr>
              <a:t>”Olen huolissani sinusta ja huomaan, että sinulla on ollut paha olla jo pidemmän aikaa.” </a:t>
            </a:r>
          </a:p>
          <a:p>
            <a:pPr marL="0" indent="0">
              <a:buNone/>
            </a:pPr>
            <a:r>
              <a:rPr lang="fi-FI" sz="2400" dirty="0">
                <a:latin typeface="Museo Slab 100" panose="02000000000000000000" pitchFamily="50" charset="0"/>
              </a:rPr>
              <a:t>Käytännön esimerkit auttavat ymmärtämään tilannetta paremmin. Kerro mikä asia vaivaa sinua kumppanisi käyttäytymisessä, mutta vältä syyllistämistä. Kohdista kritiikki toimintaan, älä toisen ihmisen persoonallisuuteen. Kritiikki tai syyllistäminen saa helposti puolustuskannalle.</a:t>
            </a:r>
          </a:p>
        </p:txBody>
      </p:sp>
      <p:pic>
        <p:nvPicPr>
          <p:cNvPr id="4" name="Kuva 3">
            <a:extLst>
              <a:ext uri="{FF2B5EF4-FFF2-40B4-BE49-F238E27FC236}">
                <a16:creationId xmlns:a16="http://schemas.microsoft.com/office/drawing/2014/main" id="{E01413A5-80BD-45BF-B02E-D01EE7CED9F2}"/>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38881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r>
              <a:rPr lang="fi-FI" dirty="0">
                <a:latin typeface="Veneer" panose="02000806000000000000" pitchFamily="50" charset="0"/>
              </a:rPr>
              <a:t> </a:t>
            </a:r>
            <a:br>
              <a:rPr lang="fi-FI" dirty="0">
                <a:latin typeface="Veneer" panose="02000806000000000000" pitchFamily="50" charset="0"/>
              </a:rPr>
            </a:br>
            <a:r>
              <a:rPr lang="fi-FI" b="1" dirty="0">
                <a:solidFill>
                  <a:schemeClr val="accent2"/>
                </a:solidFill>
                <a:latin typeface="Veneer" panose="02000806000000000000" pitchFamily="50" charset="0"/>
              </a:rPr>
              <a:t>Osoita ja kerro, että olet valmis kuuntelemaan ja keskustelemaan asiasta</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fontScale="92500" lnSpcReduction="10000"/>
          </a:bodyPr>
          <a:lstStyle/>
          <a:p>
            <a:r>
              <a:rPr lang="fi-FI" sz="2400" dirty="0">
                <a:latin typeface="Museo Slab 100" panose="02000000000000000000" pitchFamily="50" charset="0"/>
              </a:rPr>
              <a:t>Kysy mitä kumppanisi itse ajattelee ja tuntee eli miten hän asian itse kokee. </a:t>
            </a:r>
          </a:p>
          <a:p>
            <a:r>
              <a:rPr lang="fi-FI" sz="2400" dirty="0">
                <a:latin typeface="Museo Slab 100" panose="02000000000000000000" pitchFamily="50" charset="0"/>
              </a:rPr>
              <a:t>Ole kärsivällinen ja johdonmukainen. </a:t>
            </a:r>
          </a:p>
          <a:p>
            <a:r>
              <a:rPr lang="fi-FI" sz="2400" dirty="0">
                <a:latin typeface="Museo Slab 100" panose="02000000000000000000" pitchFamily="50" charset="0"/>
              </a:rPr>
              <a:t>Vältä keskeyttämistä ja tunnekuohua, joka voi johtaa erimielisyyksiin tai tilanteen kärjistymiseen. </a:t>
            </a:r>
          </a:p>
          <a:p>
            <a:r>
              <a:rPr lang="fi-FI" sz="2400" dirty="0">
                <a:latin typeface="Museo Slab 100" panose="02000000000000000000" pitchFamily="50" charset="0"/>
              </a:rPr>
              <a:t>Näytä kehonkielellä tai katsekontaktilla, että kuuntelet. </a:t>
            </a:r>
          </a:p>
          <a:p>
            <a:r>
              <a:rPr lang="fi-FI" sz="2400" dirty="0">
                <a:latin typeface="Museo Slab 100" panose="02000000000000000000" pitchFamily="50" charset="0"/>
              </a:rPr>
              <a:t>Kysy tarvittaessa tarkennuksia. Älä tee oletuksia tai liian nopeita johtopäätöksiä tilanteesta. </a:t>
            </a:r>
          </a:p>
          <a:p>
            <a:r>
              <a:rPr lang="fi-FI" sz="2400" dirty="0">
                <a:latin typeface="Museo Slab 100" panose="02000000000000000000" pitchFamily="50" charset="0"/>
              </a:rPr>
              <a:t>Osoita, että kuuntelet ja ymmärrät tilannetta, vaikka et olisikaan samaa mieltä siitä, mitä toinen sanoo. </a:t>
            </a:r>
          </a:p>
          <a:p>
            <a:r>
              <a:rPr lang="fi-FI" sz="2400" dirty="0">
                <a:latin typeface="Museo Slab 100" panose="02000000000000000000" pitchFamily="50" charset="0"/>
              </a:rPr>
              <a:t>Jos toinen osapuoli ei kuuntele tai käyttäytyy esimerkiksi loukkaavasti, ilmaise se hänelle rauhallisesti. Voit myös lopettaa keskustelun hetkeksi ja jatkaa, kunnes tilanne on taas rauhoittunut. </a:t>
            </a:r>
          </a:p>
        </p:txBody>
      </p:sp>
      <p:pic>
        <p:nvPicPr>
          <p:cNvPr id="4" name="Kuva 3">
            <a:extLst>
              <a:ext uri="{FF2B5EF4-FFF2-40B4-BE49-F238E27FC236}">
                <a16:creationId xmlns:a16="http://schemas.microsoft.com/office/drawing/2014/main" id="{506266F0-C933-4440-B18D-D69767C7BFBC}"/>
              </a:ext>
            </a:extLst>
          </p:cNvPr>
          <p:cNvPicPr>
            <a:picLocks noChangeAspect="1"/>
          </p:cNvPicPr>
          <p:nvPr/>
        </p:nvPicPr>
        <p:blipFill>
          <a:blip r:embed="rId2"/>
          <a:stretch>
            <a:fillRect/>
          </a:stretch>
        </p:blipFill>
        <p:spPr>
          <a:xfrm>
            <a:off x="10120100" y="5778914"/>
            <a:ext cx="1871634" cy="1079086"/>
          </a:xfrm>
          <a:prstGeom prst="rect">
            <a:avLst/>
          </a:prstGeom>
        </p:spPr>
      </p:pic>
    </p:spTree>
    <p:extLst>
      <p:ext uri="{BB962C8B-B14F-4D97-AF65-F5344CB8AC3E}">
        <p14:creationId xmlns:p14="http://schemas.microsoft.com/office/powerpoint/2010/main" val="323649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r>
              <a:rPr lang="fi-FI" dirty="0">
                <a:latin typeface="Veneer" panose="02000806000000000000" pitchFamily="50" charset="0"/>
              </a:rPr>
              <a:t> </a:t>
            </a:r>
            <a:br>
              <a:rPr lang="fi-FI" dirty="0">
                <a:latin typeface="Veneer" panose="02000806000000000000" pitchFamily="50" charset="0"/>
              </a:rPr>
            </a:br>
            <a:r>
              <a:rPr lang="fi-FI" dirty="0">
                <a:solidFill>
                  <a:schemeClr val="accent2"/>
                </a:solidFill>
                <a:latin typeface="Veneer" panose="02000806000000000000" pitchFamily="50" charset="0"/>
              </a:rPr>
              <a:t>VUOROVAIKUTUS</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r>
              <a:rPr lang="fi-FI" sz="2400" dirty="0">
                <a:latin typeface="Museo Slab 100" panose="02000000000000000000" pitchFamily="50" charset="0"/>
              </a:rPr>
              <a:t>Ilman vuorovaikutusta ei voi tietää, mitä toinen ihminen ajattelee. Jos luulee tietävänsä tai olettaa asioita, lopputuloksena voi olla suuri väärinkäsitys. Kaikissa ihmissuhteissa on tärkeää, että uskaltaa kertoa omista tunteistaan ja toiveistaan. Erityisesti se korostuu lähimmissä ihmissuhteissa. Sen lisäksi, että kykenee ilmaisemaan itseään, täytyy opetella kuuntelemaan ja kuulemaan.</a:t>
            </a:r>
          </a:p>
        </p:txBody>
      </p:sp>
      <p:pic>
        <p:nvPicPr>
          <p:cNvPr id="4" name="Kuva 3">
            <a:extLst>
              <a:ext uri="{FF2B5EF4-FFF2-40B4-BE49-F238E27FC236}">
                <a16:creationId xmlns:a16="http://schemas.microsoft.com/office/drawing/2014/main" id="{DE0E076C-DC7C-4BC1-952E-620DC9C993A5}"/>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312526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r>
              <a:rPr lang="fi-FI" dirty="0">
                <a:latin typeface="Veneer" panose="02000806000000000000" pitchFamily="50" charset="0"/>
              </a:rPr>
              <a:t> </a:t>
            </a:r>
            <a:br>
              <a:rPr lang="fi-FI" dirty="0">
                <a:latin typeface="Veneer" panose="02000806000000000000" pitchFamily="50" charset="0"/>
              </a:rPr>
            </a:br>
            <a:r>
              <a:rPr lang="fi-FI" sz="4000" dirty="0">
                <a:solidFill>
                  <a:schemeClr val="accent2"/>
                </a:solidFill>
                <a:latin typeface="Veneer" panose="02000806000000000000" pitchFamily="50" charset="0"/>
              </a:rPr>
              <a:t>Vuorovaikutuksen parantaminen vaatii aikaa ja harjoittelua. Voit muuttaa omaa käyttäytymistäsi mutta et toisen.</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Katso henkilöä, joka puhuu.</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Keskity kuuntelemaan, mitä hän sanoo.</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Voit myös toistaa lyhyesti kuulemasi ja näin varmistaa, että olet ymmärtänyt oikein.</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Vältä syyttämästä toista osapuolta omista tunteistasi.</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Odota vuoroasi, älä keskeytä.</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Vältä sanomasta </a:t>
            </a:r>
            <a:r>
              <a:rPr lang="fi-FI" sz="1800" b="1" dirty="0">
                <a:solidFill>
                  <a:schemeClr val="accent2"/>
                </a:solidFill>
                <a:effectLst/>
                <a:latin typeface="Museo Slab 100" panose="02000000000000000000" pitchFamily="50" charset="0"/>
                <a:ea typeface="Times New Roman" panose="02020603050405020304" pitchFamily="18" charset="0"/>
                <a:cs typeface="Times New Roman" panose="02020603050405020304" pitchFamily="18" charset="0"/>
              </a:rPr>
              <a:t>me</a:t>
            </a: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 kun tarkoitat minä.</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Kysy täydentäviä kysymyksiä.</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Kerro ajatuksistasi tai tunteistasi.</a:t>
            </a:r>
            <a:endParaRPr lang="fi-FI" sz="1800" b="1" dirty="0">
              <a:effectLst/>
              <a:latin typeface="Museo Slab 100" panose="02000000000000000000" pitchFamily="50"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i-FI" sz="1800" b="1" dirty="0">
                <a:effectLst/>
                <a:latin typeface="Museo Slab 100" panose="02000000000000000000" pitchFamily="50" charset="0"/>
                <a:ea typeface="Times New Roman" panose="02020603050405020304" pitchFamily="18" charset="0"/>
                <a:cs typeface="Times New Roman" panose="02020603050405020304" pitchFamily="18" charset="0"/>
              </a:rPr>
              <a:t>Vältä kertomasta toiselle, miltä hänestä pitäisi tuntua</a:t>
            </a:r>
            <a:endParaRPr lang="fi-FI" sz="1800" b="1" dirty="0">
              <a:latin typeface="Museo Slab 100" panose="02000000000000000000" pitchFamily="50" charset="0"/>
              <a:ea typeface="Times New Roman" panose="02020603050405020304" pitchFamily="18" charset="0"/>
              <a:cs typeface="Times New Roman" panose="02020603050405020304" pitchFamily="18" charset="0"/>
            </a:endParaRPr>
          </a:p>
        </p:txBody>
      </p:sp>
      <p:pic>
        <p:nvPicPr>
          <p:cNvPr id="4" name="Kuva 3">
            <a:extLst>
              <a:ext uri="{FF2B5EF4-FFF2-40B4-BE49-F238E27FC236}">
                <a16:creationId xmlns:a16="http://schemas.microsoft.com/office/drawing/2014/main" id="{382CE63A-5BC1-404C-8EB0-437DDADC18C4}"/>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185865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a:extLst>
              <a:ext uri="{FF2B5EF4-FFF2-40B4-BE49-F238E27FC236}">
                <a16:creationId xmlns:a16="http://schemas.microsoft.com/office/drawing/2014/main" id="{7329B696-DC8E-45B5-A9AC-6C10625F4E0B}"/>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9620" b="9620"/>
          <a:stretch/>
        </p:blipFill>
        <p:spPr>
          <a:xfrm>
            <a:off x="434580" y="320038"/>
            <a:ext cx="11548872" cy="6217922"/>
          </a:xfrm>
          <a:prstGeom prst="rect">
            <a:avLst/>
          </a:prstGeom>
          <a:effectLst>
            <a:reflection stA="45000" endPos="65000" dist="50800" dir="5400000" sy="-100000" algn="bl" rotWithShape="0"/>
          </a:effectLst>
        </p:spPr>
      </p:pic>
      <p:sp>
        <p:nvSpPr>
          <p:cNvPr id="2" name="Otsikko 1">
            <a:extLst>
              <a:ext uri="{FF2B5EF4-FFF2-40B4-BE49-F238E27FC236}">
                <a16:creationId xmlns:a16="http://schemas.microsoft.com/office/drawing/2014/main" id="{B57D6489-8184-4EDD-A897-B064F3424657}"/>
              </a:ext>
            </a:extLst>
          </p:cNvPr>
          <p:cNvSpPr>
            <a:spLocks noGrp="1"/>
          </p:cNvSpPr>
          <p:nvPr>
            <p:ph type="ctrTitle"/>
          </p:nvPr>
        </p:nvSpPr>
        <p:spPr>
          <a:xfrm>
            <a:off x="4380588" y="965199"/>
            <a:ext cx="6766078" cy="6217920"/>
          </a:xfrm>
        </p:spPr>
        <p:txBody>
          <a:bodyPr anchor="ctr">
            <a:normAutofit/>
          </a:bodyPr>
          <a:lstStyle/>
          <a:p>
            <a:pPr algn="l"/>
            <a:r>
              <a:rPr lang="fi-FI" sz="4400" dirty="0">
                <a:solidFill>
                  <a:schemeClr val="bg1">
                    <a:lumMod val="95000"/>
                  </a:schemeClr>
                </a:solidFill>
                <a:latin typeface="Veneer" panose="02000806000000000000" pitchFamily="50" charset="0"/>
              </a:rPr>
              <a:t>Kun yksi sairastuu monen maailma muuttuu</a:t>
            </a:r>
            <a:br>
              <a:rPr lang="fi-FI" sz="4400" dirty="0">
                <a:solidFill>
                  <a:schemeClr val="bg1">
                    <a:lumMod val="95000"/>
                  </a:schemeClr>
                </a:solidFill>
                <a:latin typeface="Veneer" panose="02000806000000000000" pitchFamily="50" charset="0"/>
              </a:rPr>
            </a:br>
            <a:br>
              <a:rPr lang="fi-FI" sz="4400" dirty="0">
                <a:solidFill>
                  <a:schemeClr val="bg1">
                    <a:lumMod val="95000"/>
                  </a:schemeClr>
                </a:solidFill>
                <a:latin typeface="Veneer" panose="02000806000000000000" pitchFamily="50" charset="0"/>
              </a:rPr>
            </a:br>
            <a:r>
              <a:rPr lang="fi-FI" sz="4400" dirty="0">
                <a:solidFill>
                  <a:schemeClr val="bg1">
                    <a:lumMod val="95000"/>
                  </a:schemeClr>
                </a:solidFill>
                <a:latin typeface="Veneer" panose="02000806000000000000" pitchFamily="50" charset="0"/>
              </a:rPr>
              <a:t>Kun yksi toipuu monen elämä muuttuu</a:t>
            </a:r>
            <a:br>
              <a:rPr lang="fi-FI" dirty="0">
                <a:solidFill>
                  <a:schemeClr val="accent2"/>
                </a:solidFill>
                <a:latin typeface="Veneer" panose="02000806000000000000" pitchFamily="50" charset="0"/>
              </a:rPr>
            </a:br>
            <a:br>
              <a:rPr lang="fi-FI" dirty="0">
                <a:solidFill>
                  <a:schemeClr val="accent2"/>
                </a:solidFill>
                <a:latin typeface="Veneer" panose="02000806000000000000" pitchFamily="50" charset="0"/>
              </a:rPr>
            </a:br>
            <a:r>
              <a:rPr kumimoji="0" lang="fi-FI" sz="2000" b="1" i="0" u="none" strike="noStrike" kern="1200" cap="none" spc="0" normalizeH="0" baseline="0" noProof="0" dirty="0">
                <a:ln>
                  <a:noFill/>
                </a:ln>
                <a:solidFill>
                  <a:schemeClr val="bg1">
                    <a:lumMod val="95000"/>
                  </a:schemeClr>
                </a:solidFill>
                <a:effectLst/>
                <a:uLnTx/>
                <a:uFillTx/>
                <a:latin typeface="Museo Slab 300" panose="02000000000000000000"/>
                <a:ea typeface="+mj-ea"/>
                <a:cs typeface="+mj-cs"/>
              </a:rPr>
              <a:t>Anniina Kellosalo, koordinaattori, sosiaalipsykologi (YTM)</a:t>
            </a:r>
            <a:br>
              <a:rPr kumimoji="0" lang="fi-FI" sz="2000" b="1" i="0" u="none" strike="noStrike" kern="1200" cap="none" spc="0" normalizeH="0" baseline="0" noProof="0" dirty="0">
                <a:ln>
                  <a:noFill/>
                </a:ln>
                <a:solidFill>
                  <a:schemeClr val="bg1">
                    <a:lumMod val="95000"/>
                  </a:schemeClr>
                </a:solidFill>
                <a:effectLst/>
                <a:uLnTx/>
                <a:uFillTx/>
                <a:latin typeface="Museo Slab 300" panose="02000000000000000000"/>
                <a:ea typeface="+mj-ea"/>
                <a:cs typeface="+mj-cs"/>
              </a:rPr>
            </a:br>
            <a:r>
              <a:rPr kumimoji="0" lang="fi-FI" sz="2000" b="1" i="0" u="none" strike="noStrike" kern="1200" cap="none" spc="0" normalizeH="0" baseline="0" noProof="0" dirty="0">
                <a:ln>
                  <a:noFill/>
                </a:ln>
                <a:solidFill>
                  <a:schemeClr val="bg1">
                    <a:lumMod val="95000"/>
                  </a:schemeClr>
                </a:solidFill>
                <a:effectLst/>
                <a:uLnTx/>
                <a:uFillTx/>
                <a:latin typeface="Museo Slab 300" panose="02000000000000000000"/>
                <a:ea typeface="+mj-ea"/>
                <a:cs typeface="+mj-cs"/>
              </a:rPr>
              <a:t>Mielenterveysomaiset Pirkanmaa – </a:t>
            </a:r>
            <a:r>
              <a:rPr kumimoji="0" lang="fi-FI" sz="2000" b="1" i="0" u="none" strike="noStrike" kern="1200" cap="none" spc="0" normalizeH="0" baseline="0" noProof="0" dirty="0" err="1">
                <a:ln>
                  <a:noFill/>
                </a:ln>
                <a:solidFill>
                  <a:schemeClr val="bg1">
                    <a:lumMod val="95000"/>
                  </a:schemeClr>
                </a:solidFill>
                <a:effectLst/>
                <a:uLnTx/>
                <a:uFillTx/>
                <a:latin typeface="Museo Slab 300" panose="02000000000000000000"/>
                <a:ea typeface="+mj-ea"/>
                <a:cs typeface="+mj-cs"/>
              </a:rPr>
              <a:t>FinFami</a:t>
            </a:r>
            <a:r>
              <a:rPr kumimoji="0" lang="fi-FI" sz="2000" b="1" i="0" u="none" strike="noStrike" kern="1200" cap="none" spc="0" normalizeH="0" baseline="0" noProof="0" dirty="0">
                <a:ln>
                  <a:noFill/>
                </a:ln>
                <a:solidFill>
                  <a:schemeClr val="bg1">
                    <a:lumMod val="95000"/>
                  </a:schemeClr>
                </a:solidFill>
                <a:effectLst/>
                <a:uLnTx/>
                <a:uFillTx/>
                <a:latin typeface="Museo Slab 300" panose="02000000000000000000"/>
                <a:ea typeface="+mj-ea"/>
                <a:cs typeface="+mj-cs"/>
              </a:rPr>
              <a:t> ry</a:t>
            </a:r>
            <a:endParaRPr lang="fi-FI" sz="2000" dirty="0">
              <a:solidFill>
                <a:schemeClr val="bg1">
                  <a:lumMod val="95000"/>
                </a:schemeClr>
              </a:solidFill>
              <a:latin typeface="Veneer" panose="02000806000000000000" pitchFamily="50" charset="0"/>
            </a:endParaRPr>
          </a:p>
        </p:txBody>
      </p:sp>
      <p:sp>
        <p:nvSpPr>
          <p:cNvPr id="3" name="Alaotsikko 2">
            <a:extLst>
              <a:ext uri="{FF2B5EF4-FFF2-40B4-BE49-F238E27FC236}">
                <a16:creationId xmlns:a16="http://schemas.microsoft.com/office/drawing/2014/main" id="{90236C3C-CB1C-4ABD-ACC6-5BCA1018A612}"/>
              </a:ext>
            </a:extLst>
          </p:cNvPr>
          <p:cNvSpPr>
            <a:spLocks noGrp="1"/>
          </p:cNvSpPr>
          <p:nvPr>
            <p:ph type="subTitle" idx="1"/>
          </p:nvPr>
        </p:nvSpPr>
        <p:spPr>
          <a:xfrm>
            <a:off x="1023257" y="965198"/>
            <a:ext cx="2707937" cy="4927602"/>
          </a:xfrm>
        </p:spPr>
        <p:txBody>
          <a:bodyPr anchor="ctr">
            <a:normAutofit/>
          </a:bodyPr>
          <a:lstStyle/>
          <a:p>
            <a:pPr algn="r"/>
            <a:r>
              <a:rPr lang="fi-FI" sz="2000" dirty="0">
                <a:solidFill>
                  <a:schemeClr val="bg2"/>
                </a:solidFill>
              </a:rPr>
              <a:t> </a:t>
            </a:r>
          </a:p>
        </p:txBody>
      </p:sp>
      <p:cxnSp>
        <p:nvCxnSpPr>
          <p:cNvPr id="35" name="Straight Connector 34">
            <a:extLst>
              <a:ext uri="{FF2B5EF4-FFF2-40B4-BE49-F238E27FC236}">
                <a16:creationId xmlns:a16="http://schemas.microsoft.com/office/drawing/2014/main" id="{9E56E93F-78A4-4B04-B934-18CF5FD836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Kuva 3">
            <a:extLst>
              <a:ext uri="{FF2B5EF4-FFF2-40B4-BE49-F238E27FC236}">
                <a16:creationId xmlns:a16="http://schemas.microsoft.com/office/drawing/2014/main" id="{EB949D2A-4E24-481F-98C6-418ADFCECB45}"/>
              </a:ext>
            </a:extLst>
          </p:cNvPr>
          <p:cNvPicPr>
            <a:picLocks noChangeAspect="1"/>
          </p:cNvPicPr>
          <p:nvPr/>
        </p:nvPicPr>
        <p:blipFill>
          <a:blip r:embed="rId3"/>
          <a:stretch>
            <a:fillRect/>
          </a:stretch>
        </p:blipFill>
        <p:spPr>
          <a:xfrm>
            <a:off x="519105" y="4627278"/>
            <a:ext cx="2466090" cy="1436557"/>
          </a:xfrm>
          <a:prstGeom prst="rect">
            <a:avLst/>
          </a:prstGeom>
        </p:spPr>
      </p:pic>
    </p:spTree>
    <p:extLst>
      <p:ext uri="{BB962C8B-B14F-4D97-AF65-F5344CB8AC3E}">
        <p14:creationId xmlns:p14="http://schemas.microsoft.com/office/powerpoint/2010/main" val="2797505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r>
              <a:rPr lang="fi-FI" dirty="0">
                <a:latin typeface="Veneer" panose="02000806000000000000" pitchFamily="50" charset="0"/>
              </a:rPr>
              <a:t> </a:t>
            </a:r>
            <a:br>
              <a:rPr lang="fi-FI" dirty="0">
                <a:latin typeface="Veneer" panose="02000806000000000000" pitchFamily="50" charset="0"/>
              </a:rPr>
            </a:br>
            <a:r>
              <a:rPr lang="fi-FI" dirty="0">
                <a:latin typeface="Veneer" panose="02000806000000000000" pitchFamily="50" charset="0"/>
              </a:rPr>
              <a:t>Tutkimusten mukaan vanhemman psyykkinen sairaus</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Arial" panose="020B0604020202020204" pitchFamily="34" charset="0"/>
              </a:rPr>
              <a:t>muuttaa vanhemmuutta</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fi-FI" altLang="fi-FI" sz="2400" b="0" i="0" u="none" strike="noStrike" kern="1200" cap="none" spc="0" normalizeH="0" baseline="0" noProof="0" dirty="0">
                <a:ln>
                  <a:noFill/>
                </a:ln>
                <a:effectLst/>
                <a:uLnTx/>
                <a:uFillTx/>
                <a:latin typeface="Arial"/>
                <a:ea typeface="+mn-ea"/>
                <a:cs typeface="Arial" panose="020B0604020202020204" pitchFamily="34" charset="0"/>
              </a:rPr>
              <a:t>voimavarat ovat sidotut</a:t>
            </a:r>
          </a:p>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Arial" panose="020B0604020202020204" pitchFamily="34" charset="0"/>
              </a:rPr>
              <a:t>muuttaa perheenjäsenten rooleja ja vastuunjakoa</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fi-FI" altLang="fi-FI" sz="2400" b="0" i="0" u="none" strike="noStrike" kern="1200" cap="none" spc="0" normalizeH="0" baseline="0" noProof="0" dirty="0">
                <a:ln>
                  <a:noFill/>
                </a:ln>
                <a:effectLst/>
                <a:uLnTx/>
                <a:uFillTx/>
                <a:latin typeface="Arial"/>
                <a:ea typeface="+mn-ea"/>
                <a:cs typeface="Arial" panose="020B0604020202020204" pitchFamily="34" charset="0"/>
              </a:rPr>
              <a:t>lapset voivat alkaa kantaa vastuuta</a:t>
            </a:r>
          </a:p>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Arial" panose="020B0604020202020204" pitchFamily="34" charset="0"/>
              </a:rPr>
              <a:t>voi heikentää lasten perusturvallisuutta ja myöhempää selviytymistä elämässä</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fi-FI" altLang="fi-FI" sz="2400" b="0" i="0" u="none" strike="noStrike" kern="1200" cap="none" spc="0" normalizeH="0" baseline="0" noProof="0" dirty="0">
                <a:ln>
                  <a:noFill/>
                </a:ln>
                <a:effectLst/>
                <a:uLnTx/>
                <a:uFillTx/>
                <a:latin typeface="Arial"/>
                <a:ea typeface="+mn-ea"/>
                <a:cs typeface="Arial" panose="020B0604020202020204" pitchFamily="34" charset="0"/>
              </a:rPr>
              <a:t>lapsella kohonnut riski masentua ennen aikuisikää tai sairastua aikuisena</a:t>
            </a:r>
            <a:br>
              <a:rPr kumimoji="0" lang="fi-FI" altLang="fi-FI" sz="2400" b="0" i="0" u="none" strike="noStrike" kern="1200" cap="none" spc="0" normalizeH="0" baseline="0" noProof="0" dirty="0">
                <a:ln>
                  <a:noFill/>
                </a:ln>
                <a:effectLst/>
                <a:uLnTx/>
                <a:uFillTx/>
                <a:latin typeface="Arial"/>
                <a:ea typeface="+mn-ea"/>
                <a:cs typeface="Arial" panose="020B0604020202020204" pitchFamily="34" charset="0"/>
              </a:rPr>
            </a:br>
            <a:endParaRPr kumimoji="0" lang="fi-FI" altLang="fi-FI" sz="2400" b="0" i="0" u="none" strike="noStrike" kern="1200" cap="none" spc="0" normalizeH="0" baseline="0" noProof="0" dirty="0">
              <a:ln>
                <a:noFill/>
              </a:ln>
              <a:effectLst/>
              <a:uLnTx/>
              <a:uFillTx/>
              <a:latin typeface="Arial"/>
              <a:ea typeface="+mn-ea"/>
              <a:cs typeface="Arial" panose="020B0604020202020204" pitchFamily="34" charset="0"/>
            </a:endParaRPr>
          </a:p>
          <a:p>
            <a:endParaRPr lang="fi-FI" sz="2400" b="1" dirty="0">
              <a:latin typeface="Museo Slab 100" panose="02000000000000000000" pitchFamily="50" charset="0"/>
            </a:endParaRPr>
          </a:p>
        </p:txBody>
      </p:sp>
      <p:pic>
        <p:nvPicPr>
          <p:cNvPr id="4" name="Kuva 3">
            <a:extLst>
              <a:ext uri="{FF2B5EF4-FFF2-40B4-BE49-F238E27FC236}">
                <a16:creationId xmlns:a16="http://schemas.microsoft.com/office/drawing/2014/main" id="{AEC7ED8C-741E-4CD0-8FB4-4E5F35DECED2}"/>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3894903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br>
              <a:rPr lang="fi-FI" dirty="0">
                <a:latin typeface="Veneer" panose="02000806000000000000" pitchFamily="50" charset="0"/>
              </a:rPr>
            </a:br>
            <a:r>
              <a:rPr lang="fi-FI" dirty="0">
                <a:latin typeface="Veneer" panose="02000806000000000000" pitchFamily="50" charset="0"/>
              </a:rPr>
              <a:t>Lasteni mahdollisuudet?</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jotkut lapset menestyvät erityisen hyvin</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hyvät ihmissuhdetaidot: empatiakyky, herkkyys toisen tarpeille, kyky tunnistaa omia tarpeita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vastuuntuntoisuus</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sinnikkyys</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toteutuu vain jos lapsen taakka ei ole kohtuuton</a:t>
            </a:r>
          </a:p>
          <a:p>
            <a:endParaRPr lang="fi-FI" sz="2400" b="1" dirty="0">
              <a:latin typeface="Museo Slab 100" panose="02000000000000000000" pitchFamily="50" charset="0"/>
            </a:endParaRPr>
          </a:p>
        </p:txBody>
      </p:sp>
      <p:pic>
        <p:nvPicPr>
          <p:cNvPr id="4" name="Kuva 3">
            <a:extLst>
              <a:ext uri="{FF2B5EF4-FFF2-40B4-BE49-F238E27FC236}">
                <a16:creationId xmlns:a16="http://schemas.microsoft.com/office/drawing/2014/main" id="{DF302612-1D55-4A44-B54C-1E57D6A614F4}"/>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2250369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1ACF29F-CAAF-4311-8303-298DA6162C2E}"/>
              </a:ext>
            </a:extLst>
          </p:cNvPr>
          <p:cNvSpPr>
            <a:spLocks noGrp="1" noChangeArrowheads="1"/>
          </p:cNvSpPr>
          <p:nvPr>
            <p:ph type="title"/>
          </p:nvPr>
        </p:nvSpPr>
        <p:spPr>
          <a:xfrm>
            <a:off x="905312" y="365125"/>
            <a:ext cx="10515600" cy="1325563"/>
          </a:xfrm>
        </p:spPr>
        <p:txBody>
          <a:bodyPr>
            <a:noAutofit/>
          </a:bodyPr>
          <a:lstStyle/>
          <a:p>
            <a:br>
              <a:rPr lang="fi-FI" altLang="fi-FI" sz="4000" dirty="0">
                <a:latin typeface="Veneer" panose="02000806000000000000" pitchFamily="50" charset="0"/>
              </a:rPr>
            </a:br>
            <a:r>
              <a:rPr lang="fi-FI" altLang="fi-FI" sz="4000" dirty="0">
                <a:latin typeface="Veneer" panose="02000806000000000000" pitchFamily="50" charset="0"/>
              </a:rPr>
              <a:t>Lapsen kehitystä eivät niinkään vaaranna perheen elämän vaikeudet vaan se, että niitä ei yritetä ratkaista.</a:t>
            </a:r>
          </a:p>
        </p:txBody>
      </p:sp>
      <p:pic>
        <p:nvPicPr>
          <p:cNvPr id="67587" name="Picture 3">
            <a:extLst>
              <a:ext uri="{FF2B5EF4-FFF2-40B4-BE49-F238E27FC236}">
                <a16:creationId xmlns:a16="http://schemas.microsoft.com/office/drawing/2014/main" id="{A1CE197A-9C19-4688-A67F-E6048303A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1" y="2057401"/>
            <a:ext cx="2322513" cy="4060825"/>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a:extLst>
              <a:ext uri="{FF2B5EF4-FFF2-40B4-BE49-F238E27FC236}">
                <a16:creationId xmlns:a16="http://schemas.microsoft.com/office/drawing/2014/main" id="{D3CCB6A2-04F6-43D2-B366-FA4B2EFDF74E}"/>
              </a:ext>
            </a:extLst>
          </p:cNvPr>
          <p:cNvPicPr>
            <a:picLocks noChangeAspect="1"/>
          </p:cNvPicPr>
          <p:nvPr/>
        </p:nvPicPr>
        <p:blipFill>
          <a:blip r:embed="rId3"/>
          <a:stretch>
            <a:fillRect/>
          </a:stretch>
        </p:blipFill>
        <p:spPr>
          <a:xfrm>
            <a:off x="9998802" y="5458873"/>
            <a:ext cx="1871634" cy="107908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r>
              <a:rPr lang="fi-FI" dirty="0">
                <a:latin typeface="Veneer" panose="02000806000000000000" pitchFamily="50" charset="0"/>
              </a:rPr>
              <a:t> </a:t>
            </a:r>
            <a:br>
              <a:rPr lang="fi-FI" dirty="0">
                <a:latin typeface="Veneer" panose="02000806000000000000" pitchFamily="50" charset="0"/>
              </a:rPr>
            </a:br>
            <a:r>
              <a:rPr lang="fi-FI" dirty="0">
                <a:latin typeface="Veneer" panose="02000806000000000000" pitchFamily="50" charset="0"/>
              </a:rPr>
              <a:t>Mikä estää vanhempaa ottamasta puheeksi?</a:t>
            </a:r>
            <a:br>
              <a:rPr lang="fi-FI" dirty="0"/>
            </a:br>
            <a:br>
              <a:rPr lang="fi-FI" dirty="0"/>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syyllisyys</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häpeä</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pelko lapsen kuormittumisesta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pelko ongelmien suurenemisesta puhumalla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pelko, että lapsi sairastuu</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pelko lapsen menettämisestä</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lapsi ei halua keskustella</a:t>
            </a:r>
          </a:p>
          <a:p>
            <a:pPr marL="0" indent="0">
              <a:buNone/>
            </a:pPr>
            <a:r>
              <a:rPr lang="fi-FI" sz="2400" b="1" i="1" dirty="0">
                <a:latin typeface="Museo Slab 100" panose="02000000000000000000" pitchFamily="50" charset="0"/>
              </a:rPr>
              <a:t>Voit pyytää tukea puheeksi ottamiseen lasten kanssa.</a:t>
            </a:r>
          </a:p>
        </p:txBody>
      </p:sp>
      <p:pic>
        <p:nvPicPr>
          <p:cNvPr id="4" name="Kuva 3">
            <a:extLst>
              <a:ext uri="{FF2B5EF4-FFF2-40B4-BE49-F238E27FC236}">
                <a16:creationId xmlns:a16="http://schemas.microsoft.com/office/drawing/2014/main" id="{0766EA49-AD18-4B9D-9F2F-0F5D9688BFDE}"/>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257633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r>
              <a:rPr lang="fi-FI" dirty="0">
                <a:latin typeface="Veneer" panose="02000806000000000000" pitchFamily="50" charset="0"/>
              </a:rPr>
              <a:t> </a:t>
            </a:r>
            <a:br>
              <a:rPr lang="fi-FI" dirty="0">
                <a:latin typeface="Veneer" panose="02000806000000000000" pitchFamily="50" charset="0"/>
              </a:rPr>
            </a:br>
            <a:r>
              <a:rPr lang="fi-FI" dirty="0">
                <a:latin typeface="Veneer" panose="02000806000000000000" pitchFamily="50" charset="0"/>
              </a:rPr>
              <a:t>Miksi vanhemman tulee ylittää puhumisen esteet?</a:t>
            </a: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syyllisyys kohtuullisemmaksi</a:t>
            </a:r>
          </a:p>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lapset aistivat ja kuulevat paljon: ymmärtävät asioita omasta kokemuksestaan käsin ja saattavat ymmärtää väärin</a:t>
            </a:r>
          </a:p>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puhumalla varmistutaan lapsen näkökulmasta</a:t>
            </a:r>
          </a:p>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lapset eivät kuormitu puhuttaessa lapsen kokemista asioista: kaikkia vanhemman traumoja ei käsitellä</a:t>
            </a:r>
          </a:p>
          <a:p>
            <a:pPr marL="342900" marR="0" lvl="0" indent="-342900" algn="l" defTabSz="914400" rtl="0" eaLnBrk="1" fontAlgn="base" latinLnBrk="0" hangingPunct="1">
              <a:lnSpc>
                <a:spcPct val="90000"/>
              </a:lnSpc>
              <a:spcBef>
                <a:spcPct val="20000"/>
              </a:spcBef>
              <a:spcAft>
                <a:spcPct val="0"/>
              </a:spcAft>
              <a:buClr>
                <a:srgbClr val="0099CC"/>
              </a:buClr>
              <a:buSzPct val="80000"/>
              <a:buFont typeface="Wingdings" panose="05000000000000000000" pitchFamily="2" charset="2"/>
              <a:buChar char="n"/>
              <a:tabLst/>
              <a:defRPr/>
            </a:pPr>
            <a:r>
              <a:rPr kumimoji="0" lang="fi-FI" altLang="fi-FI" sz="2800" b="0" i="0" u="none" strike="noStrike" kern="1200" cap="none" spc="0" normalizeH="0" baseline="0" noProof="0" dirty="0">
                <a:ln>
                  <a:noFill/>
                </a:ln>
                <a:effectLst/>
                <a:uLnTx/>
                <a:uFillTx/>
                <a:latin typeface="Arial"/>
                <a:ea typeface="+mn-ea"/>
                <a:cs typeface="+mn-cs"/>
              </a:rPr>
              <a:t>puretaan hiljaisuutta</a:t>
            </a:r>
            <a:endParaRPr lang="fi-FI" sz="2400" b="1" dirty="0">
              <a:latin typeface="Museo Slab 100" panose="02000000000000000000" pitchFamily="50" charset="0"/>
            </a:endParaRPr>
          </a:p>
        </p:txBody>
      </p:sp>
      <p:pic>
        <p:nvPicPr>
          <p:cNvPr id="4" name="Kuva 3">
            <a:extLst>
              <a:ext uri="{FF2B5EF4-FFF2-40B4-BE49-F238E27FC236}">
                <a16:creationId xmlns:a16="http://schemas.microsoft.com/office/drawing/2014/main" id="{D4097E4E-FF68-4017-ACE2-6E598A1AD63D}"/>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190573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dirty="0">
                <a:latin typeface="Veneer" panose="02000806000000000000" pitchFamily="50" charset="0"/>
              </a:rPr>
              <a:t>Kuka on </a:t>
            </a:r>
            <a:r>
              <a:rPr lang="en-US" sz="5000" dirty="0" err="1">
                <a:latin typeface="Veneer" panose="02000806000000000000" pitchFamily="50" charset="0"/>
              </a:rPr>
              <a:t>syyllinen</a:t>
            </a:r>
            <a:r>
              <a:rPr lang="en-US" sz="5000" dirty="0">
                <a:latin typeface="Veneer" panose="02000806000000000000" pitchFamily="50" charset="0"/>
              </a:rPr>
              <a:t>, </a:t>
            </a:r>
            <a:r>
              <a:rPr lang="en-US" sz="5000" dirty="0" err="1">
                <a:latin typeface="Veneer" panose="02000806000000000000" pitchFamily="50" charset="0"/>
              </a:rPr>
              <a:t>minäkö</a:t>
            </a:r>
            <a:r>
              <a:rPr lang="en-US" sz="5000" dirty="0">
                <a:latin typeface="Veneer" panose="02000806000000000000" pitchFamily="50" charset="0"/>
              </a:rPr>
              <a:t>?</a:t>
            </a:r>
            <a:br>
              <a:rPr lang="en-US" sz="5000" dirty="0">
                <a:latin typeface="Veneer" panose="02000806000000000000" pitchFamily="50" charset="0"/>
              </a:rPr>
            </a:br>
            <a:endParaRPr lang="en-US" sz="5000" dirty="0">
              <a:latin typeface="Veneer" panose="02000806000000000000" pitchFamily="50" charset="0"/>
            </a:endParaRPr>
          </a:p>
        </p:txBody>
      </p:sp>
      <p:sp>
        <p:nvSpPr>
          <p:cNvPr id="13"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01BA09D1-0DB7-4D41-9360-ED99FF13207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1207"/>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8648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fontScale="90000"/>
          </a:bodyPr>
          <a:lstStyle/>
          <a:p>
            <a:r>
              <a:rPr lang="fi-FI" dirty="0">
                <a:latin typeface="Veneer" panose="02000806000000000000" pitchFamily="50" charset="0"/>
              </a:rPr>
              <a:t> </a:t>
            </a:r>
            <a:br>
              <a:rPr lang="fi-FI" dirty="0">
                <a:latin typeface="Veneer" panose="02000806000000000000" pitchFamily="50" charset="0"/>
              </a:rPr>
            </a:br>
            <a:r>
              <a:rPr lang="fi-FI" dirty="0">
                <a:latin typeface="Veneer" panose="02000806000000000000" pitchFamily="50" charset="0"/>
              </a:rPr>
              <a:t>Tärkein sanoma lapselle </a:t>
            </a:r>
            <a:br>
              <a:rPr lang="fi-FI" dirty="0">
                <a:latin typeface="Veneer" panose="02000806000000000000" pitchFamily="50" charset="0"/>
              </a:rPr>
            </a:br>
            <a:r>
              <a:rPr lang="fi-FI" dirty="0">
                <a:latin typeface="Veneer" panose="02000806000000000000" pitchFamily="50" charset="0"/>
              </a:rPr>
              <a:t>vanhemman kertomana:</a:t>
            </a: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1200" cap="none" spc="0" normalizeH="0" baseline="0" noProof="0" dirty="0">
                <a:ln>
                  <a:noFill/>
                </a:ln>
                <a:effectLst/>
                <a:uLnTx/>
                <a:uFillTx/>
                <a:latin typeface="Arial"/>
                <a:ea typeface="+mn-ea"/>
                <a:cs typeface="+mn-cs"/>
              </a:rPr>
              <a:t>Ei ole sinun vikasi, että vanhempasi voi huonosti</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1200" cap="none" spc="0" normalizeH="0" baseline="0" noProof="0" dirty="0">
                <a:ln>
                  <a:noFill/>
                </a:ln>
                <a:effectLst/>
                <a:uLnTx/>
                <a:uFillTx/>
                <a:latin typeface="Arial"/>
                <a:ea typeface="+mn-ea"/>
                <a:cs typeface="+mn-cs"/>
              </a:rPr>
              <a:t>Psyykkinen sairaus on kuin muutkin sairaudet ja siihen saa apua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1200" cap="none" spc="0" normalizeH="0" baseline="0" noProof="0" dirty="0">
                <a:ln>
                  <a:noFill/>
                </a:ln>
                <a:effectLst/>
                <a:uLnTx/>
                <a:uFillTx/>
                <a:latin typeface="Arial"/>
                <a:ea typeface="+mn-ea"/>
                <a:cs typeface="+mn-cs"/>
              </a:rPr>
              <a:t>Sinä et ole yksin; on myös muita lapsia, joilla on samanlainen tilanne</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1200" cap="none" spc="0" normalizeH="0" baseline="0" noProof="0" dirty="0">
                <a:ln>
                  <a:noFill/>
                </a:ln>
                <a:effectLst/>
                <a:uLnTx/>
                <a:uFillTx/>
                <a:latin typeface="Arial"/>
                <a:ea typeface="+mn-ea"/>
                <a:cs typeface="+mn-cs"/>
              </a:rPr>
              <a:t>Ei ole sinun vastuullasi huolehtia vanhemman hyvinvoinnista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1200" cap="none" spc="0" normalizeH="0" baseline="0" noProof="0" dirty="0">
                <a:ln>
                  <a:noFill/>
                </a:ln>
                <a:effectLst/>
                <a:uLnTx/>
                <a:uFillTx/>
                <a:latin typeface="Arial"/>
                <a:ea typeface="+mn-ea"/>
                <a:cs typeface="+mn-cs"/>
              </a:rPr>
              <a:t>On aikuisia, jotka auttavat vanhempaasi</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kumimoji="0" lang="fi-FI" altLang="fi-FI" sz="2400" b="0" i="0" u="none" strike="noStrike" kern="1200" cap="none" spc="0" normalizeH="0" baseline="0" noProof="0" dirty="0">
                <a:ln>
                  <a:noFill/>
                </a:ln>
                <a:effectLst/>
                <a:uLnTx/>
                <a:uFillTx/>
                <a:latin typeface="Arial"/>
                <a:ea typeface="+mn-ea"/>
                <a:cs typeface="+mn-cs"/>
              </a:rPr>
              <a:t>Sinulla on oikeus voida hyvin, vaikka muut voivat huonosti</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Char char="n"/>
              <a:tabLst/>
              <a:defRPr/>
            </a:pPr>
            <a:r>
              <a:rPr lang="fi-FI" altLang="fi-FI" sz="2400" dirty="0">
                <a:latin typeface="Arial"/>
              </a:rPr>
              <a:t>Sinulla on lupa olla iloinen ja onnellinen</a:t>
            </a:r>
            <a:endParaRPr kumimoji="0" lang="fi-FI" altLang="fi-FI" sz="2000" b="0" i="0" u="none" strike="noStrike" kern="1200" cap="none" spc="0" normalizeH="0" baseline="0" noProof="0" dirty="0">
              <a:ln>
                <a:noFill/>
              </a:ln>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None/>
              <a:tabLst/>
              <a:defRPr/>
            </a:pPr>
            <a:endParaRPr lang="fi-FI" sz="2400" b="1" dirty="0">
              <a:latin typeface="Museo Slab 100" panose="02000000000000000000" pitchFamily="50" charset="0"/>
            </a:endParaRPr>
          </a:p>
        </p:txBody>
      </p:sp>
      <p:pic>
        <p:nvPicPr>
          <p:cNvPr id="4" name="Kuva 3">
            <a:extLst>
              <a:ext uri="{FF2B5EF4-FFF2-40B4-BE49-F238E27FC236}">
                <a16:creationId xmlns:a16="http://schemas.microsoft.com/office/drawing/2014/main" id="{34DF68DE-D36B-4C0C-B4CE-1FEAC4B36F8E}"/>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1275603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348347"/>
            <a:ext cx="10515600" cy="1325563"/>
          </a:xfrm>
        </p:spPr>
        <p:txBody>
          <a:bodyPr>
            <a:normAutofit/>
          </a:bodyPr>
          <a:lstStyle/>
          <a:p>
            <a:r>
              <a:rPr lang="fi-FI" dirty="0">
                <a:latin typeface="Veneer" panose="02000806000000000000" pitchFamily="50" charset="0"/>
              </a:rPr>
              <a:t> </a:t>
            </a:r>
            <a:br>
              <a:rPr lang="fi-FI" dirty="0">
                <a:latin typeface="Veneer" panose="02000806000000000000" pitchFamily="50" charset="0"/>
              </a:rPr>
            </a:br>
            <a:r>
              <a:rPr lang="fi-FI" dirty="0">
                <a:latin typeface="Veneer" panose="02000806000000000000" pitchFamily="50" charset="0"/>
              </a:rPr>
              <a:t>Hyvä parisuhde sairaudesta huolimatta</a:t>
            </a: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pPr marR="0" lvl="0" algn="l" defTabSz="457200" rtl="0" eaLnBrk="1" fontAlgn="auto" latinLnBrk="0" hangingPunct="1">
              <a:lnSpc>
                <a:spcPct val="100000"/>
              </a:lnSpc>
              <a:spcBef>
                <a:spcPct val="20000"/>
              </a:spcBef>
              <a:spcAft>
                <a:spcPts val="0"/>
              </a:spcAft>
              <a:buClr>
                <a:srgbClr val="FFC000"/>
              </a:buClr>
              <a:buSzTx/>
              <a:tabLst/>
              <a:defRPr/>
            </a:pPr>
            <a:r>
              <a:rPr kumimoji="0" lang="fi-FI" sz="2000" b="1" i="0" u="none" strike="noStrike" kern="1200" cap="none" spc="0" normalizeH="0" baseline="0" noProof="0" dirty="0">
                <a:ln>
                  <a:noFill/>
                </a:ln>
                <a:effectLst/>
                <a:uLnTx/>
                <a:uFillTx/>
                <a:latin typeface="Museo Slab 100" panose="02000000000000000000" pitchFamily="50" charset="0"/>
              </a:rPr>
              <a:t>Osa pareista ja perheistä selviää myös hyvin eikä psyykkinen sairastuminen tai päihdehäiriö tarkoita parisuhteen loppua. </a:t>
            </a:r>
          </a:p>
          <a:p>
            <a:pPr defTabSz="457200">
              <a:lnSpc>
                <a:spcPct val="100000"/>
              </a:lnSpc>
              <a:spcBef>
                <a:spcPct val="20000"/>
              </a:spcBef>
              <a:buClr>
                <a:srgbClr val="FFC000"/>
              </a:buClr>
              <a:defRPr/>
            </a:pPr>
            <a:endParaRPr kumimoji="0" lang="fi-FI" sz="2000" b="1" i="0" u="none" strike="noStrike" kern="1200" cap="none" spc="0" normalizeH="0" baseline="0" noProof="0" dirty="0">
              <a:ln>
                <a:noFill/>
              </a:ln>
              <a:effectLst/>
              <a:uLnTx/>
              <a:uFillTx/>
              <a:latin typeface="Museo Slab 100" panose="02000000000000000000" pitchFamily="50" charset="0"/>
            </a:endParaRPr>
          </a:p>
          <a:p>
            <a:pPr marR="0" lvl="0" algn="l" defTabSz="457200" rtl="0" eaLnBrk="1" fontAlgn="auto" latinLnBrk="0" hangingPunct="1">
              <a:lnSpc>
                <a:spcPct val="100000"/>
              </a:lnSpc>
              <a:spcBef>
                <a:spcPct val="20000"/>
              </a:spcBef>
              <a:spcAft>
                <a:spcPts val="0"/>
              </a:spcAft>
              <a:buClr>
                <a:srgbClr val="FFC000"/>
              </a:buClr>
              <a:buSzTx/>
              <a:tabLst/>
              <a:defRPr/>
            </a:pPr>
            <a:r>
              <a:rPr kumimoji="0" lang="fi-FI" sz="2000" b="1" i="0" u="none" strike="noStrike" kern="1200" cap="none" spc="0" normalizeH="0" baseline="0" noProof="0" dirty="0">
                <a:ln>
                  <a:noFill/>
                </a:ln>
                <a:effectLst/>
                <a:uLnTx/>
                <a:uFillTx/>
                <a:latin typeface="Museo Slab 100" panose="02000000000000000000" pitchFamily="50" charset="0"/>
              </a:rPr>
              <a:t>Usein jo kuulluksi tuleminen, arjen rutiinit ja omien voimavarojen vahvistaminen riittävät suojaamaan  sairauden negatiivilta vaikutuksista</a:t>
            </a:r>
          </a:p>
          <a:p>
            <a:pPr marR="0" lvl="0" algn="l" defTabSz="457200" rtl="0" eaLnBrk="1" fontAlgn="auto" latinLnBrk="0" hangingPunct="1">
              <a:lnSpc>
                <a:spcPct val="100000"/>
              </a:lnSpc>
              <a:spcBef>
                <a:spcPct val="20000"/>
              </a:spcBef>
              <a:spcAft>
                <a:spcPts val="0"/>
              </a:spcAft>
              <a:buClr>
                <a:srgbClr val="FFC000"/>
              </a:buClr>
              <a:buSzTx/>
              <a:tabLst/>
              <a:defRPr/>
            </a:pPr>
            <a:endParaRPr kumimoji="0" lang="fi-FI" sz="2000" b="1" i="0" u="none" strike="noStrike" kern="1200" cap="none" spc="0" normalizeH="0" baseline="0" noProof="0" dirty="0">
              <a:ln>
                <a:noFill/>
              </a:ln>
              <a:effectLst/>
              <a:uLnTx/>
              <a:uFillTx/>
              <a:latin typeface="Museo Slab 100" panose="02000000000000000000" pitchFamily="50" charset="0"/>
            </a:endParaRPr>
          </a:p>
          <a:p>
            <a:pPr marR="0" lvl="0" algn="l" defTabSz="457200" rtl="0" eaLnBrk="1" fontAlgn="auto" latinLnBrk="0" hangingPunct="1">
              <a:lnSpc>
                <a:spcPct val="100000"/>
              </a:lnSpc>
              <a:spcBef>
                <a:spcPct val="20000"/>
              </a:spcBef>
              <a:spcAft>
                <a:spcPts val="0"/>
              </a:spcAft>
              <a:buClr>
                <a:srgbClr val="FFC000"/>
              </a:buClr>
              <a:buSzTx/>
              <a:tabLst/>
              <a:defRPr/>
            </a:pPr>
            <a:r>
              <a:rPr kumimoji="0" lang="fi-FI" sz="2000" b="1" i="0" u="none" strike="noStrike" kern="1200" cap="none" spc="0" normalizeH="0" baseline="0" noProof="0" dirty="0">
                <a:ln>
                  <a:noFill/>
                </a:ln>
                <a:effectLst/>
                <a:uLnTx/>
                <a:uFillTx/>
                <a:latin typeface="Museo Slab 100" panose="02000000000000000000" pitchFamily="50" charset="0"/>
              </a:rPr>
              <a:t>Tärkeitä ovat tunne- ja vuorovaikutustaidot sekä niiden tukeminen</a:t>
            </a:r>
          </a:p>
          <a:p>
            <a:pPr marR="0" lvl="1" algn="l" defTabSz="457200" rtl="0" eaLnBrk="1" fontAlgn="auto" latinLnBrk="0" hangingPunct="1">
              <a:lnSpc>
                <a:spcPct val="100000"/>
              </a:lnSpc>
              <a:spcBef>
                <a:spcPct val="20000"/>
              </a:spcBef>
              <a:spcAft>
                <a:spcPts val="0"/>
              </a:spcAft>
              <a:buClr>
                <a:srgbClr val="FFC000"/>
              </a:buClr>
              <a:buSzTx/>
              <a:tabLst/>
              <a:defRPr/>
            </a:pPr>
            <a:r>
              <a:rPr kumimoji="0" lang="fi-FI" sz="2000" b="1" i="0" u="none" strike="noStrike" kern="1200" cap="none" spc="0" normalizeH="0" baseline="0" noProof="0" dirty="0">
                <a:ln>
                  <a:noFill/>
                </a:ln>
                <a:effectLst/>
                <a:uLnTx/>
                <a:uFillTx/>
                <a:latin typeface="Museo Slab 100" panose="02000000000000000000" pitchFamily="50" charset="0"/>
              </a:rPr>
              <a:t>Parin voimavarat, vahvuudet ja kyky ratkaista ongelmia</a:t>
            </a:r>
          </a:p>
          <a:p>
            <a:pPr marR="0" lvl="1" algn="l" defTabSz="457200" rtl="0" eaLnBrk="1" fontAlgn="auto" latinLnBrk="0" hangingPunct="1">
              <a:lnSpc>
                <a:spcPct val="100000"/>
              </a:lnSpc>
              <a:spcBef>
                <a:spcPct val="20000"/>
              </a:spcBef>
              <a:spcAft>
                <a:spcPts val="0"/>
              </a:spcAft>
              <a:buClr>
                <a:srgbClr val="FFC000"/>
              </a:buClr>
              <a:buSzTx/>
              <a:tabLst/>
              <a:defRPr/>
            </a:pPr>
            <a:r>
              <a:rPr kumimoji="0" lang="fi-FI" sz="2000" b="1" i="0" u="none" strike="noStrike" kern="1200" cap="none" spc="0" normalizeH="0" baseline="0" noProof="0" dirty="0">
                <a:ln>
                  <a:noFill/>
                </a:ln>
                <a:effectLst/>
                <a:uLnTx/>
                <a:uFillTx/>
                <a:latin typeface="Museo Slab 100" panose="02000000000000000000" pitchFamily="50" charset="0"/>
              </a:rPr>
              <a:t>Molemmat osapuolet voivat kokea välittämistä, huolenpitoa ja yhteyttä sairaudesta huolimatta</a:t>
            </a:r>
          </a:p>
          <a:p>
            <a:pPr marR="0" lvl="1" algn="l" defTabSz="457200" rtl="0" eaLnBrk="1" fontAlgn="auto" latinLnBrk="0" hangingPunct="1">
              <a:lnSpc>
                <a:spcPct val="100000"/>
              </a:lnSpc>
              <a:spcBef>
                <a:spcPct val="20000"/>
              </a:spcBef>
              <a:spcAft>
                <a:spcPts val="0"/>
              </a:spcAft>
              <a:buClr>
                <a:srgbClr val="FFC000"/>
              </a:buClr>
              <a:buSzTx/>
              <a:tabLst/>
              <a:defRPr/>
            </a:pPr>
            <a:r>
              <a:rPr kumimoji="0" lang="fi-FI" sz="2000" b="1" i="0" u="none" strike="noStrike" kern="1200" cap="none" spc="0" normalizeH="0" baseline="0" noProof="0" dirty="0">
                <a:ln>
                  <a:noFill/>
                </a:ln>
                <a:effectLst/>
                <a:uLnTx/>
                <a:uFillTx/>
                <a:latin typeface="Museo Slab 100" panose="02000000000000000000" pitchFamily="50" charset="0"/>
              </a:rPr>
              <a:t>Tutkimuksissa on havaittu, että </a:t>
            </a:r>
            <a:r>
              <a:rPr kumimoji="0" lang="fi-FI" sz="2000" b="1" i="0" u="none" strike="noStrike" kern="1200" cap="none" spc="0" normalizeH="0" baseline="0" noProof="0" dirty="0">
                <a:ln>
                  <a:noFill/>
                </a:ln>
                <a:solidFill>
                  <a:schemeClr val="accent2"/>
                </a:solidFill>
                <a:effectLst/>
                <a:uLnTx/>
                <a:uFillTx/>
                <a:latin typeface="Museo Slab 100" panose="02000000000000000000" pitchFamily="50" charset="0"/>
              </a:rPr>
              <a:t>kumppanin tuki </a:t>
            </a:r>
            <a:r>
              <a:rPr kumimoji="0" lang="fi-FI" sz="2000" b="1" i="0" u="none" strike="noStrike" kern="1200" cap="none" spc="0" normalizeH="0" baseline="0" noProof="0" dirty="0">
                <a:ln>
                  <a:noFill/>
                </a:ln>
                <a:effectLst/>
                <a:uLnTx/>
                <a:uFillTx/>
                <a:latin typeface="Museo Slab 100" panose="02000000000000000000" pitchFamily="50" charset="0"/>
              </a:rPr>
              <a:t>auttaa toipumisprosessissa</a:t>
            </a:r>
            <a:br>
              <a:rPr kumimoji="0" lang="fi-FI" sz="2000" b="1" i="0" u="none" strike="noStrike" kern="1200" cap="none" spc="0" normalizeH="0" baseline="0" noProof="0" dirty="0">
                <a:ln>
                  <a:noFill/>
                </a:ln>
                <a:solidFill>
                  <a:srgbClr val="4E4E4E"/>
                </a:solidFill>
                <a:effectLst/>
                <a:uLnTx/>
                <a:uFillTx/>
                <a:latin typeface="Museo Slab 100" panose="02000000000000000000" pitchFamily="50" charset="0"/>
              </a:rPr>
            </a:br>
            <a:endParaRPr kumimoji="0" lang="fi-FI" sz="2000" b="1" i="0" u="none" strike="noStrike" kern="1200" cap="none" spc="0" normalizeH="0" baseline="0" noProof="0" dirty="0">
              <a:ln>
                <a:noFill/>
              </a:ln>
              <a:solidFill>
                <a:srgbClr val="4E4E4E"/>
              </a:solidFill>
              <a:effectLst/>
              <a:uLnTx/>
              <a:uFillTx/>
              <a:latin typeface="Museo Slab 100" panose="02000000000000000000" pitchFamily="50" charset="0"/>
            </a:endParaRP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None/>
              <a:tabLst/>
              <a:defRPr/>
            </a:pPr>
            <a:endParaRPr lang="fi-FI" sz="2400" b="1" dirty="0">
              <a:latin typeface="Museo Slab 100" panose="02000000000000000000" pitchFamily="50" charset="0"/>
            </a:endParaRPr>
          </a:p>
        </p:txBody>
      </p:sp>
      <p:pic>
        <p:nvPicPr>
          <p:cNvPr id="4" name="Kuva 3">
            <a:extLst>
              <a:ext uri="{FF2B5EF4-FFF2-40B4-BE49-F238E27FC236}">
                <a16:creationId xmlns:a16="http://schemas.microsoft.com/office/drawing/2014/main" id="{0A220AC0-8FB0-4F2C-BFC2-727F2AFB5111}"/>
              </a:ext>
            </a:extLst>
          </p:cNvPr>
          <p:cNvPicPr>
            <a:picLocks noChangeAspect="1"/>
          </p:cNvPicPr>
          <p:nvPr/>
        </p:nvPicPr>
        <p:blipFill>
          <a:blip r:embed="rId2"/>
          <a:stretch>
            <a:fillRect/>
          </a:stretch>
        </p:blipFill>
        <p:spPr>
          <a:xfrm>
            <a:off x="10064117" y="5637420"/>
            <a:ext cx="1871634" cy="1079086"/>
          </a:xfrm>
          <a:prstGeom prst="rect">
            <a:avLst/>
          </a:prstGeom>
        </p:spPr>
      </p:pic>
    </p:spTree>
    <p:extLst>
      <p:ext uri="{BB962C8B-B14F-4D97-AF65-F5344CB8AC3E}">
        <p14:creationId xmlns:p14="http://schemas.microsoft.com/office/powerpoint/2010/main" val="1195511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3FD9DF-91A7-46E4-BFC7-BCEDA7AE2006}"/>
              </a:ext>
            </a:extLst>
          </p:cNvPr>
          <p:cNvSpPr>
            <a:spLocks noGrp="1"/>
          </p:cNvSpPr>
          <p:nvPr>
            <p:ph type="title"/>
          </p:nvPr>
        </p:nvSpPr>
        <p:spPr>
          <a:xfrm>
            <a:off x="838200" y="1178560"/>
            <a:ext cx="10515600" cy="495350"/>
          </a:xfrm>
        </p:spPr>
        <p:txBody>
          <a:bodyPr>
            <a:normAutofit fontScale="90000"/>
          </a:bodyPr>
          <a:lstStyle/>
          <a:p>
            <a:br>
              <a:rPr lang="fi-FI" sz="4000" dirty="0">
                <a:solidFill>
                  <a:schemeClr val="accent2"/>
                </a:solidFill>
                <a:latin typeface="Veneer" panose="02000806000000000000" pitchFamily="50" charset="0"/>
              </a:rPr>
            </a:br>
            <a:r>
              <a:rPr lang="fi-FI" sz="4000" dirty="0">
                <a:solidFill>
                  <a:schemeClr val="accent2"/>
                </a:solidFill>
                <a:latin typeface="Veneer" panose="02000806000000000000" pitchFamily="50" charset="0"/>
              </a:rPr>
              <a:t>Paras keino tukea muita on pitää huolta omasta jaksamisesta ja hyvinvoinnista!</a:t>
            </a:r>
            <a:br>
              <a:rPr lang="fi-FI" dirty="0">
                <a:latin typeface="Veneer" panose="02000806000000000000" pitchFamily="50" charset="0"/>
              </a:rPr>
            </a:br>
            <a:br>
              <a:rPr lang="fi-FI" dirty="0">
                <a:latin typeface="Veneer" panose="02000806000000000000" pitchFamily="50" charset="0"/>
              </a:rPr>
            </a:br>
            <a:endParaRPr lang="fi-FI" sz="2200" dirty="0"/>
          </a:p>
        </p:txBody>
      </p:sp>
      <p:sp>
        <p:nvSpPr>
          <p:cNvPr id="3" name="Sisällön paikkamerkki 2">
            <a:extLst>
              <a:ext uri="{FF2B5EF4-FFF2-40B4-BE49-F238E27FC236}">
                <a16:creationId xmlns:a16="http://schemas.microsoft.com/office/drawing/2014/main" id="{668F9023-D939-4F64-A8E0-427C9ED84994}"/>
              </a:ext>
            </a:extLst>
          </p:cNvPr>
          <p:cNvSpPr>
            <a:spLocks noGrp="1"/>
          </p:cNvSpPr>
          <p:nvPr>
            <p:ph idx="1"/>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None/>
              <a:tabLst/>
              <a:defRPr/>
            </a:pPr>
            <a:endParaRPr lang="fi-FI" sz="2400" b="1" dirty="0">
              <a:latin typeface="Museo Slab 100" panose="02000000000000000000" pitchFamily="50" charset="0"/>
            </a:endParaRPr>
          </a:p>
          <a:p>
            <a:pPr fontAlgn="base">
              <a:lnSpc>
                <a:spcPct val="100000"/>
              </a:lnSpc>
              <a:spcBef>
                <a:spcPct val="20000"/>
              </a:spcBef>
              <a:spcAft>
                <a:spcPct val="0"/>
              </a:spcAft>
              <a:buClr>
                <a:srgbClr val="0099CC"/>
              </a:buClr>
              <a:buSzPct val="80000"/>
              <a:defRPr/>
            </a:pPr>
            <a:r>
              <a:rPr lang="fi-FI" sz="2400" b="1" dirty="0">
                <a:latin typeface="Museo Slab 100" panose="02000000000000000000" pitchFamily="50" charset="0"/>
              </a:rPr>
              <a:t>Ihmissuhteet, ystävät, sukulaiset</a:t>
            </a:r>
          </a:p>
          <a:p>
            <a:pPr fontAlgn="base">
              <a:lnSpc>
                <a:spcPct val="100000"/>
              </a:lnSpc>
              <a:spcBef>
                <a:spcPct val="20000"/>
              </a:spcBef>
              <a:spcAft>
                <a:spcPct val="0"/>
              </a:spcAft>
              <a:buClr>
                <a:srgbClr val="0099CC"/>
              </a:buClr>
              <a:buSzPct val="80000"/>
              <a:defRPr/>
            </a:pPr>
            <a:r>
              <a:rPr lang="fi-FI" sz="2400" b="1" dirty="0">
                <a:latin typeface="Museo Slab 100" panose="02000000000000000000" pitchFamily="50" charset="0"/>
              </a:rPr>
              <a:t>Roolit </a:t>
            </a:r>
          </a:p>
          <a:p>
            <a:pPr fontAlgn="base">
              <a:lnSpc>
                <a:spcPct val="100000"/>
              </a:lnSpc>
              <a:spcBef>
                <a:spcPct val="20000"/>
              </a:spcBef>
              <a:spcAft>
                <a:spcPct val="0"/>
              </a:spcAft>
              <a:buClr>
                <a:srgbClr val="0099CC"/>
              </a:buClr>
              <a:buSzPct val="80000"/>
              <a:defRPr/>
            </a:pPr>
            <a:r>
              <a:rPr lang="fi-FI" sz="2400" b="1" dirty="0">
                <a:latin typeface="Museo Slab 100" panose="02000000000000000000" pitchFamily="50" charset="0"/>
              </a:rPr>
              <a:t>Mielekäs tekeminen</a:t>
            </a:r>
          </a:p>
          <a:p>
            <a:pPr fontAlgn="base">
              <a:lnSpc>
                <a:spcPct val="100000"/>
              </a:lnSpc>
              <a:spcBef>
                <a:spcPct val="20000"/>
              </a:spcBef>
              <a:spcAft>
                <a:spcPct val="0"/>
              </a:spcAft>
              <a:buClr>
                <a:srgbClr val="0099CC"/>
              </a:buClr>
              <a:buSzPct val="80000"/>
              <a:defRPr/>
            </a:pPr>
            <a:r>
              <a:rPr lang="fi-FI" sz="2400" b="1" dirty="0">
                <a:latin typeface="Museo Slab 100" panose="02000000000000000000" pitchFamily="50" charset="0"/>
              </a:rPr>
              <a:t>Iloitseminen hyvistä hetkistä</a:t>
            </a:r>
          </a:p>
          <a:p>
            <a:pPr fontAlgn="base">
              <a:lnSpc>
                <a:spcPct val="100000"/>
              </a:lnSpc>
              <a:spcBef>
                <a:spcPct val="20000"/>
              </a:spcBef>
              <a:spcAft>
                <a:spcPct val="0"/>
              </a:spcAft>
              <a:buClr>
                <a:srgbClr val="0099CC"/>
              </a:buClr>
              <a:buSzPct val="80000"/>
              <a:defRPr/>
            </a:pPr>
            <a:r>
              <a:rPr lang="fi-FI" sz="2400" b="1" dirty="0">
                <a:latin typeface="Museo Slab 100" panose="02000000000000000000" pitchFamily="50" charset="0"/>
              </a:rPr>
              <a:t>Vertaisuus </a:t>
            </a:r>
          </a:p>
          <a:p>
            <a:pPr fontAlgn="base">
              <a:lnSpc>
                <a:spcPct val="100000"/>
              </a:lnSpc>
              <a:spcBef>
                <a:spcPct val="20000"/>
              </a:spcBef>
              <a:spcAft>
                <a:spcPct val="0"/>
              </a:spcAft>
              <a:buClr>
                <a:srgbClr val="0099CC"/>
              </a:buClr>
              <a:buSzPct val="80000"/>
              <a:defRPr/>
            </a:pPr>
            <a:r>
              <a:rPr lang="fi-FI" sz="2400" b="1" dirty="0">
                <a:latin typeface="Museo Slab 100" panose="02000000000000000000" pitchFamily="50" charset="0"/>
              </a:rPr>
              <a:t>Keskity siihen mikä on hyvää, sillä on taipumus kasvaa mihin kiinnitämme huomiota</a:t>
            </a:r>
          </a:p>
          <a:p>
            <a:pPr marL="342900" marR="0" lvl="0" indent="-342900" algn="l" defTabSz="914400" rtl="0" eaLnBrk="1" fontAlgn="base" latinLnBrk="0" hangingPunct="1">
              <a:lnSpc>
                <a:spcPct val="100000"/>
              </a:lnSpc>
              <a:spcBef>
                <a:spcPct val="20000"/>
              </a:spcBef>
              <a:spcAft>
                <a:spcPct val="0"/>
              </a:spcAft>
              <a:buClr>
                <a:srgbClr val="0099CC"/>
              </a:buClr>
              <a:buSzPct val="80000"/>
              <a:buFont typeface="Wingdings" panose="05000000000000000000" pitchFamily="2" charset="2"/>
              <a:buNone/>
              <a:tabLst/>
              <a:defRPr/>
            </a:pPr>
            <a:r>
              <a:rPr lang="fi-FI" sz="2400" b="1" i="1" dirty="0">
                <a:latin typeface="Museo Slab 100" panose="02000000000000000000" pitchFamily="50" charset="0"/>
              </a:rPr>
              <a:t>Happinaamari laitetaan aina ensin omille kasvoille</a:t>
            </a:r>
          </a:p>
        </p:txBody>
      </p:sp>
      <p:pic>
        <p:nvPicPr>
          <p:cNvPr id="4" name="Kuva 3">
            <a:extLst>
              <a:ext uri="{FF2B5EF4-FFF2-40B4-BE49-F238E27FC236}">
                <a16:creationId xmlns:a16="http://schemas.microsoft.com/office/drawing/2014/main" id="{35209B8F-3900-45CD-B99E-0F545FB4475F}"/>
              </a:ext>
            </a:extLst>
          </p:cNvPr>
          <p:cNvPicPr>
            <a:picLocks noChangeAspect="1"/>
          </p:cNvPicPr>
          <p:nvPr/>
        </p:nvPicPr>
        <p:blipFill>
          <a:blip r:embed="rId2"/>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298845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171200-6493-757A-7D11-7FBF4C0FBE2C}"/>
              </a:ext>
            </a:extLst>
          </p:cNvPr>
          <p:cNvSpPr>
            <a:spLocks noGrp="1"/>
          </p:cNvSpPr>
          <p:nvPr>
            <p:ph type="title"/>
          </p:nvPr>
        </p:nvSpPr>
        <p:spPr/>
        <p:txBody>
          <a:bodyPr/>
          <a:lstStyle/>
          <a:p>
            <a:endParaRPr lang="fi-FI" dirty="0"/>
          </a:p>
        </p:txBody>
      </p:sp>
      <p:pic>
        <p:nvPicPr>
          <p:cNvPr id="4" name="Sisällön paikkamerkki 3">
            <a:extLst>
              <a:ext uri="{FF2B5EF4-FFF2-40B4-BE49-F238E27FC236}">
                <a16:creationId xmlns:a16="http://schemas.microsoft.com/office/drawing/2014/main" id="{2E94E786-3CD9-CE7E-2150-57C5FD2C830B}"/>
              </a:ext>
            </a:extLst>
          </p:cNvPr>
          <p:cNvPicPr>
            <a:picLocks noGrp="1" noChangeAspect="1"/>
          </p:cNvPicPr>
          <p:nvPr>
            <p:ph idx="1"/>
          </p:nvPr>
        </p:nvPicPr>
        <p:blipFill>
          <a:blip r:embed="rId2"/>
          <a:stretch>
            <a:fillRect/>
          </a:stretch>
        </p:blipFill>
        <p:spPr>
          <a:xfrm>
            <a:off x="2393880" y="18346"/>
            <a:ext cx="7479585" cy="6842587"/>
          </a:xfrm>
          <a:prstGeom prst="rect">
            <a:avLst/>
          </a:prstGeom>
        </p:spPr>
      </p:pic>
    </p:spTree>
    <p:extLst>
      <p:ext uri="{BB962C8B-B14F-4D97-AF65-F5344CB8AC3E}">
        <p14:creationId xmlns:p14="http://schemas.microsoft.com/office/powerpoint/2010/main" val="310680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8AF1E863-C94F-896B-5DDA-BF1962868EC4}"/>
              </a:ext>
            </a:extLst>
          </p:cNvPr>
          <p:cNvSpPr/>
          <p:nvPr/>
        </p:nvSpPr>
        <p:spPr>
          <a:xfrm>
            <a:off x="448574" y="1587261"/>
            <a:ext cx="11743425" cy="4905614"/>
          </a:xfrm>
          <a:prstGeom prst="rect">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D9ABC368-DAC3-1B6D-9E3E-D7A886CC4C17}"/>
              </a:ext>
            </a:extLst>
          </p:cNvPr>
          <p:cNvSpPr>
            <a:spLocks noGrp="1"/>
          </p:cNvSpPr>
          <p:nvPr>
            <p:ph type="title"/>
          </p:nvPr>
        </p:nvSpPr>
        <p:spPr/>
        <p:txBody>
          <a:bodyPr/>
          <a:lstStyle/>
          <a:p>
            <a:r>
              <a:rPr lang="fi-FI" b="1" dirty="0">
                <a:solidFill>
                  <a:schemeClr val="accent2"/>
                </a:solidFill>
              </a:rPr>
              <a:t>Mielenterveysomaiset Pirkanmaa – </a:t>
            </a:r>
            <a:r>
              <a:rPr lang="fi-FI" b="1" dirty="0" err="1">
                <a:solidFill>
                  <a:schemeClr val="accent2"/>
                </a:solidFill>
              </a:rPr>
              <a:t>FinFami</a:t>
            </a:r>
            <a:r>
              <a:rPr lang="fi-FI" b="1" dirty="0">
                <a:solidFill>
                  <a:schemeClr val="accent2"/>
                </a:solidFill>
              </a:rPr>
              <a:t> ry.</a:t>
            </a:r>
          </a:p>
        </p:txBody>
      </p:sp>
      <p:sp>
        <p:nvSpPr>
          <p:cNvPr id="3" name="Sisällön paikkamerkki 2">
            <a:extLst>
              <a:ext uri="{FF2B5EF4-FFF2-40B4-BE49-F238E27FC236}">
                <a16:creationId xmlns:a16="http://schemas.microsoft.com/office/drawing/2014/main" id="{C1EF24D3-533C-D73E-D3DC-4B2C263385C2}"/>
              </a:ext>
            </a:extLst>
          </p:cNvPr>
          <p:cNvSpPr>
            <a:spLocks noGrp="1"/>
          </p:cNvSpPr>
          <p:nvPr>
            <p:ph idx="1"/>
          </p:nvPr>
        </p:nvSpPr>
        <p:spPr>
          <a:xfrm>
            <a:off x="838200" y="1825624"/>
            <a:ext cx="10515600" cy="4859847"/>
          </a:xfrm>
        </p:spPr>
        <p:txBody>
          <a:bodyPr>
            <a:normAutofit/>
          </a:bodyPr>
          <a:lstStyle/>
          <a:p>
            <a:pPr marL="342900" indent="-342900"/>
            <a:r>
              <a:rPr lang="fi-FI" sz="2400" dirty="0"/>
              <a:t>Perustettu v. 1988</a:t>
            </a:r>
          </a:p>
          <a:p>
            <a:pPr marL="342900" indent="-342900"/>
            <a:r>
              <a:rPr lang="fi-FI" sz="2400" dirty="0"/>
              <a:t>Tietoa ja tukea heille, jotka ovat huolissaan läheisen mielenterveydestä tai päihteiden käytöstä</a:t>
            </a:r>
          </a:p>
          <a:p>
            <a:pPr marL="342900" indent="-342900"/>
            <a:r>
              <a:rPr lang="fi-FI" sz="2400" dirty="0"/>
              <a:t>Maksuton omaisneuvonta, vertaiskeskustelut, vertaistukiryhmät, kurssit, koulutukset sekä virkistystoiminta. </a:t>
            </a:r>
          </a:p>
          <a:p>
            <a:pPr marL="342900" indent="-342900"/>
            <a:r>
              <a:rPr lang="fi-FI" sz="2400" dirty="0"/>
              <a:t>17 ammattilaista, n. 140 vapaaehtoistoimijaa ja n. 920 jäsentä</a:t>
            </a:r>
          </a:p>
          <a:p>
            <a:pPr marL="342900" indent="-342900"/>
            <a:r>
              <a:rPr lang="fi-FI" sz="2400" dirty="0"/>
              <a:t>Kaksi hanketta: </a:t>
            </a:r>
            <a:r>
              <a:rPr lang="fi-FI" sz="2400" b="1" i="1" dirty="0">
                <a:solidFill>
                  <a:schemeClr val="accent2"/>
                </a:solidFill>
              </a:rPr>
              <a:t>Huppu</a:t>
            </a:r>
            <a:r>
              <a:rPr lang="fi-FI" sz="2400" i="1" dirty="0"/>
              <a:t> </a:t>
            </a:r>
            <a:r>
              <a:rPr lang="fi-FI" sz="2400" dirty="0"/>
              <a:t>(13-20-vuotiaille nuorille) ja </a:t>
            </a:r>
          </a:p>
          <a:p>
            <a:pPr marL="0" indent="0">
              <a:buNone/>
            </a:pPr>
            <a:r>
              <a:rPr lang="fi-FI" sz="2400" b="1" i="1" dirty="0" err="1">
                <a:solidFill>
                  <a:schemeClr val="accent2"/>
                </a:solidFill>
              </a:rPr>
              <a:t>Myteristä</a:t>
            </a:r>
            <a:r>
              <a:rPr lang="fi-FI" sz="2400" b="1" i="1" dirty="0">
                <a:solidFill>
                  <a:schemeClr val="accent2"/>
                </a:solidFill>
              </a:rPr>
              <a:t> myötätuuleen </a:t>
            </a:r>
            <a:r>
              <a:rPr lang="fi-FI" sz="2400" dirty="0"/>
              <a:t>(65+)</a:t>
            </a:r>
          </a:p>
        </p:txBody>
      </p:sp>
      <p:pic>
        <p:nvPicPr>
          <p:cNvPr id="6" name="Kuva 5" descr="Kuva, joka sisältää kohteen teksti, Fontti, Grafiikka, graafinen suunnittelu&#10;&#10;Kuvaus luotu automaattisesti">
            <a:extLst>
              <a:ext uri="{FF2B5EF4-FFF2-40B4-BE49-F238E27FC236}">
                <a16:creationId xmlns:a16="http://schemas.microsoft.com/office/drawing/2014/main" id="{8420F914-2C1E-FDD0-D843-B016D728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525" y="4794017"/>
            <a:ext cx="3259240" cy="1891454"/>
          </a:xfrm>
          <a:prstGeom prst="rect">
            <a:avLst/>
          </a:prstGeom>
        </p:spPr>
      </p:pic>
    </p:spTree>
    <p:extLst>
      <p:ext uri="{BB962C8B-B14F-4D97-AF65-F5344CB8AC3E}">
        <p14:creationId xmlns:p14="http://schemas.microsoft.com/office/powerpoint/2010/main" val="3947230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6C989A2-7AAE-6941-9BC0-ACE8FFF9EC7F}"/>
              </a:ext>
            </a:extLst>
          </p:cNvPr>
          <p:cNvPicPr>
            <a:picLocks noChangeAspect="1"/>
          </p:cNvPicPr>
          <p:nvPr/>
        </p:nvPicPr>
        <p:blipFill>
          <a:blip r:embed="rId2"/>
          <a:stretch>
            <a:fillRect/>
          </a:stretch>
        </p:blipFill>
        <p:spPr>
          <a:xfrm>
            <a:off x="2771192" y="12982"/>
            <a:ext cx="6819123" cy="6845018"/>
          </a:xfrm>
          <a:prstGeom prst="rect">
            <a:avLst/>
          </a:prstGeom>
        </p:spPr>
      </p:pic>
    </p:spTree>
    <p:extLst>
      <p:ext uri="{BB962C8B-B14F-4D97-AF65-F5344CB8AC3E}">
        <p14:creationId xmlns:p14="http://schemas.microsoft.com/office/powerpoint/2010/main" val="598497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E65E59-8107-A344-4301-CA1476C7A29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2">
            <a:extLst>
              <a:ext uri="{FF2B5EF4-FFF2-40B4-BE49-F238E27FC236}">
                <a16:creationId xmlns:a16="http://schemas.microsoft.com/office/drawing/2014/main" id="{3C89C5D5-742D-2238-8E1F-B30EC063AC5A}"/>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5" name="Kuva 4" descr="Kuva, joka sisältää kohteen teksti, kuvakaappaus, Suorakaide, Fontti&#10;&#10;Tekoälyllä luotu sisältö voi olla virheellistä.">
            <a:extLst>
              <a:ext uri="{FF2B5EF4-FFF2-40B4-BE49-F238E27FC236}">
                <a16:creationId xmlns:a16="http://schemas.microsoft.com/office/drawing/2014/main" id="{CE027B4A-1153-FAE4-C5B4-5ABECBC70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272" y="0"/>
            <a:ext cx="9701455" cy="6858000"/>
          </a:xfrm>
          <a:prstGeom prst="rect">
            <a:avLst/>
          </a:prstGeom>
          <a:effectLst>
            <a:softEdge rad="279400"/>
          </a:effectLst>
        </p:spPr>
      </p:pic>
    </p:spTree>
    <p:extLst>
      <p:ext uri="{BB962C8B-B14F-4D97-AF65-F5344CB8AC3E}">
        <p14:creationId xmlns:p14="http://schemas.microsoft.com/office/powerpoint/2010/main" val="2301599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D84FD-DD5F-6EBD-F7CC-D8106E3BBD6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8BB134-FB8D-58D8-052D-482ECA57FCB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2">
            <a:extLst>
              <a:ext uri="{FF2B5EF4-FFF2-40B4-BE49-F238E27FC236}">
                <a16:creationId xmlns:a16="http://schemas.microsoft.com/office/drawing/2014/main" id="{09AC1973-7905-6F41-57D4-E3EFCEBDAED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5" name="Kuva 4" descr="Kuva, joka sisältää kohteen teksti, kuvakaappaus, Suorakaide, Fontti&#10;&#10;Tekoälyllä luotu sisältö voi olla virheellistä.">
            <a:extLst>
              <a:ext uri="{FF2B5EF4-FFF2-40B4-BE49-F238E27FC236}">
                <a16:creationId xmlns:a16="http://schemas.microsoft.com/office/drawing/2014/main" id="{1A7659B3-4272-1812-883C-BF43682A9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272" y="0"/>
            <a:ext cx="9701455" cy="6858000"/>
          </a:xfrm>
          <a:prstGeom prst="rect">
            <a:avLst/>
          </a:prstGeom>
          <a:effectLst>
            <a:softEdge rad="279400"/>
          </a:effectLst>
        </p:spPr>
      </p:pic>
      <p:sp>
        <p:nvSpPr>
          <p:cNvPr id="4" name="Tekstiruutu 3">
            <a:extLst>
              <a:ext uri="{FF2B5EF4-FFF2-40B4-BE49-F238E27FC236}">
                <a16:creationId xmlns:a16="http://schemas.microsoft.com/office/drawing/2014/main" id="{E96BA71C-0441-E3E3-26F5-D6BFF5E1FFA8}"/>
              </a:ext>
            </a:extLst>
          </p:cNvPr>
          <p:cNvSpPr txBox="1"/>
          <p:nvPr/>
        </p:nvSpPr>
        <p:spPr>
          <a:xfrm>
            <a:off x="1807029" y="2133600"/>
            <a:ext cx="3940628" cy="1200329"/>
          </a:xfrm>
          <a:prstGeom prst="rect">
            <a:avLst/>
          </a:prstGeom>
          <a:noFill/>
        </p:spPr>
        <p:txBody>
          <a:bodyPr wrap="square" rtlCol="0">
            <a:spAutoFit/>
          </a:bodyPr>
          <a:lstStyle/>
          <a:p>
            <a:r>
              <a:rPr lang="fi-FI" dirty="0"/>
              <a:t>Kun lapsen kanssa keskustellaan, mistä päihde- ja mielenterveysongelmassa on kysymys, hän ymmärtää tilanteen paremmin.</a:t>
            </a:r>
          </a:p>
        </p:txBody>
      </p:sp>
    </p:spTree>
    <p:extLst>
      <p:ext uri="{BB962C8B-B14F-4D97-AF65-F5344CB8AC3E}">
        <p14:creationId xmlns:p14="http://schemas.microsoft.com/office/powerpoint/2010/main" val="1112660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F03C6-BF5B-5195-BFC0-2F8C511365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FB1A16F-C2F4-D97F-3B58-F6A46E6CA1F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2">
            <a:extLst>
              <a:ext uri="{FF2B5EF4-FFF2-40B4-BE49-F238E27FC236}">
                <a16:creationId xmlns:a16="http://schemas.microsoft.com/office/drawing/2014/main" id="{05BE8599-AEE6-B61B-1554-8C6EDCF4D9F0}"/>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5" name="Kuva 4" descr="Kuva, joka sisältää kohteen teksti, kuvakaappaus, Suorakaide, Fontti&#10;&#10;Tekoälyllä luotu sisältö voi olla virheellistä.">
            <a:extLst>
              <a:ext uri="{FF2B5EF4-FFF2-40B4-BE49-F238E27FC236}">
                <a16:creationId xmlns:a16="http://schemas.microsoft.com/office/drawing/2014/main" id="{224C3451-12BA-9E4B-2943-AAC990FCF9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272" y="0"/>
            <a:ext cx="9701455" cy="6858000"/>
          </a:xfrm>
          <a:prstGeom prst="rect">
            <a:avLst/>
          </a:prstGeom>
          <a:effectLst>
            <a:softEdge rad="279400"/>
          </a:effectLst>
        </p:spPr>
      </p:pic>
      <p:sp>
        <p:nvSpPr>
          <p:cNvPr id="4" name="Tekstiruutu 3">
            <a:extLst>
              <a:ext uri="{FF2B5EF4-FFF2-40B4-BE49-F238E27FC236}">
                <a16:creationId xmlns:a16="http://schemas.microsoft.com/office/drawing/2014/main" id="{54CA521B-A9EA-B951-AE3E-68425F73BD4C}"/>
              </a:ext>
            </a:extLst>
          </p:cNvPr>
          <p:cNvSpPr txBox="1"/>
          <p:nvPr/>
        </p:nvSpPr>
        <p:spPr>
          <a:xfrm>
            <a:off x="1746150" y="2208895"/>
            <a:ext cx="3940628" cy="830997"/>
          </a:xfrm>
          <a:prstGeom prst="rect">
            <a:avLst/>
          </a:prstGeom>
          <a:noFill/>
        </p:spPr>
        <p:txBody>
          <a:bodyPr wrap="square" rtlCol="0">
            <a:spAutoFit/>
          </a:bodyPr>
          <a:lstStyle/>
          <a:p>
            <a:r>
              <a:rPr lang="fi-FI" sz="1600" dirty="0"/>
              <a:t>Kun lapsen kanssa keskustellaan, mistä päihde- ja mielenterveysongelmassa on kysymys, hän ymmärtää tilanteen paremmin.</a:t>
            </a:r>
          </a:p>
        </p:txBody>
      </p:sp>
      <p:sp>
        <p:nvSpPr>
          <p:cNvPr id="6" name="Tekstiruutu 5">
            <a:extLst>
              <a:ext uri="{FF2B5EF4-FFF2-40B4-BE49-F238E27FC236}">
                <a16:creationId xmlns:a16="http://schemas.microsoft.com/office/drawing/2014/main" id="{5F31F195-78D3-9695-8535-8EF6E208C9E1}"/>
              </a:ext>
            </a:extLst>
          </p:cNvPr>
          <p:cNvSpPr txBox="1"/>
          <p:nvPr/>
        </p:nvSpPr>
        <p:spPr>
          <a:xfrm>
            <a:off x="6309414" y="2181761"/>
            <a:ext cx="3940628" cy="1323439"/>
          </a:xfrm>
          <a:prstGeom prst="rect">
            <a:avLst/>
          </a:prstGeom>
          <a:noFill/>
        </p:spPr>
        <p:txBody>
          <a:bodyPr wrap="square" rtlCol="0">
            <a:spAutoFit/>
          </a:bodyPr>
          <a:lstStyle/>
          <a:p>
            <a:r>
              <a:rPr lang="fi-FI" sz="1600" dirty="0"/>
              <a:t>Arkirutiineista huolehtiminen tärkeää: ruoka, puhtaus, nukkumaanmenoajat, päivähoito ja koulu. Ystävät ja harrastukset tuottavat lapselle iloa, kehittävät sosiaalisia taitoja ja tukevat lasta.</a:t>
            </a:r>
          </a:p>
        </p:txBody>
      </p:sp>
    </p:spTree>
    <p:extLst>
      <p:ext uri="{BB962C8B-B14F-4D97-AF65-F5344CB8AC3E}">
        <p14:creationId xmlns:p14="http://schemas.microsoft.com/office/powerpoint/2010/main" val="3958038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2E6A-D1ED-D6B6-E3B9-E91323DB2E8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F37D3A-AC16-B39F-0D60-7AF9087381E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2">
            <a:extLst>
              <a:ext uri="{FF2B5EF4-FFF2-40B4-BE49-F238E27FC236}">
                <a16:creationId xmlns:a16="http://schemas.microsoft.com/office/drawing/2014/main" id="{F85EC0E7-304A-2FC2-D954-5D7FD498838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5" name="Kuva 4" descr="Kuva, joka sisältää kohteen teksti, kuvakaappaus, Suorakaide, Fontti&#10;&#10;Tekoälyllä luotu sisältö voi olla virheellistä.">
            <a:extLst>
              <a:ext uri="{FF2B5EF4-FFF2-40B4-BE49-F238E27FC236}">
                <a16:creationId xmlns:a16="http://schemas.microsoft.com/office/drawing/2014/main" id="{C869761E-AA16-1496-8B07-8C4224E4E1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272" y="0"/>
            <a:ext cx="9701455" cy="6858000"/>
          </a:xfrm>
          <a:prstGeom prst="rect">
            <a:avLst/>
          </a:prstGeom>
          <a:effectLst>
            <a:softEdge rad="279400"/>
          </a:effectLst>
        </p:spPr>
      </p:pic>
      <p:sp>
        <p:nvSpPr>
          <p:cNvPr id="4" name="Tekstiruutu 3">
            <a:extLst>
              <a:ext uri="{FF2B5EF4-FFF2-40B4-BE49-F238E27FC236}">
                <a16:creationId xmlns:a16="http://schemas.microsoft.com/office/drawing/2014/main" id="{D80B9B34-A1FB-7463-612F-2650215FBCD5}"/>
              </a:ext>
            </a:extLst>
          </p:cNvPr>
          <p:cNvSpPr txBox="1"/>
          <p:nvPr/>
        </p:nvSpPr>
        <p:spPr>
          <a:xfrm>
            <a:off x="1746150" y="2208895"/>
            <a:ext cx="3940628" cy="830997"/>
          </a:xfrm>
          <a:prstGeom prst="rect">
            <a:avLst/>
          </a:prstGeom>
          <a:noFill/>
        </p:spPr>
        <p:txBody>
          <a:bodyPr wrap="square" rtlCol="0">
            <a:spAutoFit/>
          </a:bodyPr>
          <a:lstStyle/>
          <a:p>
            <a:r>
              <a:rPr lang="fi-FI" sz="1600" dirty="0"/>
              <a:t>Kun lapsen kanssa keskustellaan, mistä päihde- ja mielenterveysongelmassa on kysymys, hän ymmärtää tilanteen paremmin.</a:t>
            </a:r>
          </a:p>
        </p:txBody>
      </p:sp>
      <p:sp>
        <p:nvSpPr>
          <p:cNvPr id="6" name="Tekstiruutu 5">
            <a:extLst>
              <a:ext uri="{FF2B5EF4-FFF2-40B4-BE49-F238E27FC236}">
                <a16:creationId xmlns:a16="http://schemas.microsoft.com/office/drawing/2014/main" id="{6489C9F3-C9A4-C25B-AA9C-2F0947A40F77}"/>
              </a:ext>
            </a:extLst>
          </p:cNvPr>
          <p:cNvSpPr txBox="1"/>
          <p:nvPr/>
        </p:nvSpPr>
        <p:spPr>
          <a:xfrm>
            <a:off x="6309414" y="2181761"/>
            <a:ext cx="3940628" cy="1323439"/>
          </a:xfrm>
          <a:prstGeom prst="rect">
            <a:avLst/>
          </a:prstGeom>
          <a:noFill/>
        </p:spPr>
        <p:txBody>
          <a:bodyPr wrap="square" rtlCol="0">
            <a:spAutoFit/>
          </a:bodyPr>
          <a:lstStyle/>
          <a:p>
            <a:r>
              <a:rPr lang="fi-FI" sz="1600" dirty="0"/>
              <a:t>Arkirutiineista huolehtiminen tärkeää: ruoka, puhtaus, nukkumaanmenoajat, päivähoito ja koulu. Ystävät ja harrastukset tuottavat lapselle iloa, kehittävät sosiaalisia taitoja ja tukevat lasta.</a:t>
            </a:r>
          </a:p>
        </p:txBody>
      </p:sp>
      <p:sp>
        <p:nvSpPr>
          <p:cNvPr id="7" name="Tekstiruutu 6">
            <a:extLst>
              <a:ext uri="{FF2B5EF4-FFF2-40B4-BE49-F238E27FC236}">
                <a16:creationId xmlns:a16="http://schemas.microsoft.com/office/drawing/2014/main" id="{4BCC0598-41DE-F997-ED4D-E5AC0A11AB13}"/>
              </a:ext>
            </a:extLst>
          </p:cNvPr>
          <p:cNvSpPr txBox="1"/>
          <p:nvPr/>
        </p:nvSpPr>
        <p:spPr>
          <a:xfrm>
            <a:off x="1746150" y="4376057"/>
            <a:ext cx="3940628" cy="1077218"/>
          </a:xfrm>
          <a:prstGeom prst="rect">
            <a:avLst/>
          </a:prstGeom>
          <a:noFill/>
        </p:spPr>
        <p:txBody>
          <a:bodyPr wrap="square" rtlCol="0">
            <a:spAutoFit/>
          </a:bodyPr>
          <a:lstStyle/>
          <a:p>
            <a:r>
              <a:rPr lang="fi-FI" sz="1600" dirty="0"/>
              <a:t>Turvallisen aikuisen kanssa voi jutella vaikeistakin asioista. Turvallinen aikuinen voi löytyä myös perheen ulkopuolelta. (esim. sukulainen, tukihenkilö tai perheystävä)</a:t>
            </a:r>
          </a:p>
        </p:txBody>
      </p:sp>
    </p:spTree>
    <p:extLst>
      <p:ext uri="{BB962C8B-B14F-4D97-AF65-F5344CB8AC3E}">
        <p14:creationId xmlns:p14="http://schemas.microsoft.com/office/powerpoint/2010/main" val="4154740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ED640-78E4-4DA9-A952-CBA52B1A90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D922535-9813-26D2-2B1F-63981E08483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Rectangle 2">
            <a:extLst>
              <a:ext uri="{FF2B5EF4-FFF2-40B4-BE49-F238E27FC236}">
                <a16:creationId xmlns:a16="http://schemas.microsoft.com/office/drawing/2014/main" id="{6A134F5C-D201-1E9C-BF57-E77B041266C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pic>
        <p:nvPicPr>
          <p:cNvPr id="5" name="Kuva 4" descr="Kuva, joka sisältää kohteen teksti, kuvakaappaus, Suorakaide, Fontti&#10;&#10;Tekoälyllä luotu sisältö voi olla virheellistä.">
            <a:extLst>
              <a:ext uri="{FF2B5EF4-FFF2-40B4-BE49-F238E27FC236}">
                <a16:creationId xmlns:a16="http://schemas.microsoft.com/office/drawing/2014/main" id="{1CA9D7B2-414B-8B28-BAD8-2EB0BF0A7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272" y="0"/>
            <a:ext cx="9701455" cy="6858000"/>
          </a:xfrm>
          <a:prstGeom prst="rect">
            <a:avLst/>
          </a:prstGeom>
          <a:effectLst>
            <a:softEdge rad="279400"/>
          </a:effectLst>
        </p:spPr>
      </p:pic>
      <p:sp>
        <p:nvSpPr>
          <p:cNvPr id="4" name="Tekstiruutu 3">
            <a:extLst>
              <a:ext uri="{FF2B5EF4-FFF2-40B4-BE49-F238E27FC236}">
                <a16:creationId xmlns:a16="http://schemas.microsoft.com/office/drawing/2014/main" id="{B34AE706-45C1-C6EA-AB0B-ABF856A00614}"/>
              </a:ext>
            </a:extLst>
          </p:cNvPr>
          <p:cNvSpPr txBox="1"/>
          <p:nvPr/>
        </p:nvSpPr>
        <p:spPr>
          <a:xfrm>
            <a:off x="1746150" y="2208895"/>
            <a:ext cx="3940628" cy="830997"/>
          </a:xfrm>
          <a:prstGeom prst="rect">
            <a:avLst/>
          </a:prstGeom>
          <a:noFill/>
        </p:spPr>
        <p:txBody>
          <a:bodyPr wrap="square" rtlCol="0">
            <a:spAutoFit/>
          </a:bodyPr>
          <a:lstStyle/>
          <a:p>
            <a:r>
              <a:rPr lang="fi-FI" sz="1600" dirty="0"/>
              <a:t>Kun lapsen kanssa keskustellaan, mistä päihde- ja mielenterveysongelmassa on kysymys, hän ymmärtää tilanteen paremmin.</a:t>
            </a:r>
          </a:p>
        </p:txBody>
      </p:sp>
      <p:sp>
        <p:nvSpPr>
          <p:cNvPr id="6" name="Tekstiruutu 5">
            <a:extLst>
              <a:ext uri="{FF2B5EF4-FFF2-40B4-BE49-F238E27FC236}">
                <a16:creationId xmlns:a16="http://schemas.microsoft.com/office/drawing/2014/main" id="{EF754A33-86EB-B9AF-6BD9-07300CFCA0B9}"/>
              </a:ext>
            </a:extLst>
          </p:cNvPr>
          <p:cNvSpPr txBox="1"/>
          <p:nvPr/>
        </p:nvSpPr>
        <p:spPr>
          <a:xfrm>
            <a:off x="6309414" y="2181761"/>
            <a:ext cx="3940628" cy="1323439"/>
          </a:xfrm>
          <a:prstGeom prst="rect">
            <a:avLst/>
          </a:prstGeom>
          <a:noFill/>
        </p:spPr>
        <p:txBody>
          <a:bodyPr wrap="square" rtlCol="0">
            <a:spAutoFit/>
          </a:bodyPr>
          <a:lstStyle/>
          <a:p>
            <a:r>
              <a:rPr lang="fi-FI" sz="1600" dirty="0"/>
              <a:t>Arkirutiineista huolehtiminen tärkeää: ruoka, puhtaus, nukkumaanmenoajat, päivähoito ja koulu. Ystävät ja harrastukset tuottavat lapselle iloa, kehittävät sosiaalisia taitoja ja tukevat lasta.</a:t>
            </a:r>
          </a:p>
        </p:txBody>
      </p:sp>
      <p:sp>
        <p:nvSpPr>
          <p:cNvPr id="7" name="Tekstiruutu 6">
            <a:extLst>
              <a:ext uri="{FF2B5EF4-FFF2-40B4-BE49-F238E27FC236}">
                <a16:creationId xmlns:a16="http://schemas.microsoft.com/office/drawing/2014/main" id="{8A269C8F-44D7-4102-7909-C8613D48B097}"/>
              </a:ext>
            </a:extLst>
          </p:cNvPr>
          <p:cNvSpPr txBox="1"/>
          <p:nvPr/>
        </p:nvSpPr>
        <p:spPr>
          <a:xfrm>
            <a:off x="1746150" y="4376057"/>
            <a:ext cx="3940628" cy="1077218"/>
          </a:xfrm>
          <a:prstGeom prst="rect">
            <a:avLst/>
          </a:prstGeom>
          <a:noFill/>
        </p:spPr>
        <p:txBody>
          <a:bodyPr wrap="square" rtlCol="0">
            <a:spAutoFit/>
          </a:bodyPr>
          <a:lstStyle/>
          <a:p>
            <a:r>
              <a:rPr lang="fi-FI" sz="1600" dirty="0"/>
              <a:t>Turvallisen aikuisen kanssa voi jutella vaikeistakin asioista. Turvallinen aikuinen voi löytyä myös perheen ulkopuolelta. (esim. sukulainen, tukihenkilö tai perheystävä)</a:t>
            </a:r>
          </a:p>
        </p:txBody>
      </p:sp>
      <p:sp>
        <p:nvSpPr>
          <p:cNvPr id="8" name="Tekstiruutu 7">
            <a:extLst>
              <a:ext uri="{FF2B5EF4-FFF2-40B4-BE49-F238E27FC236}">
                <a16:creationId xmlns:a16="http://schemas.microsoft.com/office/drawing/2014/main" id="{D4419FF0-1CD9-E076-7667-E3D6235372BF}"/>
              </a:ext>
            </a:extLst>
          </p:cNvPr>
          <p:cNvSpPr txBox="1"/>
          <p:nvPr/>
        </p:nvSpPr>
        <p:spPr>
          <a:xfrm>
            <a:off x="6309414" y="4376057"/>
            <a:ext cx="3940628" cy="1323439"/>
          </a:xfrm>
          <a:prstGeom prst="rect">
            <a:avLst/>
          </a:prstGeom>
          <a:noFill/>
        </p:spPr>
        <p:txBody>
          <a:bodyPr wrap="square" rtlCol="0">
            <a:spAutoFit/>
          </a:bodyPr>
          <a:lstStyle/>
          <a:p>
            <a:r>
              <a:rPr lang="fi-FI" sz="1600" dirty="0"/>
              <a:t>Lapsella tulee olla lupa kaikenlaisiin tunteisiin. Tunteista on tärkeää puhua lapsen kanssa. Turvallisessa ympäristössä lapsi uskaltaa ilmaista myös surua, vihaa tai pelkoa.</a:t>
            </a:r>
          </a:p>
        </p:txBody>
      </p:sp>
    </p:spTree>
    <p:extLst>
      <p:ext uri="{BB962C8B-B14F-4D97-AF65-F5344CB8AC3E}">
        <p14:creationId xmlns:p14="http://schemas.microsoft.com/office/powerpoint/2010/main" val="594099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CA5916-8763-4872-9F2E-D48AF881BBAC}"/>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D538C0D0-F361-4E04-AD25-82D29A140826}"/>
              </a:ext>
            </a:extLst>
          </p:cNvPr>
          <p:cNvSpPr>
            <a:spLocks noGrp="1"/>
          </p:cNvSpPr>
          <p:nvPr>
            <p:ph type="subTitle" idx="1"/>
          </p:nvPr>
        </p:nvSpPr>
        <p:spPr/>
        <p:txBody>
          <a:bodyPr/>
          <a:lstStyle/>
          <a:p>
            <a:endParaRPr lang="fi-FI"/>
          </a:p>
        </p:txBody>
      </p:sp>
      <p:pic>
        <p:nvPicPr>
          <p:cNvPr id="5" name="Kuva 4">
            <a:extLst>
              <a:ext uri="{FF2B5EF4-FFF2-40B4-BE49-F238E27FC236}">
                <a16:creationId xmlns:a16="http://schemas.microsoft.com/office/drawing/2014/main" id="{1252F4FF-2C38-41F9-83CD-895C6B3C6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9154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46E2A38-ACC8-44E6-85E2-A79CBAF15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4086003"/>
            <a:ext cx="11100816" cy="2258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2E14D395-F5CA-4EE0-BE91-DB8F7C8C0878}"/>
              </a:ext>
            </a:extLst>
          </p:cNvPr>
          <p:cNvSpPr>
            <a:spLocks noGrp="1"/>
          </p:cNvSpPr>
          <p:nvPr>
            <p:ph type="title"/>
          </p:nvPr>
        </p:nvSpPr>
        <p:spPr>
          <a:xfrm>
            <a:off x="838199" y="4272030"/>
            <a:ext cx="3515591" cy="1881559"/>
          </a:xfrm>
          <a:prstGeom prst="ellipse">
            <a:avLst/>
          </a:prstGeom>
        </p:spPr>
        <p:txBody>
          <a:bodyPr>
            <a:normAutofit/>
          </a:bodyPr>
          <a:lstStyle/>
          <a:p>
            <a:r>
              <a:rPr lang="fi-FI" sz="2400" dirty="0">
                <a:solidFill>
                  <a:schemeClr val="bg1"/>
                </a:solidFill>
              </a:rPr>
              <a:t>Isi, piirretäänkö kirahveja?</a:t>
            </a:r>
            <a:br>
              <a:rPr lang="fi-FI" sz="2200" dirty="0">
                <a:solidFill>
                  <a:schemeClr val="bg1"/>
                </a:solidFill>
              </a:rPr>
            </a:br>
            <a:r>
              <a:rPr lang="fi-FI" sz="1800" i="1" dirty="0">
                <a:solidFill>
                  <a:schemeClr val="bg1"/>
                </a:solidFill>
              </a:rPr>
              <a:t>Tarina vanhemman masennuksesta </a:t>
            </a:r>
            <a:endParaRPr lang="fi-FI" sz="2200" i="1" dirty="0">
              <a:solidFill>
                <a:schemeClr val="bg1"/>
              </a:solidFill>
            </a:endParaRPr>
          </a:p>
        </p:txBody>
      </p:sp>
      <p:pic>
        <p:nvPicPr>
          <p:cNvPr id="4" name="Kuva 3" descr="Kuva, joka sisältää kohteen teksti&#10;&#10;Kuvaus luotu automaattisesti">
            <a:extLst>
              <a:ext uri="{FF2B5EF4-FFF2-40B4-BE49-F238E27FC236}">
                <a16:creationId xmlns:a16="http://schemas.microsoft.com/office/drawing/2014/main" id="{DE85CFCD-08BD-42AE-8E73-8D7E4E5FED61}"/>
              </a:ext>
            </a:extLst>
          </p:cNvPr>
          <p:cNvPicPr>
            <a:picLocks noChangeAspect="1"/>
          </p:cNvPicPr>
          <p:nvPr/>
        </p:nvPicPr>
        <p:blipFill rotWithShape="1">
          <a:blip r:embed="rId2">
            <a:extLst>
              <a:ext uri="{28A0092B-C50C-407E-A947-70E740481C1C}">
                <a14:useLocalDpi xmlns:a14="http://schemas.microsoft.com/office/drawing/2010/main" val="0"/>
              </a:ext>
            </a:extLst>
          </a:blip>
          <a:srcRect l="44" r="10686" b="-2"/>
          <a:stretch/>
        </p:blipFill>
        <p:spPr>
          <a:xfrm>
            <a:off x="704087" y="367808"/>
            <a:ext cx="3649704" cy="3464981"/>
          </a:xfrm>
          <a:prstGeom prst="rect">
            <a:avLst/>
          </a:prstGeom>
        </p:spPr>
      </p:pic>
      <p:pic>
        <p:nvPicPr>
          <p:cNvPr id="7" name="Kuva 6" descr="Kuva, joka sisältää kohteen teksti, sisä, useat&#10;&#10;Kuvaus luotu automaattisesti">
            <a:extLst>
              <a:ext uri="{FF2B5EF4-FFF2-40B4-BE49-F238E27FC236}">
                <a16:creationId xmlns:a16="http://schemas.microsoft.com/office/drawing/2014/main" id="{7F0F016C-BA77-4863-AC6C-FC07C8CAC150}"/>
              </a:ext>
            </a:extLst>
          </p:cNvPr>
          <p:cNvPicPr>
            <a:picLocks noChangeAspect="1"/>
          </p:cNvPicPr>
          <p:nvPr/>
        </p:nvPicPr>
        <p:blipFill rotWithShape="1">
          <a:blip r:embed="rId3">
            <a:extLst>
              <a:ext uri="{28A0092B-C50C-407E-A947-70E740481C1C}">
                <a14:useLocalDpi xmlns:a14="http://schemas.microsoft.com/office/drawing/2010/main" val="0"/>
              </a:ext>
            </a:extLst>
          </a:blip>
          <a:srcRect t="29742" b="10025"/>
          <a:stretch/>
        </p:blipFill>
        <p:spPr>
          <a:xfrm>
            <a:off x="4639540" y="367808"/>
            <a:ext cx="6848371" cy="3464981"/>
          </a:xfrm>
          <a:prstGeom prst="rect">
            <a:avLst/>
          </a:prstGeom>
        </p:spPr>
      </p:pic>
      <p:sp>
        <p:nvSpPr>
          <p:cNvPr id="9" name="Content Placeholder 8">
            <a:extLst>
              <a:ext uri="{FF2B5EF4-FFF2-40B4-BE49-F238E27FC236}">
                <a16:creationId xmlns:a16="http://schemas.microsoft.com/office/drawing/2014/main" id="{13095241-928D-4EB9-83A5-3C2D15FACE60}"/>
              </a:ext>
            </a:extLst>
          </p:cNvPr>
          <p:cNvSpPr>
            <a:spLocks noGrp="1"/>
          </p:cNvSpPr>
          <p:nvPr>
            <p:ph idx="1"/>
          </p:nvPr>
        </p:nvSpPr>
        <p:spPr>
          <a:xfrm>
            <a:off x="4639541" y="4272030"/>
            <a:ext cx="6714260" cy="1881559"/>
          </a:xfrm>
        </p:spPr>
        <p:txBody>
          <a:bodyPr anchor="ctr">
            <a:normAutofit/>
          </a:bodyPr>
          <a:lstStyle/>
          <a:p>
            <a:r>
              <a:rPr lang="en-US" sz="2000" dirty="0" err="1">
                <a:solidFill>
                  <a:schemeClr val="bg1"/>
                </a:solidFill>
              </a:rPr>
              <a:t>Sivuja</a:t>
            </a:r>
            <a:r>
              <a:rPr lang="en-US" sz="2000" dirty="0">
                <a:solidFill>
                  <a:schemeClr val="bg1"/>
                </a:solidFill>
              </a:rPr>
              <a:t> 20</a:t>
            </a:r>
          </a:p>
          <a:p>
            <a:r>
              <a:rPr lang="en-US" sz="2000" dirty="0" err="1">
                <a:solidFill>
                  <a:schemeClr val="bg1"/>
                </a:solidFill>
              </a:rPr>
              <a:t>Kohderyhmä</a:t>
            </a:r>
            <a:r>
              <a:rPr lang="en-US" sz="2000" dirty="0">
                <a:solidFill>
                  <a:schemeClr val="bg1"/>
                </a:solidFill>
              </a:rPr>
              <a:t>: </a:t>
            </a:r>
            <a:r>
              <a:rPr lang="en-US" sz="2000" dirty="0" err="1">
                <a:solidFill>
                  <a:schemeClr val="bg1"/>
                </a:solidFill>
              </a:rPr>
              <a:t>alakoulu</a:t>
            </a:r>
            <a:r>
              <a:rPr lang="en-US" sz="2000" dirty="0">
                <a:solidFill>
                  <a:schemeClr val="bg1"/>
                </a:solidFill>
              </a:rPr>
              <a:t>- ja </a:t>
            </a:r>
            <a:r>
              <a:rPr lang="en-US" sz="2000" dirty="0" err="1">
                <a:solidFill>
                  <a:schemeClr val="bg1"/>
                </a:solidFill>
              </a:rPr>
              <a:t>varhaiskasvatusikäiset</a:t>
            </a:r>
            <a:endParaRPr lang="en-US" sz="2000" dirty="0">
              <a:solidFill>
                <a:schemeClr val="bg1"/>
              </a:solidFill>
            </a:endParaRPr>
          </a:p>
          <a:p>
            <a:r>
              <a:rPr lang="en-US" sz="2000" dirty="0" err="1">
                <a:solidFill>
                  <a:schemeClr val="bg1"/>
                </a:solidFill>
              </a:rPr>
              <a:t>Voidaan</a:t>
            </a:r>
            <a:r>
              <a:rPr lang="en-US" sz="2000" dirty="0">
                <a:solidFill>
                  <a:schemeClr val="bg1"/>
                </a:solidFill>
              </a:rPr>
              <a:t> </a:t>
            </a:r>
            <a:r>
              <a:rPr lang="en-US" sz="2000" dirty="0" err="1">
                <a:solidFill>
                  <a:schemeClr val="bg1"/>
                </a:solidFill>
              </a:rPr>
              <a:t>jakaa</a:t>
            </a:r>
            <a:r>
              <a:rPr lang="en-US" sz="2000" dirty="0">
                <a:solidFill>
                  <a:schemeClr val="bg1"/>
                </a:solidFill>
              </a:rPr>
              <a:t> </a:t>
            </a:r>
            <a:r>
              <a:rPr lang="en-US" sz="2000" dirty="0" err="1">
                <a:solidFill>
                  <a:schemeClr val="bg1"/>
                </a:solidFill>
              </a:rPr>
              <a:t>perheille</a:t>
            </a:r>
            <a:r>
              <a:rPr lang="en-US" sz="2000" dirty="0">
                <a:solidFill>
                  <a:schemeClr val="bg1"/>
                </a:solidFill>
              </a:rPr>
              <a:t> ja </a:t>
            </a:r>
            <a:r>
              <a:rPr lang="en-US" sz="2000" dirty="0" err="1">
                <a:solidFill>
                  <a:schemeClr val="bg1"/>
                </a:solidFill>
              </a:rPr>
              <a:t>ammattilaisille</a:t>
            </a:r>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4157466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14D395-F5CA-4EE0-BE91-DB8F7C8C0878}"/>
              </a:ext>
            </a:extLst>
          </p:cNvPr>
          <p:cNvSpPr>
            <a:spLocks noGrp="1"/>
          </p:cNvSpPr>
          <p:nvPr>
            <p:ph type="title"/>
          </p:nvPr>
        </p:nvSpPr>
        <p:spPr>
          <a:xfrm>
            <a:off x="648929" y="629266"/>
            <a:ext cx="3651467" cy="1676603"/>
          </a:xfrm>
        </p:spPr>
        <p:txBody>
          <a:bodyPr>
            <a:normAutofit/>
          </a:bodyPr>
          <a:lstStyle/>
          <a:p>
            <a:r>
              <a:rPr lang="fi-FI" sz="4000" dirty="0"/>
              <a:t>Isi, piirretäänkö kirahveja?</a:t>
            </a:r>
            <a:br>
              <a:rPr lang="fi-FI" sz="4000" dirty="0"/>
            </a:br>
            <a:r>
              <a:rPr lang="fi-FI" sz="1800" dirty="0"/>
              <a:t>Tarina vanhemman masennuksesta </a:t>
            </a:r>
            <a:endParaRPr lang="fi-FI" sz="4800" dirty="0"/>
          </a:p>
        </p:txBody>
      </p:sp>
      <p:sp>
        <p:nvSpPr>
          <p:cNvPr id="9" name="Content Placeholder 8">
            <a:extLst>
              <a:ext uri="{FF2B5EF4-FFF2-40B4-BE49-F238E27FC236}">
                <a16:creationId xmlns:a16="http://schemas.microsoft.com/office/drawing/2014/main" id="{13095241-928D-4EB9-83A5-3C2D15FACE60}"/>
              </a:ext>
            </a:extLst>
          </p:cNvPr>
          <p:cNvSpPr>
            <a:spLocks noGrp="1"/>
          </p:cNvSpPr>
          <p:nvPr>
            <p:ph idx="1"/>
          </p:nvPr>
        </p:nvSpPr>
        <p:spPr>
          <a:xfrm>
            <a:off x="648931" y="2438400"/>
            <a:ext cx="3651466" cy="3785419"/>
          </a:xfrm>
        </p:spPr>
        <p:txBody>
          <a:bodyPr>
            <a:normAutofit/>
          </a:bodyPr>
          <a:lstStyle/>
          <a:p>
            <a:r>
              <a:rPr lang="en-US" sz="1800" dirty="0" err="1"/>
              <a:t>Yhdenlainen</a:t>
            </a:r>
            <a:r>
              <a:rPr lang="en-US" sz="1800" dirty="0"/>
              <a:t> </a:t>
            </a:r>
            <a:r>
              <a:rPr lang="en-US" sz="1800" dirty="0" err="1"/>
              <a:t>tarina</a:t>
            </a:r>
            <a:r>
              <a:rPr lang="en-US" sz="1800" dirty="0"/>
              <a:t> </a:t>
            </a:r>
            <a:r>
              <a:rPr lang="en-US" sz="1800" dirty="0" err="1"/>
              <a:t>lapsesta</a:t>
            </a:r>
            <a:r>
              <a:rPr lang="en-US" sz="1800" dirty="0"/>
              <a:t>, </a:t>
            </a:r>
            <a:r>
              <a:rPr lang="en-US" sz="1800" dirty="0" err="1"/>
              <a:t>jonka</a:t>
            </a:r>
            <a:r>
              <a:rPr lang="en-US" sz="1800" dirty="0"/>
              <a:t> </a:t>
            </a:r>
            <a:r>
              <a:rPr lang="en-US" sz="1800" dirty="0" err="1"/>
              <a:t>vanhempi</a:t>
            </a:r>
            <a:r>
              <a:rPr lang="en-US" sz="1800" dirty="0"/>
              <a:t> </a:t>
            </a:r>
            <a:r>
              <a:rPr lang="en-US" sz="1800" dirty="0" err="1"/>
              <a:t>sairastaa</a:t>
            </a:r>
            <a:r>
              <a:rPr lang="en-US" sz="1800" dirty="0"/>
              <a:t> </a:t>
            </a:r>
            <a:r>
              <a:rPr lang="en-US" sz="1800" dirty="0" err="1"/>
              <a:t>masennusta</a:t>
            </a:r>
            <a:r>
              <a:rPr lang="en-US" sz="1800" dirty="0"/>
              <a:t>.</a:t>
            </a:r>
          </a:p>
          <a:p>
            <a:r>
              <a:rPr lang="en-US" sz="1800" dirty="0" err="1"/>
              <a:t>Tarinan</a:t>
            </a:r>
            <a:r>
              <a:rPr lang="en-US" sz="1800" dirty="0"/>
              <a:t> </a:t>
            </a:r>
            <a:r>
              <a:rPr lang="en-US" sz="1800" dirty="0" err="1"/>
              <a:t>pääosassa</a:t>
            </a:r>
            <a:r>
              <a:rPr lang="en-US" sz="1800" dirty="0"/>
              <a:t> </a:t>
            </a:r>
            <a:r>
              <a:rPr lang="en-US" sz="1800" dirty="0" err="1"/>
              <a:t>seitsemänvuotias</a:t>
            </a:r>
            <a:r>
              <a:rPr lang="en-US" sz="1800" dirty="0"/>
              <a:t> </a:t>
            </a:r>
            <a:r>
              <a:rPr lang="en-US" sz="1800" dirty="0" err="1"/>
              <a:t>Papu</a:t>
            </a:r>
            <a:r>
              <a:rPr lang="en-US" sz="1800" dirty="0"/>
              <a:t>, </a:t>
            </a:r>
            <a:r>
              <a:rPr lang="en-US" sz="1800" dirty="0" err="1"/>
              <a:t>jonka</a:t>
            </a:r>
            <a:r>
              <a:rPr lang="en-US" sz="1800" dirty="0"/>
              <a:t> </a:t>
            </a:r>
            <a:r>
              <a:rPr lang="en-US" sz="1800" dirty="0" err="1"/>
              <a:t>perheeseen</a:t>
            </a:r>
            <a:r>
              <a:rPr lang="en-US" sz="1800" dirty="0"/>
              <a:t> </a:t>
            </a:r>
            <a:r>
              <a:rPr lang="en-US" sz="1800" dirty="0" err="1"/>
              <a:t>kuuluvat</a:t>
            </a:r>
            <a:r>
              <a:rPr lang="en-US" sz="1800" dirty="0"/>
              <a:t> </a:t>
            </a:r>
            <a:r>
              <a:rPr lang="en-US" sz="1800" dirty="0" err="1"/>
              <a:t>isoveli</a:t>
            </a:r>
            <a:r>
              <a:rPr lang="en-US" sz="1800" dirty="0"/>
              <a:t>, </a:t>
            </a:r>
            <a:r>
              <a:rPr lang="en-US" sz="1800" dirty="0" err="1"/>
              <a:t>äiti</a:t>
            </a:r>
            <a:r>
              <a:rPr lang="en-US" sz="1800" dirty="0"/>
              <a:t> ja </a:t>
            </a:r>
            <a:r>
              <a:rPr lang="en-US" sz="1800" dirty="0" err="1"/>
              <a:t>isi</a:t>
            </a:r>
            <a:r>
              <a:rPr lang="en-US" sz="1800" dirty="0"/>
              <a:t>.</a:t>
            </a:r>
          </a:p>
          <a:p>
            <a:r>
              <a:rPr lang="en-US" sz="1800" dirty="0" err="1"/>
              <a:t>Tarkoitus</a:t>
            </a:r>
            <a:r>
              <a:rPr lang="en-US" sz="1800" dirty="0"/>
              <a:t> </a:t>
            </a:r>
            <a:r>
              <a:rPr lang="en-US" sz="1800" dirty="0" err="1"/>
              <a:t>auttaa</a:t>
            </a:r>
            <a:r>
              <a:rPr lang="en-US" sz="1800" dirty="0"/>
              <a:t> </a:t>
            </a:r>
            <a:r>
              <a:rPr lang="en-US" sz="1800" dirty="0" err="1"/>
              <a:t>lapsen</a:t>
            </a:r>
            <a:r>
              <a:rPr lang="en-US" sz="1800" dirty="0"/>
              <a:t> </a:t>
            </a:r>
            <a:r>
              <a:rPr lang="en-US" sz="1800" dirty="0" err="1"/>
              <a:t>läheisiä</a:t>
            </a:r>
            <a:r>
              <a:rPr lang="en-US" sz="1800" dirty="0"/>
              <a:t> </a:t>
            </a:r>
            <a:r>
              <a:rPr lang="en-US" sz="1800" dirty="0" err="1"/>
              <a:t>aikuisia</a:t>
            </a:r>
            <a:r>
              <a:rPr lang="en-US" sz="1800" dirty="0"/>
              <a:t> </a:t>
            </a:r>
            <a:r>
              <a:rPr lang="en-US" sz="1800" dirty="0" err="1"/>
              <a:t>käsittelemään</a:t>
            </a:r>
            <a:r>
              <a:rPr lang="en-US" sz="1800" dirty="0"/>
              <a:t> </a:t>
            </a:r>
            <a:r>
              <a:rPr lang="en-US" sz="1800" dirty="0" err="1"/>
              <a:t>aihetta</a:t>
            </a:r>
            <a:r>
              <a:rPr lang="en-US" sz="1800" dirty="0"/>
              <a:t> </a:t>
            </a:r>
            <a:r>
              <a:rPr lang="en-US" sz="1800" dirty="0" err="1"/>
              <a:t>sekä</a:t>
            </a:r>
            <a:r>
              <a:rPr lang="en-US" sz="1800" dirty="0"/>
              <a:t> </a:t>
            </a:r>
            <a:r>
              <a:rPr lang="en-US" sz="1800" dirty="0" err="1"/>
              <a:t>siihen</a:t>
            </a:r>
            <a:r>
              <a:rPr lang="en-US" sz="1800" dirty="0"/>
              <a:t> </a:t>
            </a:r>
            <a:r>
              <a:rPr lang="en-US" sz="1800" dirty="0" err="1"/>
              <a:t>liittyviä</a:t>
            </a:r>
            <a:r>
              <a:rPr lang="en-US" sz="1800" dirty="0"/>
              <a:t> </a:t>
            </a:r>
            <a:r>
              <a:rPr lang="en-US" sz="1800" dirty="0" err="1"/>
              <a:t>lapsen</a:t>
            </a:r>
            <a:r>
              <a:rPr lang="en-US" sz="1800" dirty="0"/>
              <a:t> </a:t>
            </a:r>
            <a:r>
              <a:rPr lang="en-US" sz="1800" dirty="0" err="1"/>
              <a:t>kokemuksia</a:t>
            </a:r>
            <a:r>
              <a:rPr lang="en-US" sz="1800" dirty="0"/>
              <a:t>, </a:t>
            </a:r>
            <a:r>
              <a:rPr lang="en-US" sz="1800" dirty="0" err="1"/>
              <a:t>ajatuksia</a:t>
            </a:r>
            <a:r>
              <a:rPr lang="en-US" sz="1800" dirty="0"/>
              <a:t> ja </a:t>
            </a:r>
            <a:r>
              <a:rPr lang="en-US" sz="1800" dirty="0" err="1"/>
              <a:t>tunteita</a:t>
            </a:r>
            <a:r>
              <a:rPr lang="en-US" sz="1800" dirty="0"/>
              <a:t> </a:t>
            </a:r>
            <a:r>
              <a:rPr lang="en-US" sz="1800" dirty="0" err="1"/>
              <a:t>yhdessä</a:t>
            </a:r>
            <a:r>
              <a:rPr lang="en-US" sz="1800" dirty="0"/>
              <a:t> </a:t>
            </a:r>
            <a:r>
              <a:rPr lang="en-US" sz="1800" dirty="0" err="1"/>
              <a:t>lapsen</a:t>
            </a:r>
            <a:r>
              <a:rPr lang="en-US" sz="1800" dirty="0"/>
              <a:t> </a:t>
            </a:r>
            <a:r>
              <a:rPr lang="en-US" sz="1800" dirty="0" err="1"/>
              <a:t>kanssa</a:t>
            </a:r>
            <a:r>
              <a:rPr lang="en-US" sz="1800" dirty="0"/>
              <a:t>.</a:t>
            </a:r>
          </a:p>
        </p:txBody>
      </p:sp>
      <p:pic>
        <p:nvPicPr>
          <p:cNvPr id="5" name="Sisällön paikkamerkki 4">
            <a:extLst>
              <a:ext uri="{FF2B5EF4-FFF2-40B4-BE49-F238E27FC236}">
                <a16:creationId xmlns:a16="http://schemas.microsoft.com/office/drawing/2014/main" id="{B4C991B7-D550-4405-AD79-3FECE52A712B}"/>
              </a:ext>
            </a:extLst>
          </p:cNvPr>
          <p:cNvPicPr>
            <a:picLocks noChangeAspect="1"/>
          </p:cNvPicPr>
          <p:nvPr/>
        </p:nvPicPr>
        <p:blipFill rotWithShape="1">
          <a:blip r:embed="rId2">
            <a:extLst>
              <a:ext uri="{28A0092B-C50C-407E-A947-70E740481C1C}">
                <a14:useLocalDpi xmlns:a14="http://schemas.microsoft.com/office/drawing/2010/main" val="0"/>
              </a:ext>
            </a:extLst>
          </a:blip>
          <a:srcRect l="6176" r="31874"/>
          <a:stretch/>
        </p:blipFill>
        <p:spPr>
          <a:xfrm>
            <a:off x="4639056" y="10"/>
            <a:ext cx="7552944" cy="6857990"/>
          </a:xfrm>
          <a:prstGeom prst="rect">
            <a:avLst/>
          </a:prstGeom>
          <a:effectLst/>
        </p:spPr>
      </p:pic>
    </p:spTree>
    <p:extLst>
      <p:ext uri="{BB962C8B-B14F-4D97-AF65-F5344CB8AC3E}">
        <p14:creationId xmlns:p14="http://schemas.microsoft.com/office/powerpoint/2010/main" val="1720782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3095241-928D-4EB9-83A5-3C2D15FACE60}"/>
              </a:ext>
            </a:extLst>
          </p:cNvPr>
          <p:cNvSpPr>
            <a:spLocks noGrp="1"/>
          </p:cNvSpPr>
          <p:nvPr>
            <p:ph idx="1"/>
          </p:nvPr>
        </p:nvSpPr>
        <p:spPr>
          <a:xfrm>
            <a:off x="648931" y="696286"/>
            <a:ext cx="3651466" cy="5972962"/>
          </a:xfrm>
        </p:spPr>
        <p:txBody>
          <a:bodyPr>
            <a:normAutofit fontScale="77500" lnSpcReduction="20000"/>
          </a:bodyPr>
          <a:lstStyle/>
          <a:p>
            <a:pPr marL="0" indent="0">
              <a:buNone/>
            </a:pPr>
            <a:r>
              <a:rPr lang="en-US" sz="1900" b="1" dirty="0" err="1"/>
              <a:t>Miten</a:t>
            </a:r>
            <a:r>
              <a:rPr lang="en-US" sz="1900" b="1" dirty="0"/>
              <a:t> </a:t>
            </a:r>
            <a:r>
              <a:rPr lang="en-US" sz="1900" b="1" dirty="0" err="1"/>
              <a:t>puhua</a:t>
            </a:r>
            <a:r>
              <a:rPr lang="en-US" sz="1900" b="1" dirty="0"/>
              <a:t> </a:t>
            </a:r>
            <a:r>
              <a:rPr lang="en-US" sz="1900" b="1" dirty="0" err="1"/>
              <a:t>lapselle</a:t>
            </a:r>
            <a:r>
              <a:rPr lang="en-US" sz="1900" b="1" dirty="0"/>
              <a:t> </a:t>
            </a:r>
            <a:r>
              <a:rPr lang="en-US" sz="1900" b="1" dirty="0" err="1"/>
              <a:t>vanhemman</a:t>
            </a:r>
            <a:r>
              <a:rPr lang="en-US" sz="1900" b="1" dirty="0"/>
              <a:t> </a:t>
            </a:r>
            <a:r>
              <a:rPr lang="en-US" sz="1900" b="1" dirty="0" err="1"/>
              <a:t>sairaudesta</a:t>
            </a:r>
            <a:r>
              <a:rPr lang="en-US" sz="1900" b="1" dirty="0"/>
              <a:t>?</a:t>
            </a:r>
          </a:p>
          <a:p>
            <a:pPr marL="342900" indent="-342900">
              <a:buFont typeface="+mj-lt"/>
              <a:buAutoNum type="arabicPeriod"/>
            </a:pPr>
            <a:r>
              <a:rPr lang="en-US" sz="1900" dirty="0" err="1"/>
              <a:t>Pohdi</a:t>
            </a:r>
            <a:r>
              <a:rPr lang="en-US" sz="1900" dirty="0"/>
              <a:t>, </a:t>
            </a:r>
            <a:r>
              <a:rPr lang="en-US" sz="1900" dirty="0" err="1"/>
              <a:t>miten</a:t>
            </a:r>
            <a:r>
              <a:rPr lang="en-US" sz="1900" dirty="0"/>
              <a:t> </a:t>
            </a:r>
            <a:r>
              <a:rPr lang="en-US" sz="1900" dirty="0" err="1"/>
              <a:t>sairaus</a:t>
            </a:r>
            <a:r>
              <a:rPr lang="en-US" sz="1900" dirty="0"/>
              <a:t> </a:t>
            </a:r>
            <a:r>
              <a:rPr lang="en-US" sz="1900" dirty="0" err="1"/>
              <a:t>näyttäytyy</a:t>
            </a:r>
            <a:r>
              <a:rPr lang="en-US" sz="1900" dirty="0"/>
              <a:t> </a:t>
            </a:r>
            <a:r>
              <a:rPr lang="en-US" sz="1900" dirty="0" err="1"/>
              <a:t>konkreettisesti</a:t>
            </a:r>
            <a:r>
              <a:rPr lang="en-US" sz="1900" dirty="0"/>
              <a:t> </a:t>
            </a:r>
            <a:r>
              <a:rPr lang="en-US" sz="1900" dirty="0" err="1"/>
              <a:t>lapsen</a:t>
            </a:r>
            <a:r>
              <a:rPr lang="en-US" sz="1900" dirty="0"/>
              <a:t> </a:t>
            </a:r>
            <a:r>
              <a:rPr lang="en-US" sz="1900" dirty="0" err="1"/>
              <a:t>arjessa</a:t>
            </a:r>
            <a:r>
              <a:rPr lang="en-US" sz="1900" dirty="0"/>
              <a:t> ja </a:t>
            </a:r>
            <a:r>
              <a:rPr lang="en-US" sz="1900" dirty="0" err="1"/>
              <a:t>lapsen</a:t>
            </a:r>
            <a:r>
              <a:rPr lang="en-US" sz="1900" dirty="0"/>
              <a:t> </a:t>
            </a:r>
            <a:r>
              <a:rPr lang="en-US" sz="1900" dirty="0" err="1"/>
              <a:t>näkökulmasta</a:t>
            </a:r>
            <a:r>
              <a:rPr lang="en-US" sz="1900" dirty="0"/>
              <a:t>.</a:t>
            </a:r>
          </a:p>
          <a:p>
            <a:pPr marL="342900" indent="-342900">
              <a:buFont typeface="+mj-lt"/>
              <a:buAutoNum type="arabicPeriod"/>
            </a:pPr>
            <a:r>
              <a:rPr lang="en-US" sz="1900" dirty="0" err="1"/>
              <a:t>Keskustelun</a:t>
            </a:r>
            <a:r>
              <a:rPr lang="en-US" sz="1900" dirty="0"/>
              <a:t> </a:t>
            </a:r>
            <a:r>
              <a:rPr lang="en-US" sz="1900" dirty="0" err="1"/>
              <a:t>aluksi</a:t>
            </a:r>
            <a:r>
              <a:rPr lang="en-US" sz="1900" dirty="0"/>
              <a:t> on </a:t>
            </a:r>
            <a:r>
              <a:rPr lang="en-US" sz="1900" dirty="0" err="1"/>
              <a:t>hyvä</a:t>
            </a:r>
            <a:r>
              <a:rPr lang="en-US" sz="1900" dirty="0"/>
              <a:t> </a:t>
            </a:r>
            <a:r>
              <a:rPr lang="en-US" sz="1900" dirty="0" err="1"/>
              <a:t>selvittää</a:t>
            </a:r>
            <a:r>
              <a:rPr lang="en-US" sz="1900" dirty="0"/>
              <a:t>, </a:t>
            </a:r>
            <a:r>
              <a:rPr lang="en-US" sz="1900" dirty="0" err="1"/>
              <a:t>millaisen</a:t>
            </a:r>
            <a:r>
              <a:rPr lang="en-US" sz="1900" dirty="0"/>
              <a:t> </a:t>
            </a:r>
            <a:r>
              <a:rPr lang="en-US" sz="1900" dirty="0" err="1"/>
              <a:t>selitysmallin</a:t>
            </a:r>
            <a:r>
              <a:rPr lang="en-US" sz="1900" dirty="0"/>
              <a:t> </a:t>
            </a:r>
            <a:r>
              <a:rPr lang="en-US" sz="1900" dirty="0" err="1"/>
              <a:t>lapsi</a:t>
            </a:r>
            <a:r>
              <a:rPr lang="en-US" sz="1900" dirty="0"/>
              <a:t> on </a:t>
            </a:r>
            <a:r>
              <a:rPr lang="en-US" sz="1900" dirty="0" err="1"/>
              <a:t>itse</a:t>
            </a:r>
            <a:r>
              <a:rPr lang="en-US" sz="1900" dirty="0"/>
              <a:t> </a:t>
            </a:r>
            <a:r>
              <a:rPr lang="en-US" sz="1900" dirty="0" err="1"/>
              <a:t>muodostanut</a:t>
            </a:r>
            <a:r>
              <a:rPr lang="en-US" sz="1900" dirty="0"/>
              <a:t> </a:t>
            </a:r>
            <a:r>
              <a:rPr lang="en-US" sz="1900" dirty="0" err="1"/>
              <a:t>tilanteesta</a:t>
            </a:r>
            <a:r>
              <a:rPr lang="en-US" sz="1900" dirty="0"/>
              <a:t>. Anna </a:t>
            </a:r>
            <a:r>
              <a:rPr lang="en-US" sz="1900" dirty="0" err="1"/>
              <a:t>lapsen</a:t>
            </a:r>
            <a:r>
              <a:rPr lang="en-US" sz="1900" dirty="0"/>
              <a:t> </a:t>
            </a:r>
            <a:r>
              <a:rPr lang="en-US" sz="1900" dirty="0" err="1"/>
              <a:t>puhua</a:t>
            </a:r>
            <a:r>
              <a:rPr lang="en-US" sz="1900" dirty="0"/>
              <a:t>.</a:t>
            </a:r>
          </a:p>
          <a:p>
            <a:pPr marL="342900" indent="-342900">
              <a:buFont typeface="+mj-lt"/>
              <a:buAutoNum type="arabicPeriod"/>
            </a:pPr>
            <a:r>
              <a:rPr lang="en-US" sz="1900" dirty="0"/>
              <a:t>Ole </a:t>
            </a:r>
            <a:r>
              <a:rPr lang="en-US" sz="1900" dirty="0" err="1"/>
              <a:t>kertoessasi</a:t>
            </a:r>
            <a:r>
              <a:rPr lang="en-US" sz="1900" dirty="0"/>
              <a:t> </a:t>
            </a:r>
            <a:r>
              <a:rPr lang="en-US" sz="1900" dirty="0" err="1"/>
              <a:t>rehellinen</a:t>
            </a:r>
            <a:r>
              <a:rPr lang="en-US" sz="1900" dirty="0"/>
              <a:t> </a:t>
            </a:r>
            <a:r>
              <a:rPr lang="en-US" sz="1900" dirty="0" err="1"/>
              <a:t>mutta</a:t>
            </a:r>
            <a:r>
              <a:rPr lang="en-US" sz="1900" dirty="0"/>
              <a:t> </a:t>
            </a:r>
            <a:r>
              <a:rPr lang="en-US" sz="1900" dirty="0" err="1"/>
              <a:t>kerro</a:t>
            </a:r>
            <a:r>
              <a:rPr lang="en-US" sz="1900" dirty="0"/>
              <a:t> </a:t>
            </a:r>
            <a:r>
              <a:rPr lang="en-US" sz="1900" dirty="0" err="1"/>
              <a:t>lapselle</a:t>
            </a:r>
            <a:r>
              <a:rPr lang="en-US" sz="1900" dirty="0"/>
              <a:t> </a:t>
            </a:r>
            <a:r>
              <a:rPr lang="en-US" sz="1900" dirty="0" err="1"/>
              <a:t>sairaudesta</a:t>
            </a:r>
            <a:r>
              <a:rPr lang="en-US" sz="1900" dirty="0"/>
              <a:t> </a:t>
            </a:r>
            <a:r>
              <a:rPr lang="en-US" sz="1900" dirty="0" err="1"/>
              <a:t>lapsen</a:t>
            </a:r>
            <a:r>
              <a:rPr lang="en-US" sz="1900" dirty="0"/>
              <a:t> </a:t>
            </a:r>
            <a:r>
              <a:rPr lang="en-US" sz="1900" dirty="0" err="1"/>
              <a:t>ikätaso</a:t>
            </a:r>
            <a:r>
              <a:rPr lang="en-US" sz="1900" dirty="0"/>
              <a:t> </a:t>
            </a:r>
            <a:r>
              <a:rPr lang="en-US" sz="1900" dirty="0" err="1"/>
              <a:t>huomioiden</a:t>
            </a:r>
            <a:r>
              <a:rPr lang="en-US" sz="1900" dirty="0"/>
              <a:t>. </a:t>
            </a:r>
          </a:p>
          <a:p>
            <a:pPr marL="342900" indent="-342900">
              <a:buFont typeface="+mj-lt"/>
              <a:buAutoNum type="arabicPeriod"/>
            </a:pPr>
            <a:r>
              <a:rPr lang="en-US" sz="1900" dirty="0" err="1"/>
              <a:t>Selitä</a:t>
            </a:r>
            <a:r>
              <a:rPr lang="en-US" sz="1900" dirty="0"/>
              <a:t> </a:t>
            </a:r>
            <a:r>
              <a:rPr lang="en-US" sz="1900" dirty="0" err="1"/>
              <a:t>lapselle</a:t>
            </a:r>
            <a:r>
              <a:rPr lang="en-US" sz="1900" dirty="0"/>
              <a:t>, </a:t>
            </a:r>
            <a:r>
              <a:rPr lang="en-US" sz="1900" dirty="0" err="1"/>
              <a:t>ettei</a:t>
            </a:r>
            <a:r>
              <a:rPr lang="en-US" sz="1900" dirty="0"/>
              <a:t> </a:t>
            </a:r>
            <a:r>
              <a:rPr lang="en-US" sz="1900" dirty="0" err="1"/>
              <a:t>aikuisen</a:t>
            </a:r>
            <a:r>
              <a:rPr lang="en-US" sz="1900" dirty="0"/>
              <a:t> </a:t>
            </a:r>
            <a:r>
              <a:rPr lang="en-US" sz="1900" dirty="0" err="1"/>
              <a:t>käyttäytyminen</a:t>
            </a:r>
            <a:r>
              <a:rPr lang="en-US" sz="1900" dirty="0"/>
              <a:t> </a:t>
            </a:r>
            <a:r>
              <a:rPr lang="en-US" sz="1900" dirty="0" err="1"/>
              <a:t>johdu</a:t>
            </a:r>
            <a:r>
              <a:rPr lang="en-US" sz="1900" dirty="0"/>
              <a:t> </a:t>
            </a:r>
            <a:r>
              <a:rPr lang="en-US" sz="1900" dirty="0" err="1"/>
              <a:t>lapsesta</a:t>
            </a:r>
            <a:r>
              <a:rPr lang="en-US" sz="1900" dirty="0"/>
              <a:t>.</a:t>
            </a:r>
          </a:p>
          <a:p>
            <a:pPr marL="342900" indent="-342900">
              <a:buFont typeface="+mj-lt"/>
              <a:buAutoNum type="arabicPeriod"/>
            </a:pPr>
            <a:r>
              <a:rPr lang="en-US" sz="1900" dirty="0" err="1"/>
              <a:t>Kerro</a:t>
            </a:r>
            <a:r>
              <a:rPr lang="en-US" sz="1900" dirty="0"/>
              <a:t> </a:t>
            </a:r>
            <a:r>
              <a:rPr lang="en-US" sz="1900" dirty="0" err="1"/>
              <a:t>lapselle</a:t>
            </a:r>
            <a:r>
              <a:rPr lang="en-US" sz="1900" dirty="0"/>
              <a:t>, </a:t>
            </a:r>
            <a:r>
              <a:rPr lang="en-US" sz="1900" dirty="0" err="1"/>
              <a:t>että</a:t>
            </a:r>
            <a:r>
              <a:rPr lang="en-US" sz="1900" dirty="0"/>
              <a:t> </a:t>
            </a:r>
            <a:r>
              <a:rPr lang="en-US" sz="1900" dirty="0" err="1"/>
              <a:t>aikuisella</a:t>
            </a:r>
            <a:r>
              <a:rPr lang="en-US" sz="1900" dirty="0"/>
              <a:t> on </a:t>
            </a:r>
            <a:r>
              <a:rPr lang="en-US" sz="1900" dirty="0" err="1"/>
              <a:t>tukena</a:t>
            </a:r>
            <a:r>
              <a:rPr lang="en-US" sz="1900" dirty="0"/>
              <a:t> </a:t>
            </a:r>
            <a:r>
              <a:rPr lang="en-US" sz="1900" dirty="0" err="1"/>
              <a:t>muitakin</a:t>
            </a:r>
            <a:r>
              <a:rPr lang="en-US" sz="1900" dirty="0"/>
              <a:t> </a:t>
            </a:r>
            <a:r>
              <a:rPr lang="en-US" sz="1900" dirty="0" err="1"/>
              <a:t>aikuisia</a:t>
            </a:r>
            <a:r>
              <a:rPr lang="en-US" sz="1900" dirty="0"/>
              <a:t>, </a:t>
            </a:r>
            <a:r>
              <a:rPr lang="en-US" sz="1900" dirty="0" err="1"/>
              <a:t>jotka</a:t>
            </a:r>
            <a:r>
              <a:rPr lang="en-US" sz="1900" dirty="0"/>
              <a:t> </a:t>
            </a:r>
            <a:r>
              <a:rPr lang="en-US" sz="1900" dirty="0" err="1"/>
              <a:t>auttavat</a:t>
            </a:r>
            <a:r>
              <a:rPr lang="en-US" sz="1900" dirty="0"/>
              <a:t> </a:t>
            </a:r>
            <a:r>
              <a:rPr lang="en-US" sz="1900" dirty="0" err="1"/>
              <a:t>tätä</a:t>
            </a:r>
            <a:r>
              <a:rPr lang="en-US" sz="1900" dirty="0"/>
              <a:t>. </a:t>
            </a:r>
            <a:r>
              <a:rPr lang="en-US" sz="1900" dirty="0" err="1"/>
              <a:t>Muistuta</a:t>
            </a:r>
            <a:r>
              <a:rPr lang="en-US" sz="1900" dirty="0"/>
              <a:t>, </a:t>
            </a:r>
            <a:r>
              <a:rPr lang="en-US" sz="1900" dirty="0" err="1"/>
              <a:t>että</a:t>
            </a:r>
            <a:r>
              <a:rPr lang="en-US" sz="1900" dirty="0"/>
              <a:t> </a:t>
            </a:r>
            <a:r>
              <a:rPr lang="en-US" sz="1900" dirty="0" err="1"/>
              <a:t>myös</a:t>
            </a:r>
            <a:r>
              <a:rPr lang="en-US" sz="1900" dirty="0"/>
              <a:t> </a:t>
            </a:r>
            <a:r>
              <a:rPr lang="en-US" sz="1900" dirty="0" err="1"/>
              <a:t>lapsesta</a:t>
            </a:r>
            <a:r>
              <a:rPr lang="en-US" sz="1900" dirty="0"/>
              <a:t> </a:t>
            </a:r>
            <a:r>
              <a:rPr lang="en-US" sz="1900" dirty="0" err="1"/>
              <a:t>pidetään</a:t>
            </a:r>
            <a:r>
              <a:rPr lang="en-US" sz="1900" dirty="0"/>
              <a:t> </a:t>
            </a:r>
            <a:r>
              <a:rPr lang="en-US" sz="1900" dirty="0" err="1"/>
              <a:t>huolta</a:t>
            </a:r>
            <a:r>
              <a:rPr lang="en-US" sz="1900" dirty="0"/>
              <a:t>. </a:t>
            </a:r>
            <a:r>
              <a:rPr lang="en-US" sz="1900" dirty="0" err="1"/>
              <a:t>Keskustelkaa</a:t>
            </a:r>
            <a:r>
              <a:rPr lang="en-US" sz="1900" dirty="0"/>
              <a:t>, </a:t>
            </a:r>
            <a:r>
              <a:rPr lang="en-US" sz="1900" dirty="0" err="1"/>
              <a:t>ketkä</a:t>
            </a:r>
            <a:r>
              <a:rPr lang="en-US" sz="1900" dirty="0"/>
              <a:t> </a:t>
            </a:r>
            <a:r>
              <a:rPr lang="en-US" sz="1900" dirty="0" err="1"/>
              <a:t>tietävät</a:t>
            </a:r>
            <a:r>
              <a:rPr lang="en-US" sz="1900" dirty="0"/>
              <a:t> </a:t>
            </a:r>
            <a:r>
              <a:rPr lang="en-US" sz="1900" dirty="0" err="1"/>
              <a:t>sairaudesta</a:t>
            </a:r>
            <a:r>
              <a:rPr lang="en-US" sz="1900" dirty="0"/>
              <a:t>, ja </a:t>
            </a:r>
            <a:r>
              <a:rPr lang="en-US" sz="1900" dirty="0" err="1"/>
              <a:t>miten</a:t>
            </a:r>
            <a:r>
              <a:rPr lang="en-US" sz="1900" dirty="0"/>
              <a:t> </a:t>
            </a:r>
            <a:r>
              <a:rPr lang="en-US" sz="1900" dirty="0" err="1"/>
              <a:t>lapsi</a:t>
            </a:r>
            <a:r>
              <a:rPr lang="en-US" sz="1900" dirty="0"/>
              <a:t> </a:t>
            </a:r>
            <a:r>
              <a:rPr lang="en-US" sz="1900" dirty="0" err="1"/>
              <a:t>voi</a:t>
            </a:r>
            <a:r>
              <a:rPr lang="en-US" sz="1900" dirty="0"/>
              <a:t> </a:t>
            </a:r>
            <a:r>
              <a:rPr lang="en-US" sz="1900" dirty="0" err="1"/>
              <a:t>keskustella</a:t>
            </a:r>
            <a:r>
              <a:rPr lang="en-US" sz="1900" dirty="0"/>
              <a:t> </a:t>
            </a:r>
            <a:r>
              <a:rPr lang="en-US" sz="1900" dirty="0" err="1"/>
              <a:t>aiheesta</a:t>
            </a:r>
            <a:r>
              <a:rPr lang="en-US" sz="1900" dirty="0"/>
              <a:t> </a:t>
            </a:r>
            <a:r>
              <a:rPr lang="en-US" sz="1900" dirty="0" err="1"/>
              <a:t>muiden</a:t>
            </a:r>
            <a:r>
              <a:rPr lang="en-US" sz="1900" dirty="0"/>
              <a:t> </a:t>
            </a:r>
            <a:r>
              <a:rPr lang="en-US" sz="1900" dirty="0" err="1"/>
              <a:t>kanssa</a:t>
            </a:r>
            <a:r>
              <a:rPr lang="en-US" sz="1900" dirty="0"/>
              <a:t>.</a:t>
            </a:r>
          </a:p>
          <a:p>
            <a:pPr marL="342900" indent="-342900">
              <a:buFont typeface="+mj-lt"/>
              <a:buAutoNum type="arabicPeriod"/>
            </a:pPr>
            <a:r>
              <a:rPr lang="en-US" sz="1900" dirty="0" err="1"/>
              <a:t>Keskustelun</a:t>
            </a:r>
            <a:r>
              <a:rPr lang="en-US" sz="1900" dirty="0"/>
              <a:t> </a:t>
            </a:r>
            <a:r>
              <a:rPr lang="en-US" sz="1900" dirty="0" err="1"/>
              <a:t>keskiössä</a:t>
            </a:r>
            <a:r>
              <a:rPr lang="en-US" sz="1900" dirty="0"/>
              <a:t> on </a:t>
            </a:r>
            <a:r>
              <a:rPr lang="en-US" sz="1900" dirty="0" err="1"/>
              <a:t>hyvä</a:t>
            </a:r>
            <a:r>
              <a:rPr lang="en-US" sz="1900" dirty="0"/>
              <a:t> </a:t>
            </a:r>
            <a:r>
              <a:rPr lang="en-US" sz="1900" dirty="0" err="1"/>
              <a:t>pitää</a:t>
            </a:r>
            <a:r>
              <a:rPr lang="en-US" sz="1900" dirty="0"/>
              <a:t> </a:t>
            </a:r>
            <a:r>
              <a:rPr lang="en-US" sz="1900" dirty="0" err="1"/>
              <a:t>ratkaisut</a:t>
            </a:r>
            <a:r>
              <a:rPr lang="en-US" sz="1900" dirty="0"/>
              <a:t>, </a:t>
            </a:r>
            <a:r>
              <a:rPr lang="en-US" sz="1900" dirty="0" err="1"/>
              <a:t>joiden</a:t>
            </a:r>
            <a:r>
              <a:rPr lang="en-US" sz="1900" dirty="0"/>
              <a:t> </a:t>
            </a:r>
            <a:r>
              <a:rPr lang="en-US" sz="1900" dirty="0" err="1"/>
              <a:t>avulla</a:t>
            </a:r>
            <a:r>
              <a:rPr lang="en-US" sz="1900" dirty="0"/>
              <a:t> </a:t>
            </a:r>
            <a:r>
              <a:rPr lang="en-US" sz="1900" dirty="0" err="1"/>
              <a:t>tilanteesta</a:t>
            </a:r>
            <a:r>
              <a:rPr lang="en-US" sz="1900" dirty="0"/>
              <a:t> </a:t>
            </a:r>
            <a:r>
              <a:rPr lang="en-US" sz="1900" dirty="0" err="1"/>
              <a:t>selvitään</a:t>
            </a:r>
            <a:r>
              <a:rPr lang="en-US" sz="1900" dirty="0"/>
              <a:t> </a:t>
            </a:r>
            <a:r>
              <a:rPr lang="en-US" sz="1900" dirty="0" err="1"/>
              <a:t>eteenpäin</a:t>
            </a:r>
            <a:r>
              <a:rPr lang="en-US" sz="1900" dirty="0"/>
              <a:t>. </a:t>
            </a:r>
          </a:p>
          <a:p>
            <a:pPr marL="342900" indent="-342900">
              <a:buFont typeface="+mj-lt"/>
              <a:buAutoNum type="arabicPeriod"/>
            </a:pPr>
            <a:r>
              <a:rPr lang="en-US" sz="1900" dirty="0" err="1"/>
              <a:t>Muista</a:t>
            </a:r>
            <a:r>
              <a:rPr lang="en-US" sz="1900" dirty="0"/>
              <a:t> </a:t>
            </a:r>
            <a:r>
              <a:rPr lang="en-US" sz="1900" dirty="0" err="1"/>
              <a:t>tarkistaa</a:t>
            </a:r>
            <a:r>
              <a:rPr lang="en-US" sz="1900" dirty="0"/>
              <a:t>, </a:t>
            </a:r>
            <a:r>
              <a:rPr lang="en-US" sz="1900" dirty="0" err="1"/>
              <a:t>että</a:t>
            </a:r>
            <a:r>
              <a:rPr lang="en-US" sz="1900" dirty="0"/>
              <a:t> </a:t>
            </a:r>
            <a:r>
              <a:rPr lang="en-US" sz="1900" dirty="0" err="1"/>
              <a:t>lapsi</a:t>
            </a:r>
            <a:r>
              <a:rPr lang="en-US" sz="1900" dirty="0"/>
              <a:t> on </a:t>
            </a:r>
            <a:r>
              <a:rPr lang="en-US" sz="1900" dirty="0" err="1"/>
              <a:t>ymmärtänyt</a:t>
            </a:r>
            <a:r>
              <a:rPr lang="en-US" sz="1900" dirty="0"/>
              <a:t> </a:t>
            </a:r>
            <a:r>
              <a:rPr lang="en-US" sz="1900" dirty="0" err="1"/>
              <a:t>kertomasi</a:t>
            </a:r>
            <a:r>
              <a:rPr lang="en-US" sz="1900" dirty="0"/>
              <a:t>.</a:t>
            </a:r>
          </a:p>
          <a:p>
            <a:pPr marL="342900" indent="-342900">
              <a:buFont typeface="+mj-lt"/>
              <a:buAutoNum type="arabicPeriod"/>
            </a:pPr>
            <a:r>
              <a:rPr lang="en-US" sz="1900" dirty="0" err="1"/>
              <a:t>Huomioi</a:t>
            </a:r>
            <a:r>
              <a:rPr lang="en-US" sz="1900" dirty="0"/>
              <a:t>, </a:t>
            </a:r>
            <a:r>
              <a:rPr lang="en-US" sz="1900" dirty="0" err="1"/>
              <a:t>millainen</a:t>
            </a:r>
            <a:r>
              <a:rPr lang="en-US" sz="1900" dirty="0"/>
              <a:t> </a:t>
            </a:r>
            <a:r>
              <a:rPr lang="en-US" sz="1900" dirty="0" err="1"/>
              <a:t>olotila</a:t>
            </a:r>
            <a:r>
              <a:rPr lang="en-US" sz="1900" dirty="0"/>
              <a:t> </a:t>
            </a:r>
            <a:r>
              <a:rPr lang="en-US" sz="1900" dirty="0" err="1"/>
              <a:t>lapselle</a:t>
            </a:r>
            <a:r>
              <a:rPr lang="en-US" sz="1900" dirty="0"/>
              <a:t> </a:t>
            </a:r>
            <a:r>
              <a:rPr lang="en-US" sz="1900" dirty="0" err="1"/>
              <a:t>jää</a:t>
            </a:r>
            <a:r>
              <a:rPr lang="en-US" sz="1900" dirty="0"/>
              <a:t> </a:t>
            </a:r>
            <a:r>
              <a:rPr lang="en-US" sz="1900" dirty="0" err="1"/>
              <a:t>keskustelun</a:t>
            </a:r>
            <a:r>
              <a:rPr lang="en-US" sz="1900" dirty="0"/>
              <a:t> </a:t>
            </a:r>
            <a:r>
              <a:rPr lang="en-US" sz="1900" dirty="0" err="1"/>
              <a:t>jälkeen</a:t>
            </a:r>
            <a:r>
              <a:rPr lang="en-US" sz="1900" dirty="0"/>
              <a:t>. </a:t>
            </a:r>
            <a:r>
              <a:rPr lang="en-US" sz="1900" dirty="0" err="1"/>
              <a:t>Muista</a:t>
            </a:r>
            <a:r>
              <a:rPr lang="en-US" sz="1900" dirty="0"/>
              <a:t>, </a:t>
            </a:r>
            <a:r>
              <a:rPr lang="en-US" sz="1900" dirty="0" err="1"/>
              <a:t>ettei</a:t>
            </a:r>
            <a:r>
              <a:rPr lang="en-US" sz="1900" dirty="0"/>
              <a:t> </a:t>
            </a:r>
            <a:r>
              <a:rPr lang="en-US" sz="1900" dirty="0" err="1"/>
              <a:t>yksi</a:t>
            </a:r>
            <a:r>
              <a:rPr lang="en-US" sz="1900" dirty="0"/>
              <a:t> </a:t>
            </a:r>
            <a:r>
              <a:rPr lang="en-US" sz="1900" dirty="0" err="1"/>
              <a:t>keskustelu</a:t>
            </a:r>
            <a:r>
              <a:rPr lang="en-US" sz="1900" dirty="0"/>
              <a:t> </a:t>
            </a:r>
            <a:r>
              <a:rPr lang="en-US" sz="1900" dirty="0" err="1"/>
              <a:t>välttämättä</a:t>
            </a:r>
            <a:r>
              <a:rPr lang="en-US" sz="1900" dirty="0"/>
              <a:t> </a:t>
            </a:r>
            <a:r>
              <a:rPr lang="en-US" sz="1900" dirty="0" err="1"/>
              <a:t>riitä</a:t>
            </a:r>
            <a:r>
              <a:rPr lang="en-US" sz="1900" dirty="0"/>
              <a:t>.</a:t>
            </a:r>
          </a:p>
        </p:txBody>
      </p:sp>
      <p:pic>
        <p:nvPicPr>
          <p:cNvPr id="5" name="Sisällön paikkamerkki 4">
            <a:extLst>
              <a:ext uri="{FF2B5EF4-FFF2-40B4-BE49-F238E27FC236}">
                <a16:creationId xmlns:a16="http://schemas.microsoft.com/office/drawing/2014/main" id="{B4C991B7-D550-4405-AD79-3FECE52A712B}"/>
              </a:ext>
            </a:extLst>
          </p:cNvPr>
          <p:cNvPicPr>
            <a:picLocks noChangeAspect="1"/>
          </p:cNvPicPr>
          <p:nvPr/>
        </p:nvPicPr>
        <p:blipFill rotWithShape="1">
          <a:blip r:embed="rId2">
            <a:extLst>
              <a:ext uri="{28A0092B-C50C-407E-A947-70E740481C1C}">
                <a14:useLocalDpi xmlns:a14="http://schemas.microsoft.com/office/drawing/2010/main" val="0"/>
              </a:ext>
            </a:extLst>
          </a:blip>
          <a:srcRect l="6176" r="31874"/>
          <a:stretch/>
        </p:blipFill>
        <p:spPr>
          <a:xfrm>
            <a:off x="4639056" y="10"/>
            <a:ext cx="7552944" cy="6857990"/>
          </a:xfrm>
          <a:prstGeom prst="rect">
            <a:avLst/>
          </a:prstGeom>
          <a:effectLst/>
        </p:spPr>
      </p:pic>
    </p:spTree>
    <p:extLst>
      <p:ext uri="{BB962C8B-B14F-4D97-AF65-F5344CB8AC3E}">
        <p14:creationId xmlns:p14="http://schemas.microsoft.com/office/powerpoint/2010/main" val="310641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AC47ECCC-6E08-441C-9ED1-02A69EB4579D}"/>
              </a:ext>
            </a:extLst>
          </p:cNvPr>
          <p:cNvSpPr/>
          <p:nvPr/>
        </p:nvSpPr>
        <p:spPr>
          <a:xfrm>
            <a:off x="830510" y="1484851"/>
            <a:ext cx="2592198" cy="62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07AB1ECB-2AD7-4186-B747-EC0F225AC493}"/>
              </a:ext>
            </a:extLst>
          </p:cNvPr>
          <p:cNvSpPr>
            <a:spLocks noGrp="1"/>
          </p:cNvSpPr>
          <p:nvPr>
            <p:ph type="title"/>
          </p:nvPr>
        </p:nvSpPr>
        <p:spPr>
          <a:xfrm>
            <a:off x="3825380" y="345769"/>
            <a:ext cx="7681233" cy="1450757"/>
          </a:xfrm>
        </p:spPr>
        <p:txBody>
          <a:bodyPr/>
          <a:lstStyle/>
          <a:p>
            <a:r>
              <a:rPr lang="fi-FI" dirty="0" err="1">
                <a:solidFill>
                  <a:srgbClr val="FFC000"/>
                </a:solidFill>
                <a:latin typeface="Veneer" panose="02000806000000000000" pitchFamily="2" charset="0"/>
              </a:rPr>
              <a:t>FinFamin</a:t>
            </a:r>
            <a:r>
              <a:rPr lang="fi-FI" dirty="0">
                <a:solidFill>
                  <a:srgbClr val="FFC000"/>
                </a:solidFill>
                <a:latin typeface="Veneer" panose="02000806000000000000" pitchFamily="2" charset="0"/>
              </a:rPr>
              <a:t> alueyhdistykset omaisten tukena</a:t>
            </a:r>
          </a:p>
        </p:txBody>
      </p:sp>
      <p:sp>
        <p:nvSpPr>
          <p:cNvPr id="3" name="Sisällön paikkamerkki 2">
            <a:extLst>
              <a:ext uri="{FF2B5EF4-FFF2-40B4-BE49-F238E27FC236}">
                <a16:creationId xmlns:a16="http://schemas.microsoft.com/office/drawing/2014/main" id="{BEE8568B-D4C0-4C0F-80C2-CDEBB2D4295F}"/>
              </a:ext>
            </a:extLst>
          </p:cNvPr>
          <p:cNvSpPr>
            <a:spLocks noGrp="1"/>
          </p:cNvSpPr>
          <p:nvPr>
            <p:ph idx="1"/>
          </p:nvPr>
        </p:nvSpPr>
        <p:spPr>
          <a:xfrm>
            <a:off x="4044721" y="2108201"/>
            <a:ext cx="7330300" cy="4323079"/>
          </a:xfrm>
        </p:spPr>
        <p:txBody>
          <a:bodyPr>
            <a:normAutofit/>
          </a:bodyPr>
          <a:lstStyle/>
          <a:p>
            <a:pPr fontAlgn="base">
              <a:buFont typeface="Wingdings" panose="05000000000000000000" pitchFamily="2" charset="2"/>
              <a:buChar char="§"/>
            </a:pPr>
            <a:r>
              <a:rPr lang="fi-FI" sz="2400" b="0" i="0" dirty="0">
                <a:solidFill>
                  <a:srgbClr val="4E4E4E"/>
                </a:solidFill>
                <a:effectLst/>
                <a:latin typeface="Open Sans" panose="020B0606030504020204" pitchFamily="34" charset="0"/>
              </a:rPr>
              <a:t> 16 alueyhdistystä </a:t>
            </a:r>
          </a:p>
          <a:p>
            <a:pPr fontAlgn="base">
              <a:buFont typeface="Wingdings" panose="05000000000000000000" pitchFamily="2" charset="2"/>
              <a:buChar char="§"/>
            </a:pPr>
            <a:r>
              <a:rPr lang="fi-FI" sz="2400" dirty="0">
                <a:solidFill>
                  <a:srgbClr val="4E4E4E"/>
                </a:solidFill>
                <a:latin typeface="Open Sans" panose="020B0606030504020204" pitchFamily="34" charset="0"/>
              </a:rPr>
              <a:t> Maksuton palvelu</a:t>
            </a:r>
          </a:p>
          <a:p>
            <a:pPr fontAlgn="base">
              <a:buFont typeface="Wingdings" panose="05000000000000000000" pitchFamily="2" charset="2"/>
              <a:buChar char="§"/>
            </a:pPr>
            <a:r>
              <a:rPr lang="fi-FI" sz="2400" dirty="0">
                <a:solidFill>
                  <a:srgbClr val="4E4E4E"/>
                </a:solidFill>
                <a:latin typeface="Open Sans" panose="020B0606030504020204" pitchFamily="34" charset="0"/>
              </a:rPr>
              <a:t> Huoli riittää, diagnoosia ei tarvita</a:t>
            </a:r>
          </a:p>
          <a:p>
            <a:pPr fontAlgn="base">
              <a:buFont typeface="Wingdings" panose="05000000000000000000" pitchFamily="2" charset="2"/>
              <a:buChar char="§"/>
            </a:pPr>
            <a:r>
              <a:rPr lang="fi-FI" sz="2400" dirty="0">
                <a:solidFill>
                  <a:srgbClr val="4E4E4E"/>
                </a:solidFill>
                <a:latin typeface="Open Sans" panose="020B0606030504020204" pitchFamily="34" charset="0"/>
              </a:rPr>
              <a:t> V</a:t>
            </a:r>
            <a:r>
              <a:rPr lang="fi-FI" sz="2400" b="0" i="0" dirty="0">
                <a:solidFill>
                  <a:srgbClr val="4E4E4E"/>
                </a:solidFill>
                <a:effectLst/>
                <a:latin typeface="Open Sans" panose="020B0606030504020204" pitchFamily="34" charset="0"/>
              </a:rPr>
              <a:t>altakunnallisesti tarjoamme mm. </a:t>
            </a:r>
            <a:r>
              <a:rPr lang="fi-FI" sz="2400" dirty="0">
                <a:solidFill>
                  <a:srgbClr val="4E4E4E"/>
                </a:solidFill>
                <a:latin typeface="Open Sans" panose="020B0606030504020204" pitchFamily="34" charset="0"/>
              </a:rPr>
              <a:t>erilaisia oppaita sekä verkossa toteutettavia luentoja ja vertaistukiryhmiä</a:t>
            </a:r>
          </a:p>
          <a:p>
            <a:pPr fontAlgn="base">
              <a:buFont typeface="Wingdings" panose="05000000000000000000" pitchFamily="2" charset="2"/>
              <a:buChar char="§"/>
            </a:pPr>
            <a:r>
              <a:rPr lang="fi-FI" sz="2400" b="1" i="0" dirty="0">
                <a:solidFill>
                  <a:srgbClr val="4E4E4E"/>
                </a:solidFill>
                <a:effectLst/>
                <a:latin typeface="Open Sans" panose="020B0606030504020204" pitchFamily="34" charset="0"/>
              </a:rPr>
              <a:t> Katso kaikki alueyhdistykset finfami.fi</a:t>
            </a:r>
          </a:p>
          <a:p>
            <a:pPr marL="0" indent="0">
              <a:buNone/>
            </a:pPr>
            <a:endParaRPr lang="fi-FI" dirty="0">
              <a:latin typeface="Museo Slab 100" panose="02000000000000000000" pitchFamily="50" charset="0"/>
            </a:endParaRPr>
          </a:p>
        </p:txBody>
      </p:sp>
      <p:sp>
        <p:nvSpPr>
          <p:cNvPr id="4" name="Päivämäärän paikkamerkki 3">
            <a:extLst>
              <a:ext uri="{FF2B5EF4-FFF2-40B4-BE49-F238E27FC236}">
                <a16:creationId xmlns:a16="http://schemas.microsoft.com/office/drawing/2014/main" id="{FB9A1C6B-6CB2-4D0C-98A4-03DFE4B986B7}"/>
              </a:ext>
            </a:extLst>
          </p:cNvPr>
          <p:cNvSpPr>
            <a:spLocks noGrp="1"/>
          </p:cNvSpPr>
          <p:nvPr>
            <p:ph type="dt" sz="half" idx="10"/>
          </p:nvPr>
        </p:nvSpPr>
        <p:spPr/>
        <p:txBody>
          <a:bodyPr/>
          <a:lstStyle/>
          <a:p>
            <a:pPr rtl="0"/>
            <a:endParaRPr lang="en-US" dirty="0"/>
          </a:p>
        </p:txBody>
      </p:sp>
      <p:pic>
        <p:nvPicPr>
          <p:cNvPr id="6" name="Kuva 5">
            <a:extLst>
              <a:ext uri="{FF2B5EF4-FFF2-40B4-BE49-F238E27FC236}">
                <a16:creationId xmlns:a16="http://schemas.microsoft.com/office/drawing/2014/main" id="{41651DC1-27D5-4B01-B1F5-0B55523B0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2660" y="5869092"/>
            <a:ext cx="1613953" cy="933281"/>
          </a:xfrm>
          <a:prstGeom prst="rect">
            <a:avLst/>
          </a:prstGeom>
        </p:spPr>
      </p:pic>
      <p:pic>
        <p:nvPicPr>
          <p:cNvPr id="1026" name="Picture 2">
            <a:extLst>
              <a:ext uri="{FF2B5EF4-FFF2-40B4-BE49-F238E27FC236}">
                <a16:creationId xmlns:a16="http://schemas.microsoft.com/office/drawing/2014/main" id="{BA734E5D-9DA5-2C80-68AC-B2A8690DCE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1" t="5185" r="10260" b="3774"/>
          <a:stretch/>
        </p:blipFill>
        <p:spPr bwMode="auto">
          <a:xfrm>
            <a:off x="31476" y="345769"/>
            <a:ext cx="3881653" cy="601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564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descr="Kuva, joka sisältää kohteen teksti, kartta">
            <a:extLst>
              <a:ext uri="{FF2B5EF4-FFF2-40B4-BE49-F238E27FC236}">
                <a16:creationId xmlns:a16="http://schemas.microsoft.com/office/drawing/2014/main" id="{1181C4E8-DFA2-55BA-468E-46201C2DC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868" y="46299"/>
            <a:ext cx="10334264" cy="6765402"/>
          </a:xfrm>
          <a:prstGeom prst="rect">
            <a:avLst/>
          </a:prstGeom>
          <a:effectLst>
            <a:softEdge rad="76200"/>
          </a:effectLst>
        </p:spPr>
      </p:pic>
    </p:spTree>
    <p:extLst>
      <p:ext uri="{BB962C8B-B14F-4D97-AF65-F5344CB8AC3E}">
        <p14:creationId xmlns:p14="http://schemas.microsoft.com/office/powerpoint/2010/main" val="1473143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91DFB26E-C571-A0C2-7F29-3D0441E4035E}"/>
              </a:ext>
            </a:extLst>
          </p:cNvPr>
          <p:cNvPicPr>
            <a:picLocks noChangeAspect="1"/>
          </p:cNvPicPr>
          <p:nvPr/>
        </p:nvPicPr>
        <p:blipFill>
          <a:blip r:embed="rId2"/>
          <a:stretch>
            <a:fillRect/>
          </a:stretch>
        </p:blipFill>
        <p:spPr>
          <a:xfrm>
            <a:off x="2810888" y="1"/>
            <a:ext cx="5977512" cy="6880618"/>
          </a:xfrm>
          <a:prstGeom prst="rect">
            <a:avLst/>
          </a:prstGeom>
        </p:spPr>
      </p:pic>
    </p:spTree>
    <p:extLst>
      <p:ext uri="{BB962C8B-B14F-4D97-AF65-F5344CB8AC3E}">
        <p14:creationId xmlns:p14="http://schemas.microsoft.com/office/powerpoint/2010/main" val="3134330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A530017-FC26-B9B4-515E-72B7E777C1F1}"/>
              </a:ext>
            </a:extLst>
          </p:cNvPr>
          <p:cNvPicPr>
            <a:picLocks noChangeAspect="1"/>
          </p:cNvPicPr>
          <p:nvPr/>
        </p:nvPicPr>
        <p:blipFill>
          <a:blip r:embed="rId2"/>
          <a:stretch>
            <a:fillRect/>
          </a:stretch>
        </p:blipFill>
        <p:spPr>
          <a:xfrm>
            <a:off x="3096982" y="0"/>
            <a:ext cx="5447578" cy="6858000"/>
          </a:xfrm>
          <a:prstGeom prst="rect">
            <a:avLst/>
          </a:prstGeom>
        </p:spPr>
      </p:pic>
    </p:spTree>
    <p:extLst>
      <p:ext uri="{BB962C8B-B14F-4D97-AF65-F5344CB8AC3E}">
        <p14:creationId xmlns:p14="http://schemas.microsoft.com/office/powerpoint/2010/main" val="2940355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sällön paikkamerkki 4">
            <a:extLst>
              <a:ext uri="{FF2B5EF4-FFF2-40B4-BE49-F238E27FC236}">
                <a16:creationId xmlns:a16="http://schemas.microsoft.com/office/drawing/2014/main" id="{1442C8B6-954C-2774-F886-0E9FB05938A0}"/>
              </a:ext>
            </a:extLst>
          </p:cNvPr>
          <p:cNvPicPr>
            <a:picLocks noChangeAspect="1"/>
          </p:cNvPicPr>
          <p:nvPr/>
        </p:nvPicPr>
        <p:blipFill>
          <a:blip r:embed="rId2"/>
          <a:stretch>
            <a:fillRect/>
          </a:stretch>
        </p:blipFill>
        <p:spPr>
          <a:xfrm>
            <a:off x="914401" y="45312"/>
            <a:ext cx="10657114" cy="6812688"/>
          </a:xfrm>
          <a:prstGeom prst="rect">
            <a:avLst/>
          </a:prstGeom>
        </p:spPr>
      </p:pic>
    </p:spTree>
    <p:extLst>
      <p:ext uri="{BB962C8B-B14F-4D97-AF65-F5344CB8AC3E}">
        <p14:creationId xmlns:p14="http://schemas.microsoft.com/office/powerpoint/2010/main" val="84901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FF4325-9CB8-57D9-0527-3BD23102286F}"/>
              </a:ext>
            </a:extLst>
          </p:cNvPr>
          <p:cNvSpPr>
            <a:spLocks noGrp="1"/>
          </p:cNvSpPr>
          <p:nvPr>
            <p:ph type="title"/>
          </p:nvPr>
        </p:nvSpPr>
        <p:spPr/>
        <p:txBody>
          <a:bodyPr/>
          <a:lstStyle/>
          <a:p>
            <a:r>
              <a:rPr lang="fi-FI" dirty="0"/>
              <a:t>Kirjavinkkejä</a:t>
            </a:r>
          </a:p>
        </p:txBody>
      </p:sp>
      <p:sp>
        <p:nvSpPr>
          <p:cNvPr id="3" name="Päivämäärän paikkamerkki 2">
            <a:extLst>
              <a:ext uri="{FF2B5EF4-FFF2-40B4-BE49-F238E27FC236}">
                <a16:creationId xmlns:a16="http://schemas.microsoft.com/office/drawing/2014/main" id="{EB48BACF-CAEA-A2F3-9D86-18A77814780E}"/>
              </a:ext>
            </a:extLst>
          </p:cNvPr>
          <p:cNvSpPr>
            <a:spLocks noGrp="1"/>
          </p:cNvSpPr>
          <p:nvPr>
            <p:ph type="dt" sz="half" idx="10"/>
          </p:nvPr>
        </p:nvSpPr>
        <p:spPr/>
        <p:txBody>
          <a:bodyPr/>
          <a:lstStyle/>
          <a:p>
            <a:pPr>
              <a:defRPr/>
            </a:pPr>
            <a:endParaRPr lang="fi-FI" dirty="0">
              <a:solidFill>
                <a:prstClr val="black">
                  <a:tint val="75000"/>
                </a:prstClr>
              </a:solidFill>
            </a:endParaRPr>
          </a:p>
        </p:txBody>
      </p:sp>
      <p:sp>
        <p:nvSpPr>
          <p:cNvPr id="4" name="Alatunnisteen paikkamerkki 3">
            <a:extLst>
              <a:ext uri="{FF2B5EF4-FFF2-40B4-BE49-F238E27FC236}">
                <a16:creationId xmlns:a16="http://schemas.microsoft.com/office/drawing/2014/main" id="{6792EA7E-39B2-8147-C2BB-504DA9AA0116}"/>
              </a:ext>
            </a:extLst>
          </p:cNvPr>
          <p:cNvSpPr>
            <a:spLocks noGrp="1"/>
          </p:cNvSpPr>
          <p:nvPr>
            <p:ph type="ftr" sz="quarter" idx="11"/>
          </p:nvPr>
        </p:nvSpPr>
        <p:spPr/>
        <p:txBody>
          <a:bodyPr/>
          <a:lstStyle/>
          <a:p>
            <a:pPr>
              <a:defRPr/>
            </a:pPr>
            <a:endParaRPr lang="fi-FI" dirty="0">
              <a:solidFill>
                <a:prstClr val="black">
                  <a:tint val="75000"/>
                </a:prstClr>
              </a:solidFill>
            </a:endParaRPr>
          </a:p>
        </p:txBody>
      </p:sp>
      <p:sp>
        <p:nvSpPr>
          <p:cNvPr id="5" name="Dian numeron paikkamerkki 4">
            <a:extLst>
              <a:ext uri="{FF2B5EF4-FFF2-40B4-BE49-F238E27FC236}">
                <a16:creationId xmlns:a16="http://schemas.microsoft.com/office/drawing/2014/main" id="{FC0EA598-C60F-6E84-4915-11D22A0186FD}"/>
              </a:ext>
            </a:extLst>
          </p:cNvPr>
          <p:cNvSpPr>
            <a:spLocks noGrp="1"/>
          </p:cNvSpPr>
          <p:nvPr>
            <p:ph type="sldNum" sz="quarter" idx="12"/>
          </p:nvPr>
        </p:nvSpPr>
        <p:spPr/>
        <p:txBody>
          <a:bodyPr/>
          <a:lstStyle/>
          <a:p>
            <a:pPr fontAlgn="base">
              <a:spcBef>
                <a:spcPct val="0"/>
              </a:spcBef>
              <a:spcAft>
                <a:spcPct val="0"/>
              </a:spcAft>
              <a:defRPr/>
            </a:pPr>
            <a:endParaRPr lang="fi-FI" dirty="0">
              <a:solidFill>
                <a:prstClr val="black"/>
              </a:solidFill>
              <a:cs typeface="Arial" charset="0"/>
            </a:endParaRPr>
          </a:p>
        </p:txBody>
      </p:sp>
      <p:sp>
        <p:nvSpPr>
          <p:cNvPr id="7" name="Tekstiruutu 6">
            <a:extLst>
              <a:ext uri="{FF2B5EF4-FFF2-40B4-BE49-F238E27FC236}">
                <a16:creationId xmlns:a16="http://schemas.microsoft.com/office/drawing/2014/main" id="{345CBB45-BCEA-7D05-05C3-D8B08DCA76BA}"/>
              </a:ext>
            </a:extLst>
          </p:cNvPr>
          <p:cNvSpPr txBox="1"/>
          <p:nvPr/>
        </p:nvSpPr>
        <p:spPr>
          <a:xfrm>
            <a:off x="1078787" y="753912"/>
            <a:ext cx="9257015" cy="5139869"/>
          </a:xfrm>
          <a:prstGeom prst="rect">
            <a:avLst/>
          </a:prstGeom>
          <a:noFill/>
        </p:spPr>
        <p:txBody>
          <a:bodyPr wrap="square">
            <a:spAutoFit/>
          </a:bodyPr>
          <a:lstStyle/>
          <a:p>
            <a:endParaRPr lang="fi-FI" sz="2000" dirty="0"/>
          </a:p>
          <a:p>
            <a:endParaRPr lang="fi-FI" sz="2000" dirty="0"/>
          </a:p>
          <a:p>
            <a:r>
              <a:rPr lang="fi-FI" sz="1600" dirty="0"/>
              <a:t>Aakko, Emilia &amp; Aro, Veera: </a:t>
            </a:r>
            <a:r>
              <a:rPr lang="fi-FI" sz="1600" b="1" dirty="0"/>
              <a:t>Kaiho-kotitonttu ja karanneet kärsiväiset</a:t>
            </a:r>
            <a:r>
              <a:rPr lang="fi-FI" sz="1600" dirty="0"/>
              <a:t>. (Kumma-kustannus 2021)</a:t>
            </a:r>
          </a:p>
          <a:p>
            <a:endParaRPr lang="fi-FI" sz="1600" dirty="0"/>
          </a:p>
          <a:p>
            <a:r>
              <a:rPr lang="fi-FI" sz="1600" dirty="0" err="1"/>
              <a:t>Colfer</a:t>
            </a:r>
            <a:r>
              <a:rPr lang="fi-FI" sz="1600" dirty="0"/>
              <a:t>, </a:t>
            </a:r>
            <a:r>
              <a:rPr lang="fi-FI" sz="1600" dirty="0" err="1"/>
              <a:t>Eoin</a:t>
            </a:r>
            <a:r>
              <a:rPr lang="fi-FI" sz="1600" dirty="0"/>
              <a:t> &amp; Robertson, Matt: </a:t>
            </a:r>
            <a:r>
              <a:rPr lang="fi-FI" sz="1600" b="1" dirty="0"/>
              <a:t>Tohtori Anna-Liisa. </a:t>
            </a:r>
            <a:r>
              <a:rPr lang="fi-FI" sz="1600" dirty="0"/>
              <a:t>(WSOY 2016) </a:t>
            </a:r>
          </a:p>
          <a:p>
            <a:endParaRPr lang="fi-FI" sz="1600" dirty="0"/>
          </a:p>
          <a:p>
            <a:r>
              <a:rPr lang="fi-FI" sz="1600" dirty="0"/>
              <a:t>Hintsala, Minna &amp; Jääskeläinen, Moona: </a:t>
            </a:r>
            <a:r>
              <a:rPr lang="fi-FI" sz="1600" b="1" dirty="0" err="1"/>
              <a:t>Tepa</a:t>
            </a:r>
            <a:r>
              <a:rPr lang="fi-FI" sz="1600" b="1" dirty="0"/>
              <a:t> tahtoo tietää. (</a:t>
            </a:r>
            <a:r>
              <a:rPr lang="fi-FI" sz="1600" dirty="0"/>
              <a:t>Mannerheimin lastensuojeluliitto, Miete-projekti 2002) </a:t>
            </a:r>
            <a:r>
              <a:rPr lang="fi-FI" sz="1600" dirty="0">
                <a:solidFill>
                  <a:schemeClr val="accent1"/>
                </a:solidFill>
              </a:rPr>
              <a:t>äidin masennus</a:t>
            </a:r>
          </a:p>
          <a:p>
            <a:endParaRPr lang="fi-FI" sz="1600" dirty="0">
              <a:solidFill>
                <a:schemeClr val="accent1"/>
              </a:solidFill>
            </a:endParaRPr>
          </a:p>
          <a:p>
            <a:r>
              <a:rPr lang="fi-FI" sz="1600" dirty="0"/>
              <a:t>Holmberg, Tiina: </a:t>
            </a:r>
            <a:r>
              <a:rPr lang="fi-FI" sz="1600" b="1" dirty="0"/>
              <a:t>Kun maasta sataa vettä</a:t>
            </a:r>
            <a:r>
              <a:rPr lang="fi-FI" sz="1600" dirty="0"/>
              <a:t>. (Pesäpuu ry, lastensuojelun kehittämisyhteisö 2002) </a:t>
            </a:r>
            <a:r>
              <a:rPr lang="fi-FI" sz="1600" dirty="0">
                <a:solidFill>
                  <a:srgbClr val="0070C0"/>
                </a:solidFill>
              </a:rPr>
              <a:t>äidin mielenterveys, sijaisperhe</a:t>
            </a:r>
          </a:p>
          <a:p>
            <a:endParaRPr lang="fi-FI" sz="1600" dirty="0">
              <a:solidFill>
                <a:srgbClr val="0070C0"/>
              </a:solidFill>
            </a:endParaRPr>
          </a:p>
          <a:p>
            <a:r>
              <a:rPr lang="fi-FI" sz="1600" dirty="0"/>
              <a:t>Karsikas, Ilja: </a:t>
            </a:r>
            <a:r>
              <a:rPr lang="fi-FI" sz="1600" b="1" dirty="0"/>
              <a:t>Amos ja sumupuu</a:t>
            </a:r>
            <a:r>
              <a:rPr lang="fi-FI" sz="1600" dirty="0"/>
              <a:t>. (Etana </a:t>
            </a:r>
            <a:r>
              <a:rPr lang="fi-FI" sz="1600" dirty="0" err="1"/>
              <a:t>Editions</a:t>
            </a:r>
            <a:r>
              <a:rPr lang="fi-FI" sz="1600" dirty="0"/>
              <a:t> 2017) </a:t>
            </a:r>
            <a:r>
              <a:rPr lang="fi-FI" sz="1600" dirty="0">
                <a:solidFill>
                  <a:srgbClr val="0070C0"/>
                </a:solidFill>
              </a:rPr>
              <a:t>isän masennus</a:t>
            </a:r>
          </a:p>
          <a:p>
            <a:endParaRPr lang="fi-FI" sz="1600" dirty="0">
              <a:solidFill>
                <a:srgbClr val="0070C0"/>
              </a:solidFill>
            </a:endParaRPr>
          </a:p>
          <a:p>
            <a:r>
              <a:rPr lang="fi-FI" sz="1600" dirty="0" err="1"/>
              <a:t>Lindenbaum</a:t>
            </a:r>
            <a:r>
              <a:rPr lang="fi-FI" sz="1600" dirty="0"/>
              <a:t>, </a:t>
            </a:r>
            <a:r>
              <a:rPr lang="fi-FI" sz="1600" dirty="0" err="1"/>
              <a:t>Pija</a:t>
            </a:r>
            <a:r>
              <a:rPr lang="fi-FI" sz="1600" dirty="0"/>
              <a:t>: </a:t>
            </a:r>
            <a:r>
              <a:rPr lang="fi-FI" sz="1600" b="1" dirty="0"/>
              <a:t>Kun Ollin äiti unohti</a:t>
            </a:r>
            <a:r>
              <a:rPr lang="fi-FI" sz="1600" dirty="0"/>
              <a:t>. (WSOY 2006) </a:t>
            </a:r>
            <a:r>
              <a:rPr lang="fi-FI" sz="1600" dirty="0">
                <a:solidFill>
                  <a:srgbClr val="0070C0"/>
                </a:solidFill>
              </a:rPr>
              <a:t>äiti muuttunut stressin seurauksena lohikäärmeeksi</a:t>
            </a:r>
          </a:p>
          <a:p>
            <a:endParaRPr lang="fi-FI" sz="1600" dirty="0">
              <a:solidFill>
                <a:srgbClr val="0070C0"/>
              </a:solidFill>
            </a:endParaRPr>
          </a:p>
          <a:p>
            <a:r>
              <a:rPr lang="fi-FI" sz="1600" dirty="0" err="1"/>
              <a:t>Sumanen</a:t>
            </a:r>
            <a:r>
              <a:rPr lang="fi-FI" sz="1600" dirty="0"/>
              <a:t>, Nadja: </a:t>
            </a:r>
            <a:r>
              <a:rPr lang="fi-FI" sz="1600" b="1" dirty="0"/>
              <a:t>Rambo</a:t>
            </a:r>
            <a:r>
              <a:rPr lang="fi-FI" sz="1600" dirty="0"/>
              <a:t>. (Otava 2015) </a:t>
            </a:r>
            <a:r>
              <a:rPr lang="fi-FI" sz="1600" dirty="0">
                <a:solidFill>
                  <a:srgbClr val="0070C0"/>
                </a:solidFill>
              </a:rPr>
              <a:t>vanhemmille lapsille &amp; nuorille suunnattu</a:t>
            </a:r>
          </a:p>
          <a:p>
            <a:endParaRPr lang="fi-FI" sz="1600" dirty="0">
              <a:solidFill>
                <a:srgbClr val="0070C0"/>
              </a:solidFill>
            </a:endParaRPr>
          </a:p>
          <a:p>
            <a:r>
              <a:rPr lang="fi-FI" sz="1600" dirty="0"/>
              <a:t>Tiainen, Sanni: </a:t>
            </a:r>
            <a:r>
              <a:rPr lang="fi-FI" sz="1600" b="1" dirty="0"/>
              <a:t>Isi, piirretäänkö kirahveja? </a:t>
            </a:r>
            <a:r>
              <a:rPr lang="fi-FI" sz="1600" dirty="0"/>
              <a:t>(Mielenterveysomaiset Pirkanmaa – </a:t>
            </a:r>
            <a:r>
              <a:rPr lang="fi-FI" sz="1600" dirty="0" err="1"/>
              <a:t>FinFami</a:t>
            </a:r>
            <a:r>
              <a:rPr lang="fi-FI" sz="1600" dirty="0"/>
              <a:t> ry 2021) </a:t>
            </a:r>
            <a:r>
              <a:rPr lang="fi-FI" sz="1600" dirty="0">
                <a:solidFill>
                  <a:srgbClr val="0070C0"/>
                </a:solidFill>
              </a:rPr>
              <a:t>isän masennus</a:t>
            </a:r>
          </a:p>
        </p:txBody>
      </p:sp>
    </p:spTree>
    <p:extLst>
      <p:ext uri="{BB962C8B-B14F-4D97-AF65-F5344CB8AC3E}">
        <p14:creationId xmlns:p14="http://schemas.microsoft.com/office/powerpoint/2010/main" val="1288492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575D69A-1825-9E75-AAEF-5C5CF9BB27FC}"/>
              </a:ext>
            </a:extLst>
          </p:cNvPr>
          <p:cNvPicPr>
            <a:picLocks noChangeAspect="1"/>
          </p:cNvPicPr>
          <p:nvPr/>
        </p:nvPicPr>
        <p:blipFill>
          <a:blip r:embed="rId2">
            <a:alphaModFix amt="47000"/>
            <a:extLst>
              <a:ext uri="{28A0092B-C50C-407E-A947-70E740481C1C}">
                <a14:useLocalDpi xmlns:a14="http://schemas.microsoft.com/office/drawing/2010/main" val="0"/>
              </a:ext>
            </a:extLst>
          </a:blip>
          <a:stretch>
            <a:fillRect/>
          </a:stretch>
        </p:blipFill>
        <p:spPr>
          <a:xfrm>
            <a:off x="952500" y="0"/>
            <a:ext cx="10287000" cy="6858000"/>
          </a:xfrm>
          <a:prstGeom prst="rect">
            <a:avLst/>
          </a:prstGeom>
          <a:effectLst>
            <a:reflection stA="48000" endPos="65000" dist="50800" dir="5400000" sy="-100000" algn="bl" rotWithShape="0"/>
          </a:effectLst>
        </p:spPr>
      </p:pic>
      <p:sp>
        <p:nvSpPr>
          <p:cNvPr id="4" name="Tekstiruutu 3">
            <a:extLst>
              <a:ext uri="{FF2B5EF4-FFF2-40B4-BE49-F238E27FC236}">
                <a16:creationId xmlns:a16="http://schemas.microsoft.com/office/drawing/2014/main" id="{4F16F742-534C-7E62-A061-BA9015E94AD2}"/>
              </a:ext>
            </a:extLst>
          </p:cNvPr>
          <p:cNvSpPr txBox="1"/>
          <p:nvPr/>
        </p:nvSpPr>
        <p:spPr>
          <a:xfrm>
            <a:off x="4508205" y="2434856"/>
            <a:ext cx="7208874" cy="1446550"/>
          </a:xfrm>
          <a:prstGeom prst="rect">
            <a:avLst/>
          </a:prstGeom>
          <a:noFill/>
        </p:spPr>
        <p:txBody>
          <a:bodyPr wrap="square" rtlCol="0">
            <a:spAutoFit/>
          </a:bodyPr>
          <a:lstStyle/>
          <a:p>
            <a:r>
              <a:rPr lang="fi-FI" sz="8800" b="1" dirty="0">
                <a:solidFill>
                  <a:schemeClr val="bg1"/>
                </a:solidFill>
              </a:rPr>
              <a:t>Kiitos!</a:t>
            </a:r>
          </a:p>
        </p:txBody>
      </p:sp>
    </p:spTree>
    <p:extLst>
      <p:ext uri="{BB962C8B-B14F-4D97-AF65-F5344CB8AC3E}">
        <p14:creationId xmlns:p14="http://schemas.microsoft.com/office/powerpoint/2010/main" val="123471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henkilö, sohva, istuminen, sisä&#10;&#10;Kuvaus luotu automaattisesti">
            <a:extLst>
              <a:ext uri="{FF2B5EF4-FFF2-40B4-BE49-F238E27FC236}">
                <a16:creationId xmlns:a16="http://schemas.microsoft.com/office/drawing/2014/main" id="{0D10ECE9-72CE-4070-9D94-7A95048B8C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109" t="19471" r="11854"/>
          <a:stretch/>
        </p:blipFill>
        <p:spPr>
          <a:xfrm>
            <a:off x="2131243" y="0"/>
            <a:ext cx="2397102" cy="2340687"/>
          </a:xfrm>
          <a:prstGeom prst="rect">
            <a:avLst/>
          </a:prstGeom>
        </p:spPr>
      </p:pic>
      <p:pic>
        <p:nvPicPr>
          <p:cNvPr id="5" name="Kuva 4" descr="Kuva, joka sisältää kohteen ulko, puu, maa, henkilö&#10;&#10;Kuvaus luotu automaattisesti">
            <a:extLst>
              <a:ext uri="{FF2B5EF4-FFF2-40B4-BE49-F238E27FC236}">
                <a16:creationId xmlns:a16="http://schemas.microsoft.com/office/drawing/2014/main" id="{A5BE53F9-D3C9-4E09-856C-5B81E70F64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657" r="2399" b="931"/>
          <a:stretch/>
        </p:blipFill>
        <p:spPr>
          <a:xfrm>
            <a:off x="1818607" y="3170285"/>
            <a:ext cx="2709738" cy="3687715"/>
          </a:xfrm>
          <a:prstGeom prst="rect">
            <a:avLst/>
          </a:prstGeom>
        </p:spPr>
      </p:pic>
      <p:pic>
        <p:nvPicPr>
          <p:cNvPr id="6" name="Kuva 5" descr="Kuva, joka sisältää kohteen ruoho, ulko, taivas, henkilö&#10;&#10;Kuvaus luotu automaattisesti">
            <a:extLst>
              <a:ext uri="{FF2B5EF4-FFF2-40B4-BE49-F238E27FC236}">
                <a16:creationId xmlns:a16="http://schemas.microsoft.com/office/drawing/2014/main" id="{7D72B7A0-E422-4485-B069-61FE05D79D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566" r="26698"/>
          <a:stretch/>
        </p:blipFill>
        <p:spPr>
          <a:xfrm>
            <a:off x="0" y="3154087"/>
            <a:ext cx="2344316" cy="3703914"/>
          </a:xfrm>
          <a:prstGeom prst="rect">
            <a:avLst/>
          </a:prstGeom>
        </p:spPr>
      </p:pic>
      <p:pic>
        <p:nvPicPr>
          <p:cNvPr id="7" name="Kuva 6" descr="Kuva, joka sisältää kohteen ruoho, ulko&#10;&#10;Kuvaus luotu automaattisesti">
            <a:extLst>
              <a:ext uri="{FF2B5EF4-FFF2-40B4-BE49-F238E27FC236}">
                <a16:creationId xmlns:a16="http://schemas.microsoft.com/office/drawing/2014/main" id="{191058A4-CACA-46C3-A2D1-A1FF0CDDBB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236" t="8777" r="22534" b="447"/>
          <a:stretch/>
        </p:blipFill>
        <p:spPr>
          <a:xfrm>
            <a:off x="0" y="0"/>
            <a:ext cx="2131243" cy="2335292"/>
          </a:xfrm>
          <a:prstGeom prst="rect">
            <a:avLst/>
          </a:prstGeom>
        </p:spPr>
      </p:pic>
      <p:sp>
        <p:nvSpPr>
          <p:cNvPr id="8" name="Suorakulmio 7">
            <a:extLst>
              <a:ext uri="{FF2B5EF4-FFF2-40B4-BE49-F238E27FC236}">
                <a16:creationId xmlns:a16="http://schemas.microsoft.com/office/drawing/2014/main" id="{126AEBD1-8CD7-4E5C-993A-E23B29D561A4}"/>
              </a:ext>
            </a:extLst>
          </p:cNvPr>
          <p:cNvSpPr/>
          <p:nvPr/>
        </p:nvSpPr>
        <p:spPr>
          <a:xfrm>
            <a:off x="2207" y="2324489"/>
            <a:ext cx="4528345" cy="863256"/>
          </a:xfrm>
          <a:prstGeom prst="rect">
            <a:avLst/>
          </a:prstGeom>
          <a:solidFill>
            <a:srgbClr val="4C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a:p>
        </p:txBody>
      </p:sp>
      <p:sp>
        <p:nvSpPr>
          <p:cNvPr id="9" name="Tekstiruutu 18">
            <a:extLst>
              <a:ext uri="{FF2B5EF4-FFF2-40B4-BE49-F238E27FC236}">
                <a16:creationId xmlns:a16="http://schemas.microsoft.com/office/drawing/2014/main" id="{2B75E986-C1A1-4946-90D3-2EA9D50B9EE7}"/>
              </a:ext>
            </a:extLst>
          </p:cNvPr>
          <p:cNvSpPr txBox="1"/>
          <p:nvPr/>
        </p:nvSpPr>
        <p:spPr>
          <a:xfrm>
            <a:off x="331990" y="2341258"/>
            <a:ext cx="4405022" cy="707886"/>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4000" dirty="0">
                <a:solidFill>
                  <a:srgbClr val="FFDD00"/>
                </a:solidFill>
                <a:latin typeface="Veneer" panose="02000806000000000000" pitchFamily="2" charset="0"/>
                <a:ea typeface="Verdana" panose="020B0604030504040204" pitchFamily="34" charset="0"/>
              </a:rPr>
              <a:t>Omainen voi olla</a:t>
            </a:r>
          </a:p>
        </p:txBody>
      </p:sp>
      <p:sp>
        <p:nvSpPr>
          <p:cNvPr id="10" name="Sisällön paikkamerkki 11">
            <a:extLst>
              <a:ext uri="{FF2B5EF4-FFF2-40B4-BE49-F238E27FC236}">
                <a16:creationId xmlns:a16="http://schemas.microsoft.com/office/drawing/2014/main" id="{19C3F87A-2F38-4B28-A31D-1E020559F38E}"/>
              </a:ext>
            </a:extLst>
          </p:cNvPr>
          <p:cNvSpPr txBox="1">
            <a:spLocks/>
          </p:cNvSpPr>
          <p:nvPr/>
        </p:nvSpPr>
        <p:spPr bwMode="auto">
          <a:xfrm>
            <a:off x="5326514" y="3988127"/>
            <a:ext cx="4774048" cy="193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charset="0"/>
              <a:buNone/>
            </a:pPr>
            <a:r>
              <a:rPr lang="fi-FI" sz="3300" dirty="0">
                <a:solidFill>
                  <a:srgbClr val="ED6A5B"/>
                </a:solidFill>
                <a:latin typeface="Veneer" panose="02000806000000000000" pitchFamily="2" charset="0"/>
              </a:rPr>
              <a:t>OMAINEN</a:t>
            </a:r>
            <a:endParaRPr lang="fi-FI" sz="2000" dirty="0">
              <a:solidFill>
                <a:schemeClr val="tx1">
                  <a:lumMod val="75000"/>
                  <a:lumOff val="25000"/>
                </a:schemeClr>
              </a:solidFill>
              <a:latin typeface="Museo Slab 300" panose="02000000000000000000" pitchFamily="50" charset="0"/>
            </a:endParaRPr>
          </a:p>
          <a:p>
            <a:pPr marL="285750" indent="-285750">
              <a:buFont typeface="Arial" panose="020B0604020202020204" pitchFamily="34" charset="0"/>
              <a:buChar char="•"/>
            </a:pPr>
            <a:endParaRPr lang="fi-FI" sz="2000" dirty="0">
              <a:solidFill>
                <a:schemeClr val="tx1">
                  <a:lumMod val="75000"/>
                  <a:lumOff val="25000"/>
                </a:schemeClr>
              </a:solidFill>
              <a:latin typeface="Museo Slab 300" panose="02000000000000000000" pitchFamily="50" charset="0"/>
            </a:endParaRPr>
          </a:p>
          <a:p>
            <a:pPr marL="285750" indent="-285750">
              <a:buFont typeface="Arial" panose="020B0604020202020204" pitchFamily="34" charset="0"/>
              <a:buChar char="•"/>
            </a:pPr>
            <a:r>
              <a:rPr lang="fi-FI" sz="2000" dirty="0">
                <a:solidFill>
                  <a:schemeClr val="tx1">
                    <a:lumMod val="75000"/>
                    <a:lumOff val="25000"/>
                  </a:schemeClr>
                </a:solidFill>
                <a:latin typeface="Museo Slab 300" panose="02000000000000000000" pitchFamily="50" charset="0"/>
              </a:rPr>
              <a:t>Lapsi</a:t>
            </a:r>
          </a:p>
          <a:p>
            <a:pPr marL="285750" indent="-285750">
              <a:buFont typeface="Arial" panose="020B0604020202020204" pitchFamily="34" charset="0"/>
              <a:buChar char="•"/>
            </a:pPr>
            <a:r>
              <a:rPr lang="fi-FI" sz="2000" dirty="0">
                <a:solidFill>
                  <a:schemeClr val="tx1">
                    <a:lumMod val="75000"/>
                    <a:lumOff val="25000"/>
                  </a:schemeClr>
                </a:solidFill>
                <a:latin typeface="Museo Slab 300" panose="02000000000000000000" pitchFamily="50" charset="0"/>
              </a:rPr>
              <a:t>Nuori</a:t>
            </a:r>
          </a:p>
          <a:p>
            <a:pPr marL="285750" indent="-285750">
              <a:buFont typeface="Arial" panose="020B0604020202020204" pitchFamily="34" charset="0"/>
              <a:buChar char="•"/>
            </a:pPr>
            <a:r>
              <a:rPr lang="fi-FI" sz="2000" dirty="0">
                <a:solidFill>
                  <a:schemeClr val="tx1">
                    <a:lumMod val="75000"/>
                    <a:lumOff val="25000"/>
                  </a:schemeClr>
                </a:solidFill>
                <a:latin typeface="Museo Slab 300" panose="02000000000000000000" pitchFamily="50" charset="0"/>
              </a:rPr>
              <a:t>Aikuinen</a:t>
            </a:r>
          </a:p>
          <a:p>
            <a:pPr marL="285750" indent="-285750">
              <a:buFont typeface="Arial" panose="020B0604020202020204" pitchFamily="34" charset="0"/>
              <a:buChar char="•"/>
            </a:pPr>
            <a:r>
              <a:rPr lang="fi-FI" sz="2000" dirty="0">
                <a:solidFill>
                  <a:schemeClr val="tx1">
                    <a:lumMod val="75000"/>
                    <a:lumOff val="25000"/>
                  </a:schemeClr>
                </a:solidFill>
                <a:latin typeface="Museo Slab 300" panose="02000000000000000000" pitchFamily="50" charset="0"/>
              </a:rPr>
              <a:t>Ikäihminen</a:t>
            </a:r>
          </a:p>
        </p:txBody>
      </p:sp>
      <p:sp>
        <p:nvSpPr>
          <p:cNvPr id="11" name="Sisällön paikkamerkki 11">
            <a:extLst>
              <a:ext uri="{FF2B5EF4-FFF2-40B4-BE49-F238E27FC236}">
                <a16:creationId xmlns:a16="http://schemas.microsoft.com/office/drawing/2014/main" id="{674ED360-8935-4E64-AF0D-4FB4E6AA3C27}"/>
              </a:ext>
            </a:extLst>
          </p:cNvPr>
          <p:cNvSpPr txBox="1">
            <a:spLocks/>
          </p:cNvSpPr>
          <p:nvPr/>
        </p:nvSpPr>
        <p:spPr>
          <a:xfrm>
            <a:off x="5303970" y="1107203"/>
            <a:ext cx="5582565" cy="2507265"/>
          </a:xfrm>
          <a:prstGeom prst="rect">
            <a:avLst/>
          </a:prstGeom>
        </p:spPr>
        <p:txBody>
          <a:bodyPr vert="horz" lIns="91440" tIns="45720" rIns="91440" bIns="45720" rtlCol="0">
            <a:normAutofit fontScale="77500" lnSpcReduction="20000"/>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fi-FI" sz="4200" dirty="0">
                <a:solidFill>
                  <a:srgbClr val="ED6A5B"/>
                </a:solidFill>
                <a:latin typeface="Veneer" panose="02000806000000000000" pitchFamily="2" charset="0"/>
              </a:rPr>
              <a:t>SUHDE SAIRASTUNEESEEN</a:t>
            </a:r>
          </a:p>
          <a:p>
            <a:pPr marL="342900" indent="-342900">
              <a:buFont typeface="Arial" panose="020B0604020202020204" pitchFamily="34" charset="0"/>
              <a:buChar char="•"/>
            </a:pPr>
            <a:endParaRPr lang="fi-FI" sz="2600" dirty="0">
              <a:solidFill>
                <a:schemeClr val="tx1">
                  <a:lumMod val="75000"/>
                  <a:lumOff val="25000"/>
                </a:schemeClr>
              </a:solidFill>
              <a:latin typeface="Museo Slab 300" panose="02000000000000000000" pitchFamily="50" charset="0"/>
            </a:endParaRPr>
          </a:p>
          <a:p>
            <a:pPr marL="342900" indent="-342900">
              <a:buFont typeface="Arial" panose="020B0604020202020204" pitchFamily="34" charset="0"/>
              <a:buChar char="•"/>
            </a:pPr>
            <a:r>
              <a:rPr lang="fi-FI" sz="2600" dirty="0">
                <a:solidFill>
                  <a:schemeClr val="tx1">
                    <a:lumMod val="75000"/>
                    <a:lumOff val="25000"/>
                  </a:schemeClr>
                </a:solidFill>
                <a:latin typeface="Museo Slab 300" panose="02000000000000000000" pitchFamily="50" charset="0"/>
              </a:rPr>
              <a:t>Puoliso</a:t>
            </a:r>
          </a:p>
          <a:p>
            <a:pPr marL="342900" indent="-342900">
              <a:buFont typeface="Arial" panose="020B0604020202020204" pitchFamily="34" charset="0"/>
              <a:buChar char="•"/>
            </a:pPr>
            <a:r>
              <a:rPr lang="fi-FI" sz="2600" dirty="0">
                <a:solidFill>
                  <a:schemeClr val="tx1">
                    <a:lumMod val="75000"/>
                    <a:lumOff val="25000"/>
                  </a:schemeClr>
                </a:solidFill>
                <a:latin typeface="Museo Slab 300" panose="02000000000000000000" pitchFamily="50" charset="0"/>
              </a:rPr>
              <a:t>Vanhempi</a:t>
            </a:r>
          </a:p>
          <a:p>
            <a:pPr marL="342900" indent="-342900">
              <a:buFont typeface="Arial" panose="020B0604020202020204" pitchFamily="34" charset="0"/>
              <a:buChar char="•"/>
            </a:pPr>
            <a:r>
              <a:rPr lang="fi-FI" sz="2600" dirty="0">
                <a:solidFill>
                  <a:schemeClr val="tx1">
                    <a:lumMod val="75000"/>
                    <a:lumOff val="25000"/>
                  </a:schemeClr>
                </a:solidFill>
                <a:latin typeface="Museo Slab 300" panose="02000000000000000000" pitchFamily="50" charset="0"/>
              </a:rPr>
              <a:t>Isovanhempi</a:t>
            </a:r>
          </a:p>
          <a:p>
            <a:pPr marL="342900" indent="-342900">
              <a:buFont typeface="Arial" panose="020B0604020202020204" pitchFamily="34" charset="0"/>
              <a:buChar char="•"/>
            </a:pPr>
            <a:r>
              <a:rPr lang="fi-FI" sz="2600" dirty="0">
                <a:solidFill>
                  <a:schemeClr val="tx1">
                    <a:lumMod val="75000"/>
                    <a:lumOff val="25000"/>
                  </a:schemeClr>
                </a:solidFill>
                <a:latin typeface="Museo Slab 300" panose="02000000000000000000" pitchFamily="50" charset="0"/>
              </a:rPr>
              <a:t>Lapsi</a:t>
            </a:r>
          </a:p>
          <a:p>
            <a:pPr marL="342900" indent="-342900">
              <a:buFont typeface="Arial" panose="020B0604020202020204" pitchFamily="34" charset="0"/>
              <a:buChar char="•"/>
            </a:pPr>
            <a:r>
              <a:rPr lang="fi-FI" sz="2600" dirty="0">
                <a:solidFill>
                  <a:schemeClr val="tx1">
                    <a:lumMod val="75000"/>
                    <a:lumOff val="25000"/>
                  </a:schemeClr>
                </a:solidFill>
                <a:latin typeface="Museo Slab 300" panose="02000000000000000000" pitchFamily="50" charset="0"/>
              </a:rPr>
              <a:t>Sisar tai veli</a:t>
            </a:r>
          </a:p>
          <a:p>
            <a:pPr marL="342900" indent="-342900">
              <a:buFont typeface="Arial" panose="020B0604020202020204" pitchFamily="34" charset="0"/>
              <a:buChar char="•"/>
            </a:pPr>
            <a:r>
              <a:rPr lang="fi-FI" sz="2600" dirty="0">
                <a:solidFill>
                  <a:schemeClr val="tx1">
                    <a:lumMod val="75000"/>
                    <a:lumOff val="25000"/>
                  </a:schemeClr>
                </a:solidFill>
                <a:latin typeface="Museo Slab 300" panose="02000000000000000000" pitchFamily="50" charset="0"/>
              </a:rPr>
              <a:t>Muu sukulainen</a:t>
            </a:r>
          </a:p>
          <a:p>
            <a:pPr marL="342900" indent="-342900">
              <a:buFont typeface="Arial" panose="020B0604020202020204" pitchFamily="34" charset="0"/>
              <a:buChar char="•"/>
            </a:pPr>
            <a:r>
              <a:rPr lang="fi-FI" sz="2600" dirty="0">
                <a:solidFill>
                  <a:schemeClr val="tx1">
                    <a:lumMod val="75000"/>
                    <a:lumOff val="25000"/>
                  </a:schemeClr>
                </a:solidFill>
                <a:latin typeface="Museo Slab 300" panose="02000000000000000000" pitchFamily="50" charset="0"/>
              </a:rPr>
              <a:t>Ystävä tai tuttava</a:t>
            </a:r>
          </a:p>
        </p:txBody>
      </p:sp>
      <p:pic>
        <p:nvPicPr>
          <p:cNvPr id="12" name="Kuva 11" descr="Kuva, joka sisältää kohteen teksti, Fontti, Grafiikka, graafinen suunnittelu&#10;&#10;Kuvaus luotu automaattisesti">
            <a:extLst>
              <a:ext uri="{FF2B5EF4-FFF2-40B4-BE49-F238E27FC236}">
                <a16:creationId xmlns:a16="http://schemas.microsoft.com/office/drawing/2014/main" id="{42B38D0E-0B24-45DA-7080-9F27E488A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9283" y="257710"/>
            <a:ext cx="1463797" cy="849494"/>
          </a:xfrm>
          <a:prstGeom prst="rect">
            <a:avLst/>
          </a:prstGeom>
        </p:spPr>
      </p:pic>
    </p:spTree>
    <p:extLst>
      <p:ext uri="{BB962C8B-B14F-4D97-AF65-F5344CB8AC3E}">
        <p14:creationId xmlns:p14="http://schemas.microsoft.com/office/powerpoint/2010/main" val="238635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a:extLst>
              <a:ext uri="{FF2B5EF4-FFF2-40B4-BE49-F238E27FC236}">
                <a16:creationId xmlns:a16="http://schemas.microsoft.com/office/drawing/2014/main" id="{F308CA9F-F74E-405F-A6BC-5B70ADE43A67}"/>
              </a:ext>
            </a:extLst>
          </p:cNvPr>
          <p:cNvSpPr>
            <a:spLocks noGrp="1"/>
          </p:cNvSpPr>
          <p:nvPr>
            <p:ph type="title"/>
          </p:nvPr>
        </p:nvSpPr>
        <p:spPr>
          <a:xfrm>
            <a:off x="2063750" y="404813"/>
            <a:ext cx="7989888" cy="952500"/>
          </a:xfrm>
        </p:spPr>
        <p:txBody>
          <a:bodyPr>
            <a:noAutofit/>
          </a:bodyPr>
          <a:lstStyle/>
          <a:p>
            <a:pPr eaLnBrk="1" hangingPunct="1"/>
            <a:r>
              <a:rPr lang="fi-FI" altLang="fi-FI" sz="4000" b="1" dirty="0">
                <a:solidFill>
                  <a:schemeClr val="accent2"/>
                </a:solidFill>
                <a:latin typeface="Veneer" panose="02000806000000000000" pitchFamily="50" charset="0"/>
                <a:cs typeface="Arial" panose="020B0604020202020204" pitchFamily="34" charset="0"/>
              </a:rPr>
              <a:t>Ennaltaehkäisevä mielenterveystyö</a:t>
            </a:r>
          </a:p>
        </p:txBody>
      </p:sp>
      <p:sp>
        <p:nvSpPr>
          <p:cNvPr id="3" name="Sisällön paikkamerkki 2">
            <a:extLst>
              <a:ext uri="{FF2B5EF4-FFF2-40B4-BE49-F238E27FC236}">
                <a16:creationId xmlns:a16="http://schemas.microsoft.com/office/drawing/2014/main" id="{F50FF273-6235-462E-B91A-F9E1FD45F1FD}"/>
              </a:ext>
            </a:extLst>
          </p:cNvPr>
          <p:cNvSpPr>
            <a:spLocks noGrp="1"/>
          </p:cNvSpPr>
          <p:nvPr>
            <p:ph idx="1"/>
          </p:nvPr>
        </p:nvSpPr>
        <p:spPr>
          <a:xfrm>
            <a:off x="2135189" y="1438382"/>
            <a:ext cx="7989887" cy="4409969"/>
          </a:xfrm>
        </p:spPr>
        <p:txBody>
          <a:bodyPr rtlCol="0">
            <a:noAutofit/>
          </a:bodyPr>
          <a:lstStyle/>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altLang="fi-FI" sz="2400" b="1" i="1" u="none" strike="noStrike" kern="1200" cap="none" spc="0" normalizeH="0" baseline="0" noProof="0" dirty="0">
                <a:ln>
                  <a:noFill/>
                </a:ln>
                <a:solidFill>
                  <a:prstClr val="black"/>
                </a:solidFill>
                <a:effectLst/>
                <a:uLnTx/>
                <a:uFillTx/>
                <a:latin typeface="Museo Slab 100" pitchFamily="50" charset="0"/>
                <a:ea typeface="+mn-ea"/>
                <a:cs typeface="Arial" panose="020B0604020202020204" pitchFamily="34" charset="0"/>
              </a:rPr>
              <a:t>Läheisen riski sairastua masennukseen on moninkertainen muuhun väestöön nähden. </a:t>
            </a:r>
          </a:p>
          <a:p>
            <a:pPr marL="0" indent="0">
              <a:buNone/>
              <a:defRPr/>
            </a:pPr>
            <a:endParaRPr lang="fi-FI" sz="2400" b="1" dirty="0">
              <a:latin typeface="Museo Slab 100" pitchFamily="50" charset="0"/>
            </a:endParaRPr>
          </a:p>
          <a:p>
            <a:pPr marL="0" indent="0">
              <a:buNone/>
              <a:defRPr/>
            </a:pPr>
            <a:r>
              <a:rPr lang="fi-FI" sz="2400" b="1" dirty="0">
                <a:latin typeface="Museo Slab 100" pitchFamily="50" charset="0"/>
              </a:rPr>
              <a:t>Tutkimuksen mukaan:</a:t>
            </a:r>
          </a:p>
          <a:p>
            <a:pPr marL="274320">
              <a:buFont typeface="Arial"/>
              <a:buChar char="•"/>
              <a:defRPr/>
            </a:pPr>
            <a:r>
              <a:rPr lang="fi-FI" sz="2400" b="1" dirty="0">
                <a:latin typeface="Museo Slab 100" pitchFamily="50" charset="0"/>
              </a:rPr>
              <a:t>48 % </a:t>
            </a:r>
            <a:r>
              <a:rPr lang="fi-FI" sz="2400" dirty="0">
                <a:latin typeface="Museo Slab 100" pitchFamily="50" charset="0"/>
              </a:rPr>
              <a:t>omaisista kokee psyykkistä pahoinvointia</a:t>
            </a:r>
          </a:p>
          <a:p>
            <a:pPr marL="274320">
              <a:buFont typeface="Arial"/>
              <a:buChar char="•"/>
              <a:defRPr/>
            </a:pPr>
            <a:r>
              <a:rPr lang="fi-FI" sz="2400" b="1" dirty="0">
                <a:latin typeface="Museo Slab 100" pitchFamily="50" charset="0"/>
              </a:rPr>
              <a:t>68 % </a:t>
            </a:r>
            <a:r>
              <a:rPr lang="fi-FI" sz="2400" dirty="0">
                <a:latin typeface="Museo Slab 100" pitchFamily="50" charset="0"/>
              </a:rPr>
              <a:t>kokee, ettei saa tarpeeksi tietoa</a:t>
            </a:r>
          </a:p>
          <a:p>
            <a:pPr marL="274320">
              <a:buFont typeface="Arial"/>
              <a:buChar char="•"/>
              <a:defRPr/>
            </a:pPr>
            <a:r>
              <a:rPr lang="fi-FI" sz="2400" b="1" dirty="0">
                <a:latin typeface="Museo Slab 100" pitchFamily="50" charset="0"/>
              </a:rPr>
              <a:t>79 % </a:t>
            </a:r>
            <a:r>
              <a:rPr lang="fi-FI" sz="2400" dirty="0">
                <a:latin typeface="Museo Slab 100" pitchFamily="50" charset="0"/>
              </a:rPr>
              <a:t>ei tullut riittävästi kuulluksi omaisena</a:t>
            </a:r>
          </a:p>
          <a:p>
            <a:pPr marL="274320">
              <a:buFont typeface="Arial"/>
              <a:buChar char="•"/>
              <a:defRPr/>
            </a:pPr>
            <a:r>
              <a:rPr lang="fi-FI" sz="2400" b="1" dirty="0">
                <a:latin typeface="Museo Slab 100" pitchFamily="50" charset="0"/>
              </a:rPr>
              <a:t>97% </a:t>
            </a:r>
            <a:r>
              <a:rPr lang="fi-FI" sz="2400" dirty="0">
                <a:latin typeface="Museo Slab 100" pitchFamily="50" charset="0"/>
              </a:rPr>
              <a:t>kokee hyötyneensä omaisneuvonnasta</a:t>
            </a:r>
          </a:p>
        </p:txBody>
      </p:sp>
      <p:pic>
        <p:nvPicPr>
          <p:cNvPr id="4" name="Kuva 3">
            <a:extLst>
              <a:ext uri="{FF2B5EF4-FFF2-40B4-BE49-F238E27FC236}">
                <a16:creationId xmlns:a16="http://schemas.microsoft.com/office/drawing/2014/main" id="{F0072FED-9264-46C1-8836-7F6E29749710}"/>
              </a:ext>
            </a:extLst>
          </p:cNvPr>
          <p:cNvPicPr>
            <a:picLocks noChangeAspect="1"/>
          </p:cNvPicPr>
          <p:nvPr/>
        </p:nvPicPr>
        <p:blipFill>
          <a:blip r:embed="rId2"/>
          <a:stretch>
            <a:fillRect/>
          </a:stretch>
        </p:blipFill>
        <p:spPr>
          <a:xfrm>
            <a:off x="9998802" y="5458873"/>
            <a:ext cx="1871634" cy="1079086"/>
          </a:xfrm>
          <a:prstGeom prst="rect">
            <a:avLst/>
          </a:prstGeom>
        </p:spPr>
      </p:pic>
    </p:spTree>
  </p:cSld>
  <p:clrMapOvr>
    <a:masterClrMapping/>
  </p:clrMapOvr>
  <p:transition advClick="0" advTm="10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a:extLst>
              <a:ext uri="{FF2B5EF4-FFF2-40B4-BE49-F238E27FC236}">
                <a16:creationId xmlns:a16="http://schemas.microsoft.com/office/drawing/2014/main" id="{F308CA9F-F74E-405F-A6BC-5B70ADE43A67}"/>
              </a:ext>
            </a:extLst>
          </p:cNvPr>
          <p:cNvSpPr>
            <a:spLocks noGrp="1"/>
          </p:cNvSpPr>
          <p:nvPr>
            <p:ph type="title"/>
          </p:nvPr>
        </p:nvSpPr>
        <p:spPr>
          <a:xfrm>
            <a:off x="797441" y="404813"/>
            <a:ext cx="10621925" cy="952500"/>
          </a:xfrm>
        </p:spPr>
        <p:txBody>
          <a:bodyPr>
            <a:noAutofit/>
          </a:bodyPr>
          <a:lstStyle/>
          <a:p>
            <a:pPr eaLnBrk="1" hangingPunct="1"/>
            <a:br>
              <a:rPr lang="fi-FI" altLang="fi-FI" sz="3600" b="1" dirty="0">
                <a:solidFill>
                  <a:schemeClr val="accent2"/>
                </a:solidFill>
                <a:latin typeface="Veneer" panose="02000806000000000000" pitchFamily="50" charset="0"/>
                <a:cs typeface="Arial" panose="020B0604020202020204" pitchFamily="34" charset="0"/>
              </a:rPr>
            </a:br>
            <a:r>
              <a:rPr lang="fi-FI" altLang="fi-FI" sz="3600" b="1" dirty="0">
                <a:solidFill>
                  <a:schemeClr val="accent2"/>
                </a:solidFill>
                <a:latin typeface="Veneer" panose="02000806000000000000" pitchFamily="50" charset="0"/>
                <a:cs typeface="Arial" panose="020B0604020202020204" pitchFamily="34" charset="0"/>
              </a:rPr>
              <a:t>Varaa aika omaisneuvontaan tai perhetapaamiseen!</a:t>
            </a:r>
          </a:p>
        </p:txBody>
      </p:sp>
      <p:sp>
        <p:nvSpPr>
          <p:cNvPr id="3" name="Sisällön paikkamerkki 2">
            <a:extLst>
              <a:ext uri="{FF2B5EF4-FFF2-40B4-BE49-F238E27FC236}">
                <a16:creationId xmlns:a16="http://schemas.microsoft.com/office/drawing/2014/main" id="{F50FF273-6235-462E-B91A-F9E1FD45F1FD}"/>
              </a:ext>
            </a:extLst>
          </p:cNvPr>
          <p:cNvSpPr>
            <a:spLocks noGrp="1"/>
          </p:cNvSpPr>
          <p:nvPr>
            <p:ph idx="1"/>
          </p:nvPr>
        </p:nvSpPr>
        <p:spPr>
          <a:xfrm>
            <a:off x="2135189" y="1844676"/>
            <a:ext cx="7989887" cy="4003675"/>
          </a:xfrm>
        </p:spPr>
        <p:txBody>
          <a:bodyPr rtlCol="0">
            <a:normAutofit/>
          </a:bodyPr>
          <a:lstStyle/>
          <a:p>
            <a:pPr>
              <a:defRPr/>
            </a:pPr>
            <a:r>
              <a:rPr lang="fi-FI" dirty="0">
                <a:latin typeface="Museo Slab 100" pitchFamily="50" charset="0"/>
              </a:rPr>
              <a:t>Jokainen perhe ja tilanne on erilainen, tapaamisessa huomioidaan yksilöllinen tilanne</a:t>
            </a:r>
          </a:p>
          <a:p>
            <a:pPr>
              <a:defRPr/>
            </a:pPr>
            <a:r>
              <a:rPr lang="fi-FI" dirty="0">
                <a:latin typeface="Museo Slab 100" pitchFamily="50" charset="0"/>
              </a:rPr>
              <a:t>Omaisneuvonta- tai perhetapaaminen voidaan toteuttaa toimistollamme Tampereella, puhelimitse, </a:t>
            </a:r>
            <a:r>
              <a:rPr lang="fi-FI" dirty="0" err="1">
                <a:latin typeface="Museo Slab 100" pitchFamily="50" charset="0"/>
              </a:rPr>
              <a:t>Teamsin</a:t>
            </a:r>
            <a:r>
              <a:rPr lang="fi-FI" dirty="0">
                <a:latin typeface="Museo Slab 100" pitchFamily="50" charset="0"/>
              </a:rPr>
              <a:t> välityksellä, Pirkanmaan muissa kunnissa tai vaikka perheen kotona</a:t>
            </a:r>
          </a:p>
          <a:p>
            <a:pPr marL="0" indent="0">
              <a:buNone/>
              <a:defRPr/>
            </a:pPr>
            <a:r>
              <a:rPr lang="fi-FI" b="1" dirty="0">
                <a:latin typeface="Museo Slab 100" pitchFamily="50" charset="0"/>
                <a:hlinkClick r:id="rId2"/>
              </a:rPr>
              <a:t>h</a:t>
            </a:r>
            <a:r>
              <a:rPr lang="fi-FI" sz="2400" b="1" dirty="0">
                <a:latin typeface="Museo Slab 100" pitchFamily="50" charset="0"/>
                <a:hlinkClick r:id="rId2"/>
              </a:rPr>
              <a:t>ttps://www.finfamipirkanmaa.fi/omaisneuvonta/</a:t>
            </a:r>
            <a:r>
              <a:rPr lang="fi-FI" sz="2400" b="1" dirty="0">
                <a:latin typeface="Museo Slab 100" pitchFamily="50" charset="0"/>
              </a:rPr>
              <a:t> </a:t>
            </a:r>
          </a:p>
          <a:p>
            <a:pPr>
              <a:defRPr/>
            </a:pPr>
            <a:endParaRPr lang="fi-FI" b="1" dirty="0">
              <a:latin typeface="Museo Slab 100" pitchFamily="50" charset="0"/>
            </a:endParaRPr>
          </a:p>
        </p:txBody>
      </p:sp>
      <p:pic>
        <p:nvPicPr>
          <p:cNvPr id="4" name="Kuva 3">
            <a:extLst>
              <a:ext uri="{FF2B5EF4-FFF2-40B4-BE49-F238E27FC236}">
                <a16:creationId xmlns:a16="http://schemas.microsoft.com/office/drawing/2014/main" id="{F0072FED-9264-46C1-8836-7F6E29749710}"/>
              </a:ext>
            </a:extLst>
          </p:cNvPr>
          <p:cNvPicPr>
            <a:picLocks noChangeAspect="1"/>
          </p:cNvPicPr>
          <p:nvPr/>
        </p:nvPicPr>
        <p:blipFill>
          <a:blip r:embed="rId3"/>
          <a:stretch>
            <a:fillRect/>
          </a:stretch>
        </p:blipFill>
        <p:spPr>
          <a:xfrm>
            <a:off x="9998802" y="5458873"/>
            <a:ext cx="1871634" cy="1079086"/>
          </a:xfrm>
          <a:prstGeom prst="rect">
            <a:avLst/>
          </a:prstGeom>
        </p:spPr>
      </p:pic>
    </p:spTree>
    <p:extLst>
      <p:ext uri="{BB962C8B-B14F-4D97-AF65-F5344CB8AC3E}">
        <p14:creationId xmlns:p14="http://schemas.microsoft.com/office/powerpoint/2010/main" val="3512315482"/>
      </p:ext>
    </p:extLst>
  </p:cSld>
  <p:clrMapOvr>
    <a:masterClrMapping/>
  </p:clrMapOvr>
  <p:transition advClick="0" advTm="10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F5D2B42-6AF5-1044-1787-DEC52B33E627}"/>
              </a:ext>
            </a:extLst>
          </p:cNvPr>
          <p:cNvSpPr>
            <a:spLocks noGrp="1"/>
          </p:cNvSpPr>
          <p:nvPr>
            <p:ph type="dt" sz="half" idx="10"/>
          </p:nvPr>
        </p:nvSpPr>
        <p:spPr/>
        <p:txBody>
          <a:bodyPr/>
          <a:lstStyle/>
          <a:p>
            <a:pPr>
              <a:defRPr/>
            </a:pPr>
            <a:endParaRPr lang="fi-FI" dirty="0">
              <a:solidFill>
                <a:prstClr val="black">
                  <a:tint val="75000"/>
                </a:prstClr>
              </a:solidFill>
            </a:endParaRPr>
          </a:p>
        </p:txBody>
      </p:sp>
      <p:sp>
        <p:nvSpPr>
          <p:cNvPr id="3" name="Alatunnisteen paikkamerkki 2">
            <a:extLst>
              <a:ext uri="{FF2B5EF4-FFF2-40B4-BE49-F238E27FC236}">
                <a16:creationId xmlns:a16="http://schemas.microsoft.com/office/drawing/2014/main" id="{C7D9AE05-334F-B832-42F3-413F646354D3}"/>
              </a:ext>
            </a:extLst>
          </p:cNvPr>
          <p:cNvSpPr>
            <a:spLocks noGrp="1"/>
          </p:cNvSpPr>
          <p:nvPr>
            <p:ph type="ftr" sz="quarter" idx="11"/>
          </p:nvPr>
        </p:nvSpPr>
        <p:spPr/>
        <p:txBody>
          <a:bodyPr/>
          <a:lstStyle/>
          <a:p>
            <a:pPr>
              <a:defRPr/>
            </a:pPr>
            <a:endParaRPr lang="fi-FI" dirty="0">
              <a:solidFill>
                <a:prstClr val="black">
                  <a:tint val="75000"/>
                </a:prstClr>
              </a:solidFill>
            </a:endParaRPr>
          </a:p>
        </p:txBody>
      </p:sp>
      <p:sp>
        <p:nvSpPr>
          <p:cNvPr id="4" name="Dian numeron paikkamerkki 3">
            <a:extLst>
              <a:ext uri="{FF2B5EF4-FFF2-40B4-BE49-F238E27FC236}">
                <a16:creationId xmlns:a16="http://schemas.microsoft.com/office/drawing/2014/main" id="{AE623AF4-5DFB-2C25-8937-E8D15614D078}"/>
              </a:ext>
            </a:extLst>
          </p:cNvPr>
          <p:cNvSpPr>
            <a:spLocks noGrp="1"/>
          </p:cNvSpPr>
          <p:nvPr>
            <p:ph type="sldNum" sz="quarter" idx="12"/>
          </p:nvPr>
        </p:nvSpPr>
        <p:spPr/>
        <p:txBody>
          <a:bodyPr/>
          <a:lstStyle/>
          <a:p>
            <a:pPr fontAlgn="base">
              <a:spcBef>
                <a:spcPct val="0"/>
              </a:spcBef>
              <a:spcAft>
                <a:spcPct val="0"/>
              </a:spcAft>
              <a:defRPr/>
            </a:pPr>
            <a:endParaRPr lang="fi-FI" dirty="0">
              <a:solidFill>
                <a:prstClr val="black"/>
              </a:solidFill>
              <a:cs typeface="Arial" charset="0"/>
            </a:endParaRPr>
          </a:p>
        </p:txBody>
      </p:sp>
      <p:sp>
        <p:nvSpPr>
          <p:cNvPr id="6" name="Tekstiruutu 5">
            <a:extLst>
              <a:ext uri="{FF2B5EF4-FFF2-40B4-BE49-F238E27FC236}">
                <a16:creationId xmlns:a16="http://schemas.microsoft.com/office/drawing/2014/main" id="{56B31B6D-9392-E691-AFB8-AA127991B2A6}"/>
              </a:ext>
            </a:extLst>
          </p:cNvPr>
          <p:cNvSpPr txBox="1"/>
          <p:nvPr/>
        </p:nvSpPr>
        <p:spPr>
          <a:xfrm>
            <a:off x="1027415" y="1141711"/>
            <a:ext cx="9626885" cy="5004447"/>
          </a:xfrm>
          <a:prstGeom prst="rect">
            <a:avLst/>
          </a:prstGeom>
          <a:noFill/>
        </p:spPr>
        <p:txBody>
          <a:bodyPr wrap="square">
            <a:spAutoFit/>
          </a:bodyPr>
          <a:lstStyle/>
          <a:p>
            <a:pPr algn="l">
              <a:lnSpc>
                <a:spcPct val="110000"/>
              </a:lnSpc>
            </a:pPr>
            <a:r>
              <a:rPr lang="fi-FI" sz="2400" b="1" dirty="0">
                <a:solidFill>
                  <a:schemeClr val="accent2"/>
                </a:solidFill>
              </a:rPr>
              <a:t>Lapsen normaali kasvu ja kehitys on mahdollista, vaikka vanhempi sairastaa - oleellista on, miten vaikeuksien kanssa eletään ja miten niitä ratkaistaan.</a:t>
            </a:r>
          </a:p>
          <a:p>
            <a:pPr algn="l">
              <a:lnSpc>
                <a:spcPct val="110000"/>
              </a:lnSpc>
            </a:pPr>
            <a:endParaRPr lang="fi-FI" sz="2000" dirty="0"/>
          </a:p>
          <a:p>
            <a:pPr algn="l">
              <a:lnSpc>
                <a:spcPct val="110000"/>
              </a:lnSpc>
            </a:pPr>
            <a:r>
              <a:rPr lang="fi-FI" sz="2000" dirty="0"/>
              <a:t>Vanhempien vaikeuksia ei useinkaan selitetä lapsille, koska yleisesti uskotaan niistä puhumisen lisäävän lasten kuormaa. Lapset kuitenkin rakentavat oman selityksensä tapahtumille, ja ilman oikeaa tietoa syntyy helposti väärinkäsityksiä. Esim. väsymys tehdä asioita saatetaan tulkita välittämisen puutteeksi. </a:t>
            </a:r>
          </a:p>
          <a:p>
            <a:pPr algn="l">
              <a:lnSpc>
                <a:spcPct val="110000"/>
              </a:lnSpc>
            </a:pPr>
            <a:endParaRPr lang="fi-FI" sz="2000" dirty="0"/>
          </a:p>
          <a:p>
            <a:pPr algn="l">
              <a:lnSpc>
                <a:spcPct val="110000"/>
              </a:lnSpc>
            </a:pPr>
            <a:r>
              <a:rPr lang="fi-FI" sz="2000" dirty="0"/>
              <a:t>Syyllisyyden kantaminen. Lapset etsivät syitä tilanteelle, tavallisesti itsestään – johtuuko vanhemman paha mieli käytöksestäni? Lapsia helpottaa tieto siitä, mistä vanhempien ongelmissa on kyse.</a:t>
            </a:r>
          </a:p>
          <a:p>
            <a:pPr algn="l"/>
            <a:endParaRPr lang="fi-FI" sz="1800" dirty="0"/>
          </a:p>
          <a:p>
            <a:pPr algn="l"/>
            <a:endParaRPr lang="fi-FI" sz="1200" dirty="0"/>
          </a:p>
          <a:p>
            <a:pPr algn="r"/>
            <a:r>
              <a:rPr lang="fi-FI" sz="1200" b="1" i="1" dirty="0"/>
              <a:t>Miten autan lastani? Opas vanhemmille, joilla on mielenterveyden ongelmia</a:t>
            </a:r>
            <a:r>
              <a:rPr lang="fi-FI" sz="1200" dirty="0"/>
              <a:t>. Tytti Solantaus/Antonia Ringbom</a:t>
            </a:r>
            <a:r>
              <a:rPr lang="fi-FI" sz="1100" dirty="0"/>
              <a:t>.</a:t>
            </a:r>
          </a:p>
        </p:txBody>
      </p:sp>
    </p:spTree>
    <p:extLst>
      <p:ext uri="{BB962C8B-B14F-4D97-AF65-F5344CB8AC3E}">
        <p14:creationId xmlns:p14="http://schemas.microsoft.com/office/powerpoint/2010/main" val="9333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1991544" y="116632"/>
            <a:ext cx="8229600" cy="1143000"/>
          </a:xfrm>
        </p:spPr>
        <p:txBody>
          <a:bodyPr/>
          <a:lstStyle/>
          <a:p>
            <a:endParaRPr lang="fi-FI" dirty="0">
              <a:solidFill>
                <a:srgbClr val="FFC000"/>
              </a:solidFill>
              <a:latin typeface="Veneer" panose="02000806000000000000" pitchFamily="50" charset="0"/>
            </a:endParaRPr>
          </a:p>
        </p:txBody>
      </p:sp>
      <p:sp>
        <p:nvSpPr>
          <p:cNvPr id="9" name="Sisällön paikkamerkki 8"/>
          <p:cNvSpPr>
            <a:spLocks noGrp="1"/>
          </p:cNvSpPr>
          <p:nvPr>
            <p:ph idx="1"/>
          </p:nvPr>
        </p:nvSpPr>
        <p:spPr>
          <a:xfrm>
            <a:off x="2002077" y="1412775"/>
            <a:ext cx="8229600" cy="4576963"/>
          </a:xfrm>
        </p:spPr>
        <p:txBody>
          <a:bodyPr/>
          <a:lstStyle/>
          <a:p>
            <a:pPr defTabSz="457200" fontAlgn="auto">
              <a:spcAft>
                <a:spcPts val="0"/>
              </a:spcAft>
              <a:buClr>
                <a:srgbClr val="FFC000"/>
              </a:buClr>
              <a:buFont typeface="Museo Slab 100" panose="02000000000000000000" pitchFamily="50" charset="0"/>
              <a:buChar char="•"/>
            </a:pPr>
            <a:r>
              <a:rPr lang="fi-FI" b="1" dirty="0">
                <a:latin typeface="Museo Slab 100" panose="02000000000000000000" pitchFamily="50" charset="0"/>
              </a:rPr>
              <a:t>Joka neljäs lapsi </a:t>
            </a:r>
            <a:r>
              <a:rPr lang="fi-FI" dirty="0">
                <a:latin typeface="Museo Slab 100" panose="02000000000000000000" pitchFamily="50" charset="0"/>
              </a:rPr>
              <a:t>elää perheessä, jossa on mielenterveys- tai päihdeongelmia. </a:t>
            </a:r>
          </a:p>
          <a:p>
            <a:pPr lvl="1" defTabSz="457200" fontAlgn="auto">
              <a:spcAft>
                <a:spcPts val="0"/>
              </a:spcAft>
              <a:buClr>
                <a:srgbClr val="FFC000"/>
              </a:buClr>
              <a:buFont typeface="Museo Slab 100" panose="02000000000000000000" pitchFamily="50" charset="0"/>
              <a:buChar char="•"/>
            </a:pPr>
            <a:r>
              <a:rPr lang="fi-FI" dirty="0">
                <a:latin typeface="Museo Slab 100" panose="02000000000000000000" pitchFamily="50" charset="0"/>
              </a:rPr>
              <a:t>Tampereella vastaavanlaisissa perheissä eläviä lapsia on noin 8600 ja koko Pirkanmaalla noin 23 300 (v. 2017)</a:t>
            </a:r>
          </a:p>
          <a:p>
            <a:pPr lvl="1" defTabSz="457200" fontAlgn="auto">
              <a:spcAft>
                <a:spcPts val="0"/>
              </a:spcAft>
              <a:buClr>
                <a:srgbClr val="FFC000"/>
              </a:buClr>
              <a:buFont typeface="Museo Slab 100" panose="02000000000000000000" pitchFamily="50" charset="0"/>
              <a:buChar char="•"/>
            </a:pPr>
            <a:r>
              <a:rPr lang="fi-FI" dirty="0">
                <a:latin typeface="Museo Slab 100" panose="02000000000000000000" pitchFamily="50" charset="0"/>
              </a:rPr>
              <a:t>Masentuneiden vanhempien lapsista 60%:</a:t>
            </a:r>
            <a:r>
              <a:rPr lang="fi-FI" dirty="0" err="1">
                <a:latin typeface="Museo Slab 100" panose="02000000000000000000" pitchFamily="50" charset="0"/>
              </a:rPr>
              <a:t>lla</a:t>
            </a:r>
            <a:r>
              <a:rPr lang="fi-FI" dirty="0">
                <a:latin typeface="Museo Slab 100" panose="02000000000000000000" pitchFamily="50" charset="0"/>
              </a:rPr>
              <a:t> on alttius sairastumiseen alle 25-vuotiaana. (Solantaus &amp; </a:t>
            </a:r>
            <a:r>
              <a:rPr lang="fi-FI" dirty="0" err="1">
                <a:latin typeface="Museo Slab 100" panose="02000000000000000000" pitchFamily="50" charset="0"/>
              </a:rPr>
              <a:t>Paavonen</a:t>
            </a:r>
            <a:r>
              <a:rPr lang="fi-FI" dirty="0">
                <a:latin typeface="Museo Slab 100" panose="02000000000000000000" pitchFamily="50" charset="0"/>
              </a:rPr>
              <a:t> 2009)</a:t>
            </a:r>
          </a:p>
          <a:p>
            <a:pPr>
              <a:buClr>
                <a:srgbClr val="FFC000"/>
              </a:buClr>
              <a:buFont typeface="Museo Slab 100" panose="02000000000000000000" pitchFamily="50" charset="0"/>
              <a:buChar char="•"/>
            </a:pPr>
            <a:r>
              <a:rPr lang="fi-FI" dirty="0">
                <a:latin typeface="Museo Slab 100" panose="02000000000000000000" pitchFamily="50" charset="0"/>
              </a:rPr>
              <a:t>Suurimmassa syrjäytymisvaarassa ovat ne, joiden omat resurssit ja mahdollisuudet ovat jo alun alkaen muita heikommat (esim. oma sairaus tai vamma, vanhempien sairaudet ja ongelmat)</a:t>
            </a:r>
          </a:p>
          <a:p>
            <a:pPr>
              <a:buClr>
                <a:srgbClr val="FFC000"/>
              </a:buClr>
              <a:buFont typeface="Museo Slab 100" panose="02000000000000000000" pitchFamily="50" charset="0"/>
              <a:buChar char="•"/>
            </a:pPr>
            <a:r>
              <a:rPr lang="fi-FI" b="1" dirty="0">
                <a:latin typeface="Museo Slab 100" panose="02000000000000000000" pitchFamily="50" charset="0"/>
              </a:rPr>
              <a:t>Tärkeätä muistaa, että lasten selviytymiseen voi vaikuttaa</a:t>
            </a:r>
          </a:p>
          <a:p>
            <a:pPr>
              <a:buClr>
                <a:schemeClr val="tx1">
                  <a:lumMod val="65000"/>
                  <a:lumOff val="35000"/>
                </a:schemeClr>
              </a:buClr>
              <a:buFont typeface="Arial" panose="020B0604020202020204" pitchFamily="34" charset="0"/>
              <a:buChar char="•"/>
            </a:pPr>
            <a:endParaRPr lang="fi-FI" sz="1800" b="1" dirty="0">
              <a:solidFill>
                <a:schemeClr val="tx1">
                  <a:lumMod val="65000"/>
                  <a:lumOff val="35000"/>
                </a:schemeClr>
              </a:solidFill>
            </a:endParaRPr>
          </a:p>
          <a:p>
            <a:pPr>
              <a:buClr>
                <a:srgbClr val="FFC000"/>
              </a:buClr>
            </a:pPr>
            <a:endParaRPr lang="fi-FI" b="1" dirty="0">
              <a:solidFill>
                <a:schemeClr val="tx1">
                  <a:lumMod val="65000"/>
                  <a:lumOff val="35000"/>
                </a:schemeClr>
              </a:solidFill>
              <a:latin typeface="Museo Slab 100" pitchFamily="50" charset="0"/>
            </a:endParaRPr>
          </a:p>
          <a:p>
            <a:pPr>
              <a:buClr>
                <a:srgbClr val="FFC000"/>
              </a:buClr>
            </a:pPr>
            <a:endParaRPr lang="fi-FI" b="1" dirty="0">
              <a:solidFill>
                <a:schemeClr val="tx1">
                  <a:lumMod val="65000"/>
                  <a:lumOff val="35000"/>
                </a:schemeClr>
              </a:solidFill>
              <a:latin typeface="Museo Slab 100" pitchFamily="50" charset="0"/>
            </a:endParaRPr>
          </a:p>
        </p:txBody>
      </p:sp>
      <p:sp>
        <p:nvSpPr>
          <p:cNvPr id="5" name="Päivämäärän paikkamerkki 4"/>
          <p:cNvSpPr>
            <a:spLocks noGrp="1"/>
          </p:cNvSpPr>
          <p:nvPr>
            <p:ph type="dt" sz="half" idx="10"/>
          </p:nvPr>
        </p:nvSpPr>
        <p:spPr>
          <a:xfrm>
            <a:off x="1991544" y="6467616"/>
            <a:ext cx="2133600" cy="365125"/>
          </a:xfrm>
        </p:spPr>
        <p:txBody>
          <a:bodyPr/>
          <a:lstStyle/>
          <a:p>
            <a:pPr>
              <a:defRPr/>
            </a:pPr>
            <a:fld id="{226B5C43-CDBB-490C-AA21-84B6926CEC3A}" type="datetime1">
              <a:rPr lang="fi-FI" sz="1400" b="0">
                <a:solidFill>
                  <a:prstClr val="black">
                    <a:tint val="75000"/>
                  </a:prstClr>
                </a:solidFill>
              </a:rPr>
              <a:pPr>
                <a:defRPr/>
              </a:pPr>
              <a:t>17.3.2026</a:t>
            </a:fld>
            <a:endParaRPr lang="fi-FI" sz="1400" b="0" dirty="0">
              <a:solidFill>
                <a:prstClr val="black">
                  <a:tint val="75000"/>
                </a:prstClr>
              </a:solidFill>
            </a:endParaRPr>
          </a:p>
        </p:txBody>
      </p:sp>
      <p:sp>
        <p:nvSpPr>
          <p:cNvPr id="6" name="Alatunnisteen paikkamerkki 5"/>
          <p:cNvSpPr>
            <a:spLocks noGrp="1"/>
          </p:cNvSpPr>
          <p:nvPr>
            <p:ph type="ftr" sz="quarter" idx="11"/>
          </p:nvPr>
        </p:nvSpPr>
        <p:spPr/>
        <p:txBody>
          <a:bodyPr/>
          <a:lstStyle/>
          <a:p>
            <a:pPr>
              <a:defRPr/>
            </a:pPr>
            <a:r>
              <a:rPr lang="fi-FI" sz="1400" b="0" dirty="0" err="1">
                <a:solidFill>
                  <a:prstClr val="black">
                    <a:tint val="75000"/>
                  </a:prstClr>
                </a:solidFill>
              </a:rPr>
              <a:t>finfamipirkanmaa.fi</a:t>
            </a:r>
            <a:endParaRPr lang="fi-FI" sz="1400" b="0" dirty="0">
              <a:solidFill>
                <a:prstClr val="black">
                  <a:tint val="75000"/>
                </a:prstClr>
              </a:solidFill>
            </a:endParaRPr>
          </a:p>
        </p:txBody>
      </p:sp>
    </p:spTree>
    <p:extLst>
      <p:ext uri="{BB962C8B-B14F-4D97-AF65-F5344CB8AC3E}">
        <p14:creationId xmlns:p14="http://schemas.microsoft.com/office/powerpoint/2010/main" val="35396896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lkoinen kevä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yhjä sivu">
  <a:themeElements>
    <a:clrScheme name="finfami">
      <a:dk1>
        <a:srgbClr val="4E4E4E"/>
      </a:dk1>
      <a:lt1>
        <a:sysClr val="window" lastClr="FFFFFF"/>
      </a:lt1>
      <a:dk2>
        <a:srgbClr val="4E4E4E"/>
      </a:dk2>
      <a:lt2>
        <a:srgbClr val="FFDC1E"/>
      </a:lt2>
      <a:accent1>
        <a:srgbClr val="FFDC1E"/>
      </a:accent1>
      <a:accent2>
        <a:srgbClr val="4E4E4E"/>
      </a:accent2>
      <a:accent3>
        <a:srgbClr val="E6643C"/>
      </a:accent3>
      <a:accent4>
        <a:srgbClr val="AA6EA0"/>
      </a:accent4>
      <a:accent5>
        <a:srgbClr val="46AA73"/>
      </a:accent5>
      <a:accent6>
        <a:srgbClr val="00A5C8"/>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38975</TotalTime>
  <Words>2177</Words>
  <Application>Microsoft Office PowerPoint</Application>
  <PresentationFormat>Laajakuva</PresentationFormat>
  <Paragraphs>242</Paragraphs>
  <Slides>45</Slides>
  <Notes>3</Notes>
  <HiddenSlides>0</HiddenSlides>
  <MMClips>0</MMClips>
  <ScaleCrop>false</ScaleCrop>
  <HeadingPairs>
    <vt:vector size="6" baseType="variant">
      <vt:variant>
        <vt:lpstr>Käytetyt fontit</vt:lpstr>
      </vt:variant>
      <vt:variant>
        <vt:i4>12</vt:i4>
      </vt:variant>
      <vt:variant>
        <vt:lpstr>Teema</vt:lpstr>
      </vt:variant>
      <vt:variant>
        <vt:i4>4</vt:i4>
      </vt:variant>
      <vt:variant>
        <vt:lpstr>Dian otsikot</vt:lpstr>
      </vt:variant>
      <vt:variant>
        <vt:i4>45</vt:i4>
      </vt:variant>
    </vt:vector>
  </HeadingPairs>
  <TitlesOfParts>
    <vt:vector size="61" baseType="lpstr">
      <vt:lpstr>Arial</vt:lpstr>
      <vt:lpstr>Calibri</vt:lpstr>
      <vt:lpstr>Calibri Light</vt:lpstr>
      <vt:lpstr>Footlight MT Light</vt:lpstr>
      <vt:lpstr>Georgia</vt:lpstr>
      <vt:lpstr>Museo Slab 100</vt:lpstr>
      <vt:lpstr>Museo Slab 300</vt:lpstr>
      <vt:lpstr>Open Sans</vt:lpstr>
      <vt:lpstr>Symbol</vt:lpstr>
      <vt:lpstr>Times New Roman</vt:lpstr>
      <vt:lpstr>Veneer</vt:lpstr>
      <vt:lpstr>Wingdings</vt:lpstr>
      <vt:lpstr>Office-teema</vt:lpstr>
      <vt:lpstr>valkoinen kevät</vt:lpstr>
      <vt:lpstr>Tyhjä sivu</vt:lpstr>
      <vt:lpstr>3_Office-teema</vt:lpstr>
      <vt:lpstr>        </vt:lpstr>
      <vt:lpstr>Kun yksi sairastuu monen maailma muuttuu  Kun yksi toipuu monen elämä muuttuu  Anniina Kellosalo, koordinaattori, sosiaalipsykologi (YTM) Mielenterveysomaiset Pirkanmaa – FinFami ry</vt:lpstr>
      <vt:lpstr>Mielenterveysomaiset Pirkanmaa – FinFami ry.</vt:lpstr>
      <vt:lpstr>FinFamin alueyhdistykset omaisten tukena</vt:lpstr>
      <vt:lpstr>PowerPoint-esitys</vt:lpstr>
      <vt:lpstr>Ennaltaehkäisevä mielenterveystyö</vt:lpstr>
      <vt:lpstr> Varaa aika omaisneuvontaan tai perhetapaamiseen!</vt:lpstr>
      <vt:lpstr>PowerPoint-esitys</vt:lpstr>
      <vt:lpstr>PowerPoint-esitys</vt:lpstr>
      <vt:lpstr>Psyykkinen sairastuminen tai päihdehäiriö on kriisi koko perheelle</vt:lpstr>
      <vt:lpstr>Mielenterveys- tai päihdeongelma PARISUHTEESSA</vt:lpstr>
      <vt:lpstr>PowerPoint-esitys</vt:lpstr>
      <vt:lpstr>Ota seuraavat kysymykset avuksi sairauden tunnistamisessa:</vt:lpstr>
      <vt:lpstr>Ota seuraavat kysymykset avuksi sairauden tunnistamisessa:</vt:lpstr>
      <vt:lpstr> Puheeksi ottaminen  </vt:lpstr>
      <vt:lpstr> Kerro, että olet huolissasi kumppanistasi  </vt:lpstr>
      <vt:lpstr>  Osoita ja kerro, että olet valmis kuuntelemaan ja keskustelemaan asiasta  </vt:lpstr>
      <vt:lpstr>  VUOROVAIKUTUS  </vt:lpstr>
      <vt:lpstr>  Vuorovaikutuksen parantaminen vaatii aikaa ja harjoittelua. Voit muuttaa omaa käyttäytymistäsi mutta et toisen.  </vt:lpstr>
      <vt:lpstr>  Tutkimusten mukaan vanhemman psyykkinen sairaus  </vt:lpstr>
      <vt:lpstr> Lasteni mahdollisuudet?  </vt:lpstr>
      <vt:lpstr> Lapsen kehitystä eivät niinkään vaaranna perheen elämän vaikeudet vaan se, että niitä ei yritetä ratkaista.</vt:lpstr>
      <vt:lpstr>  Mikä estää vanhempaa ottamasta puheeksi?  </vt:lpstr>
      <vt:lpstr>  Miksi vanhemman tulee ylittää puhumisen esteet?</vt:lpstr>
      <vt:lpstr>Kuka on syyllinen, minäkö? </vt:lpstr>
      <vt:lpstr>  Tärkein sanoma lapselle  vanhemman kertomana:</vt:lpstr>
      <vt:lpstr>  Hyvä parisuhde sairaudesta huolimatta</vt:lpstr>
      <vt:lpstr> Paras keino tukea muita on pitää huolta omasta jaksamisesta ja hyvinvoinnista!  </vt:lpstr>
      <vt:lpstr>PowerPoint-esitys</vt:lpstr>
      <vt:lpstr>PowerPoint-esitys</vt:lpstr>
      <vt:lpstr>PowerPoint-esitys</vt:lpstr>
      <vt:lpstr>PowerPoint-esitys</vt:lpstr>
      <vt:lpstr>PowerPoint-esitys</vt:lpstr>
      <vt:lpstr>PowerPoint-esitys</vt:lpstr>
      <vt:lpstr>PowerPoint-esitys</vt:lpstr>
      <vt:lpstr>PowerPoint-esitys</vt:lpstr>
      <vt:lpstr>Isi, piirretäänkö kirahveja? Tarina vanhemman masennuksesta </vt:lpstr>
      <vt:lpstr>Isi, piirretäänkö kirahveja? Tarina vanhemman masennuksesta </vt:lpstr>
      <vt:lpstr>PowerPoint-esitys</vt:lpstr>
      <vt:lpstr>PowerPoint-esitys</vt:lpstr>
      <vt:lpstr>PowerPoint-esitys</vt:lpstr>
      <vt:lpstr>PowerPoint-esitys</vt:lpstr>
      <vt:lpstr>PowerPoint-esitys</vt:lpstr>
      <vt:lpstr>Kirjavinkkejä</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MIELENTERVEYSOMAISET PIRKANMAA FINFAMI RY</dc:title>
  <dc:creator>Juho Soukka</dc:creator>
  <cp:lastModifiedBy>Anniina Kellosalo</cp:lastModifiedBy>
  <cp:revision>10</cp:revision>
  <dcterms:created xsi:type="dcterms:W3CDTF">2021-03-29T06:29:28Z</dcterms:created>
  <dcterms:modified xsi:type="dcterms:W3CDTF">2026-03-17T08:10:26Z</dcterms:modified>
</cp:coreProperties>
</file>