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8" r:id="rId17"/>
    <p:sldId id="269" r:id="rId18"/>
    <p:sldId id="271" r:id="rId19"/>
    <p:sldId id="276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EB9FD00E-742A-4AA0-8B28-F5786D4B6F9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7"/>
            <p14:sldId id="278"/>
            <p14:sldId id="269"/>
            <p14:sldId id="27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16113-3989-48F4-AB53-FFA433865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30E8F7-CDA2-4623-8CCE-DD589CD2C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6A746C-02DB-457D-841E-C2985BC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8D440-C954-4DB0-94E9-EA372538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52EB20-FA17-417E-9418-C99CB038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326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192759-9BE5-4390-82F3-7C74D9C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833D98-CDC5-4743-B4FF-F773381EC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61FAD5-FFB4-4C88-926B-DE668216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69692D-8A96-4A69-8059-912A000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65F422-AACF-4E1A-A339-C0F5F755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1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B065F9-4391-4AF0-92B4-F9E4093CB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DC1FD7B-D9C8-4938-8870-88B1C201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B98995-65D3-44B2-B487-3B0A0309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A5A1DA-BE9B-4DEB-961E-B6C30301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6395A0-0CD4-4061-8490-AF52FE15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38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3820B9-795B-4EC2-B3B6-A71D29DC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598F87-EBB9-410A-8814-8D2E9191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2A7458-939A-48A7-804E-041BFE17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0879-2A97-47EC-AD9E-B610D9153DF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046545-E54E-4685-9C38-95200834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07AE39-6F27-4AEB-9AE2-58E2D809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CDBC-B655-40E2-ACC4-592C0723FA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1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84B59-18D2-4155-8F4C-3DFB4B32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EF7A6B-706E-4A09-9F16-246CAA213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A2E4C8-1253-4BA0-A378-8F43E80B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F8BA4D-21A5-48C8-8383-71E343DE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18B500-4458-48F1-8B0D-DBA8D069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3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2E7049-FD89-4641-B68C-5AFFAFB5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3C99D7-D871-4F05-BDA7-E469B03A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5683-B7E0-41A2-AC95-E8239E64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21E556-E017-43E9-8E17-340C6CE7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4C5CD0-8CE6-4C54-9326-8AE79302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3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F42DF-60D2-4F7C-B822-A5DC3C33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451121-C8EB-4B71-BF19-652BE3C6E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05A34E-EC78-48AE-8D4A-9A7A276C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9A8184-B7AD-40A8-8B6A-771E1259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6F9BC7-1487-4633-B78E-DB0DD913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515A9C-51C6-46C1-8F7F-7A3D8F7F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31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C035EC-63A6-4229-8DD7-41A8F9B2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0C886F-0C48-4BBA-95FE-331BFFC7B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C0D409-A4A5-457C-80D3-65497AFFB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61EF9D9-F82B-4A83-A65E-06236BF6B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1BA207-C37F-4220-973E-C9302E55C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56F87D-16DC-4F54-B6C7-1543CFE9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761BD84-62FF-44AC-A767-9A6DD666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8E5FFD-29F3-4EA4-B2FE-4BEF15EB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06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F51F2-06C0-449A-90CC-643E7042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2F61CA9-5709-484B-8596-FF8181F7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B4155F-13C8-4D28-9E79-3258016A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3BCF54-5337-41FA-A716-A7EA3A56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40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258F15-2F9C-441F-AA3C-2CAA5396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A13BF8-FDCA-4D46-BE58-2D71F0B4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DD0DC5-7FAF-4752-84C4-931EBEC6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32184-F7DC-4E8F-BBBB-E101B2A0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52D2F0-7F07-488A-81CC-E5A997FE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751875-9CB3-45DD-8907-BAA0686A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1FA970-8BEF-4364-B76D-703BA33C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F3C652-C35C-42B0-9E4E-F9534EBF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D932ED-AF99-487D-919D-B19FFD9C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9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4779A-5FAD-4796-A9FA-EE4AC839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BF5F67-4466-461F-A6B7-86A2FB50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660259-E07D-40AF-B321-D0CD33A7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92EF76-923B-4D9F-9B9D-248839FD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8D030C-BBF3-497C-A188-4D4F2A6F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E2CF93-5E4C-4DE1-B840-EF1D3750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3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030EAAE-FBA9-47BD-938D-DE0B2C62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A69E33-1E95-44CF-9509-502749AD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CA02D-9958-41AE-96D6-D49FF9C41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29F4-C17F-4587-AF15-F3A7D2EEA047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1F6F2-669C-4D22-8CDD-B264B68AD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F60F02-B133-4C96-B4D7-EC1751110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A1A5-EFA7-4240-8873-D31E34C60A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4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7DC5A0-D5E8-4747-9C39-3A487851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C50311-8A3C-4283-9864-CB6FA9B5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4EAAC-3D13-4965-8F0A-2CDCB0AC8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0879-2A97-47EC-AD9E-B610D9153DF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0E917-F8F8-4569-AD7D-ED507F1CA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B38BBC-F18B-4D43-81C8-546FC475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ECDBC-B655-40E2-ACC4-592C0723FA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8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3196AD-ADF1-41E7-9844-A2FD73F9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RIITAISAT EROT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7EE742-66A9-49B5-A875-33E05E2B42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9226" y="3086100"/>
            <a:ext cx="9833548" cy="287655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371600" lvl="4">
              <a:spcBef>
                <a:spcPts val="1000"/>
              </a:spcBef>
            </a:pPr>
            <a:r>
              <a:rPr lang="en-US" sz="7300" i="1" dirty="0" err="1">
                <a:solidFill>
                  <a:srgbClr val="000000"/>
                </a:solidFill>
              </a:rPr>
              <a:t>Mitä</a:t>
            </a:r>
            <a:r>
              <a:rPr lang="en-US" sz="7300" i="1" dirty="0">
                <a:solidFill>
                  <a:srgbClr val="000000"/>
                </a:solidFill>
              </a:rPr>
              <a:t> </a:t>
            </a:r>
            <a:r>
              <a:rPr lang="en-US" sz="7300" i="1" dirty="0" err="1">
                <a:solidFill>
                  <a:srgbClr val="000000"/>
                </a:solidFill>
              </a:rPr>
              <a:t>käräjäoikeudessa</a:t>
            </a:r>
            <a:r>
              <a:rPr lang="en-US" sz="7300" i="1" dirty="0">
                <a:solidFill>
                  <a:srgbClr val="000000"/>
                </a:solidFill>
              </a:rPr>
              <a:t> </a:t>
            </a:r>
            <a:r>
              <a:rPr lang="en-US" sz="7300" i="1" dirty="0" err="1">
                <a:solidFill>
                  <a:srgbClr val="000000"/>
                </a:solidFill>
              </a:rPr>
              <a:t>tapahtuu</a:t>
            </a:r>
            <a:r>
              <a:rPr lang="en-US" sz="7300" i="1" dirty="0">
                <a:solidFill>
                  <a:srgbClr val="000000"/>
                </a:solidFill>
              </a:rPr>
              <a:t> ?</a:t>
            </a:r>
          </a:p>
          <a:p>
            <a:pPr marL="1371600" lvl="4">
              <a:spcBef>
                <a:spcPts val="1000"/>
              </a:spcBef>
            </a:pPr>
            <a:r>
              <a:rPr lang="en-US" sz="7300" i="1" dirty="0">
                <a:solidFill>
                  <a:srgbClr val="000000"/>
                </a:solidFill>
              </a:rPr>
              <a:t>Lapsen </a:t>
            </a:r>
            <a:r>
              <a:rPr lang="en-US" sz="7300" i="1" dirty="0" err="1">
                <a:solidFill>
                  <a:srgbClr val="000000"/>
                </a:solidFill>
              </a:rPr>
              <a:t>edun</a:t>
            </a:r>
            <a:r>
              <a:rPr lang="en-US" sz="7300" i="1" dirty="0">
                <a:solidFill>
                  <a:srgbClr val="000000"/>
                </a:solidFill>
              </a:rPr>
              <a:t> </a:t>
            </a:r>
            <a:r>
              <a:rPr lang="en-US" sz="7300" i="1" dirty="0" err="1">
                <a:solidFill>
                  <a:srgbClr val="000000"/>
                </a:solidFill>
              </a:rPr>
              <a:t>arviointikriteerit</a:t>
            </a:r>
            <a:endParaRPr lang="en-US" sz="7300" i="1" dirty="0">
              <a:solidFill>
                <a:srgbClr val="000000"/>
              </a:solidFill>
            </a:endParaRPr>
          </a:p>
          <a:p>
            <a:pPr marL="0" lvl="1">
              <a:spcBef>
                <a:spcPts val="1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L="0" lvl="1">
              <a:spcBef>
                <a:spcPts val="1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3000" i="1" dirty="0" err="1">
                <a:solidFill>
                  <a:srgbClr val="000000"/>
                </a:solidFill>
              </a:rPr>
              <a:t>Käräjätuomari</a:t>
            </a:r>
            <a:r>
              <a:rPr lang="en-US" sz="3000" i="1" dirty="0">
                <a:solidFill>
                  <a:srgbClr val="000000"/>
                </a:solidFill>
              </a:rPr>
              <a:t> Jyrki Jylhä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000" i="1" dirty="0" err="1">
                <a:solidFill>
                  <a:srgbClr val="000000"/>
                </a:solidFill>
              </a:rPr>
              <a:t>Pirkanmaan</a:t>
            </a:r>
            <a:r>
              <a:rPr lang="en-US" sz="3000" i="1" dirty="0">
                <a:solidFill>
                  <a:srgbClr val="000000"/>
                </a:solidFill>
              </a:rPr>
              <a:t> </a:t>
            </a:r>
            <a:r>
              <a:rPr lang="en-US" sz="3000" i="1" dirty="0" err="1">
                <a:solidFill>
                  <a:srgbClr val="000000"/>
                </a:solidFill>
              </a:rPr>
              <a:t>käräjäoikeus</a:t>
            </a:r>
            <a:endParaRPr lang="en-US" sz="3000" i="1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3000" i="1" dirty="0">
                <a:solidFill>
                  <a:srgbClr val="000000"/>
                </a:solidFill>
              </a:rPr>
              <a:t>Eron </a:t>
            </a:r>
            <a:r>
              <a:rPr lang="en-US" sz="3000" i="1" dirty="0" err="1">
                <a:solidFill>
                  <a:srgbClr val="000000"/>
                </a:solidFill>
              </a:rPr>
              <a:t>edessä</a:t>
            </a:r>
            <a:r>
              <a:rPr lang="en-US" sz="3000" i="1" dirty="0">
                <a:solidFill>
                  <a:srgbClr val="000000"/>
                </a:solidFill>
              </a:rPr>
              <a:t> – </a:t>
            </a:r>
            <a:r>
              <a:rPr lang="en-US" sz="3000" i="1" dirty="0" err="1">
                <a:solidFill>
                  <a:srgbClr val="000000"/>
                </a:solidFill>
              </a:rPr>
              <a:t>ilta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Laivapuisto</a:t>
            </a:r>
            <a:r>
              <a:rPr lang="en-US" sz="3000" i="1" dirty="0">
                <a:solidFill>
                  <a:srgbClr val="000000"/>
                </a:solidFill>
              </a:rPr>
              <a:t> 3.11.2025</a:t>
            </a:r>
          </a:p>
        </p:txBody>
      </p:sp>
    </p:spTree>
    <p:extLst>
      <p:ext uri="{BB962C8B-B14F-4D97-AF65-F5344CB8AC3E}">
        <p14:creationId xmlns:p14="http://schemas.microsoft.com/office/powerpoint/2010/main" val="413885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9B004-3BB1-4FCC-BE8A-E71A5FDF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Oikeudenkäyntikulut</a:t>
            </a:r>
          </a:p>
          <a:p>
            <a:pPr lvl="1"/>
            <a:r>
              <a:rPr lang="fi-FI" i="1" dirty="0"/>
              <a:t> hakijalta peritään hakemusmaksu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nykyisin 310 euroa </a:t>
            </a:r>
          </a:p>
          <a:p>
            <a:pPr lvl="1"/>
            <a:r>
              <a:rPr lang="fi-FI" i="1" dirty="0"/>
              <a:t>valtaosa kuluista muodostuu lakimiesavustajan käyttämisestä</a:t>
            </a:r>
          </a:p>
          <a:p>
            <a:pPr lvl="2"/>
            <a:r>
              <a:rPr lang="fi-FI" i="1" dirty="0"/>
              <a:t>vähävaraisella mahdollisuus oikeusapuun</a:t>
            </a:r>
          </a:p>
          <a:p>
            <a:pPr lvl="1"/>
            <a:r>
              <a:rPr lang="fi-FI" i="1" dirty="0"/>
              <a:t>pääsääntöisesti </a:t>
            </a:r>
            <a:r>
              <a:rPr lang="fi-FI" b="1" i="1" dirty="0"/>
              <a:t>ensiprosessissa</a:t>
            </a:r>
            <a:r>
              <a:rPr lang="fi-FI" i="1" dirty="0"/>
              <a:t> asianosaiset vastaavat omista kuluistaan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ei riipu  jutun lopputuloksesta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hovioikeudessa huomiota myös valitusperusteisiin</a:t>
            </a:r>
          </a:p>
          <a:p>
            <a:pPr lvl="1"/>
            <a:r>
              <a:rPr lang="fi-FI" i="1" dirty="0"/>
              <a:t>erityisestä syystä kuluvastuu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toistuvat perusteettomat hakemukset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51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FB19C6-0211-4C4D-B859-C6EB5161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1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 err="1"/>
              <a:t>Follosovittelu</a:t>
            </a:r>
            <a:endParaRPr lang="fi-FI" i="1" dirty="0"/>
          </a:p>
          <a:p>
            <a:pPr lvl="1"/>
            <a:r>
              <a:rPr lang="fi-FI" i="1" dirty="0"/>
              <a:t>Suora hakemus tai </a:t>
            </a:r>
          </a:p>
          <a:p>
            <a:pPr lvl="1"/>
            <a:r>
              <a:rPr lang="fi-FI" i="1" dirty="0"/>
              <a:t>Siirto normimenettelystä </a:t>
            </a:r>
            <a:r>
              <a:rPr lang="fi-FI" i="1" dirty="0" err="1"/>
              <a:t>folloon</a:t>
            </a:r>
            <a:endParaRPr lang="fi-FI" i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missä tahansa vaiheessa mahdollista</a:t>
            </a:r>
          </a:p>
          <a:p>
            <a:pPr lvl="1"/>
            <a:r>
              <a:rPr lang="fi-FI" i="1" dirty="0"/>
              <a:t>Sovittelijapari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sovittelijatuomari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 err="1"/>
              <a:t>asiantuntija-avustaja</a:t>
            </a:r>
            <a:endParaRPr lang="fi-FI" i="1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fi-FI" i="1" dirty="0"/>
              <a:t>lapsiasioihin perehtynyt psykologi tai sosiaalityöntekijä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toimivat katalyyttinä, eivät ratkaisijoina</a:t>
            </a:r>
          </a:p>
          <a:p>
            <a:pPr lvl="1"/>
            <a:r>
              <a:rPr lang="fi-FI" b="1" i="1" dirty="0"/>
              <a:t>Keskustelun voima</a:t>
            </a:r>
          </a:p>
          <a:p>
            <a:pPr lvl="1"/>
            <a:r>
              <a:rPr lang="fi-FI" i="1" dirty="0"/>
              <a:t>Avustajien rooli erilainen kuin normimenettelyssä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kuitenkin yhtä tärkeä, ellei tärkeämpikin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89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DCB434-342D-43B5-8750-BE2DEA5E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sz="4000" i="1" dirty="0"/>
              <a:t>Sovittelun päättyminen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3200" i="1" dirty="0"/>
              <a:t>sovinnon vahvistaminen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3200" i="1" dirty="0"/>
              <a:t>myös osasovinnot/väliaikaiset sovinnot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3200" i="1" dirty="0"/>
              <a:t>sovittelusuostumuksen peruuttaminen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3200" i="1" dirty="0"/>
              <a:t>sovittelun jatkaminen epätarkoituksenmukaista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78CE6-8AB4-4B46-9ABA-422D1A79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Lapsen edun arviointikriteerit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8F2A4E-1C7B-4B03-A280-B6701805C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Laki lapsen huollosta ja tapaamisoikeudesta LHL</a:t>
            </a:r>
          </a:p>
          <a:p>
            <a:pPr lvl="1"/>
            <a:r>
              <a:rPr lang="fi-FI" i="1" dirty="0"/>
              <a:t>https://finlex.fi/fi/laki/ajantasa/1983/19830361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b="1" i="1" dirty="0"/>
              <a:t>Lapsen etu kaiken lähtökohta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Fokus tulevassa, ei menneessä</a:t>
            </a:r>
          </a:p>
          <a:p>
            <a:pPr lvl="1"/>
            <a:r>
              <a:rPr lang="fi-FI" i="1" dirty="0"/>
              <a:t>tuomioistuimella ei ole kristallipalloa !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sz="3200" i="1" dirty="0"/>
              <a:t>Arviointikriteerejä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Ratkaistava ennen kaikkea lapsen edun mukaisesti (LHL 10 § 1)</a:t>
            </a:r>
          </a:p>
          <a:p>
            <a:pPr lvl="1"/>
            <a:r>
              <a:rPr lang="fi-FI" i="1" dirty="0"/>
              <a:t> huollon ja tapaamisoikeuden tavoitteiden toteutuminen tulevaisuudessa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LHL 1 § ja 2 §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6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F40F6-2E41-FF43-1345-DAC8A5EF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Lapsen huollon (ja asumisen) tarkoituksena on turvata (LHL 1 §)</a:t>
            </a:r>
          </a:p>
          <a:p>
            <a:pPr lvl="1"/>
            <a:r>
              <a:rPr lang="fi-FI" dirty="0"/>
              <a:t>lapsen tasapainoinen kehitys ja hyvinvointi lapsen yksilöllisten tarpeiden ja toivomusten mukaisesti</a:t>
            </a:r>
          </a:p>
          <a:p>
            <a:pPr lvl="1"/>
            <a:r>
              <a:rPr lang="fi-FI" dirty="0"/>
              <a:t>myönteiset ja läheiset ihmissuhteet erityisesti lapsen ja hänen vanhempiensa välillä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myös muita lapselle tärkeitä ihmissuhteita on vaalittava</a:t>
            </a:r>
          </a:p>
          <a:p>
            <a:pPr lvl="1"/>
            <a:r>
              <a:rPr lang="fi-FI" dirty="0"/>
              <a:t>hyvä hoito ja kasvatus </a:t>
            </a:r>
          </a:p>
          <a:p>
            <a:pPr lvl="1"/>
            <a:r>
              <a:rPr lang="fi-FI" dirty="0"/>
              <a:t>tarpeellinen valvonta ja huolenpito</a:t>
            </a:r>
          </a:p>
          <a:p>
            <a:pPr lvl="1"/>
            <a:r>
              <a:rPr lang="fi-FI" dirty="0"/>
              <a:t>turvallinen ja virikkeitä antava kasvuympäristö</a:t>
            </a:r>
          </a:p>
          <a:p>
            <a:pPr lvl="1"/>
            <a:r>
              <a:rPr lang="fi-FI" dirty="0"/>
              <a:t>lapsen taipumuksia ja toivomuksia vastaava koulutus</a:t>
            </a:r>
          </a:p>
        </p:txBody>
      </p:sp>
    </p:spTree>
    <p:extLst>
      <p:ext uri="{BB962C8B-B14F-4D97-AF65-F5344CB8AC3E}">
        <p14:creationId xmlns:p14="http://schemas.microsoft.com/office/powerpoint/2010/main" val="399275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78AC06-124F-7DB7-4CFB-B477AE5F0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i-FI" dirty="0"/>
              <a:t>Lasta on suojeltava kaikenlaiselta ruumiilliselta ja henkiseltä väkivallalta, huonolta kohtelulta ja hyväksikäytöltä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lasta ei saa alistaa, kurittaa ruumiillisesti eikä kohdella muulla tavoin loukkaavasti</a:t>
            </a:r>
          </a:p>
          <a:p>
            <a:pPr lvl="1"/>
            <a:r>
              <a:rPr lang="fi-FI" dirty="0"/>
              <a:t>Kasvatus: ymmärtämystä, turvaa ja hellyyttä</a:t>
            </a:r>
          </a:p>
          <a:p>
            <a:pPr lvl="1"/>
            <a:r>
              <a:rPr lang="fi-FI" dirty="0"/>
              <a:t>Lapsen itsenäistymistä sekä kasvamista vastuullisuuteen ja aikuisuuteen tulee tukea ja edistää</a:t>
            </a:r>
          </a:p>
          <a:p>
            <a:pPr lvl="1"/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Tapaamisoikeuden tarkoituksena (LHL 2 §)</a:t>
            </a:r>
          </a:p>
          <a:p>
            <a:pPr lvl="1"/>
            <a:r>
              <a:rPr lang="fi-FI" dirty="0"/>
              <a:t>turvata lapselle oikeus luoda ja säilyttää myönteinen ja läheinen suhde etävanhempaan</a:t>
            </a:r>
          </a:p>
          <a:p>
            <a:pPr lvl="1"/>
            <a:r>
              <a:rPr lang="fi-FI" dirty="0"/>
              <a:t>kummankin vanhemman myötävaikutettava tapaamisoikeuden toteutumiseen.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vältettävä kaikkea, mikä on omiaan aiheuttamaan haittaa lapsen ja toisen vanhemman väliselle suhteelle.</a:t>
            </a:r>
          </a:p>
        </p:txBody>
      </p:sp>
    </p:spTree>
    <p:extLst>
      <p:ext uri="{BB962C8B-B14F-4D97-AF65-F5344CB8AC3E}">
        <p14:creationId xmlns:p14="http://schemas.microsoft.com/office/powerpoint/2010/main" val="199507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A9096A-464C-4231-A2B3-B1D7B33E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Huollon osalta lisäksi erityisesti (LHL 10 § 2)</a:t>
            </a:r>
          </a:p>
          <a:p>
            <a:pPr lvl="1"/>
            <a:r>
              <a:rPr lang="fi-FI" i="1" dirty="0"/>
              <a:t>vanhempien kyky asettaa lapsen tarpeet vanhempien välisten ristiriitojen edelle.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Asumisen ja tapaamisoikeuden osalta lisäksi erityisesti (LHL 10 § 3)</a:t>
            </a:r>
          </a:p>
          <a:p>
            <a:pPr lvl="1"/>
            <a:r>
              <a:rPr lang="fi-FI" i="1" dirty="0"/>
              <a:t>lapsen ikä ja kehitystaso</a:t>
            </a:r>
          </a:p>
          <a:p>
            <a:pPr lvl="1"/>
            <a:r>
              <a:rPr lang="fi-FI" i="1" dirty="0"/>
              <a:t>lapsen luonne ja taipumukset</a:t>
            </a:r>
          </a:p>
          <a:p>
            <a:pPr lvl="1"/>
            <a:r>
              <a:rPr lang="fi-FI" i="1" dirty="0"/>
              <a:t>lapsen mahdolliset erityistarpeet</a:t>
            </a:r>
          </a:p>
          <a:p>
            <a:pPr lvl="1"/>
            <a:r>
              <a:rPr lang="fi-FI" i="1" dirty="0"/>
              <a:t>vanhempien asuinpaikkojen välinen etäisyys</a:t>
            </a:r>
          </a:p>
          <a:p>
            <a:pPr lvl="1"/>
            <a:r>
              <a:rPr lang="fi-FI" i="1" dirty="0"/>
              <a:t>vanhempien kyky ottaa vastuu lasta koskevista asioista</a:t>
            </a:r>
          </a:p>
          <a:p>
            <a:pPr lvl="1"/>
            <a:r>
              <a:rPr lang="fi-FI" i="1" dirty="0"/>
              <a:t>vanhempien kyky suojella lasta kaikenlaiselta väkivallalta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fi-FI" i="1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50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F50742-443B-4199-9EBC-0FED88F9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221942"/>
            <a:ext cx="10741241" cy="59550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Vanhempien sopimus (LHL 10 § 4)</a:t>
            </a:r>
          </a:p>
          <a:p>
            <a:pPr lvl="1"/>
            <a:r>
              <a:rPr lang="fi-FI" dirty="0"/>
              <a:t>asia ratkaistaan vanhempien sopimalla tavalla, jos ainakin jompikumpi on huoltaja eikä</a:t>
            </a:r>
          </a:p>
          <a:p>
            <a:pPr lvl="1"/>
            <a:r>
              <a:rPr lang="fi-FI" dirty="0"/>
              <a:t>ole aihetta olettaa ratkaisun olevan vastoin lapsen etua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Lapsen toivomukset ja mielipide (LHL 11 §)</a:t>
            </a:r>
          </a:p>
          <a:p>
            <a:pPr lvl="1"/>
            <a:r>
              <a:rPr lang="fi-FI" i="1" dirty="0"/>
              <a:t>selvittämistä korostettu </a:t>
            </a:r>
            <a:r>
              <a:rPr lang="fi-FI" i="1" dirty="0" err="1"/>
              <a:t>LHL:n</a:t>
            </a:r>
            <a:r>
              <a:rPr lang="fi-FI" i="1" dirty="0"/>
              <a:t> muutoksessa 1.12.2019</a:t>
            </a:r>
          </a:p>
          <a:p>
            <a:pPr lvl="1"/>
            <a:r>
              <a:rPr lang="fi-FI" i="1" dirty="0"/>
              <a:t>lapsen ikä ja kehitystaso huomioitava</a:t>
            </a:r>
          </a:p>
          <a:p>
            <a:pPr lvl="1"/>
            <a:r>
              <a:rPr lang="fi-FI" i="1" dirty="0"/>
              <a:t>selvitettävä hienovaraisesti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i="1" dirty="0"/>
              <a:t>lasta ei saa asettaa ”temppelinharjalle”</a:t>
            </a:r>
          </a:p>
          <a:p>
            <a:pPr lvl="1"/>
            <a:r>
              <a:rPr lang="fi-FI" i="1" dirty="0"/>
              <a:t>ei saa aiheuttaa haittaa lapsen ja vanhempien välisille suhteille</a:t>
            </a:r>
          </a:p>
          <a:p>
            <a:pPr lvl="1"/>
            <a:r>
              <a:rPr lang="fi-FI" i="1" dirty="0"/>
              <a:t>pääsääntöisesti vanhemmat / olosuhdeselvitys</a:t>
            </a:r>
          </a:p>
          <a:p>
            <a:pPr lvl="1"/>
            <a:endParaRPr lang="fi-FI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b="1" i="1" dirty="0"/>
              <a:t>Lapsen pitäminen vanhempien riidan ulkopuolella</a:t>
            </a:r>
          </a:p>
          <a:p>
            <a:pPr lvl="1"/>
            <a:r>
              <a:rPr lang="fi-FI" i="1" dirty="0"/>
              <a:t>osalla vanhemmista peiliin katsomisen paikka</a:t>
            </a:r>
          </a:p>
        </p:txBody>
      </p:sp>
    </p:spTree>
    <p:extLst>
      <p:ext uri="{BB962C8B-B14F-4D97-AF65-F5344CB8AC3E}">
        <p14:creationId xmlns:p14="http://schemas.microsoft.com/office/powerpoint/2010/main" val="246489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C3BC7-CF73-4D00-88E9-54AE1D44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i="1" dirty="0"/>
              <a:t>KIITOS MIELENKIINNOSTA !</a:t>
            </a:r>
          </a:p>
        </p:txBody>
      </p:sp>
      <p:pic>
        <p:nvPicPr>
          <p:cNvPr id="5" name="Sisällön paikkamerkki 4" descr="Kuva, joka sisältää kohteen koira, sisä, lattia, nisäkäs&#10;&#10;Kuvaus luotu automaattisesti">
            <a:extLst>
              <a:ext uri="{FF2B5EF4-FFF2-40B4-BE49-F238E27FC236}">
                <a16:creationId xmlns:a16="http://schemas.microsoft.com/office/drawing/2014/main" id="{0C3F2012-9F83-4DEE-A3E1-7F9843B32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99" y="1763481"/>
            <a:ext cx="6144202" cy="4131241"/>
          </a:xfrm>
        </p:spPr>
      </p:pic>
    </p:spTree>
    <p:extLst>
      <p:ext uri="{BB962C8B-B14F-4D97-AF65-F5344CB8AC3E}">
        <p14:creationId xmlns:p14="http://schemas.microsoft.com/office/powerpoint/2010/main" val="425888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A8F3C3-A81D-431C-853A-24AEA2FD5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5351"/>
            <a:ext cx="9144000" cy="952500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/>
              <a:t>PIRKANMAAN KÄRÄJÄOIKEUS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A36CF905-8D19-49D4-B83A-CF52D9C0B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7851"/>
            <a:ext cx="9144000" cy="436244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i-FI" sz="2800" i="1" dirty="0"/>
              <a:t>Suomen kolmanneksi suurin käräjäoikeus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i="1" dirty="0"/>
              <a:t>Pirkanmaan maakunta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i="1" dirty="0"/>
              <a:t>väestöpohja 539.000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i-FI" sz="2800" i="1" dirty="0"/>
              <a:t>Henkilöstö 180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i="1" dirty="0"/>
              <a:t>käräjätuomareita 1+48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i-FI" sz="2800" i="1" dirty="0"/>
              <a:t>4 lainkäyttöosastoa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i="1" dirty="0"/>
              <a:t>2 riitaosastoa + 2 rikososastoa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i="1" dirty="0"/>
              <a:t>lapsiasiat 1. osastolla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fi-FI" sz="2200" i="1" dirty="0"/>
              <a:t>12 käräjätuomaria + 14 käräjäsihteeriä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fi-FI" sz="2200" i="1" dirty="0"/>
              <a:t>isyysasiat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fi-FI" sz="2200" i="1" dirty="0"/>
              <a:t>huolto, asuminen, tapaamisoikeus, elatusapu</a:t>
            </a:r>
            <a:endParaRPr lang="fi-FI" sz="2000" i="1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fi-FI" sz="2200" i="1" dirty="0"/>
              <a:t>täytäntöönpano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fi-FI" sz="2200" i="1" dirty="0"/>
              <a:t>lapsisovittelu (</a:t>
            </a:r>
            <a:r>
              <a:rPr lang="fi-FI" sz="2200" i="1" dirty="0" err="1"/>
              <a:t>follo</a:t>
            </a:r>
            <a:r>
              <a:rPr lang="fi-FI" sz="2200" i="1" dirty="0"/>
              <a:t>)</a:t>
            </a:r>
          </a:p>
          <a:p>
            <a:pPr lvl="2" algn="l"/>
            <a:endParaRPr lang="fi-FI" sz="22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8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25358A-D5B5-4933-A574-245C2178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fi-FI" sz="4000" i="1" dirty="0"/>
              <a:t>Tilastotietoa lapsiasioista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A3362-3C63-4AEA-9538-31A13CE4C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8" y="484554"/>
            <a:ext cx="5422753" cy="174325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i="1" dirty="0"/>
              <a:t>			2022	2023  	2024</a:t>
            </a:r>
          </a:p>
          <a:p>
            <a:r>
              <a:rPr lang="en-US" sz="2000" i="1" dirty="0" err="1"/>
              <a:t>Huoltoriidat</a:t>
            </a:r>
            <a:r>
              <a:rPr lang="en-US" sz="2000" i="1" dirty="0"/>
              <a:t> </a:t>
            </a:r>
            <a:r>
              <a:rPr lang="en-US" sz="2000" i="1" dirty="0" err="1"/>
              <a:t>yht</a:t>
            </a:r>
            <a:r>
              <a:rPr lang="en-US" sz="2000" i="1" dirty="0"/>
              <a:t>.</a:t>
            </a:r>
            <a:r>
              <a:rPr lang="en-US" sz="2400" i="1" dirty="0"/>
              <a:t>		</a:t>
            </a:r>
            <a:r>
              <a:rPr lang="en-US" sz="2000" b="1" dirty="0"/>
              <a:t>266	272	</a:t>
            </a:r>
            <a:r>
              <a:rPr lang="en-US" sz="2000" b="1" i="1" dirty="0"/>
              <a:t>306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i="1" dirty="0" err="1"/>
              <a:t>Käräjänotaarit</a:t>
            </a:r>
            <a:r>
              <a:rPr lang="en-US" sz="1600" i="1" dirty="0"/>
              <a:t>	  </a:t>
            </a:r>
            <a:r>
              <a:rPr lang="en-US" sz="1600" dirty="0"/>
              <a:t>44</a:t>
            </a:r>
            <a:r>
              <a:rPr lang="en-US" sz="1600" i="1" dirty="0"/>
              <a:t>	  </a:t>
            </a:r>
            <a:r>
              <a:rPr lang="en-US" sz="1600" dirty="0"/>
              <a:t>50</a:t>
            </a:r>
            <a:r>
              <a:rPr lang="en-US" sz="1600" i="1" dirty="0"/>
              <a:t>	  50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i="1" dirty="0" err="1"/>
              <a:t>Tuomarille</a:t>
            </a:r>
            <a:r>
              <a:rPr lang="en-US" sz="1600" i="1" dirty="0"/>
              <a:t> </a:t>
            </a:r>
            <a:r>
              <a:rPr lang="en-US" sz="1600" i="1" dirty="0" err="1"/>
              <a:t>siirretyt</a:t>
            </a:r>
            <a:r>
              <a:rPr lang="en-US" sz="1600" i="1" dirty="0"/>
              <a:t>	</a:t>
            </a:r>
            <a:r>
              <a:rPr lang="en-US" sz="1600" dirty="0"/>
              <a:t>138</a:t>
            </a:r>
            <a:r>
              <a:rPr lang="en-US" sz="1600" i="1" dirty="0"/>
              <a:t>	</a:t>
            </a:r>
            <a:r>
              <a:rPr lang="en-US" sz="1600" dirty="0"/>
              <a:t>127</a:t>
            </a:r>
            <a:r>
              <a:rPr lang="en-US" sz="1600" i="1" dirty="0"/>
              <a:t>	133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i="1" dirty="0" err="1"/>
              <a:t>Follosovittelut</a:t>
            </a:r>
            <a:r>
              <a:rPr lang="en-US" sz="1600" i="1" dirty="0"/>
              <a:t>	   </a:t>
            </a:r>
            <a:r>
              <a:rPr lang="en-US" sz="1600" dirty="0"/>
              <a:t>57</a:t>
            </a:r>
            <a:r>
              <a:rPr lang="en-US" sz="1600" i="1" dirty="0"/>
              <a:t>	  </a:t>
            </a:r>
            <a:r>
              <a:rPr lang="en-US" sz="1600" dirty="0"/>
              <a:t>62</a:t>
            </a:r>
            <a:r>
              <a:rPr lang="en-US" sz="1600" i="1" dirty="0"/>
              <a:t>	   90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i="1" dirty="0" err="1"/>
              <a:t>Täytäntöönpano</a:t>
            </a:r>
            <a:r>
              <a:rPr lang="en-US" sz="1600" i="1" dirty="0"/>
              <a:t>	   </a:t>
            </a:r>
            <a:r>
              <a:rPr lang="en-US" sz="1600" dirty="0"/>
              <a:t>27</a:t>
            </a:r>
            <a:r>
              <a:rPr lang="en-US" sz="1600" i="1" dirty="0"/>
              <a:t>	  </a:t>
            </a:r>
            <a:r>
              <a:rPr lang="en-US" sz="1600" dirty="0"/>
              <a:t>33</a:t>
            </a:r>
            <a:r>
              <a:rPr lang="en-US" sz="1600" i="1" dirty="0"/>
              <a:t>	   33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D66DB60-EB54-4E98-AF88-AC55BC4A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66" y="2527766"/>
            <a:ext cx="10515569" cy="36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4844B-6015-4CF8-B773-4A62A56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Huoltoriita-asian kulku käräjäoikeudessa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38F9DE-9FCF-4FB6-821E-1A7581FB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Asianosaisina vanhemmat</a:t>
            </a:r>
          </a:p>
          <a:p>
            <a:pPr lvl="1"/>
            <a:r>
              <a:rPr lang="fi-FI" i="1" dirty="0"/>
              <a:t>lapsella ei asianosaisasemaa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Käsiteltävä joutuisasti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Jaetaan pääsääntöisesti ensin käräjänotaarille, paitsi</a:t>
            </a:r>
          </a:p>
          <a:p>
            <a:pPr lvl="1"/>
            <a:r>
              <a:rPr lang="fi-FI" i="1" dirty="0"/>
              <a:t>suorat </a:t>
            </a:r>
            <a:r>
              <a:rPr lang="fi-FI" i="1" dirty="0" err="1"/>
              <a:t>follohakemukset</a:t>
            </a:r>
            <a:endParaRPr lang="fi-FI" i="1" dirty="0"/>
          </a:p>
          <a:p>
            <a:pPr lvl="1"/>
            <a:r>
              <a:rPr lang="fi-FI" i="1" dirty="0"/>
              <a:t>täytäntöönpanoasiat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Notaarin tekemä alkutarkastus</a:t>
            </a:r>
          </a:p>
          <a:p>
            <a:pPr lvl="1"/>
            <a:r>
              <a:rPr lang="fi-FI" i="1" dirty="0"/>
              <a:t>tarvittaessa täydennys hakijalta</a:t>
            </a:r>
          </a:p>
          <a:p>
            <a:pPr lvl="1"/>
            <a:r>
              <a:rPr lang="fi-FI" i="1" dirty="0"/>
              <a:t>väliaikaismääräyspyyntö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notaari konsultoi tuomaripäivystäjää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käytännössä väliaikaismääräystä ei anneta ilman kuulemista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”ERITTÄIN KIIREELLINEN VÄLIAIKAISMÄÄRÄYSPYYNTÖ !!!”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49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6920B-16D3-4DE9-B4DD-4405C8F0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Vastapuolen kuuleminen</a:t>
            </a:r>
          </a:p>
          <a:p>
            <a:pPr lvl="1"/>
            <a:r>
              <a:rPr lang="fi-FI" i="1" dirty="0"/>
              <a:t>lausumapyyntö 14 pv </a:t>
            </a:r>
            <a:r>
              <a:rPr lang="fi-FI" i="1" dirty="0" err="1"/>
              <a:t>vot</a:t>
            </a:r>
            <a:endParaRPr lang="fi-FI" i="1" dirty="0"/>
          </a:p>
          <a:p>
            <a:pPr lvl="1"/>
            <a:r>
              <a:rPr lang="fi-FI" i="1" dirty="0"/>
              <a:t>tarvittaessa haastemiestiedoksianto</a:t>
            </a:r>
          </a:p>
          <a:p>
            <a:pPr lvl="1"/>
            <a:r>
              <a:rPr lang="fi-FI" i="1" dirty="0"/>
              <a:t>lisäaikapyynnöt yleisiä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Jos riidaton/vastapuoli ei vastaa</a:t>
            </a:r>
          </a:p>
          <a:p>
            <a:pPr lvl="1"/>
            <a:r>
              <a:rPr lang="fi-FI" i="1" dirty="0"/>
              <a:t>notaari ratkaisee</a:t>
            </a:r>
          </a:p>
          <a:p>
            <a:pPr lvl="1"/>
            <a:r>
              <a:rPr lang="fi-FI" i="1" dirty="0"/>
              <a:t>yleensä hakemuksen mukaan</a:t>
            </a:r>
          </a:p>
          <a:p>
            <a:pPr lvl="2"/>
            <a:r>
              <a:rPr lang="fi-FI" i="1" dirty="0"/>
              <a:t>lapsen etu kuitenkin huomioitava viran puolesta</a:t>
            </a:r>
          </a:p>
          <a:p>
            <a:pPr lvl="1"/>
            <a:r>
              <a:rPr lang="fi-FI" i="1" dirty="0"/>
              <a:t>ratkaisuilmoitus passiiviselle osapuolelle</a:t>
            </a:r>
          </a:p>
          <a:p>
            <a:pPr lvl="2"/>
            <a:r>
              <a:rPr lang="fi-FI" i="1" dirty="0"/>
              <a:t>”viime hetken herätys”</a:t>
            </a:r>
          </a:p>
        </p:txBody>
      </p:sp>
    </p:spTree>
    <p:extLst>
      <p:ext uri="{BB962C8B-B14F-4D97-AF65-F5344CB8AC3E}">
        <p14:creationId xmlns:p14="http://schemas.microsoft.com/office/powerpoint/2010/main" val="27754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3EBE08-CE5B-44DC-A262-60A9CC52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Riitauttava lausuma</a:t>
            </a:r>
          </a:p>
          <a:p>
            <a:pPr lvl="1"/>
            <a:r>
              <a:rPr lang="fi-FI" i="1" dirty="0" err="1"/>
              <a:t>Follosuostumuskysely</a:t>
            </a:r>
            <a:endParaRPr lang="fi-FI" i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pääsääntöisesti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jos suostumukset -&gt; </a:t>
            </a:r>
            <a:r>
              <a:rPr lang="fi-FI" i="1" dirty="0" err="1"/>
              <a:t>folloon</a:t>
            </a:r>
            <a:endParaRPr lang="fi-FI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Jos ei </a:t>
            </a:r>
            <a:r>
              <a:rPr lang="fi-FI" i="1" dirty="0" err="1"/>
              <a:t>folloa</a:t>
            </a:r>
            <a:r>
              <a:rPr lang="fi-FI" i="1" dirty="0"/>
              <a:t>/tulokseton </a:t>
            </a:r>
            <a:r>
              <a:rPr lang="fi-FI" i="1" dirty="0" err="1"/>
              <a:t>follo</a:t>
            </a:r>
            <a:endParaRPr lang="fi-FI" i="1" dirty="0"/>
          </a:p>
          <a:p>
            <a:pPr lvl="1"/>
            <a:r>
              <a:rPr lang="fi-FI" i="1" dirty="0"/>
              <a:t>-&gt; tuomarijako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Valmisteluistunto</a:t>
            </a:r>
          </a:p>
          <a:p>
            <a:pPr lvl="1"/>
            <a:r>
              <a:rPr lang="fi-FI" i="1" dirty="0"/>
              <a:t>ilman aiheetonta viivytystä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 err="1"/>
              <a:t>TI:n</a:t>
            </a:r>
            <a:r>
              <a:rPr lang="fi-FI" i="1" dirty="0"/>
              <a:t> ja avustajien aikataulut </a:t>
            </a:r>
          </a:p>
          <a:p>
            <a:pPr lvl="1"/>
            <a:r>
              <a:rPr lang="fi-FI" i="1" dirty="0"/>
              <a:t>asian ”perkaaminen”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1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A9EAE5-472A-4FFB-BEDE-885BAE68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i="1" dirty="0"/>
              <a:t>mahdollinen väliaikaismääräys</a:t>
            </a:r>
          </a:p>
          <a:p>
            <a:pPr lvl="1"/>
            <a:r>
              <a:rPr lang="fi-FI" i="1" dirty="0"/>
              <a:t>annetaan oikeudenkäynnin ajaksi</a:t>
            </a:r>
          </a:p>
          <a:p>
            <a:pPr lvl="1"/>
            <a:r>
              <a:rPr lang="fi-FI" i="1" dirty="0"/>
              <a:t>tilanteen rauhoittaminen oikeudenkäynnin ajaksi</a:t>
            </a:r>
          </a:p>
          <a:p>
            <a:pPr lvl="2"/>
            <a:r>
              <a:rPr lang="fi-FI" i="1" dirty="0"/>
              <a:t>status quo</a:t>
            </a:r>
          </a:p>
          <a:p>
            <a:r>
              <a:rPr lang="fi-FI" i="1" dirty="0"/>
              <a:t>olosuhdeselvityksen tarpeen kartoitus</a:t>
            </a:r>
          </a:p>
          <a:p>
            <a:pPr lvl="1"/>
            <a:r>
              <a:rPr lang="fi-FI" i="1" dirty="0"/>
              <a:t>hankitaan tarvittaessa</a:t>
            </a:r>
          </a:p>
          <a:p>
            <a:pPr lvl="1"/>
            <a:r>
              <a:rPr lang="fi-FI" i="1" dirty="0"/>
              <a:t>lapsen kuuleminen</a:t>
            </a:r>
          </a:p>
          <a:p>
            <a:pPr lvl="1"/>
            <a:r>
              <a:rPr lang="fi-FI" i="1" dirty="0"/>
              <a:t>lapsen kotipaikan hyvinvointialue tekee</a:t>
            </a:r>
          </a:p>
          <a:p>
            <a:pPr lvl="1"/>
            <a:r>
              <a:rPr lang="fi-FI" i="1" dirty="0"/>
              <a:t>laatiminen kestää yleensä yli puoli vuotta</a:t>
            </a:r>
          </a:p>
          <a:p>
            <a:pPr lvl="2"/>
            <a:r>
              <a:rPr lang="fi-FI" i="1" dirty="0" err="1"/>
              <a:t>Pirhassa</a:t>
            </a:r>
            <a:r>
              <a:rPr lang="fi-FI" i="1" dirty="0"/>
              <a:t> tavoiteaika 7 kk</a:t>
            </a:r>
          </a:p>
          <a:p>
            <a:r>
              <a:rPr lang="fi-FI" i="1" dirty="0"/>
              <a:t>joskus myös varsinainen pääkäsittely samalla</a:t>
            </a:r>
          </a:p>
        </p:txBody>
      </p:sp>
    </p:spTree>
    <p:extLst>
      <p:ext uri="{BB962C8B-B14F-4D97-AF65-F5344CB8AC3E}">
        <p14:creationId xmlns:p14="http://schemas.microsoft.com/office/powerpoint/2010/main" val="98353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85CDAF-132B-4171-B2EA-C5A1BF7DB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Pääkäsittely</a:t>
            </a:r>
          </a:p>
          <a:p>
            <a:pPr lvl="1"/>
            <a:r>
              <a:rPr lang="fi-FI" i="1" dirty="0"/>
              <a:t>Yleensä yhden tuomarin kokoonpano</a:t>
            </a:r>
          </a:p>
          <a:p>
            <a:pPr lvl="2">
              <a:buFontTx/>
              <a:buChar char="-"/>
            </a:pPr>
            <a:r>
              <a:rPr lang="fi-FI" i="1" dirty="0"/>
              <a:t>myös kolmen tuomarin kokoonpano mahdollinen</a:t>
            </a:r>
          </a:p>
          <a:p>
            <a:pPr lvl="1"/>
            <a:r>
              <a:rPr lang="fi-FI" i="1" dirty="0"/>
              <a:t>Näytön vastaanottaminen</a:t>
            </a:r>
          </a:p>
          <a:p>
            <a:pPr lvl="1"/>
            <a:r>
              <a:rPr lang="fi-FI" i="1" dirty="0"/>
              <a:t>Asiakirjatodistelu</a:t>
            </a:r>
          </a:p>
          <a:p>
            <a:pPr lvl="1"/>
            <a:r>
              <a:rPr lang="fi-FI" i="1" dirty="0"/>
              <a:t>Henkilötodistelu</a:t>
            </a:r>
          </a:p>
          <a:p>
            <a:pPr lvl="2"/>
            <a:r>
              <a:rPr lang="fi-FI" i="1" dirty="0"/>
              <a:t>vanhempien kuuleminen</a:t>
            </a:r>
          </a:p>
          <a:p>
            <a:pPr lvl="2"/>
            <a:r>
              <a:rPr lang="fi-FI" i="1" dirty="0"/>
              <a:t>olosuhdeselvityksen tekijät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i="1" dirty="0"/>
              <a:t>ei yleensä tarpeen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i="1" dirty="0" err="1"/>
              <a:t>täsmäkuuleminen</a:t>
            </a:r>
            <a:endParaRPr lang="fi-FI" i="1" dirty="0"/>
          </a:p>
          <a:p>
            <a:pPr lvl="2"/>
            <a:r>
              <a:rPr lang="fi-FI" i="1" dirty="0"/>
              <a:t>todistajat</a:t>
            </a:r>
          </a:p>
          <a:p>
            <a:pPr lvl="3"/>
            <a:r>
              <a:rPr lang="fi-FI" i="1" dirty="0"/>
              <a:t>läheistodistajien näyttöarvo ?</a:t>
            </a:r>
          </a:p>
          <a:p>
            <a:pPr lvl="1"/>
            <a:r>
              <a:rPr lang="fi-FI" i="1" dirty="0"/>
              <a:t>Lapsen kuuleminen</a:t>
            </a:r>
          </a:p>
          <a:p>
            <a:pPr lvl="2"/>
            <a:r>
              <a:rPr lang="fi-FI" i="1" dirty="0"/>
              <a:t>yleensä olosuhdeselvityksessä</a:t>
            </a:r>
          </a:p>
          <a:p>
            <a:pPr lvl="2"/>
            <a:r>
              <a:rPr lang="fi-FI" i="1" dirty="0"/>
              <a:t>harvoin tuomioistuimessa</a:t>
            </a:r>
          </a:p>
          <a:p>
            <a:pPr lvl="3"/>
            <a:r>
              <a:rPr lang="fi-FI" i="1" dirty="0"/>
              <a:t>silloinkin pääkäsittelyn ulkopuolella</a:t>
            </a:r>
          </a:p>
          <a:p>
            <a:pPr lvl="3"/>
            <a:r>
              <a:rPr lang="fi-FI" i="1" dirty="0"/>
              <a:t>joko tuomari yksin tai yhdessä </a:t>
            </a:r>
            <a:r>
              <a:rPr lang="fi-FI" i="1" dirty="0" err="1"/>
              <a:t>folloavustajan</a:t>
            </a:r>
            <a:r>
              <a:rPr lang="fi-FI" i="1" dirty="0"/>
              <a:t> kanssa</a:t>
            </a:r>
          </a:p>
          <a:p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65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070EDF-3BFB-4DFC-B4A5-3D4451546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i="1" dirty="0"/>
              <a:t>Päätös</a:t>
            </a:r>
          </a:p>
          <a:p>
            <a:pPr lvl="1"/>
            <a:r>
              <a:rPr lang="fi-FI" i="1" dirty="0"/>
              <a:t>yleensä kahden viikon kuluessa</a:t>
            </a:r>
          </a:p>
          <a:p>
            <a:pPr lvl="1"/>
            <a:r>
              <a:rPr lang="fi-FI" i="1" dirty="0"/>
              <a:t>lähetetään asianosaisille/avustajille</a:t>
            </a:r>
          </a:p>
          <a:p>
            <a:pPr lvl="1"/>
            <a:r>
              <a:rPr lang="fi-FI" i="1" dirty="0"/>
              <a:t>joskus myös julistetaan pääkäsittelyn päätteeksi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i="1" dirty="0"/>
              <a:t>perustelut pääpiirteittäin puhekielellä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 Muutoksenhaku</a:t>
            </a:r>
          </a:p>
          <a:p>
            <a:pPr lvl="1"/>
            <a:r>
              <a:rPr lang="fi-FI" i="1" dirty="0"/>
              <a:t>valitus hovioikeuteen</a:t>
            </a:r>
          </a:p>
          <a:p>
            <a:pPr lvl="1"/>
            <a:r>
              <a:rPr lang="fi-FI" i="1" dirty="0"/>
              <a:t>ennakkopäätösvalitus korkeimpaan oikeuteen</a:t>
            </a:r>
          </a:p>
          <a:p>
            <a:pPr lvl="2"/>
            <a:r>
              <a:rPr lang="fi-FI" i="1" dirty="0"/>
              <a:t>erittäin harvinainen</a:t>
            </a:r>
          </a:p>
          <a:p>
            <a:pPr lvl="1"/>
            <a:r>
              <a:rPr lang="fi-FI" b="1" i="1" dirty="0"/>
              <a:t>päätös täytäntöönpanokelpoinen pääsääntöisesti heti</a:t>
            </a:r>
            <a:endParaRPr lang="fi-FI" i="1" dirty="0"/>
          </a:p>
          <a:p>
            <a:pPr lvl="2"/>
            <a:r>
              <a:rPr lang="fi-FI" i="1" dirty="0"/>
              <a:t>muutoksenhakutuomioistuin voi keskeyttää täytäntöönpanon</a:t>
            </a:r>
          </a:p>
        </p:txBody>
      </p:sp>
    </p:spTree>
    <p:extLst>
      <p:ext uri="{BB962C8B-B14F-4D97-AF65-F5344CB8AC3E}">
        <p14:creationId xmlns:p14="http://schemas.microsoft.com/office/powerpoint/2010/main" val="376919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790</Words>
  <Application>Microsoft Office PowerPoint</Application>
  <PresentationFormat>Laajakuva</PresentationFormat>
  <Paragraphs>184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Office-teema</vt:lpstr>
      <vt:lpstr>Office-teema</vt:lpstr>
      <vt:lpstr>RIITAISAT EROT</vt:lpstr>
      <vt:lpstr>PIRKANMAAN KÄRÄJÄOIKEUS</vt:lpstr>
      <vt:lpstr>Tilastotietoa lapsiasioista</vt:lpstr>
      <vt:lpstr>Huoltoriita-asian kulku käräjäoikeudessa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Lapsen edun arviointikriteerit</vt:lpstr>
      <vt:lpstr>PowerPoint-esitys</vt:lpstr>
      <vt:lpstr>PowerPoint-esitys</vt:lpstr>
      <vt:lpstr>PowerPoint-esitys</vt:lpstr>
      <vt:lpstr>PowerPoint-esitys</vt:lpstr>
      <vt:lpstr>KIITOS MIELENKIINNOSTA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ERON EDESSÄ</dc:title>
  <dc:creator>Jylhä Jyrki (KO)</dc:creator>
  <cp:lastModifiedBy>Jylhä Jyrki (KO)</cp:lastModifiedBy>
  <cp:revision>71</cp:revision>
  <dcterms:created xsi:type="dcterms:W3CDTF">2021-03-29T17:15:47Z</dcterms:created>
  <dcterms:modified xsi:type="dcterms:W3CDTF">2025-11-03T04:45:30Z</dcterms:modified>
</cp:coreProperties>
</file>