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lata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Bold" panose="020B0806030504020204" charset="0"/>
      <p:regular r:id="rId31"/>
      <p:bold r:id="rId32"/>
    </p:embeddedFont>
    <p:embeddedFont>
      <p:font typeface="Open Sans Light" panose="020B030603050402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6/11/relationships/changesInfo" Target="changesInfos/changesInfo1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na Plihtari" userId="25b0dc53-a08f-44d4-afa5-a9ab13de9966" providerId="ADAL" clId="{3B22AECE-6E49-42C7-AAD8-4931E85BB331}"/>
    <pc:docChg chg="modSld">
      <pc:chgData name="Elina Plihtari" userId="25b0dc53-a08f-44d4-afa5-a9ab13de9966" providerId="ADAL" clId="{3B22AECE-6E49-42C7-AAD8-4931E85BB331}" dt="2023-12-18T07:12:27.701" v="4" actId="20577"/>
      <pc:docMkLst>
        <pc:docMk/>
      </pc:docMkLst>
      <pc:sldChg chg="modSp mod">
        <pc:chgData name="Elina Plihtari" userId="25b0dc53-a08f-44d4-afa5-a9ab13de9966" providerId="ADAL" clId="{3B22AECE-6E49-42C7-AAD8-4931E85BB331}" dt="2023-12-18T07:11:07.446" v="0" actId="14100"/>
        <pc:sldMkLst>
          <pc:docMk/>
          <pc:sldMk cId="0" sldId="261"/>
        </pc:sldMkLst>
        <pc:picChg chg="mod">
          <ac:chgData name="Elina Plihtari" userId="25b0dc53-a08f-44d4-afa5-a9ab13de9966" providerId="ADAL" clId="{3B22AECE-6E49-42C7-AAD8-4931E85BB331}" dt="2023-12-18T07:11:07.446" v="0" actId="14100"/>
          <ac:picMkLst>
            <pc:docMk/>
            <pc:sldMk cId="0" sldId="261"/>
            <ac:picMk id="5" creationId="{00000000-0000-0000-0000-000000000000}"/>
          </ac:picMkLst>
        </pc:picChg>
      </pc:sldChg>
      <pc:sldChg chg="modSp mod">
        <pc:chgData name="Elina Plihtari" userId="25b0dc53-a08f-44d4-afa5-a9ab13de9966" providerId="ADAL" clId="{3B22AECE-6E49-42C7-AAD8-4931E85BB331}" dt="2023-12-18T07:12:27.701" v="4" actId="20577"/>
        <pc:sldMkLst>
          <pc:docMk/>
          <pc:sldMk cId="0" sldId="263"/>
        </pc:sldMkLst>
        <pc:spChg chg="mod">
          <ac:chgData name="Elina Plihtari" userId="25b0dc53-a08f-44d4-afa5-a9ab13de9966" providerId="ADAL" clId="{3B22AECE-6E49-42C7-AAD8-4931E85BB331}" dt="2023-12-18T07:12:27.701" v="4" actId="20577"/>
          <ac:spMkLst>
            <pc:docMk/>
            <pc:sldMk cId="0" sldId="263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jpe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watch?v=qgubGZIHn54" TargetMode="Externa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qgubGZIHn5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3298264" y="0"/>
            <a:ext cx="12442264" cy="1244226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1808509" y="5143500"/>
            <a:ext cx="7963168" cy="79631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2529223" y="-1583528"/>
            <a:ext cx="3557923" cy="3557923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C3879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8536352">
            <a:off x="-2531497" y="6879275"/>
            <a:ext cx="14404600" cy="2461877"/>
          </a:xfrm>
          <a:custGeom>
            <a:avLst/>
            <a:gdLst/>
            <a:ahLst/>
            <a:cxnLst/>
            <a:rect l="l" t="t" r="r" b="b"/>
            <a:pathLst>
              <a:path w="14404600" h="2461877">
                <a:moveTo>
                  <a:pt x="0" y="0"/>
                </a:moveTo>
                <a:lnTo>
                  <a:pt x="14404601" y="0"/>
                </a:lnTo>
                <a:lnTo>
                  <a:pt x="14404601" y="2461877"/>
                </a:lnTo>
                <a:lnTo>
                  <a:pt x="0" y="246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3" name="Freeform 13"/>
          <p:cNvSpPr/>
          <p:nvPr/>
        </p:nvSpPr>
        <p:spPr>
          <a:xfrm>
            <a:off x="0" y="8329093"/>
            <a:ext cx="4670804" cy="2026678"/>
          </a:xfrm>
          <a:custGeom>
            <a:avLst/>
            <a:gdLst/>
            <a:ahLst/>
            <a:cxnLst/>
            <a:rect l="l" t="t" r="r" b="b"/>
            <a:pathLst>
              <a:path w="4670804" h="2026678">
                <a:moveTo>
                  <a:pt x="0" y="0"/>
                </a:moveTo>
                <a:lnTo>
                  <a:pt x="4670804" y="0"/>
                </a:lnTo>
                <a:lnTo>
                  <a:pt x="4670804" y="2026678"/>
                </a:lnTo>
                <a:lnTo>
                  <a:pt x="0" y="20266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4" name="TextBox 14"/>
          <p:cNvSpPr txBox="1"/>
          <p:nvPr/>
        </p:nvSpPr>
        <p:spPr>
          <a:xfrm>
            <a:off x="1878168" y="2577096"/>
            <a:ext cx="15381132" cy="2822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54"/>
              </a:lnSpc>
            </a:pPr>
            <a:r>
              <a:rPr lang="en-US" sz="8110">
                <a:solidFill>
                  <a:srgbClr val="23318E"/>
                </a:solidFill>
                <a:latin typeface="Alata"/>
              </a:rPr>
              <a:t>Yksinäisyydestä yhteisöllisyyteen -työpaja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9845136" y="-7677115"/>
            <a:ext cx="12820615" cy="128206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402048">
            <a:off x="-5659124" y="-554114"/>
            <a:ext cx="13935307" cy="5173483"/>
          </a:xfrm>
          <a:custGeom>
            <a:avLst/>
            <a:gdLst/>
            <a:ahLst/>
            <a:cxnLst/>
            <a:rect l="l" t="t" r="r" b="b"/>
            <a:pathLst>
              <a:path w="13935307" h="5173483">
                <a:moveTo>
                  <a:pt x="0" y="0"/>
                </a:moveTo>
                <a:lnTo>
                  <a:pt x="13935307" y="0"/>
                </a:lnTo>
                <a:lnTo>
                  <a:pt x="13935307" y="5173482"/>
                </a:lnTo>
                <a:lnTo>
                  <a:pt x="0" y="51734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1670151" y="693792"/>
            <a:ext cx="17034464" cy="1127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6600">
                <a:solidFill>
                  <a:srgbClr val="23318E"/>
                </a:solidFill>
                <a:latin typeface="Alata"/>
              </a:rPr>
              <a:t>3. Miten yksinäisyys vaikuttaa ajatteluun?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138031" y="2891910"/>
            <a:ext cx="7737631" cy="7737600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968756" y="2312596"/>
            <a:ext cx="10050047" cy="6945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5"/>
              </a:lnSpc>
              <a:spcBef>
                <a:spcPct val="0"/>
              </a:spcBef>
            </a:pPr>
            <a:r>
              <a:rPr lang="en-US" sz="3297">
                <a:solidFill>
                  <a:srgbClr val="23318E"/>
                </a:solidFill>
                <a:latin typeface="Alata"/>
              </a:rPr>
              <a:t>•Yksinäinen näkee enemmän uhat kuin mahdollisuudet</a:t>
            </a:r>
          </a:p>
          <a:p>
            <a:pPr>
              <a:lnSpc>
                <a:spcPts val="4615"/>
              </a:lnSpc>
              <a:spcBef>
                <a:spcPct val="0"/>
              </a:spcBef>
            </a:pPr>
            <a:r>
              <a:rPr lang="en-US" sz="3297">
                <a:solidFill>
                  <a:srgbClr val="23318E"/>
                </a:solidFill>
                <a:latin typeface="Alata"/>
              </a:rPr>
              <a:t> -huomio kiinnittyy negatiivisiin asioihin</a:t>
            </a:r>
          </a:p>
          <a:p>
            <a:pPr>
              <a:lnSpc>
                <a:spcPts val="4615"/>
              </a:lnSpc>
              <a:spcBef>
                <a:spcPct val="0"/>
              </a:spcBef>
            </a:pPr>
            <a:r>
              <a:rPr lang="en-US" sz="3297">
                <a:solidFill>
                  <a:srgbClr val="23318E"/>
                </a:solidFill>
                <a:latin typeface="Alata"/>
              </a:rPr>
              <a:t> -ajatusvääristymät</a:t>
            </a:r>
          </a:p>
          <a:p>
            <a:pPr>
              <a:lnSpc>
                <a:spcPts val="4615"/>
              </a:lnSpc>
              <a:spcBef>
                <a:spcPct val="0"/>
              </a:spcBef>
            </a:pPr>
            <a:endParaRPr lang="en-US" sz="3297">
              <a:solidFill>
                <a:srgbClr val="23318E"/>
              </a:solidFill>
              <a:latin typeface="Alata"/>
            </a:endParaRPr>
          </a:p>
          <a:p>
            <a:pPr>
              <a:lnSpc>
                <a:spcPts val="4615"/>
              </a:lnSpc>
              <a:spcBef>
                <a:spcPct val="0"/>
              </a:spcBef>
            </a:pPr>
            <a:r>
              <a:rPr lang="en-US" sz="3297">
                <a:solidFill>
                  <a:srgbClr val="23318E"/>
                </a:solidFill>
                <a:latin typeface="Alata"/>
              </a:rPr>
              <a:t>•Kierre saattaa johtaa mm. sosiaaliseen ahdistuneisuuteen, sosiaaliseen pelkoon sekä masennukseen</a:t>
            </a:r>
          </a:p>
          <a:p>
            <a:pPr>
              <a:lnSpc>
                <a:spcPts val="4615"/>
              </a:lnSpc>
              <a:spcBef>
                <a:spcPct val="0"/>
              </a:spcBef>
            </a:pPr>
            <a:endParaRPr lang="en-US" sz="3297">
              <a:solidFill>
                <a:srgbClr val="23318E"/>
              </a:solidFill>
              <a:latin typeface="Alata"/>
            </a:endParaRPr>
          </a:p>
          <a:p>
            <a:pPr>
              <a:lnSpc>
                <a:spcPts val="4615"/>
              </a:lnSpc>
              <a:spcBef>
                <a:spcPct val="0"/>
              </a:spcBef>
            </a:pPr>
            <a:r>
              <a:rPr lang="en-US" sz="3297">
                <a:solidFill>
                  <a:srgbClr val="23318E"/>
                </a:solidFill>
                <a:latin typeface="Alata"/>
              </a:rPr>
              <a:t>•Aina tulee kuitenkin uusia mahdollisuuksia, tilaisuuksia päästä mukaan, saada onnistumisen kokemuksia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11977255" y="1319435"/>
            <a:ext cx="12820615" cy="128206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-1733117">
            <a:off x="5978452" y="2726600"/>
            <a:ext cx="19355167" cy="7185606"/>
          </a:xfrm>
          <a:custGeom>
            <a:avLst/>
            <a:gdLst/>
            <a:ahLst/>
            <a:cxnLst/>
            <a:rect l="l" t="t" r="r" b="b"/>
            <a:pathLst>
              <a:path w="19355167" h="7185606">
                <a:moveTo>
                  <a:pt x="0" y="0"/>
                </a:moveTo>
                <a:lnTo>
                  <a:pt x="19355167" y="0"/>
                </a:lnTo>
                <a:lnTo>
                  <a:pt x="19355167" y="7185606"/>
                </a:lnTo>
                <a:lnTo>
                  <a:pt x="0" y="718560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TextBox 7"/>
          <p:cNvSpPr txBox="1"/>
          <p:nvPr/>
        </p:nvSpPr>
        <p:spPr>
          <a:xfrm>
            <a:off x="418696" y="349440"/>
            <a:ext cx="12722385" cy="2671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80"/>
              </a:lnSpc>
            </a:pPr>
            <a:r>
              <a:rPr lang="en-US" sz="7700">
                <a:solidFill>
                  <a:srgbClr val="23318E"/>
                </a:solidFill>
                <a:latin typeface="Alata"/>
              </a:rPr>
              <a:t>4. Miten yksinäisyyttä voi ennaltaehkäistä?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0411" y="9808696"/>
            <a:ext cx="161651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 Bold"/>
              </a:rPr>
              <a:t>Kuva:Pixabay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49528" y="4045492"/>
            <a:ext cx="7368532" cy="7368502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76" r="-2497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Freeform 11"/>
          <p:cNvSpPr/>
          <p:nvPr/>
        </p:nvSpPr>
        <p:spPr>
          <a:xfrm>
            <a:off x="0" y="8792342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8"/>
                </a:lnTo>
                <a:lnTo>
                  <a:pt x="0" y="1494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2" name="TextBox 12"/>
          <p:cNvSpPr txBox="1"/>
          <p:nvPr/>
        </p:nvSpPr>
        <p:spPr>
          <a:xfrm>
            <a:off x="0" y="2634746"/>
            <a:ext cx="12701436" cy="6157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endParaRPr/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3318E"/>
                </a:solidFill>
                <a:latin typeface="Alata"/>
              </a:rPr>
              <a:t>Ryhmän ilmapiirillä iso merkitys. Meistä jokainen voi vaikuttaa!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3318E"/>
                </a:solidFill>
                <a:latin typeface="Alata"/>
              </a:rPr>
              <a:t>Vaatii vain rohkeutta kohdata. Katsoa silmiin, hymyillä, tervehtiä, kysyä kuulumisia, pyytää mukaan...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3318E"/>
                </a:solidFill>
                <a:latin typeface="Alata"/>
              </a:rPr>
              <a:t>Asenne. Miten hyväksyn erilaisuutta ja otan kaikki mukaan?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3318E"/>
                </a:solidFill>
                <a:latin typeface="Alata"/>
              </a:rPr>
              <a:t>Ryhmäyttäminen vahvistaa tutustumista ja luo turvallista ilmapiiriä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3318E"/>
                </a:solidFill>
                <a:latin typeface="Alata"/>
              </a:rPr>
              <a:t>Tiedon jakaminen yksinäisyydestä lisää ymmärrystä</a:t>
            </a:r>
          </a:p>
          <a:p>
            <a:pPr marL="690872" lvl="1" indent="-345436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23318E"/>
                </a:solidFill>
                <a:latin typeface="Alata"/>
              </a:rPr>
              <a:t>Jos itse kokee yksinäisyyttä, voi pienin askelin mennä kohti epämukavuusaluetta ja tehdä aloitteita, vaikka se ei helppoa olekaan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9316281">
            <a:off x="12755863" y="407641"/>
            <a:ext cx="4227497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3"/>
                </a:lnTo>
                <a:lnTo>
                  <a:pt x="0" y="152014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12871638" y="4872786"/>
            <a:ext cx="7259744" cy="725971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19414" y="818239"/>
            <a:ext cx="15188510" cy="4325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15"/>
              </a:lnSpc>
            </a:pPr>
            <a:endParaRPr/>
          </a:p>
          <a:p>
            <a:pPr>
              <a:lnSpc>
                <a:spcPts val="7915"/>
              </a:lnSpc>
            </a:pPr>
            <a:r>
              <a:rPr lang="en-US" sz="5653">
                <a:solidFill>
                  <a:srgbClr val="23318E"/>
                </a:solidFill>
                <a:latin typeface="Alata"/>
              </a:rPr>
              <a:t>5. Miten yksinäisyyteen voi saada apua?</a:t>
            </a:r>
          </a:p>
          <a:p>
            <a:pPr algn="r">
              <a:lnSpc>
                <a:spcPts val="19398"/>
              </a:lnSpc>
            </a:pPr>
            <a:endParaRPr lang="en-US" sz="5653">
              <a:solidFill>
                <a:srgbClr val="23318E"/>
              </a:solidFill>
              <a:latin typeface="Alat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19414" y="2038805"/>
            <a:ext cx="16775736" cy="673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endParaRPr/>
          </a:p>
          <a:p>
            <a:pPr>
              <a:lnSpc>
                <a:spcPts val="4759"/>
              </a:lnSpc>
              <a:spcBef>
                <a:spcPct val="0"/>
              </a:spcBef>
            </a:pPr>
            <a:endParaRPr/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Jos itse koet yksinäisyyttä, et ole ainoa!</a:t>
            </a:r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Kokemuksista voi puhua jollekin turvalliselle aikuiselle</a:t>
            </a:r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Tunnistatko omia haitallisia ajatuksia? Vaikka tunteet ovat totta, niin ajatukset eivät. Haasta ajatuksia ja voit pikkuhiljaa muuttaa toimintaa</a:t>
            </a:r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Harrastusten tai vertaisryhmien kautta voi löytää samanhenkisiä ihmisiä</a:t>
            </a:r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Netin kaverisovellusten kautta voi tutustua uusiin ihmisiin.</a:t>
            </a:r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MLL Nuortennetti, Kriisipuhelin, Sekasin-chat..</a:t>
            </a:r>
          </a:p>
          <a:p>
            <a:pPr marL="734051" lvl="1" indent="-367026">
              <a:lnSpc>
                <a:spcPts val="4759"/>
              </a:lnSpc>
              <a:spcBef>
                <a:spcPct val="0"/>
              </a:spcBef>
              <a:buFont typeface="Arial"/>
              <a:buChar char="•"/>
            </a:pPr>
            <a:r>
              <a:rPr lang="en-US" sz="3399">
                <a:solidFill>
                  <a:srgbClr val="23318E"/>
                </a:solidFill>
                <a:latin typeface="Alata"/>
              </a:rPr>
              <a:t>Mielenterveystalo.fi: yksinäisyyden omahoito-ohjelma</a:t>
            </a:r>
          </a:p>
          <a:p>
            <a:pPr algn="l">
              <a:lnSpc>
                <a:spcPts val="3919"/>
              </a:lnSpc>
              <a:spcBef>
                <a:spcPct val="0"/>
              </a:spcBef>
            </a:pPr>
            <a:endParaRPr lang="en-US" sz="3399">
              <a:solidFill>
                <a:srgbClr val="23318E"/>
              </a:solidFill>
              <a:latin typeface="Alata"/>
            </a:endParaRPr>
          </a:p>
          <a:p>
            <a:pPr algn="ctr">
              <a:lnSpc>
                <a:spcPts val="2659"/>
              </a:lnSpc>
              <a:spcBef>
                <a:spcPct val="0"/>
              </a:spcBef>
            </a:pPr>
            <a:endParaRPr lang="en-US" sz="3399">
              <a:solidFill>
                <a:srgbClr val="23318E"/>
              </a:solidFill>
              <a:latin typeface="Alata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-138141" y="8952304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7"/>
                </a:lnTo>
                <a:lnTo>
                  <a:pt x="0" y="14946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 rot="-402048">
            <a:off x="-1647626" y="-2930811"/>
            <a:ext cx="13935307" cy="5173483"/>
          </a:xfrm>
          <a:custGeom>
            <a:avLst/>
            <a:gdLst/>
            <a:ahLst/>
            <a:cxnLst/>
            <a:rect l="l" t="t" r="r" b="b"/>
            <a:pathLst>
              <a:path w="13935307" h="5173483">
                <a:moveTo>
                  <a:pt x="0" y="0"/>
                </a:moveTo>
                <a:lnTo>
                  <a:pt x="13935307" y="0"/>
                </a:lnTo>
                <a:lnTo>
                  <a:pt x="13935307" y="5173483"/>
                </a:lnTo>
                <a:lnTo>
                  <a:pt x="0" y="51734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2054604" y="0"/>
            <a:ext cx="7366394" cy="736639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11" y="1288427"/>
            <a:ext cx="5890694" cy="471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4"/>
              </a:lnSpc>
            </a:pPr>
            <a:r>
              <a:rPr lang="en-US" sz="3810">
                <a:solidFill>
                  <a:srgbClr val="23318E"/>
                </a:solidFill>
                <a:latin typeface="Alata"/>
              </a:rPr>
              <a:t> Mitkä ovat </a:t>
            </a:r>
          </a:p>
          <a:p>
            <a:pPr>
              <a:lnSpc>
                <a:spcPts val="5334"/>
              </a:lnSpc>
            </a:pPr>
            <a:r>
              <a:rPr lang="en-US" sz="3810">
                <a:solidFill>
                  <a:srgbClr val="23318E"/>
                </a:solidFill>
                <a:latin typeface="Alata"/>
              </a:rPr>
              <a:t> mielestäsi 3 tärkeintä</a:t>
            </a:r>
          </a:p>
          <a:p>
            <a:pPr>
              <a:lnSpc>
                <a:spcPts val="5334"/>
              </a:lnSpc>
            </a:pPr>
            <a:r>
              <a:rPr lang="en-US" sz="3810">
                <a:solidFill>
                  <a:srgbClr val="23318E"/>
                </a:solidFill>
                <a:latin typeface="Alata"/>
              </a:rPr>
              <a:t> sosiaalista taitoa, jotta    ryhmään on kaikkien  mukava tulla ja olla?</a:t>
            </a:r>
          </a:p>
          <a:p>
            <a:pPr>
              <a:lnSpc>
                <a:spcPts val="5334"/>
              </a:lnSpc>
            </a:pPr>
            <a:endParaRPr lang="en-US" sz="3810">
              <a:solidFill>
                <a:srgbClr val="23318E"/>
              </a:solidFill>
              <a:latin typeface="Alata"/>
            </a:endParaRPr>
          </a:p>
          <a:p>
            <a:pPr>
              <a:lnSpc>
                <a:spcPts val="5334"/>
              </a:lnSpc>
            </a:pPr>
            <a:r>
              <a:rPr lang="en-US" sz="3810">
                <a:solidFill>
                  <a:srgbClr val="23318E"/>
                </a:solidFill>
                <a:latin typeface="Alata"/>
              </a:rPr>
              <a:t> Miksi?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4353" y="464545"/>
            <a:ext cx="5592031" cy="952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•Tervehtiminen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•Silmiin katsominen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•Kaikkien mielipiteiden kuuntelu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•Rakentavan palautteen antaminen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•Kannustaminen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•Rehellisyys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•Sanotaan kiitos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•Kysytään kuulumisia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•Hymyillään toisille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•Tehdään asioita, joista tulee toisille hyvä mieli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•Omien mielipiteiden esiin tuominen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1C3879"/>
                </a:solidFill>
                <a:latin typeface="Alata"/>
              </a:rPr>
              <a:t>•Kaikkien mukaan ottaminen</a:t>
            </a:r>
          </a:p>
          <a:p>
            <a:pPr>
              <a:lnSpc>
                <a:spcPts val="4479"/>
              </a:lnSpc>
            </a:pPr>
            <a:endParaRPr lang="en-US" sz="3199">
              <a:solidFill>
                <a:srgbClr val="1C3879"/>
              </a:solidFill>
              <a:latin typeface="Ala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73321" y="-57150"/>
            <a:ext cx="6714679" cy="1137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•Anteeksi pyytäminen 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•Anteeksi antaminen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•Ymmärrys, että yksinäisyys/ulkopuoli-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suus on kurjaa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•Erilaisuuden hyväksyminen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•Rohkeus puuttua epäoikeudenmukaisuuteen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•Ei puhuta muiden puheen päälle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•Toisten auttaminen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•Avun/neuvon pyytäminen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•Ratkaisujen ehdottaminen ongelmiin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•Kuuntelu ja läsnäolo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•Empaattisuus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•Tunteiden tunnistaminen ja rakentava ilmaiseminen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•Yhteistyön tekeminen kenen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1C3879"/>
                </a:solidFill>
                <a:latin typeface="Alata"/>
              </a:rPr>
              <a:t> kanssa vain</a:t>
            </a:r>
          </a:p>
          <a:p>
            <a:pPr>
              <a:lnSpc>
                <a:spcPts val="4344"/>
              </a:lnSpc>
            </a:pPr>
            <a:endParaRPr lang="en-US" sz="3103">
              <a:solidFill>
                <a:srgbClr val="1C3879"/>
              </a:solidFill>
              <a:latin typeface="Alata"/>
            </a:endParaRPr>
          </a:p>
          <a:p>
            <a:pPr>
              <a:lnSpc>
                <a:spcPts val="4344"/>
              </a:lnSpc>
            </a:pPr>
            <a:endParaRPr lang="en-US" sz="3103">
              <a:solidFill>
                <a:srgbClr val="1C3879"/>
              </a:solidFill>
              <a:latin typeface="Alata"/>
            </a:endParaRPr>
          </a:p>
        </p:txBody>
      </p:sp>
      <p:sp>
        <p:nvSpPr>
          <p:cNvPr id="9" name="Freeform 9"/>
          <p:cNvSpPr/>
          <p:nvPr/>
        </p:nvSpPr>
        <p:spPr>
          <a:xfrm rot="2131107">
            <a:off x="-743221" y="7105845"/>
            <a:ext cx="10531891" cy="4304910"/>
          </a:xfrm>
          <a:custGeom>
            <a:avLst/>
            <a:gdLst/>
            <a:ahLst/>
            <a:cxnLst/>
            <a:rect l="l" t="t" r="r" b="b"/>
            <a:pathLst>
              <a:path w="10531891" h="4304910">
                <a:moveTo>
                  <a:pt x="0" y="0"/>
                </a:moveTo>
                <a:lnTo>
                  <a:pt x="10531891" y="0"/>
                </a:lnTo>
                <a:lnTo>
                  <a:pt x="10531891" y="4304910"/>
                </a:lnTo>
                <a:lnTo>
                  <a:pt x="0" y="43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-138141" y="8952304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7"/>
                </a:lnTo>
                <a:lnTo>
                  <a:pt x="0" y="1494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2054604" y="0"/>
            <a:ext cx="7366394" cy="736639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2511" y="1288427"/>
            <a:ext cx="5541842" cy="4713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34"/>
              </a:lnSpc>
            </a:pPr>
            <a:r>
              <a:rPr lang="en-US" sz="3810">
                <a:solidFill>
                  <a:srgbClr val="23318E"/>
                </a:solidFill>
                <a:latin typeface="Alata"/>
              </a:rPr>
              <a:t> Mikä sosiaalisista taidoista on oma vahvuutesi?</a:t>
            </a:r>
          </a:p>
          <a:p>
            <a:pPr>
              <a:lnSpc>
                <a:spcPts val="5334"/>
              </a:lnSpc>
            </a:pPr>
            <a:endParaRPr lang="en-US" sz="3810">
              <a:solidFill>
                <a:srgbClr val="23318E"/>
              </a:solidFill>
              <a:latin typeface="Alata"/>
            </a:endParaRPr>
          </a:p>
          <a:p>
            <a:pPr>
              <a:lnSpc>
                <a:spcPts val="5334"/>
              </a:lnSpc>
            </a:pPr>
            <a:r>
              <a:rPr lang="en-US" sz="3810">
                <a:solidFill>
                  <a:srgbClr val="23318E"/>
                </a:solidFill>
                <a:latin typeface="Alata"/>
              </a:rPr>
              <a:t>Mitä taitoa haluaisit vielä vahvistaa entisestään?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714353" y="464545"/>
            <a:ext cx="5592031" cy="9529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•Tervehtiminen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•Silmiin katsominen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•Kaikkien mielipiteiden kuuntelu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•Rakentavan palautteen antaminen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•Kannustaminen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•Rehellisyys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•Sanotaan kiitos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•Kysytään kuulumisia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•Hymyillään toisille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•Tehdään asioita, joista tulee toisille hyvä mieli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•Omien mielipiteiden esiin tuominen</a:t>
            </a:r>
          </a:p>
          <a:p>
            <a:pPr>
              <a:lnSpc>
                <a:spcPts val="4479"/>
              </a:lnSpc>
            </a:pPr>
            <a:r>
              <a:rPr lang="en-US" sz="3199">
                <a:solidFill>
                  <a:srgbClr val="23318E"/>
                </a:solidFill>
                <a:latin typeface="Alata"/>
              </a:rPr>
              <a:t>•Kaikkien mukaan ottaminen</a:t>
            </a:r>
          </a:p>
          <a:p>
            <a:pPr>
              <a:lnSpc>
                <a:spcPts val="4479"/>
              </a:lnSpc>
            </a:pPr>
            <a:endParaRPr lang="en-US" sz="3199">
              <a:solidFill>
                <a:srgbClr val="23318E"/>
              </a:solidFill>
              <a:latin typeface="Alata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1573321" y="-57150"/>
            <a:ext cx="6714679" cy="113797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•Anteeksi pyytäminen 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•Anteeksi antaminen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•Ymmärrys, että yksinäisyys/ulkopuoli-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suus on kurjaa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•Erilaisuuden hyväksyminen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•Rohkeus puuttua epäoikeudenmukaisuuteen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•Ei puhuta muiden puheen päälle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•Toisten auttaminen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•Avun/neuvon pyytäminen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•Ratkaisujen ehdottaminen ongelmiin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•Kuuntelu ja läsnäolo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•Empaattisuus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•Tunteiden tunnistaminen ja rakentava ilmaiseminen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•Yhteistyön tekeminen kenen</a:t>
            </a:r>
          </a:p>
          <a:p>
            <a:pPr>
              <a:lnSpc>
                <a:spcPts val="4344"/>
              </a:lnSpc>
            </a:pPr>
            <a:r>
              <a:rPr lang="en-US" sz="3103">
                <a:solidFill>
                  <a:srgbClr val="23318E"/>
                </a:solidFill>
                <a:latin typeface="Alata"/>
              </a:rPr>
              <a:t> kanssa vain</a:t>
            </a:r>
          </a:p>
          <a:p>
            <a:pPr>
              <a:lnSpc>
                <a:spcPts val="4344"/>
              </a:lnSpc>
            </a:pPr>
            <a:endParaRPr lang="en-US" sz="3103">
              <a:solidFill>
                <a:srgbClr val="23318E"/>
              </a:solidFill>
              <a:latin typeface="Alata"/>
            </a:endParaRPr>
          </a:p>
          <a:p>
            <a:pPr>
              <a:lnSpc>
                <a:spcPts val="4344"/>
              </a:lnSpc>
            </a:pPr>
            <a:endParaRPr lang="en-US" sz="3103">
              <a:solidFill>
                <a:srgbClr val="23318E"/>
              </a:solidFill>
              <a:latin typeface="Alata"/>
            </a:endParaRPr>
          </a:p>
        </p:txBody>
      </p:sp>
      <p:sp>
        <p:nvSpPr>
          <p:cNvPr id="9" name="Freeform 9"/>
          <p:cNvSpPr/>
          <p:nvPr/>
        </p:nvSpPr>
        <p:spPr>
          <a:xfrm rot="2131107">
            <a:off x="-743221" y="7105845"/>
            <a:ext cx="10531891" cy="4304910"/>
          </a:xfrm>
          <a:custGeom>
            <a:avLst/>
            <a:gdLst/>
            <a:ahLst/>
            <a:cxnLst/>
            <a:rect l="l" t="t" r="r" b="b"/>
            <a:pathLst>
              <a:path w="10531891" h="4304910">
                <a:moveTo>
                  <a:pt x="0" y="0"/>
                </a:moveTo>
                <a:lnTo>
                  <a:pt x="10531891" y="0"/>
                </a:lnTo>
                <a:lnTo>
                  <a:pt x="10531891" y="4304910"/>
                </a:lnTo>
                <a:lnTo>
                  <a:pt x="0" y="4304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0" name="Freeform 10"/>
          <p:cNvSpPr/>
          <p:nvPr/>
        </p:nvSpPr>
        <p:spPr>
          <a:xfrm>
            <a:off x="-138141" y="8952304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7"/>
                </a:lnTo>
                <a:lnTo>
                  <a:pt x="0" y="14946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538088" y="298360"/>
            <a:ext cx="12820615" cy="128206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538088" y="5792338"/>
            <a:ext cx="6000008" cy="600000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214209" y="2938780"/>
            <a:ext cx="8822446" cy="1583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9"/>
              </a:lnSpc>
            </a:pPr>
            <a:r>
              <a:rPr lang="en-US" sz="9299">
                <a:solidFill>
                  <a:srgbClr val="23318E"/>
                </a:solidFill>
                <a:latin typeface="Alata"/>
              </a:rPr>
              <a:t>Lautapeli</a:t>
            </a:r>
          </a:p>
        </p:txBody>
      </p:sp>
      <p:sp>
        <p:nvSpPr>
          <p:cNvPr id="10" name="Freeform 10"/>
          <p:cNvSpPr/>
          <p:nvPr/>
        </p:nvSpPr>
        <p:spPr>
          <a:xfrm>
            <a:off x="0" y="8792342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8"/>
                </a:lnTo>
                <a:lnTo>
                  <a:pt x="0" y="149465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2279812">
            <a:off x="-1301591" y="5170815"/>
            <a:ext cx="14916329" cy="6097050"/>
          </a:xfrm>
          <a:custGeom>
            <a:avLst/>
            <a:gdLst/>
            <a:ahLst/>
            <a:cxnLst/>
            <a:rect l="l" t="t" r="r" b="b"/>
            <a:pathLst>
              <a:path w="14916329" h="6097050">
                <a:moveTo>
                  <a:pt x="0" y="0"/>
                </a:moveTo>
                <a:lnTo>
                  <a:pt x="14916329" y="0"/>
                </a:lnTo>
                <a:lnTo>
                  <a:pt x="14916329" y="6097050"/>
                </a:lnTo>
                <a:lnTo>
                  <a:pt x="0" y="60970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8088" y="839789"/>
            <a:ext cx="12279186" cy="1227918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718501" y="2964673"/>
            <a:ext cx="7837685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1C3879"/>
                </a:solidFill>
                <a:latin typeface="Alata"/>
              </a:rPr>
              <a:t>Kiitos!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50890" y="5661883"/>
            <a:ext cx="16986219" cy="245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endParaRPr/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23318E"/>
                </a:solidFill>
                <a:latin typeface="Alata"/>
              </a:rPr>
              <a:t>Materiaali ja PowerPointit löytyvät MLL Tampereen osaston nettisivuilta: https://tampere.mll.fi/yksinaisyys-hanke/</a:t>
            </a:r>
          </a:p>
          <a:p>
            <a:pPr algn="ctr">
              <a:lnSpc>
                <a:spcPts val="3779"/>
              </a:lnSpc>
            </a:pPr>
            <a:endParaRPr lang="en-US" sz="2799">
              <a:solidFill>
                <a:srgbClr val="23318E"/>
              </a:solidFill>
              <a:latin typeface="Alata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138141" y="8116158"/>
            <a:ext cx="5371708" cy="2330803"/>
          </a:xfrm>
          <a:custGeom>
            <a:avLst/>
            <a:gdLst/>
            <a:ahLst/>
            <a:cxnLst/>
            <a:rect l="l" t="t" r="r" b="b"/>
            <a:pathLst>
              <a:path w="5371708" h="2330803">
                <a:moveTo>
                  <a:pt x="0" y="0"/>
                </a:moveTo>
                <a:lnTo>
                  <a:pt x="5371708" y="0"/>
                </a:lnTo>
                <a:lnTo>
                  <a:pt x="5371708" y="2330803"/>
                </a:lnTo>
                <a:lnTo>
                  <a:pt x="0" y="23308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1453279" y="4916477"/>
            <a:ext cx="15209170" cy="15265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23318E"/>
                </a:solidFill>
                <a:latin typeface="Alata"/>
              </a:rPr>
              <a:t>Julkaisu on tehty MLL Tampereen osaston toteuttamassa ja Aluehallintoviraston rahoittamassa Yksinäisyydestä yhteisöllisyyteen -hankkeessa 2023. </a:t>
            </a:r>
          </a:p>
          <a:p>
            <a:pPr algn="just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23318E"/>
                </a:solidFill>
                <a:latin typeface="Alata"/>
              </a:rPr>
              <a:t>Kirjoittaja Elina Plihtari, KM, hanketyöntekijä, Yksinäisyydestä yhteisöllisyyteen -hanke.</a:t>
            </a:r>
          </a:p>
        </p:txBody>
      </p:sp>
      <p:sp>
        <p:nvSpPr>
          <p:cNvPr id="9" name="Freeform 9"/>
          <p:cNvSpPr/>
          <p:nvPr/>
        </p:nvSpPr>
        <p:spPr>
          <a:xfrm rot="2279812">
            <a:off x="8214095" y="491474"/>
            <a:ext cx="12940178" cy="5289298"/>
          </a:xfrm>
          <a:custGeom>
            <a:avLst/>
            <a:gdLst/>
            <a:ahLst/>
            <a:cxnLst/>
            <a:rect l="l" t="t" r="r" b="b"/>
            <a:pathLst>
              <a:path w="12940178" h="5289298">
                <a:moveTo>
                  <a:pt x="0" y="0"/>
                </a:moveTo>
                <a:lnTo>
                  <a:pt x="12940178" y="0"/>
                </a:lnTo>
                <a:lnTo>
                  <a:pt x="12940178" y="5289298"/>
                </a:lnTo>
                <a:lnTo>
                  <a:pt x="0" y="528929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643630" y="298360"/>
            <a:ext cx="12820615" cy="128206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214209" y="2995930"/>
            <a:ext cx="8822446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99"/>
              </a:lnSpc>
            </a:pPr>
            <a:r>
              <a:rPr lang="en-US" sz="6499">
                <a:solidFill>
                  <a:srgbClr val="23318E"/>
                </a:solidFill>
                <a:latin typeface="Alata"/>
              </a:rPr>
              <a:t>Ominaisuuksien tori -harjoitus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-643630" y="6310030"/>
            <a:ext cx="6410308" cy="64103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-110879" y="8069639"/>
            <a:ext cx="5478919" cy="2377323"/>
          </a:xfrm>
          <a:custGeom>
            <a:avLst/>
            <a:gdLst/>
            <a:ahLst/>
            <a:cxnLst/>
            <a:rect l="l" t="t" r="r" b="b"/>
            <a:pathLst>
              <a:path w="5478919" h="2377323">
                <a:moveTo>
                  <a:pt x="0" y="0"/>
                </a:moveTo>
                <a:lnTo>
                  <a:pt x="5478919" y="0"/>
                </a:lnTo>
                <a:lnTo>
                  <a:pt x="5478919" y="2377322"/>
                </a:lnTo>
                <a:lnTo>
                  <a:pt x="0" y="23773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11" name="Freeform 11"/>
          <p:cNvSpPr/>
          <p:nvPr/>
        </p:nvSpPr>
        <p:spPr>
          <a:xfrm rot="2700000">
            <a:off x="-2309203" y="5482897"/>
            <a:ext cx="13935307" cy="5173483"/>
          </a:xfrm>
          <a:custGeom>
            <a:avLst/>
            <a:gdLst/>
            <a:ahLst/>
            <a:cxnLst/>
            <a:rect l="l" t="t" r="r" b="b"/>
            <a:pathLst>
              <a:path w="13935307" h="5173483">
                <a:moveTo>
                  <a:pt x="0" y="0"/>
                </a:moveTo>
                <a:lnTo>
                  <a:pt x="13935306" y="0"/>
                </a:lnTo>
                <a:lnTo>
                  <a:pt x="13935306" y="5173483"/>
                </a:lnTo>
                <a:lnTo>
                  <a:pt x="0" y="51734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402048">
            <a:off x="-2212288" y="-1029838"/>
            <a:ext cx="13935307" cy="5173483"/>
          </a:xfrm>
          <a:custGeom>
            <a:avLst/>
            <a:gdLst/>
            <a:ahLst/>
            <a:cxnLst/>
            <a:rect l="l" t="t" r="r" b="b"/>
            <a:pathLst>
              <a:path w="13935307" h="5173483">
                <a:moveTo>
                  <a:pt x="0" y="0"/>
                </a:moveTo>
                <a:lnTo>
                  <a:pt x="13935306" y="0"/>
                </a:lnTo>
                <a:lnTo>
                  <a:pt x="13935306" y="5173482"/>
                </a:lnTo>
                <a:lnTo>
                  <a:pt x="0" y="51734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5971043" y="-1266808"/>
            <a:ext cx="12820615" cy="1282061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660644" y="2273735"/>
            <a:ext cx="8620798" cy="8620764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5029" r="-2502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40779" y="219709"/>
            <a:ext cx="12722385" cy="169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59"/>
              </a:lnSpc>
            </a:pPr>
            <a:r>
              <a:rPr lang="en-US" sz="9899">
                <a:solidFill>
                  <a:srgbClr val="23318E"/>
                </a:solidFill>
                <a:latin typeface="Alata"/>
              </a:rPr>
              <a:t>Kuka on yksinäinen?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919750" y="1763695"/>
            <a:ext cx="8368250" cy="8368217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24906" r="-24906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4243864" y="9523581"/>
            <a:ext cx="147423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 Bold"/>
              </a:rPr>
              <a:t>Kuva:Canva</a:t>
            </a:r>
            <a:r>
              <a:rPr lang="en-US" sz="1899">
                <a:solidFill>
                  <a:srgbClr val="1C3879"/>
                </a:solidFill>
                <a:latin typeface="Open Sans Light"/>
              </a:rPr>
              <a:t>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830411" y="9808696"/>
            <a:ext cx="161651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 Bold"/>
              </a:rPr>
              <a:t>Kuva:Pixabay</a:t>
            </a:r>
          </a:p>
        </p:txBody>
      </p:sp>
      <p:sp>
        <p:nvSpPr>
          <p:cNvPr id="14" name="Freeform 14"/>
          <p:cNvSpPr/>
          <p:nvPr/>
        </p:nvSpPr>
        <p:spPr>
          <a:xfrm>
            <a:off x="-138141" y="8952304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7"/>
                </a:lnTo>
                <a:lnTo>
                  <a:pt x="0" y="14946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402048">
            <a:off x="-2311851" y="-675384"/>
            <a:ext cx="13935307" cy="5173483"/>
          </a:xfrm>
          <a:custGeom>
            <a:avLst/>
            <a:gdLst/>
            <a:ahLst/>
            <a:cxnLst/>
            <a:rect l="l" t="t" r="r" b="b"/>
            <a:pathLst>
              <a:path w="13935307" h="5173483">
                <a:moveTo>
                  <a:pt x="0" y="0"/>
                </a:moveTo>
                <a:lnTo>
                  <a:pt x="13935306" y="0"/>
                </a:lnTo>
                <a:lnTo>
                  <a:pt x="13935306" y="5173482"/>
                </a:lnTo>
                <a:lnTo>
                  <a:pt x="0" y="51734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11877692" y="4056427"/>
            <a:ext cx="12820615" cy="1282061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5340779" y="219709"/>
            <a:ext cx="12722385" cy="1691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859"/>
              </a:lnSpc>
            </a:pPr>
            <a:r>
              <a:rPr lang="en-US" sz="9899">
                <a:solidFill>
                  <a:srgbClr val="1C3879"/>
                </a:solidFill>
                <a:latin typeface="Alata"/>
              </a:rPr>
              <a:t>Kuka on yksinäinen?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0411" y="9808696"/>
            <a:ext cx="161651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 Bold"/>
              </a:rPr>
              <a:t>Kuva:Pixabay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44677" y="2990805"/>
            <a:ext cx="14273610" cy="7107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561" lvl="1" indent="-412280">
              <a:lnSpc>
                <a:spcPts val="5346"/>
              </a:lnSpc>
              <a:spcBef>
                <a:spcPct val="0"/>
              </a:spcBef>
              <a:buFont typeface="Arial"/>
              <a:buChar char="•"/>
            </a:pPr>
            <a:r>
              <a:rPr lang="en-US" sz="3819">
                <a:solidFill>
                  <a:srgbClr val="23318E"/>
                </a:solidFill>
                <a:latin typeface="Alata"/>
              </a:rPr>
              <a:t>Yksinäisyys tarkoittaa ei-toivottua, epämiellyttävää ja ahdistavaa olotilaa</a:t>
            </a:r>
          </a:p>
          <a:p>
            <a:pPr marL="824561" lvl="1" indent="-412280">
              <a:lnSpc>
                <a:spcPts val="5346"/>
              </a:lnSpc>
              <a:spcBef>
                <a:spcPct val="0"/>
              </a:spcBef>
              <a:buFont typeface="Arial"/>
              <a:buChar char="•"/>
            </a:pPr>
            <a:r>
              <a:rPr lang="en-US" sz="3819">
                <a:solidFill>
                  <a:srgbClr val="23318E"/>
                </a:solidFill>
                <a:latin typeface="Alata"/>
              </a:rPr>
              <a:t> Yksin oleminen on vapaaehtoista ja itse haluttua.</a:t>
            </a:r>
          </a:p>
          <a:p>
            <a:pPr marL="1649122" lvl="2" indent="-549707">
              <a:lnSpc>
                <a:spcPts val="5346"/>
              </a:lnSpc>
              <a:spcBef>
                <a:spcPct val="0"/>
              </a:spcBef>
              <a:buFont typeface="Arial"/>
              <a:buChar char="⚬"/>
            </a:pPr>
            <a:r>
              <a:rPr lang="en-US" sz="3819">
                <a:solidFill>
                  <a:srgbClr val="23318E"/>
                </a:solidFill>
                <a:latin typeface="Alata"/>
              </a:rPr>
              <a:t>Sosiaalinen yksinäisyys on sosiaalisen verkoston puutetta ja sitä, ettei koe kuuluvansa mihinkään kaveriporukkaan tai ryhmään</a:t>
            </a:r>
          </a:p>
          <a:p>
            <a:pPr marL="1649122" lvl="2" indent="-549707">
              <a:lnSpc>
                <a:spcPts val="5346"/>
              </a:lnSpc>
              <a:spcBef>
                <a:spcPct val="0"/>
              </a:spcBef>
              <a:buFont typeface="Arial"/>
              <a:buChar char="⚬"/>
            </a:pPr>
            <a:r>
              <a:rPr lang="en-US" sz="3819">
                <a:solidFill>
                  <a:srgbClr val="23318E"/>
                </a:solidFill>
                <a:latin typeface="Alata"/>
              </a:rPr>
              <a:t>Emotionaalinen yksinäisyys on sitä, että ei ole ketään läheistä ystävää, jonka kanssa jakaa asioitaan</a:t>
            </a:r>
          </a:p>
          <a:p>
            <a:pPr marL="824561" lvl="1" indent="-412280">
              <a:lnSpc>
                <a:spcPts val="5346"/>
              </a:lnSpc>
              <a:spcBef>
                <a:spcPct val="0"/>
              </a:spcBef>
              <a:buFont typeface="Arial"/>
              <a:buChar char="•"/>
            </a:pPr>
            <a:r>
              <a:rPr lang="en-US" sz="3819">
                <a:solidFill>
                  <a:srgbClr val="23318E"/>
                </a:solidFill>
                <a:latin typeface="Alata"/>
              </a:rPr>
              <a:t>Lapsista ja nuorista 10-20% kärsii jatkuvasta yksinäisyydestä</a:t>
            </a:r>
          </a:p>
          <a:p>
            <a:pPr algn="ctr">
              <a:lnSpc>
                <a:spcPts val="2842"/>
              </a:lnSpc>
              <a:spcBef>
                <a:spcPct val="0"/>
              </a:spcBef>
            </a:pPr>
            <a:endParaRPr lang="en-US" sz="3819">
              <a:solidFill>
                <a:srgbClr val="23318E"/>
              </a:solidFill>
              <a:latin typeface="Alata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0" y="8792342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8"/>
                </a:lnTo>
                <a:lnTo>
                  <a:pt x="0" y="14946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5825397" y="-1266808"/>
            <a:ext cx="12820615" cy="12820615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55CAE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245127" y="1999450"/>
            <a:ext cx="5850568" cy="5850568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-227779"/>
            <a:ext cx="7697998" cy="769796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310019" y="838200"/>
            <a:ext cx="12185564" cy="1635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00"/>
              </a:lnSpc>
            </a:pPr>
            <a:r>
              <a:rPr lang="en-US" sz="9500">
                <a:solidFill>
                  <a:srgbClr val="23318E"/>
                </a:solidFill>
                <a:latin typeface="Alata"/>
              </a:rPr>
              <a:t>Ryhmiin jakaminen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697998" y="3545005"/>
            <a:ext cx="10192304" cy="33134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9" lvl="1" indent="-410205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3318E"/>
                </a:solidFill>
                <a:latin typeface="Alata"/>
              </a:rPr>
              <a:t>Miksi ryhmät määrätään?  Miksi ei saa itse päättää missä ryhmässä on?</a:t>
            </a:r>
          </a:p>
          <a:p>
            <a:pPr marL="820409" lvl="1" indent="-410205" algn="just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3318E"/>
                </a:solidFill>
                <a:latin typeface="Alata"/>
              </a:rPr>
              <a:t>Millaisella asenteella ryhmään mennään?</a:t>
            </a:r>
          </a:p>
          <a:p>
            <a:pPr algn="just">
              <a:lnSpc>
                <a:spcPts val="5319"/>
              </a:lnSpc>
            </a:pPr>
            <a:endParaRPr lang="en-US" sz="3799">
              <a:solidFill>
                <a:srgbClr val="23318E"/>
              </a:solidFill>
              <a:latin typeface="Alata"/>
            </a:endParaRPr>
          </a:p>
          <a:p>
            <a:pPr algn="just">
              <a:lnSpc>
                <a:spcPts val="5319"/>
              </a:lnSpc>
            </a:pPr>
            <a:endParaRPr lang="en-US" sz="3799">
              <a:solidFill>
                <a:srgbClr val="23318E"/>
              </a:solidFill>
              <a:latin typeface="Alata"/>
            </a:endParaRPr>
          </a:p>
        </p:txBody>
      </p:sp>
      <p:sp>
        <p:nvSpPr>
          <p:cNvPr id="13" name="Freeform 13"/>
          <p:cNvSpPr/>
          <p:nvPr/>
        </p:nvSpPr>
        <p:spPr>
          <a:xfrm rot="-402048">
            <a:off x="11055901" y="6164034"/>
            <a:ext cx="11949190" cy="4436137"/>
          </a:xfrm>
          <a:custGeom>
            <a:avLst/>
            <a:gdLst/>
            <a:ahLst/>
            <a:cxnLst/>
            <a:rect l="l" t="t" r="r" b="b"/>
            <a:pathLst>
              <a:path w="11949190" h="4436137">
                <a:moveTo>
                  <a:pt x="0" y="0"/>
                </a:moveTo>
                <a:lnTo>
                  <a:pt x="11949190" y="0"/>
                </a:lnTo>
                <a:lnTo>
                  <a:pt x="11949190" y="4436137"/>
                </a:lnTo>
                <a:lnTo>
                  <a:pt x="0" y="443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71415" y="-4273255"/>
            <a:ext cx="12820615" cy="1282061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94134" y="1739641"/>
            <a:ext cx="13966769" cy="785630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780421" y="9557846"/>
            <a:ext cx="2919117" cy="2835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02"/>
              </a:lnSpc>
            </a:pPr>
            <a:r>
              <a:rPr lang="en-US" sz="1644" u="sng">
                <a:solidFill>
                  <a:srgbClr val="FFFFFF"/>
                </a:solidFill>
                <a:latin typeface="Lato"/>
                <a:hlinkClick r:id="rId4" tooltip="https://www.youtube.com/watch?v=qgubGZIHn54"/>
              </a:rPr>
              <a:t>Katso video uudella välilehdellä.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97787" y="-85725"/>
            <a:ext cx="11150980" cy="1623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23318E"/>
                </a:solidFill>
                <a:latin typeface="Alata"/>
              </a:rPr>
              <a:t>Video:</a:t>
            </a:r>
          </a:p>
          <a:p>
            <a:pPr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23318E"/>
                </a:solidFill>
                <a:latin typeface="Alata"/>
              </a:rPr>
              <a:t>YouTube: MLL Ulkopuolisena ryhmässä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-3375386" y="5866500"/>
            <a:ext cx="6410308" cy="641030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CFF85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2700000">
            <a:off x="-2623683" y="7040232"/>
            <a:ext cx="11949190" cy="4436137"/>
          </a:xfrm>
          <a:custGeom>
            <a:avLst/>
            <a:gdLst/>
            <a:ahLst/>
            <a:cxnLst/>
            <a:rect l="l" t="t" r="r" b="b"/>
            <a:pathLst>
              <a:path w="11949190" h="4436137">
                <a:moveTo>
                  <a:pt x="0" y="0"/>
                </a:moveTo>
                <a:lnTo>
                  <a:pt x="11949190" y="0"/>
                </a:lnTo>
                <a:lnTo>
                  <a:pt x="11949190" y="4436136"/>
                </a:lnTo>
                <a:lnTo>
                  <a:pt x="0" y="4436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3" name="Group 3"/>
          <p:cNvGrpSpPr/>
          <p:nvPr/>
        </p:nvGrpSpPr>
        <p:grpSpPr>
          <a:xfrm>
            <a:off x="-548687" y="6572415"/>
            <a:ext cx="5371769" cy="537176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4D4DF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48687" y="-1836718"/>
            <a:ext cx="4227497" cy="15201482"/>
          </a:xfrm>
          <a:custGeom>
            <a:avLst/>
            <a:gdLst/>
            <a:ahLst/>
            <a:cxnLst/>
            <a:rect l="l" t="t" r="r" b="b"/>
            <a:pathLst>
              <a:path w="4227497" h="15201482">
                <a:moveTo>
                  <a:pt x="0" y="0"/>
                </a:moveTo>
                <a:lnTo>
                  <a:pt x="4227497" y="0"/>
                </a:lnTo>
                <a:lnTo>
                  <a:pt x="4227497" y="15201482"/>
                </a:lnTo>
                <a:lnTo>
                  <a:pt x="0" y="152014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59585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7" name="Freeform 7"/>
          <p:cNvSpPr/>
          <p:nvPr/>
        </p:nvSpPr>
        <p:spPr>
          <a:xfrm rot="-7234445">
            <a:off x="-4570453" y="4618148"/>
            <a:ext cx="12714016" cy="3480462"/>
          </a:xfrm>
          <a:custGeom>
            <a:avLst/>
            <a:gdLst/>
            <a:ahLst/>
            <a:cxnLst/>
            <a:rect l="l" t="t" r="r" b="b"/>
            <a:pathLst>
              <a:path w="12714016" h="3480462">
                <a:moveTo>
                  <a:pt x="0" y="0"/>
                </a:moveTo>
                <a:lnTo>
                  <a:pt x="12714016" y="0"/>
                </a:lnTo>
                <a:lnTo>
                  <a:pt x="12714016" y="3480462"/>
                </a:lnTo>
                <a:lnTo>
                  <a:pt x="0" y="34804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8" name="TextBox 8"/>
          <p:cNvSpPr txBox="1"/>
          <p:nvPr/>
        </p:nvSpPr>
        <p:spPr>
          <a:xfrm>
            <a:off x="4499797" y="2286847"/>
            <a:ext cx="14694677" cy="8160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889"/>
              </a:lnSpc>
            </a:pPr>
            <a:r>
              <a:rPr lang="en-US" sz="4920">
                <a:solidFill>
                  <a:srgbClr val="23318E"/>
                </a:solidFill>
                <a:latin typeface="Alata"/>
              </a:rPr>
              <a:t>1.  Mistä yksinäisyys voi johtua?</a:t>
            </a:r>
          </a:p>
          <a:p>
            <a:pPr>
              <a:lnSpc>
                <a:spcPts val="6889"/>
              </a:lnSpc>
            </a:pPr>
            <a:r>
              <a:rPr lang="en-US" sz="4920">
                <a:solidFill>
                  <a:srgbClr val="23318E"/>
                </a:solidFill>
                <a:latin typeface="Alata"/>
              </a:rPr>
              <a:t>2. Onko ulkopuolelle jättäminen kiusaamista?Millaisin elein ja ilmein voimme sulkea toisia ulkopuolle?</a:t>
            </a:r>
          </a:p>
          <a:p>
            <a:pPr>
              <a:lnSpc>
                <a:spcPts val="6889"/>
              </a:lnSpc>
            </a:pPr>
            <a:r>
              <a:rPr lang="en-US" sz="4920">
                <a:solidFill>
                  <a:srgbClr val="23318E"/>
                </a:solidFill>
                <a:latin typeface="Alata"/>
              </a:rPr>
              <a:t>3. Miten yksinäisyys vaikuttaa ajatteluun?</a:t>
            </a:r>
          </a:p>
          <a:p>
            <a:pPr>
              <a:lnSpc>
                <a:spcPts val="6889"/>
              </a:lnSpc>
            </a:pPr>
            <a:r>
              <a:rPr lang="en-US" sz="4920">
                <a:solidFill>
                  <a:srgbClr val="23318E"/>
                </a:solidFill>
                <a:latin typeface="Alata"/>
              </a:rPr>
              <a:t>4. Miten yksinäisyyttä voi ennaltaehkäistä?</a:t>
            </a:r>
          </a:p>
          <a:p>
            <a:pPr>
              <a:lnSpc>
                <a:spcPts val="6889"/>
              </a:lnSpc>
            </a:pPr>
            <a:r>
              <a:rPr lang="en-US" sz="4920">
                <a:solidFill>
                  <a:srgbClr val="23318E"/>
                </a:solidFill>
                <a:latin typeface="Alata"/>
              </a:rPr>
              <a:t>5. Miten yksinäisyyteen voi saada apua?</a:t>
            </a:r>
          </a:p>
          <a:p>
            <a:pPr algn="r">
              <a:lnSpc>
                <a:spcPts val="17570"/>
              </a:lnSpc>
            </a:pPr>
            <a:endParaRPr lang="en-US" sz="4920">
              <a:solidFill>
                <a:srgbClr val="23318E"/>
              </a:solidFill>
              <a:latin typeface="Alata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04061" y="799509"/>
            <a:ext cx="6939558" cy="1153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>
                <a:solidFill>
                  <a:srgbClr val="23318E"/>
                </a:solidFill>
                <a:latin typeface="Alata"/>
              </a:rPr>
              <a:t>Ryhmäkeskustelu:</a:t>
            </a:r>
          </a:p>
        </p:txBody>
      </p:sp>
      <p:sp>
        <p:nvSpPr>
          <p:cNvPr id="10" name="Freeform 10"/>
          <p:cNvSpPr/>
          <p:nvPr/>
        </p:nvSpPr>
        <p:spPr>
          <a:xfrm>
            <a:off x="-138141" y="8952304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7"/>
                </a:lnTo>
                <a:lnTo>
                  <a:pt x="0" y="149465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TextBox 3"/>
          <p:cNvSpPr txBox="1"/>
          <p:nvPr/>
        </p:nvSpPr>
        <p:spPr>
          <a:xfrm>
            <a:off x="0" y="122054"/>
            <a:ext cx="13012259" cy="3575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4657" lvl="1">
              <a:lnSpc>
                <a:spcPts val="8879"/>
              </a:lnSpc>
            </a:pPr>
            <a:r>
              <a:rPr lang="en-US" sz="6342" dirty="0">
                <a:solidFill>
                  <a:srgbClr val="23318E"/>
                </a:solidFill>
                <a:latin typeface="Alata"/>
              </a:rPr>
              <a:t>1. </a:t>
            </a:r>
            <a:r>
              <a:rPr lang="en-US" sz="6342" dirty="0" err="1">
                <a:solidFill>
                  <a:srgbClr val="23318E"/>
                </a:solidFill>
                <a:latin typeface="Alata"/>
              </a:rPr>
              <a:t>Mistä</a:t>
            </a:r>
            <a:r>
              <a:rPr lang="en-US" sz="6342" dirty="0">
                <a:solidFill>
                  <a:srgbClr val="23318E"/>
                </a:solidFill>
                <a:latin typeface="Alata"/>
              </a:rPr>
              <a:t> </a:t>
            </a:r>
            <a:r>
              <a:rPr lang="en-US" sz="6342" dirty="0" err="1">
                <a:solidFill>
                  <a:srgbClr val="23318E"/>
                </a:solidFill>
                <a:latin typeface="Alata"/>
              </a:rPr>
              <a:t>yksinäisyys</a:t>
            </a:r>
            <a:r>
              <a:rPr lang="en-US" sz="6342" dirty="0">
                <a:solidFill>
                  <a:srgbClr val="23318E"/>
                </a:solidFill>
                <a:latin typeface="Alata"/>
              </a:rPr>
              <a:t> </a:t>
            </a:r>
            <a:r>
              <a:rPr lang="en-US" sz="6342" dirty="0" err="1">
                <a:solidFill>
                  <a:srgbClr val="23318E"/>
                </a:solidFill>
                <a:latin typeface="Alata"/>
              </a:rPr>
              <a:t>voi</a:t>
            </a:r>
            <a:r>
              <a:rPr lang="en-US" sz="6342" dirty="0">
                <a:solidFill>
                  <a:srgbClr val="23318E"/>
                </a:solidFill>
                <a:latin typeface="Alata"/>
              </a:rPr>
              <a:t> </a:t>
            </a:r>
            <a:r>
              <a:rPr lang="en-US" sz="6342" dirty="0" err="1">
                <a:solidFill>
                  <a:srgbClr val="23318E"/>
                </a:solidFill>
                <a:latin typeface="Alata"/>
              </a:rPr>
              <a:t>johtua</a:t>
            </a:r>
            <a:r>
              <a:rPr lang="en-US" sz="6342" dirty="0">
                <a:solidFill>
                  <a:srgbClr val="23318E"/>
                </a:solidFill>
                <a:latin typeface="Alata"/>
              </a:rPr>
              <a:t>?</a:t>
            </a:r>
          </a:p>
          <a:p>
            <a:pPr>
              <a:lnSpc>
                <a:spcPts val="5813"/>
              </a:lnSpc>
            </a:pPr>
            <a:endParaRPr lang="en-US" sz="6342" dirty="0">
              <a:solidFill>
                <a:srgbClr val="23318E"/>
              </a:solidFill>
              <a:latin typeface="Alata"/>
            </a:endParaRPr>
          </a:p>
          <a:p>
            <a:pPr algn="r">
              <a:lnSpc>
                <a:spcPts val="14246"/>
              </a:lnSpc>
            </a:pPr>
            <a:endParaRPr lang="en-US" sz="6342" dirty="0">
              <a:solidFill>
                <a:srgbClr val="23318E"/>
              </a:solidFill>
              <a:latin typeface="Alata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34606" y="1342432"/>
            <a:ext cx="14263631" cy="7831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68"/>
              </a:lnSpc>
            </a:pPr>
            <a:r>
              <a:rPr lang="en-US" sz="4049">
                <a:solidFill>
                  <a:srgbClr val="23318E"/>
                </a:solidFill>
                <a:latin typeface="Alata"/>
              </a:rPr>
              <a:t>•Tilannetekijät (muutot, koulun vaihdot…)</a:t>
            </a:r>
          </a:p>
          <a:p>
            <a:pPr>
              <a:lnSpc>
                <a:spcPts val="5668"/>
              </a:lnSpc>
            </a:pPr>
            <a:r>
              <a:rPr lang="en-US" sz="4049">
                <a:solidFill>
                  <a:srgbClr val="23318E"/>
                </a:solidFill>
                <a:latin typeface="Alata"/>
              </a:rPr>
              <a:t>•Lapsuuden kaltoinkohtelu, huonot perheolot, kiusaamistausta</a:t>
            </a:r>
          </a:p>
          <a:p>
            <a:pPr>
              <a:lnSpc>
                <a:spcPts val="5668"/>
              </a:lnSpc>
            </a:pPr>
            <a:r>
              <a:rPr lang="en-US" sz="4049">
                <a:solidFill>
                  <a:srgbClr val="23318E"/>
                </a:solidFill>
                <a:latin typeface="Alata"/>
              </a:rPr>
              <a:t>•Kokemus erilaisuudesta (ulkonäkö, mielenkiinnon kohteet…)</a:t>
            </a:r>
          </a:p>
          <a:p>
            <a:pPr>
              <a:lnSpc>
                <a:spcPts val="5668"/>
              </a:lnSpc>
            </a:pPr>
            <a:r>
              <a:rPr lang="en-US" sz="4049">
                <a:solidFill>
                  <a:srgbClr val="23318E"/>
                </a:solidFill>
                <a:latin typeface="Alata"/>
              </a:rPr>
              <a:t>•Perityt ominaisuudet (ujous…)</a:t>
            </a:r>
          </a:p>
          <a:p>
            <a:pPr>
              <a:lnSpc>
                <a:spcPts val="5668"/>
              </a:lnSpc>
            </a:pPr>
            <a:r>
              <a:rPr lang="en-US" sz="4049">
                <a:solidFill>
                  <a:srgbClr val="23318E"/>
                </a:solidFill>
                <a:latin typeface="Alata"/>
              </a:rPr>
              <a:t>•Heikot sosiaaliset ja sosiokognitiiviset taidot, kuten  vaikeus tulkita toisen tunteita ja aikomuksia</a:t>
            </a:r>
          </a:p>
          <a:p>
            <a:pPr>
              <a:lnSpc>
                <a:spcPts val="5668"/>
              </a:lnSpc>
            </a:pPr>
            <a:r>
              <a:rPr lang="en-US" sz="4049">
                <a:solidFill>
                  <a:srgbClr val="23318E"/>
                </a:solidFill>
                <a:latin typeface="Alata"/>
              </a:rPr>
              <a:t>•Yksinäisyys voi johtua monesta eri syystä tai se voi alkaa jopa sattumalta. Yksinäisyyttä voi kokea kuka vain.</a:t>
            </a:r>
          </a:p>
          <a:p>
            <a:pPr>
              <a:lnSpc>
                <a:spcPts val="5668"/>
              </a:lnSpc>
            </a:pPr>
            <a:endParaRPr lang="en-US" sz="4049">
              <a:solidFill>
                <a:srgbClr val="23318E"/>
              </a:solidFill>
              <a:latin typeface="Alata"/>
            </a:endParaRP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2719134" y="-1254650"/>
            <a:ext cx="7368532" cy="73685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13178" r="-52567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6265188" y="3668786"/>
            <a:ext cx="198822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"/>
              </a:rPr>
              <a:t>Kuva: Shutterstock</a:t>
            </a:r>
          </a:p>
        </p:txBody>
      </p:sp>
      <p:sp>
        <p:nvSpPr>
          <p:cNvPr id="8" name="Freeform 8"/>
          <p:cNvSpPr/>
          <p:nvPr/>
        </p:nvSpPr>
        <p:spPr>
          <a:xfrm rot="9245510">
            <a:off x="10931734" y="7710944"/>
            <a:ext cx="9069296" cy="2482720"/>
          </a:xfrm>
          <a:custGeom>
            <a:avLst/>
            <a:gdLst/>
            <a:ahLst/>
            <a:cxnLst/>
            <a:rect l="l" t="t" r="r" b="b"/>
            <a:pathLst>
              <a:path w="9069296" h="2482720">
                <a:moveTo>
                  <a:pt x="0" y="0"/>
                </a:moveTo>
                <a:lnTo>
                  <a:pt x="9069297" y="0"/>
                </a:lnTo>
                <a:lnTo>
                  <a:pt x="9069297" y="2482720"/>
                </a:lnTo>
                <a:lnTo>
                  <a:pt x="0" y="24827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9" name="Freeform 9"/>
          <p:cNvSpPr/>
          <p:nvPr/>
        </p:nvSpPr>
        <p:spPr>
          <a:xfrm>
            <a:off x="-138141" y="8952304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7"/>
                </a:lnTo>
                <a:lnTo>
                  <a:pt x="0" y="149465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fi-FI"/>
          </a:p>
        </p:txBody>
      </p:sp>
      <p:sp>
        <p:nvSpPr>
          <p:cNvPr id="3" name="Freeform 3"/>
          <p:cNvSpPr/>
          <p:nvPr/>
        </p:nvSpPr>
        <p:spPr>
          <a:xfrm rot="-402048">
            <a:off x="-4128775" y="-470290"/>
            <a:ext cx="13935307" cy="5173483"/>
          </a:xfrm>
          <a:custGeom>
            <a:avLst/>
            <a:gdLst/>
            <a:ahLst/>
            <a:cxnLst/>
            <a:rect l="l" t="t" r="r" b="b"/>
            <a:pathLst>
              <a:path w="13935307" h="5173483">
                <a:moveTo>
                  <a:pt x="0" y="0"/>
                </a:moveTo>
                <a:lnTo>
                  <a:pt x="13935307" y="0"/>
                </a:lnTo>
                <a:lnTo>
                  <a:pt x="13935307" y="5173482"/>
                </a:lnTo>
                <a:lnTo>
                  <a:pt x="0" y="51734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  <p:grpSp>
        <p:nvGrpSpPr>
          <p:cNvPr id="4" name="Group 4"/>
          <p:cNvGrpSpPr/>
          <p:nvPr/>
        </p:nvGrpSpPr>
        <p:grpSpPr>
          <a:xfrm>
            <a:off x="10535705" y="2730177"/>
            <a:ext cx="12820615" cy="1282061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CE1F2"/>
            </a:solidFill>
          </p:spPr>
          <p:txBody>
            <a:bodyPr/>
            <a:lstStyle/>
            <a:p>
              <a:endParaRPr lang="fi-FI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4025089" y="904875"/>
            <a:ext cx="13687448" cy="2299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6600" dirty="0">
                <a:solidFill>
                  <a:srgbClr val="23318E"/>
                </a:solidFill>
                <a:latin typeface="Alata"/>
              </a:rPr>
              <a:t>2. Onko </a:t>
            </a:r>
            <a:r>
              <a:rPr lang="en-US" sz="6600" dirty="0" err="1">
                <a:solidFill>
                  <a:srgbClr val="23318E"/>
                </a:solidFill>
                <a:latin typeface="Alata"/>
              </a:rPr>
              <a:t>ulkopuolelle</a:t>
            </a:r>
            <a:r>
              <a:rPr lang="en-US" sz="6600" dirty="0">
                <a:solidFill>
                  <a:srgbClr val="23318E"/>
                </a:solidFill>
                <a:latin typeface="Alata"/>
              </a:rPr>
              <a:t> </a:t>
            </a:r>
            <a:r>
              <a:rPr lang="en-US" sz="6600" dirty="0" err="1">
                <a:solidFill>
                  <a:srgbClr val="23318E"/>
                </a:solidFill>
                <a:latin typeface="Alata"/>
              </a:rPr>
              <a:t>jättäminen</a:t>
            </a:r>
            <a:r>
              <a:rPr lang="en-US" sz="6600" dirty="0">
                <a:solidFill>
                  <a:srgbClr val="23318E"/>
                </a:solidFill>
                <a:latin typeface="Alata"/>
              </a:rPr>
              <a:t> </a:t>
            </a:r>
            <a:r>
              <a:rPr lang="en-US" sz="6600" dirty="0" err="1">
                <a:solidFill>
                  <a:srgbClr val="23318E"/>
                </a:solidFill>
                <a:latin typeface="Alata"/>
              </a:rPr>
              <a:t>kiusaamista</a:t>
            </a:r>
            <a:r>
              <a:rPr lang="en-US" sz="6600" dirty="0">
                <a:solidFill>
                  <a:srgbClr val="23318E"/>
                </a:solidFill>
                <a:latin typeface="Alata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30411" y="9808696"/>
            <a:ext cx="1616512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Open Sans Bold"/>
              </a:rPr>
              <a:t>Kuva:Pixabay</a:t>
            </a:r>
          </a:p>
        </p:txBody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2170970" y="3726018"/>
            <a:ext cx="7368532" cy="7368502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24999" r="-24999"/>
              </a:stretch>
            </a:blipFill>
          </p:spPr>
          <p:txBody>
            <a:bodyPr/>
            <a:lstStyle/>
            <a:p>
              <a:endParaRPr lang="fi-FI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6179488" y="9808696"/>
            <a:ext cx="1533049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  <a:spcBef>
                <a:spcPct val="0"/>
              </a:spcBef>
            </a:pPr>
            <a:r>
              <a:rPr lang="en-US" sz="2199">
                <a:solidFill>
                  <a:srgbClr val="FFFFFF"/>
                </a:solidFill>
                <a:latin typeface="Open Sans"/>
              </a:rPr>
              <a:t>Kuva: canv</a:t>
            </a:r>
            <a:r>
              <a:rPr lang="en-US" sz="2199">
                <a:solidFill>
                  <a:srgbClr val="FFFFFF"/>
                </a:solidFill>
                <a:latin typeface="Open Sans Light"/>
              </a:rPr>
              <a:t>a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23919" y="3388910"/>
            <a:ext cx="10765223" cy="5313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09" lvl="1" indent="-410205">
              <a:lnSpc>
                <a:spcPts val="5319"/>
              </a:lnSpc>
              <a:buFont typeface="Arial"/>
              <a:buChar char="•"/>
            </a:pPr>
            <a:r>
              <a:rPr lang="en-US" sz="3799">
                <a:solidFill>
                  <a:srgbClr val="23318E"/>
                </a:solidFill>
                <a:latin typeface="Alata"/>
              </a:rPr>
              <a:t>Sosiaalinen ulkopuolelle sulkeminen eli ostrakismi on henkistä väkivaltaa ja epäsuoraa kiusaamista</a:t>
            </a:r>
          </a:p>
          <a:p>
            <a:pPr marL="820409" lvl="1" indent="-410205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3799">
                <a:solidFill>
                  <a:srgbClr val="23318E"/>
                </a:solidFill>
                <a:latin typeface="Alata"/>
              </a:rPr>
              <a:t>Tahallista tai tahatonta</a:t>
            </a:r>
          </a:p>
          <a:p>
            <a:pPr marL="820409" lvl="1" indent="-410205">
              <a:lnSpc>
                <a:spcPts val="5319"/>
              </a:lnSpc>
              <a:spcBef>
                <a:spcPct val="0"/>
              </a:spcBef>
              <a:buFont typeface="Arial"/>
              <a:buChar char="•"/>
            </a:pPr>
            <a:r>
              <a:rPr lang="en-US" sz="3799">
                <a:solidFill>
                  <a:srgbClr val="23318E"/>
                </a:solidFill>
                <a:latin typeface="Alata"/>
              </a:rPr>
              <a:t>Siihen ei tarvita sanoja tai tekoja, riittää kun jättää toisen huomaamatta. Se on sulkemista ulkopuolisuuteen, osattomuuteen ja merkityksettömyyteen</a:t>
            </a:r>
          </a:p>
        </p:txBody>
      </p:sp>
      <p:sp>
        <p:nvSpPr>
          <p:cNvPr id="13" name="Freeform 13"/>
          <p:cNvSpPr/>
          <p:nvPr/>
        </p:nvSpPr>
        <p:spPr>
          <a:xfrm>
            <a:off x="-116796" y="8963499"/>
            <a:ext cx="3444677" cy="1494658"/>
          </a:xfrm>
          <a:custGeom>
            <a:avLst/>
            <a:gdLst/>
            <a:ahLst/>
            <a:cxnLst/>
            <a:rect l="l" t="t" r="r" b="b"/>
            <a:pathLst>
              <a:path w="3444677" h="1494658">
                <a:moveTo>
                  <a:pt x="0" y="0"/>
                </a:moveTo>
                <a:lnTo>
                  <a:pt x="3444677" y="0"/>
                </a:lnTo>
                <a:lnTo>
                  <a:pt x="3444677" y="1494658"/>
                </a:lnTo>
                <a:lnTo>
                  <a:pt x="0" y="14946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784</Words>
  <Application>Microsoft Office PowerPoint</Application>
  <PresentationFormat>Mukautettu</PresentationFormat>
  <Paragraphs>135</Paragraphs>
  <Slides>16</Slides>
  <Notes>0</Notes>
  <HiddenSlides>0</HiddenSlides>
  <MMClips>1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24" baseType="lpstr">
      <vt:lpstr>Arial</vt:lpstr>
      <vt:lpstr>Calibri</vt:lpstr>
      <vt:lpstr>Lato</vt:lpstr>
      <vt:lpstr>Alata</vt:lpstr>
      <vt:lpstr>Open Sans Light</vt:lpstr>
      <vt:lpstr>Open Sans Bold</vt:lpstr>
      <vt:lpstr>Open Sans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Kopio: Yksinäisyydestä yhteisöllisyyteen -esitys</dc:title>
  <dc:creator>Elina Plihtari</dc:creator>
  <cp:lastModifiedBy>Elina Plihtari</cp:lastModifiedBy>
  <cp:revision>1</cp:revision>
  <dcterms:created xsi:type="dcterms:W3CDTF">2006-08-16T00:00:00Z</dcterms:created>
  <dcterms:modified xsi:type="dcterms:W3CDTF">2023-12-18T07:12:42Z</dcterms:modified>
  <dc:identifier>DAF0x_SBd7Q</dc:identifier>
</cp:coreProperties>
</file>