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59" r:id="rId5"/>
    <p:sldId id="260" r:id="rId6"/>
    <p:sldId id="273" r:id="rId7"/>
    <p:sldId id="270" r:id="rId8"/>
    <p:sldId id="271" r:id="rId9"/>
    <p:sldId id="261" r:id="rId10"/>
    <p:sldId id="264" r:id="rId11"/>
    <p:sldId id="265" r:id="rId12"/>
    <p:sldId id="267" r:id="rId13"/>
    <p:sldId id="268" r:id="rId14"/>
    <p:sldId id="269" r:id="rId15"/>
    <p:sldId id="275" r:id="rId16"/>
    <p:sldId id="262" r:id="rId17"/>
    <p:sldId id="276" r:id="rId18"/>
    <p:sldId id="277" r:id="rId19"/>
    <p:sldId id="278" r:id="rId20"/>
    <p:sldId id="279" r:id="rId21"/>
    <p:sldId id="280" r:id="rId22"/>
    <p:sldId id="281" r:id="rId23"/>
    <p:sldId id="282" r:id="rId24"/>
    <p:sldId id="272" r:id="rId25"/>
    <p:sldId id="263"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839561-7855-152E-B7D9-23B1A3FB209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E431D45E-B96D-CE5C-F6E6-28094E005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9EC3D0B-F71B-F9C1-008B-C57DE150FE46}"/>
              </a:ext>
            </a:extLst>
          </p:cNvPr>
          <p:cNvSpPr>
            <a:spLocks noGrp="1"/>
          </p:cNvSpPr>
          <p:nvPr>
            <p:ph type="dt" sz="half" idx="10"/>
          </p:nvPr>
        </p:nvSpPr>
        <p:spPr/>
        <p:txBody>
          <a:bodyPr/>
          <a:lstStyle/>
          <a:p>
            <a:fld id="{1BAF06E2-6D8E-4B19-B7E9-F42CD31611D4}" type="datetimeFigureOut">
              <a:rPr lang="fi-FI" smtClean="0"/>
              <a:t>8.10.2025</a:t>
            </a:fld>
            <a:endParaRPr lang="fi-FI"/>
          </a:p>
        </p:txBody>
      </p:sp>
      <p:sp>
        <p:nvSpPr>
          <p:cNvPr id="5" name="Alatunnisteen paikkamerkki 4">
            <a:extLst>
              <a:ext uri="{FF2B5EF4-FFF2-40B4-BE49-F238E27FC236}">
                <a16:creationId xmlns:a16="http://schemas.microsoft.com/office/drawing/2014/main" id="{A862F3E8-768B-9CC2-4145-5C39D2AE01E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B54CAB1-237C-5FDF-B51B-D308834CB60E}"/>
              </a:ext>
            </a:extLst>
          </p:cNvPr>
          <p:cNvSpPr>
            <a:spLocks noGrp="1"/>
          </p:cNvSpPr>
          <p:nvPr>
            <p:ph type="sldNum" sz="quarter" idx="12"/>
          </p:nvPr>
        </p:nvSpPr>
        <p:spPr/>
        <p:txBody>
          <a:bodyPr/>
          <a:lstStyle/>
          <a:p>
            <a:fld id="{6C5AE71C-EC64-4D39-A484-7DB527FA87DA}" type="slidenum">
              <a:rPr lang="fi-FI" smtClean="0"/>
              <a:t>‹#›</a:t>
            </a:fld>
            <a:endParaRPr lang="fi-FI"/>
          </a:p>
        </p:txBody>
      </p:sp>
    </p:spTree>
    <p:extLst>
      <p:ext uri="{BB962C8B-B14F-4D97-AF65-F5344CB8AC3E}">
        <p14:creationId xmlns:p14="http://schemas.microsoft.com/office/powerpoint/2010/main" val="120817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017B9E-F501-161A-3013-80F52784E41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2B5EB48-D424-8BEE-F725-7FD2BF17857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4D4E5F6-24A7-68F3-FA6D-DCBA718D6594}"/>
              </a:ext>
            </a:extLst>
          </p:cNvPr>
          <p:cNvSpPr>
            <a:spLocks noGrp="1"/>
          </p:cNvSpPr>
          <p:nvPr>
            <p:ph type="dt" sz="half" idx="10"/>
          </p:nvPr>
        </p:nvSpPr>
        <p:spPr/>
        <p:txBody>
          <a:bodyPr/>
          <a:lstStyle/>
          <a:p>
            <a:fld id="{1BAF06E2-6D8E-4B19-B7E9-F42CD31611D4}" type="datetimeFigureOut">
              <a:rPr lang="fi-FI" smtClean="0"/>
              <a:t>8.10.2025</a:t>
            </a:fld>
            <a:endParaRPr lang="fi-FI"/>
          </a:p>
        </p:txBody>
      </p:sp>
      <p:sp>
        <p:nvSpPr>
          <p:cNvPr id="5" name="Alatunnisteen paikkamerkki 4">
            <a:extLst>
              <a:ext uri="{FF2B5EF4-FFF2-40B4-BE49-F238E27FC236}">
                <a16:creationId xmlns:a16="http://schemas.microsoft.com/office/drawing/2014/main" id="{4622DC3B-9CD3-F5D8-83CF-82BE5D1614B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D8B2A4C-99AE-06E7-6452-366EBFAC95B0}"/>
              </a:ext>
            </a:extLst>
          </p:cNvPr>
          <p:cNvSpPr>
            <a:spLocks noGrp="1"/>
          </p:cNvSpPr>
          <p:nvPr>
            <p:ph type="sldNum" sz="quarter" idx="12"/>
          </p:nvPr>
        </p:nvSpPr>
        <p:spPr/>
        <p:txBody>
          <a:bodyPr/>
          <a:lstStyle/>
          <a:p>
            <a:fld id="{6C5AE71C-EC64-4D39-A484-7DB527FA87DA}" type="slidenum">
              <a:rPr lang="fi-FI" smtClean="0"/>
              <a:t>‹#›</a:t>
            </a:fld>
            <a:endParaRPr lang="fi-FI"/>
          </a:p>
        </p:txBody>
      </p:sp>
    </p:spTree>
    <p:extLst>
      <p:ext uri="{BB962C8B-B14F-4D97-AF65-F5344CB8AC3E}">
        <p14:creationId xmlns:p14="http://schemas.microsoft.com/office/powerpoint/2010/main" val="207076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DDC6A95-44C2-2F6A-D23F-43639E50B42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8553358-751B-766A-5F0B-B282568ED39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EF076EE-08D5-2697-1E6A-12998F61F9FC}"/>
              </a:ext>
            </a:extLst>
          </p:cNvPr>
          <p:cNvSpPr>
            <a:spLocks noGrp="1"/>
          </p:cNvSpPr>
          <p:nvPr>
            <p:ph type="dt" sz="half" idx="10"/>
          </p:nvPr>
        </p:nvSpPr>
        <p:spPr/>
        <p:txBody>
          <a:bodyPr/>
          <a:lstStyle/>
          <a:p>
            <a:fld id="{1BAF06E2-6D8E-4B19-B7E9-F42CD31611D4}" type="datetimeFigureOut">
              <a:rPr lang="fi-FI" smtClean="0"/>
              <a:t>8.10.2025</a:t>
            </a:fld>
            <a:endParaRPr lang="fi-FI"/>
          </a:p>
        </p:txBody>
      </p:sp>
      <p:sp>
        <p:nvSpPr>
          <p:cNvPr id="5" name="Alatunnisteen paikkamerkki 4">
            <a:extLst>
              <a:ext uri="{FF2B5EF4-FFF2-40B4-BE49-F238E27FC236}">
                <a16:creationId xmlns:a16="http://schemas.microsoft.com/office/drawing/2014/main" id="{3C455D75-F19F-E552-A678-FD93AF1F547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32963C1-651C-0740-D1CC-EAB4DBB583EB}"/>
              </a:ext>
            </a:extLst>
          </p:cNvPr>
          <p:cNvSpPr>
            <a:spLocks noGrp="1"/>
          </p:cNvSpPr>
          <p:nvPr>
            <p:ph type="sldNum" sz="quarter" idx="12"/>
          </p:nvPr>
        </p:nvSpPr>
        <p:spPr/>
        <p:txBody>
          <a:bodyPr/>
          <a:lstStyle/>
          <a:p>
            <a:fld id="{6C5AE71C-EC64-4D39-A484-7DB527FA87DA}" type="slidenum">
              <a:rPr lang="fi-FI" smtClean="0"/>
              <a:t>‹#›</a:t>
            </a:fld>
            <a:endParaRPr lang="fi-FI"/>
          </a:p>
        </p:txBody>
      </p:sp>
    </p:spTree>
    <p:extLst>
      <p:ext uri="{BB962C8B-B14F-4D97-AF65-F5344CB8AC3E}">
        <p14:creationId xmlns:p14="http://schemas.microsoft.com/office/powerpoint/2010/main" val="12386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503898-D9B9-ECE4-1C68-603D71DEDE2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58BD4F5-A1A4-C7A1-A74D-CFA59208095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AFC1976-6A04-D10B-3B4E-1C26DFC85A14}"/>
              </a:ext>
            </a:extLst>
          </p:cNvPr>
          <p:cNvSpPr>
            <a:spLocks noGrp="1"/>
          </p:cNvSpPr>
          <p:nvPr>
            <p:ph type="dt" sz="half" idx="10"/>
          </p:nvPr>
        </p:nvSpPr>
        <p:spPr/>
        <p:txBody>
          <a:bodyPr/>
          <a:lstStyle/>
          <a:p>
            <a:fld id="{1BAF06E2-6D8E-4B19-B7E9-F42CD31611D4}" type="datetimeFigureOut">
              <a:rPr lang="fi-FI" smtClean="0"/>
              <a:t>8.10.2025</a:t>
            </a:fld>
            <a:endParaRPr lang="fi-FI"/>
          </a:p>
        </p:txBody>
      </p:sp>
      <p:sp>
        <p:nvSpPr>
          <p:cNvPr id="5" name="Alatunnisteen paikkamerkki 4">
            <a:extLst>
              <a:ext uri="{FF2B5EF4-FFF2-40B4-BE49-F238E27FC236}">
                <a16:creationId xmlns:a16="http://schemas.microsoft.com/office/drawing/2014/main" id="{1F28E63C-3A71-C3F5-32D3-028210929BE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4DAB0DC-091D-5EBC-A79B-CAD815AB0651}"/>
              </a:ext>
            </a:extLst>
          </p:cNvPr>
          <p:cNvSpPr>
            <a:spLocks noGrp="1"/>
          </p:cNvSpPr>
          <p:nvPr>
            <p:ph type="sldNum" sz="quarter" idx="12"/>
          </p:nvPr>
        </p:nvSpPr>
        <p:spPr/>
        <p:txBody>
          <a:bodyPr/>
          <a:lstStyle/>
          <a:p>
            <a:fld id="{6C5AE71C-EC64-4D39-A484-7DB527FA87DA}" type="slidenum">
              <a:rPr lang="fi-FI" smtClean="0"/>
              <a:t>‹#›</a:t>
            </a:fld>
            <a:endParaRPr lang="fi-FI"/>
          </a:p>
        </p:txBody>
      </p:sp>
    </p:spTree>
    <p:extLst>
      <p:ext uri="{BB962C8B-B14F-4D97-AF65-F5344CB8AC3E}">
        <p14:creationId xmlns:p14="http://schemas.microsoft.com/office/powerpoint/2010/main" val="3909439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6A7E65-0015-97BC-0B16-75782F5A64B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5F89B1C-D708-47F8-5B9E-2F0533D895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74109DC-7352-26F4-9973-4754BDD5748C}"/>
              </a:ext>
            </a:extLst>
          </p:cNvPr>
          <p:cNvSpPr>
            <a:spLocks noGrp="1"/>
          </p:cNvSpPr>
          <p:nvPr>
            <p:ph type="dt" sz="half" idx="10"/>
          </p:nvPr>
        </p:nvSpPr>
        <p:spPr/>
        <p:txBody>
          <a:bodyPr/>
          <a:lstStyle/>
          <a:p>
            <a:fld id="{1BAF06E2-6D8E-4B19-B7E9-F42CD31611D4}" type="datetimeFigureOut">
              <a:rPr lang="fi-FI" smtClean="0"/>
              <a:t>8.10.2025</a:t>
            </a:fld>
            <a:endParaRPr lang="fi-FI"/>
          </a:p>
        </p:txBody>
      </p:sp>
      <p:sp>
        <p:nvSpPr>
          <p:cNvPr id="5" name="Alatunnisteen paikkamerkki 4">
            <a:extLst>
              <a:ext uri="{FF2B5EF4-FFF2-40B4-BE49-F238E27FC236}">
                <a16:creationId xmlns:a16="http://schemas.microsoft.com/office/drawing/2014/main" id="{5E111745-15E6-D07C-379C-229C315349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2F56044-F0B1-ACED-5233-7E928CE62E37}"/>
              </a:ext>
            </a:extLst>
          </p:cNvPr>
          <p:cNvSpPr>
            <a:spLocks noGrp="1"/>
          </p:cNvSpPr>
          <p:nvPr>
            <p:ph type="sldNum" sz="quarter" idx="12"/>
          </p:nvPr>
        </p:nvSpPr>
        <p:spPr/>
        <p:txBody>
          <a:bodyPr/>
          <a:lstStyle/>
          <a:p>
            <a:fld id="{6C5AE71C-EC64-4D39-A484-7DB527FA87DA}" type="slidenum">
              <a:rPr lang="fi-FI" smtClean="0"/>
              <a:t>‹#›</a:t>
            </a:fld>
            <a:endParaRPr lang="fi-FI"/>
          </a:p>
        </p:txBody>
      </p:sp>
    </p:spTree>
    <p:extLst>
      <p:ext uri="{BB962C8B-B14F-4D97-AF65-F5344CB8AC3E}">
        <p14:creationId xmlns:p14="http://schemas.microsoft.com/office/powerpoint/2010/main" val="98515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9A32B-0679-4CD4-C981-E4A2C682AF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8108EC4-B3E7-349D-6AE7-A378C76E217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C19EA4D-AE17-DB23-09E6-4B0780E208C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96DC9FF-487D-5D56-1167-699CCB64FEB3}"/>
              </a:ext>
            </a:extLst>
          </p:cNvPr>
          <p:cNvSpPr>
            <a:spLocks noGrp="1"/>
          </p:cNvSpPr>
          <p:nvPr>
            <p:ph type="dt" sz="half" idx="10"/>
          </p:nvPr>
        </p:nvSpPr>
        <p:spPr/>
        <p:txBody>
          <a:bodyPr/>
          <a:lstStyle/>
          <a:p>
            <a:fld id="{1BAF06E2-6D8E-4B19-B7E9-F42CD31611D4}" type="datetimeFigureOut">
              <a:rPr lang="fi-FI" smtClean="0"/>
              <a:t>8.10.2025</a:t>
            </a:fld>
            <a:endParaRPr lang="fi-FI"/>
          </a:p>
        </p:txBody>
      </p:sp>
      <p:sp>
        <p:nvSpPr>
          <p:cNvPr id="6" name="Alatunnisteen paikkamerkki 5">
            <a:extLst>
              <a:ext uri="{FF2B5EF4-FFF2-40B4-BE49-F238E27FC236}">
                <a16:creationId xmlns:a16="http://schemas.microsoft.com/office/drawing/2014/main" id="{0BB9030D-ACA2-6973-4761-EE67D98004F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8607A05-5742-EB3A-2DAB-6AF10AB31598}"/>
              </a:ext>
            </a:extLst>
          </p:cNvPr>
          <p:cNvSpPr>
            <a:spLocks noGrp="1"/>
          </p:cNvSpPr>
          <p:nvPr>
            <p:ph type="sldNum" sz="quarter" idx="12"/>
          </p:nvPr>
        </p:nvSpPr>
        <p:spPr/>
        <p:txBody>
          <a:bodyPr/>
          <a:lstStyle/>
          <a:p>
            <a:fld id="{6C5AE71C-EC64-4D39-A484-7DB527FA87DA}" type="slidenum">
              <a:rPr lang="fi-FI" smtClean="0"/>
              <a:t>‹#›</a:t>
            </a:fld>
            <a:endParaRPr lang="fi-FI"/>
          </a:p>
        </p:txBody>
      </p:sp>
    </p:spTree>
    <p:extLst>
      <p:ext uri="{BB962C8B-B14F-4D97-AF65-F5344CB8AC3E}">
        <p14:creationId xmlns:p14="http://schemas.microsoft.com/office/powerpoint/2010/main" val="50831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03E346-C3D7-CAF3-466F-062B3B4FA29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8722682-0417-08EF-9EE0-0246ADF60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86BB3C1-6CC5-058D-5BC6-7654625D978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24CA7B5-AD99-3DDC-03B7-2CFC1B363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6900E8D-7E4A-8174-779A-098357497FA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F7D2877-4503-EC25-9A12-CE7D1D1524E5}"/>
              </a:ext>
            </a:extLst>
          </p:cNvPr>
          <p:cNvSpPr>
            <a:spLocks noGrp="1"/>
          </p:cNvSpPr>
          <p:nvPr>
            <p:ph type="dt" sz="half" idx="10"/>
          </p:nvPr>
        </p:nvSpPr>
        <p:spPr/>
        <p:txBody>
          <a:bodyPr/>
          <a:lstStyle/>
          <a:p>
            <a:fld id="{1BAF06E2-6D8E-4B19-B7E9-F42CD31611D4}" type="datetimeFigureOut">
              <a:rPr lang="fi-FI" smtClean="0"/>
              <a:t>8.10.2025</a:t>
            </a:fld>
            <a:endParaRPr lang="fi-FI"/>
          </a:p>
        </p:txBody>
      </p:sp>
      <p:sp>
        <p:nvSpPr>
          <p:cNvPr id="8" name="Alatunnisteen paikkamerkki 7">
            <a:extLst>
              <a:ext uri="{FF2B5EF4-FFF2-40B4-BE49-F238E27FC236}">
                <a16:creationId xmlns:a16="http://schemas.microsoft.com/office/drawing/2014/main" id="{B9E35CBF-14EE-FAFB-4EF4-A29540B0084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338A135-983A-0719-1214-241EC208E1E7}"/>
              </a:ext>
            </a:extLst>
          </p:cNvPr>
          <p:cNvSpPr>
            <a:spLocks noGrp="1"/>
          </p:cNvSpPr>
          <p:nvPr>
            <p:ph type="sldNum" sz="quarter" idx="12"/>
          </p:nvPr>
        </p:nvSpPr>
        <p:spPr/>
        <p:txBody>
          <a:bodyPr/>
          <a:lstStyle/>
          <a:p>
            <a:fld id="{6C5AE71C-EC64-4D39-A484-7DB527FA87DA}" type="slidenum">
              <a:rPr lang="fi-FI" smtClean="0"/>
              <a:t>‹#›</a:t>
            </a:fld>
            <a:endParaRPr lang="fi-FI"/>
          </a:p>
        </p:txBody>
      </p:sp>
    </p:spTree>
    <p:extLst>
      <p:ext uri="{BB962C8B-B14F-4D97-AF65-F5344CB8AC3E}">
        <p14:creationId xmlns:p14="http://schemas.microsoft.com/office/powerpoint/2010/main" val="119762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F9D32B-5122-164F-A2F7-433C3341D23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27F474C-8C10-890F-23CB-EBC789E9E3CE}"/>
              </a:ext>
            </a:extLst>
          </p:cNvPr>
          <p:cNvSpPr>
            <a:spLocks noGrp="1"/>
          </p:cNvSpPr>
          <p:nvPr>
            <p:ph type="dt" sz="half" idx="10"/>
          </p:nvPr>
        </p:nvSpPr>
        <p:spPr/>
        <p:txBody>
          <a:bodyPr/>
          <a:lstStyle/>
          <a:p>
            <a:fld id="{1BAF06E2-6D8E-4B19-B7E9-F42CD31611D4}" type="datetimeFigureOut">
              <a:rPr lang="fi-FI" smtClean="0"/>
              <a:t>8.10.2025</a:t>
            </a:fld>
            <a:endParaRPr lang="fi-FI"/>
          </a:p>
        </p:txBody>
      </p:sp>
      <p:sp>
        <p:nvSpPr>
          <p:cNvPr id="4" name="Alatunnisteen paikkamerkki 3">
            <a:extLst>
              <a:ext uri="{FF2B5EF4-FFF2-40B4-BE49-F238E27FC236}">
                <a16:creationId xmlns:a16="http://schemas.microsoft.com/office/drawing/2014/main" id="{74AC75CB-3F71-BF9A-E36E-27869E2EA9E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D994AAA-3F34-5FA7-E9D2-50CB22B772A4}"/>
              </a:ext>
            </a:extLst>
          </p:cNvPr>
          <p:cNvSpPr>
            <a:spLocks noGrp="1"/>
          </p:cNvSpPr>
          <p:nvPr>
            <p:ph type="sldNum" sz="quarter" idx="12"/>
          </p:nvPr>
        </p:nvSpPr>
        <p:spPr/>
        <p:txBody>
          <a:bodyPr/>
          <a:lstStyle/>
          <a:p>
            <a:fld id="{6C5AE71C-EC64-4D39-A484-7DB527FA87DA}" type="slidenum">
              <a:rPr lang="fi-FI" smtClean="0"/>
              <a:t>‹#›</a:t>
            </a:fld>
            <a:endParaRPr lang="fi-FI"/>
          </a:p>
        </p:txBody>
      </p:sp>
    </p:spTree>
    <p:extLst>
      <p:ext uri="{BB962C8B-B14F-4D97-AF65-F5344CB8AC3E}">
        <p14:creationId xmlns:p14="http://schemas.microsoft.com/office/powerpoint/2010/main" val="138924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F3BDBD7-E700-2A6F-49B0-053706094C1C}"/>
              </a:ext>
            </a:extLst>
          </p:cNvPr>
          <p:cNvSpPr>
            <a:spLocks noGrp="1"/>
          </p:cNvSpPr>
          <p:nvPr>
            <p:ph type="dt" sz="half" idx="10"/>
          </p:nvPr>
        </p:nvSpPr>
        <p:spPr/>
        <p:txBody>
          <a:bodyPr/>
          <a:lstStyle/>
          <a:p>
            <a:fld id="{1BAF06E2-6D8E-4B19-B7E9-F42CD31611D4}" type="datetimeFigureOut">
              <a:rPr lang="fi-FI" smtClean="0"/>
              <a:t>8.10.2025</a:t>
            </a:fld>
            <a:endParaRPr lang="fi-FI"/>
          </a:p>
        </p:txBody>
      </p:sp>
      <p:sp>
        <p:nvSpPr>
          <p:cNvPr id="3" name="Alatunnisteen paikkamerkki 2">
            <a:extLst>
              <a:ext uri="{FF2B5EF4-FFF2-40B4-BE49-F238E27FC236}">
                <a16:creationId xmlns:a16="http://schemas.microsoft.com/office/drawing/2014/main" id="{5FD07159-B7D2-42D3-B58F-5122407E48B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D43112B-2C8B-C8BC-0197-A108BF72CFA3}"/>
              </a:ext>
            </a:extLst>
          </p:cNvPr>
          <p:cNvSpPr>
            <a:spLocks noGrp="1"/>
          </p:cNvSpPr>
          <p:nvPr>
            <p:ph type="sldNum" sz="quarter" idx="12"/>
          </p:nvPr>
        </p:nvSpPr>
        <p:spPr/>
        <p:txBody>
          <a:bodyPr/>
          <a:lstStyle/>
          <a:p>
            <a:fld id="{6C5AE71C-EC64-4D39-A484-7DB527FA87DA}" type="slidenum">
              <a:rPr lang="fi-FI" smtClean="0"/>
              <a:t>‹#›</a:t>
            </a:fld>
            <a:endParaRPr lang="fi-FI"/>
          </a:p>
        </p:txBody>
      </p:sp>
    </p:spTree>
    <p:extLst>
      <p:ext uri="{BB962C8B-B14F-4D97-AF65-F5344CB8AC3E}">
        <p14:creationId xmlns:p14="http://schemas.microsoft.com/office/powerpoint/2010/main" val="72485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F5BCAD-295F-C596-2838-44A6BE6C12F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87309B7-8D55-768C-0C88-900717804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A4B59B2-827D-F290-D675-A3661CF9D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B95EB04-D059-4836-B9FF-08931B9FE465}"/>
              </a:ext>
            </a:extLst>
          </p:cNvPr>
          <p:cNvSpPr>
            <a:spLocks noGrp="1"/>
          </p:cNvSpPr>
          <p:nvPr>
            <p:ph type="dt" sz="half" idx="10"/>
          </p:nvPr>
        </p:nvSpPr>
        <p:spPr/>
        <p:txBody>
          <a:bodyPr/>
          <a:lstStyle/>
          <a:p>
            <a:fld id="{1BAF06E2-6D8E-4B19-B7E9-F42CD31611D4}" type="datetimeFigureOut">
              <a:rPr lang="fi-FI" smtClean="0"/>
              <a:t>8.10.2025</a:t>
            </a:fld>
            <a:endParaRPr lang="fi-FI"/>
          </a:p>
        </p:txBody>
      </p:sp>
      <p:sp>
        <p:nvSpPr>
          <p:cNvPr id="6" name="Alatunnisteen paikkamerkki 5">
            <a:extLst>
              <a:ext uri="{FF2B5EF4-FFF2-40B4-BE49-F238E27FC236}">
                <a16:creationId xmlns:a16="http://schemas.microsoft.com/office/drawing/2014/main" id="{0D9062F0-4307-0B19-AEB9-4F45E42946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0C01D51-B267-E693-9631-75A214ECCF4D}"/>
              </a:ext>
            </a:extLst>
          </p:cNvPr>
          <p:cNvSpPr>
            <a:spLocks noGrp="1"/>
          </p:cNvSpPr>
          <p:nvPr>
            <p:ph type="sldNum" sz="quarter" idx="12"/>
          </p:nvPr>
        </p:nvSpPr>
        <p:spPr/>
        <p:txBody>
          <a:bodyPr/>
          <a:lstStyle/>
          <a:p>
            <a:fld id="{6C5AE71C-EC64-4D39-A484-7DB527FA87DA}" type="slidenum">
              <a:rPr lang="fi-FI" smtClean="0"/>
              <a:t>‹#›</a:t>
            </a:fld>
            <a:endParaRPr lang="fi-FI"/>
          </a:p>
        </p:txBody>
      </p:sp>
    </p:spTree>
    <p:extLst>
      <p:ext uri="{BB962C8B-B14F-4D97-AF65-F5344CB8AC3E}">
        <p14:creationId xmlns:p14="http://schemas.microsoft.com/office/powerpoint/2010/main" val="268898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4612EE-217C-5616-9AE0-D438EBF5D0D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8E87367-070F-38DC-2A20-36B736C60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D98C804-F15F-F265-4CD1-68352CC71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94CCFD1-D57D-0EF7-3A04-9146E65CEEF9}"/>
              </a:ext>
            </a:extLst>
          </p:cNvPr>
          <p:cNvSpPr>
            <a:spLocks noGrp="1"/>
          </p:cNvSpPr>
          <p:nvPr>
            <p:ph type="dt" sz="half" idx="10"/>
          </p:nvPr>
        </p:nvSpPr>
        <p:spPr/>
        <p:txBody>
          <a:bodyPr/>
          <a:lstStyle/>
          <a:p>
            <a:fld id="{1BAF06E2-6D8E-4B19-B7E9-F42CD31611D4}" type="datetimeFigureOut">
              <a:rPr lang="fi-FI" smtClean="0"/>
              <a:t>8.10.2025</a:t>
            </a:fld>
            <a:endParaRPr lang="fi-FI"/>
          </a:p>
        </p:txBody>
      </p:sp>
      <p:sp>
        <p:nvSpPr>
          <p:cNvPr id="6" name="Alatunnisteen paikkamerkki 5">
            <a:extLst>
              <a:ext uri="{FF2B5EF4-FFF2-40B4-BE49-F238E27FC236}">
                <a16:creationId xmlns:a16="http://schemas.microsoft.com/office/drawing/2014/main" id="{A3FDF12D-D7E5-ED8E-ED49-385FD00AA0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D7953AF-A7B2-1572-9813-29926B86C304}"/>
              </a:ext>
            </a:extLst>
          </p:cNvPr>
          <p:cNvSpPr>
            <a:spLocks noGrp="1"/>
          </p:cNvSpPr>
          <p:nvPr>
            <p:ph type="sldNum" sz="quarter" idx="12"/>
          </p:nvPr>
        </p:nvSpPr>
        <p:spPr/>
        <p:txBody>
          <a:bodyPr/>
          <a:lstStyle/>
          <a:p>
            <a:fld id="{6C5AE71C-EC64-4D39-A484-7DB527FA87DA}" type="slidenum">
              <a:rPr lang="fi-FI" smtClean="0"/>
              <a:t>‹#›</a:t>
            </a:fld>
            <a:endParaRPr lang="fi-FI"/>
          </a:p>
        </p:txBody>
      </p:sp>
    </p:spTree>
    <p:extLst>
      <p:ext uri="{BB962C8B-B14F-4D97-AF65-F5344CB8AC3E}">
        <p14:creationId xmlns:p14="http://schemas.microsoft.com/office/powerpoint/2010/main" val="45080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F01012-B415-9F7B-14B2-3A799F372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8F4C86E-4A74-3351-1299-AF7A47D3C1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1719F4F-1952-68F2-DD3D-9B67D177B9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F06E2-6D8E-4B19-B7E9-F42CD31611D4}" type="datetimeFigureOut">
              <a:rPr lang="fi-FI" smtClean="0"/>
              <a:t>8.10.2025</a:t>
            </a:fld>
            <a:endParaRPr lang="fi-FI"/>
          </a:p>
        </p:txBody>
      </p:sp>
      <p:sp>
        <p:nvSpPr>
          <p:cNvPr id="5" name="Alatunnisteen paikkamerkki 4">
            <a:extLst>
              <a:ext uri="{FF2B5EF4-FFF2-40B4-BE49-F238E27FC236}">
                <a16:creationId xmlns:a16="http://schemas.microsoft.com/office/drawing/2014/main" id="{7A15C134-BA71-D4DE-9E4A-664660A51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18FEEA54-2A5F-FC35-40F2-58DA3A84F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AE71C-EC64-4D39-A484-7DB527FA87DA}" type="slidenum">
              <a:rPr lang="fi-FI" smtClean="0"/>
              <a:t>‹#›</a:t>
            </a:fld>
            <a:endParaRPr lang="fi-FI"/>
          </a:p>
        </p:txBody>
      </p:sp>
    </p:spTree>
    <p:extLst>
      <p:ext uri="{BB962C8B-B14F-4D97-AF65-F5344CB8AC3E}">
        <p14:creationId xmlns:p14="http://schemas.microsoft.com/office/powerpoint/2010/main" val="315875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ikihow.com/Stop-Thinking-About-Your-Ex" TargetMode="External"/><Relationship Id="rId2" Type="http://schemas.openxmlformats.org/officeDocument/2006/relationships/hyperlink" Target="https://www.psychologytoday.com/us/blog/the-high-functioning-hotspot/202008/the-ultimate-guide-breakups#:~:text=Here%20are%20some%20tips%20that%20can%20help%3A%201,loneliness.%20...%208%20Remember%20your%20last%20ex.%2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EA6E6E-809D-CE4B-6ED4-080D7CF2DD75}"/>
              </a:ext>
            </a:extLst>
          </p:cNvPr>
          <p:cNvSpPr>
            <a:spLocks noGrp="1"/>
          </p:cNvSpPr>
          <p:nvPr>
            <p:ph type="ctrTitle"/>
          </p:nvPr>
        </p:nvSpPr>
        <p:spPr/>
        <p:txBody>
          <a:bodyPr>
            <a:normAutofit/>
          </a:bodyPr>
          <a:lstStyle/>
          <a:p>
            <a:r>
              <a:rPr lang="fi-FI" sz="3460" b="1" i="0" dirty="0">
                <a:solidFill>
                  <a:srgbClr val="444444"/>
                </a:solidFill>
                <a:effectLst/>
                <a:latin typeface="Lato" panose="020F0502020204030203" pitchFamily="34" charset="0"/>
              </a:rPr>
              <a:t>Miltä parisuhteen päättäminen tuntuu?</a:t>
            </a:r>
            <a:r>
              <a:rPr lang="fi-FI" sz="3460" b="0" i="0" dirty="0">
                <a:solidFill>
                  <a:srgbClr val="444444"/>
                </a:solidFill>
                <a:effectLst/>
                <a:latin typeface="Lato" panose="020F0502020204030203" pitchFamily="34" charset="0"/>
              </a:rPr>
              <a:t> Miten erota puolisosta tunnetasolla? Mikä avuksi, jos entinen puoliso täyttää edelleen ajatukset? </a:t>
            </a:r>
            <a:endParaRPr lang="fi-FI" sz="3460" dirty="0"/>
          </a:p>
        </p:txBody>
      </p:sp>
      <p:sp>
        <p:nvSpPr>
          <p:cNvPr id="3" name="Alaotsikko 2">
            <a:extLst>
              <a:ext uri="{FF2B5EF4-FFF2-40B4-BE49-F238E27FC236}">
                <a16:creationId xmlns:a16="http://schemas.microsoft.com/office/drawing/2014/main" id="{BD53A106-24E7-5308-1B70-9DD2E179E7C8}"/>
              </a:ext>
            </a:extLst>
          </p:cNvPr>
          <p:cNvSpPr>
            <a:spLocks noGrp="1"/>
          </p:cNvSpPr>
          <p:nvPr>
            <p:ph type="subTitle" idx="1"/>
          </p:nvPr>
        </p:nvSpPr>
        <p:spPr/>
        <p:txBody>
          <a:bodyPr/>
          <a:lstStyle/>
          <a:p>
            <a:r>
              <a:rPr lang="fi-FI" dirty="0"/>
              <a:t>perheneuvoja Nina Svedström-Koskinen, Tampereen ev.lut. seurakuntien Perheasiain neuvottelukeskus</a:t>
            </a:r>
          </a:p>
          <a:p>
            <a:r>
              <a:rPr lang="fi-FI" dirty="0"/>
              <a:t>8.10.2025</a:t>
            </a:r>
          </a:p>
        </p:txBody>
      </p:sp>
    </p:spTree>
    <p:extLst>
      <p:ext uri="{BB962C8B-B14F-4D97-AF65-F5344CB8AC3E}">
        <p14:creationId xmlns:p14="http://schemas.microsoft.com/office/powerpoint/2010/main" val="2349093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18C8C7-7E02-082D-5E6C-2ED17AB56446}"/>
              </a:ext>
            </a:extLst>
          </p:cNvPr>
          <p:cNvSpPr>
            <a:spLocks noGrp="1"/>
          </p:cNvSpPr>
          <p:nvPr>
            <p:ph type="title"/>
          </p:nvPr>
        </p:nvSpPr>
        <p:spPr/>
        <p:txBody>
          <a:bodyPr/>
          <a:lstStyle/>
          <a:p>
            <a:r>
              <a:rPr lang="fi-FI" dirty="0"/>
              <a:t>Keinoja käsitellä erosurua</a:t>
            </a:r>
          </a:p>
        </p:txBody>
      </p:sp>
      <p:sp>
        <p:nvSpPr>
          <p:cNvPr id="3" name="Sisällön paikkamerkki 2">
            <a:extLst>
              <a:ext uri="{FF2B5EF4-FFF2-40B4-BE49-F238E27FC236}">
                <a16:creationId xmlns:a16="http://schemas.microsoft.com/office/drawing/2014/main" id="{8DA0FF22-BE98-C07C-357D-73705B6C8F30}"/>
              </a:ext>
            </a:extLst>
          </p:cNvPr>
          <p:cNvSpPr>
            <a:spLocks noGrp="1"/>
          </p:cNvSpPr>
          <p:nvPr>
            <p:ph idx="1"/>
          </p:nvPr>
        </p:nvSpPr>
        <p:spPr/>
        <p:txBody>
          <a:bodyPr>
            <a:normAutofit/>
          </a:bodyPr>
          <a:lstStyle/>
          <a:p>
            <a:r>
              <a:rPr lang="en-US" b="0" i="0" dirty="0" err="1">
                <a:solidFill>
                  <a:srgbClr val="2C2D30"/>
                </a:solidFill>
                <a:effectLst/>
                <a:latin typeface="Proxima Nova Bold"/>
              </a:rPr>
              <a:t>Pyri</a:t>
            </a:r>
            <a:r>
              <a:rPr lang="en-US" b="0" i="0" dirty="0">
                <a:solidFill>
                  <a:srgbClr val="2C2D30"/>
                </a:solidFill>
                <a:effectLst/>
                <a:latin typeface="Proxima Nova Bold"/>
              </a:rPr>
              <a:t> </a:t>
            </a:r>
            <a:r>
              <a:rPr lang="en-US" b="0" i="0" dirty="0" err="1">
                <a:solidFill>
                  <a:srgbClr val="2C2D30"/>
                </a:solidFill>
                <a:effectLst/>
                <a:latin typeface="Proxima Nova Bold"/>
              </a:rPr>
              <a:t>saamaan</a:t>
            </a:r>
            <a:r>
              <a:rPr lang="en-US" b="0" i="0" dirty="0">
                <a:solidFill>
                  <a:srgbClr val="2C2D30"/>
                </a:solidFill>
                <a:effectLst/>
                <a:latin typeface="Proxima Nova Bold"/>
              </a:rPr>
              <a:t> </a:t>
            </a:r>
            <a:r>
              <a:rPr lang="en-US" b="0" i="0" dirty="0" err="1">
                <a:solidFill>
                  <a:srgbClr val="2C2D30"/>
                </a:solidFill>
                <a:effectLst/>
                <a:latin typeface="Proxima Nova Bold"/>
              </a:rPr>
              <a:t>kosketusta</a:t>
            </a:r>
            <a:r>
              <a:rPr lang="en-US" b="0" i="0" dirty="0">
                <a:solidFill>
                  <a:srgbClr val="2C2D30"/>
                </a:solidFill>
                <a:effectLst/>
                <a:latin typeface="Proxima Nova Bold"/>
              </a:rPr>
              <a:t> (</a:t>
            </a:r>
            <a:r>
              <a:rPr lang="en-US" b="0" i="0" dirty="0" err="1">
                <a:solidFill>
                  <a:srgbClr val="2C2D30"/>
                </a:solidFill>
                <a:effectLst/>
                <a:latin typeface="Proxima Nova Bold"/>
              </a:rPr>
              <a:t>esimerkiksi</a:t>
            </a:r>
            <a:r>
              <a:rPr lang="en-US" b="0" i="0" dirty="0">
                <a:solidFill>
                  <a:srgbClr val="2C2D30"/>
                </a:solidFill>
                <a:effectLst/>
                <a:latin typeface="Proxima Nova Bold"/>
              </a:rPr>
              <a:t> </a:t>
            </a:r>
            <a:r>
              <a:rPr lang="en-US" b="0" i="0" dirty="0" err="1">
                <a:solidFill>
                  <a:srgbClr val="2C2D30"/>
                </a:solidFill>
                <a:effectLst/>
                <a:latin typeface="Proxima Nova Bold"/>
              </a:rPr>
              <a:t>hieronnan</a:t>
            </a:r>
            <a:r>
              <a:rPr lang="en-US" b="0" i="0" dirty="0">
                <a:solidFill>
                  <a:srgbClr val="2C2D30"/>
                </a:solidFill>
                <a:effectLst/>
                <a:latin typeface="Proxima Nova Bold"/>
              </a:rPr>
              <a:t> </a:t>
            </a:r>
            <a:r>
              <a:rPr lang="en-US" b="0" i="0" dirty="0" err="1">
                <a:solidFill>
                  <a:srgbClr val="2C2D30"/>
                </a:solidFill>
                <a:effectLst/>
                <a:latin typeface="Proxima Nova Bold"/>
              </a:rPr>
              <a:t>muodossa</a:t>
            </a:r>
            <a:r>
              <a:rPr lang="en-US" b="0" i="0" dirty="0">
                <a:solidFill>
                  <a:srgbClr val="2C2D30"/>
                </a:solidFill>
                <a:effectLst/>
                <a:latin typeface="Proxima Nova Bold"/>
              </a:rPr>
              <a:t>). </a:t>
            </a:r>
          </a:p>
          <a:p>
            <a:r>
              <a:rPr lang="en-US" b="0" i="0" dirty="0">
                <a:solidFill>
                  <a:srgbClr val="2C2D30"/>
                </a:solidFill>
                <a:effectLst/>
                <a:latin typeface="Proxima Nova Bold"/>
              </a:rPr>
              <a:t>Avaa </a:t>
            </a:r>
            <a:r>
              <a:rPr lang="en-US" b="0" i="0" dirty="0" err="1">
                <a:solidFill>
                  <a:srgbClr val="2C2D30"/>
                </a:solidFill>
                <a:effectLst/>
                <a:latin typeface="Proxima Nova Bold"/>
              </a:rPr>
              <a:t>silmäsi</a:t>
            </a:r>
            <a:r>
              <a:rPr lang="en-US" b="0" i="0" dirty="0">
                <a:solidFill>
                  <a:srgbClr val="2C2D30"/>
                </a:solidFill>
                <a:effectLst/>
                <a:latin typeface="Proxima Nova Bold"/>
              </a:rPr>
              <a:t> </a:t>
            </a:r>
            <a:r>
              <a:rPr lang="en-US" b="0" i="0" dirty="0" err="1">
                <a:solidFill>
                  <a:srgbClr val="2C2D30"/>
                </a:solidFill>
                <a:effectLst/>
                <a:latin typeface="Proxima Nova Bold"/>
              </a:rPr>
              <a:t>entisen</a:t>
            </a:r>
            <a:r>
              <a:rPr lang="en-US" b="0" i="0" dirty="0">
                <a:solidFill>
                  <a:srgbClr val="2C2D30"/>
                </a:solidFill>
                <a:effectLst/>
                <a:latin typeface="Proxima Nova Bold"/>
              </a:rPr>
              <a:t> </a:t>
            </a:r>
            <a:r>
              <a:rPr lang="en-US" b="0" i="0" dirty="0" err="1">
                <a:solidFill>
                  <a:srgbClr val="2C2D30"/>
                </a:solidFill>
                <a:effectLst/>
                <a:latin typeface="Proxima Nova Bold"/>
              </a:rPr>
              <a:t>kumppanisi</a:t>
            </a:r>
            <a:r>
              <a:rPr lang="en-US" b="0" i="0" dirty="0">
                <a:solidFill>
                  <a:srgbClr val="2C2D30"/>
                </a:solidFill>
                <a:effectLst/>
                <a:latin typeface="Proxima Nova Bold"/>
              </a:rPr>
              <a:t> </a:t>
            </a:r>
            <a:r>
              <a:rPr lang="en-US" b="0" i="0" dirty="0" err="1">
                <a:solidFill>
                  <a:srgbClr val="2C2D30"/>
                </a:solidFill>
                <a:effectLst/>
                <a:latin typeface="Proxima Nova Bold"/>
              </a:rPr>
              <a:t>virheille</a:t>
            </a:r>
            <a:r>
              <a:rPr lang="en-US" b="0" i="0" dirty="0">
                <a:solidFill>
                  <a:srgbClr val="2C2D30"/>
                </a:solidFill>
                <a:effectLst/>
                <a:latin typeface="Proxima Nova Regular"/>
              </a:rPr>
              <a:t>. </a:t>
            </a:r>
            <a:r>
              <a:rPr lang="en-US" b="0" i="0" dirty="0" err="1">
                <a:solidFill>
                  <a:srgbClr val="2C2D30"/>
                </a:solidFill>
                <a:effectLst/>
                <a:latin typeface="Proxima Nova Regular"/>
              </a:rPr>
              <a:t>Voit</a:t>
            </a:r>
            <a:r>
              <a:rPr lang="en-US" b="0" i="0" dirty="0">
                <a:solidFill>
                  <a:srgbClr val="2C2D30"/>
                </a:solidFill>
                <a:effectLst/>
                <a:latin typeface="Proxima Nova Regular"/>
              </a:rPr>
              <a:t> </a:t>
            </a:r>
            <a:r>
              <a:rPr lang="en-US" b="0" i="0" dirty="0" err="1">
                <a:solidFill>
                  <a:srgbClr val="2C2D30"/>
                </a:solidFill>
                <a:effectLst/>
                <a:latin typeface="Proxima Nova Regular"/>
              </a:rPr>
              <a:t>tehdä</a:t>
            </a:r>
            <a:r>
              <a:rPr lang="en-US" b="0" i="0" dirty="0">
                <a:solidFill>
                  <a:srgbClr val="2C2D30"/>
                </a:solidFill>
                <a:effectLst/>
                <a:latin typeface="Proxima Nova Regular"/>
              </a:rPr>
              <a:t> </a:t>
            </a:r>
            <a:r>
              <a:rPr lang="en-US" b="0" i="0" dirty="0" err="1">
                <a:solidFill>
                  <a:srgbClr val="2C2D30"/>
                </a:solidFill>
                <a:effectLst/>
                <a:latin typeface="Proxima Nova Regular"/>
              </a:rPr>
              <a:t>listan</a:t>
            </a:r>
            <a:r>
              <a:rPr lang="en-US" b="0" i="0" dirty="0">
                <a:solidFill>
                  <a:srgbClr val="2C2D30"/>
                </a:solidFill>
                <a:effectLst/>
                <a:latin typeface="Proxima Nova Regular"/>
              </a:rPr>
              <a:t> </a:t>
            </a:r>
            <a:r>
              <a:rPr lang="en-US" b="0" i="0" dirty="0" err="1">
                <a:solidFill>
                  <a:srgbClr val="2C2D30"/>
                </a:solidFill>
                <a:effectLst/>
                <a:latin typeface="Proxima Nova Regular"/>
              </a:rPr>
              <a:t>niistä</a:t>
            </a:r>
            <a:r>
              <a:rPr lang="en-US" b="0" i="0" dirty="0">
                <a:solidFill>
                  <a:srgbClr val="2C2D30"/>
                </a:solidFill>
                <a:effectLst/>
                <a:latin typeface="Proxima Nova Regular"/>
              </a:rPr>
              <a:t> </a:t>
            </a:r>
            <a:r>
              <a:rPr lang="en-US" b="0" i="0" dirty="0" err="1">
                <a:solidFill>
                  <a:srgbClr val="2C2D30"/>
                </a:solidFill>
                <a:effectLst/>
                <a:latin typeface="Proxima Nova Regular"/>
              </a:rPr>
              <a:t>pahimmista</a:t>
            </a:r>
            <a:r>
              <a:rPr lang="en-US" b="0" i="0" dirty="0">
                <a:solidFill>
                  <a:srgbClr val="2C2D30"/>
                </a:solidFill>
                <a:effectLst/>
                <a:latin typeface="Proxima Nova Regular"/>
              </a:rPr>
              <a:t> </a:t>
            </a:r>
            <a:r>
              <a:rPr lang="en-US" b="0" i="0" dirty="0" err="1">
                <a:solidFill>
                  <a:srgbClr val="2C2D30"/>
                </a:solidFill>
                <a:effectLst/>
                <a:latin typeface="Proxima Nova Regular"/>
              </a:rPr>
              <a:t>tilanteista</a:t>
            </a:r>
            <a:r>
              <a:rPr lang="en-US" b="0" i="0" dirty="0">
                <a:solidFill>
                  <a:srgbClr val="2C2D30"/>
                </a:solidFill>
                <a:effectLst/>
                <a:latin typeface="Proxima Nova Regular"/>
              </a:rPr>
              <a:t>, </a:t>
            </a:r>
            <a:r>
              <a:rPr lang="en-US" b="0" i="0" dirty="0" err="1">
                <a:solidFill>
                  <a:srgbClr val="2C2D30"/>
                </a:solidFill>
                <a:effectLst/>
                <a:latin typeface="Proxima Nova Regular"/>
              </a:rPr>
              <a:t>joilloin</a:t>
            </a:r>
            <a:r>
              <a:rPr lang="en-US" b="0" i="0" dirty="0">
                <a:solidFill>
                  <a:srgbClr val="2C2D30"/>
                </a:solidFill>
                <a:effectLst/>
                <a:latin typeface="Proxima Nova Regular"/>
              </a:rPr>
              <a:t> </a:t>
            </a:r>
            <a:r>
              <a:rPr lang="en-US" b="0" i="0" dirty="0" err="1">
                <a:solidFill>
                  <a:srgbClr val="2C2D30"/>
                </a:solidFill>
                <a:effectLst/>
                <a:latin typeface="Proxima Nova Regular"/>
              </a:rPr>
              <a:t>exäsi</a:t>
            </a:r>
            <a:r>
              <a:rPr lang="en-US" b="0" i="0" dirty="0">
                <a:solidFill>
                  <a:srgbClr val="2C2D30"/>
                </a:solidFill>
                <a:effectLst/>
                <a:latin typeface="Proxima Nova Regular"/>
              </a:rPr>
              <a:t> </a:t>
            </a:r>
            <a:r>
              <a:rPr lang="en-US" b="0" i="0" dirty="0" err="1">
                <a:solidFill>
                  <a:srgbClr val="2C2D30"/>
                </a:solidFill>
                <a:effectLst/>
                <a:latin typeface="Proxima Nova Regular"/>
              </a:rPr>
              <a:t>loukkasi</a:t>
            </a:r>
            <a:r>
              <a:rPr lang="en-US" b="0" i="0" dirty="0">
                <a:solidFill>
                  <a:srgbClr val="2C2D30"/>
                </a:solidFill>
                <a:effectLst/>
                <a:latin typeface="Proxima Nova Regular"/>
              </a:rPr>
              <a:t> </a:t>
            </a:r>
            <a:r>
              <a:rPr lang="en-US" b="0" i="0" dirty="0" err="1">
                <a:solidFill>
                  <a:srgbClr val="2C2D30"/>
                </a:solidFill>
                <a:effectLst/>
                <a:latin typeface="Proxima Nova Regular"/>
              </a:rPr>
              <a:t>sinua</a:t>
            </a:r>
            <a:r>
              <a:rPr lang="en-US" b="0" i="0" dirty="0">
                <a:solidFill>
                  <a:srgbClr val="2C2D30"/>
                </a:solidFill>
                <a:effectLst/>
                <a:latin typeface="Proxima Nova Regular"/>
              </a:rPr>
              <a:t> tai </a:t>
            </a:r>
            <a:r>
              <a:rPr lang="en-US" b="0" i="0" dirty="0" err="1">
                <a:solidFill>
                  <a:srgbClr val="2C2D30"/>
                </a:solidFill>
                <a:effectLst/>
                <a:latin typeface="Proxima Nova Regular"/>
              </a:rPr>
              <a:t>petyit</a:t>
            </a:r>
            <a:r>
              <a:rPr lang="en-US" b="0" i="0" dirty="0">
                <a:solidFill>
                  <a:srgbClr val="2C2D30"/>
                </a:solidFill>
                <a:effectLst/>
                <a:latin typeface="Proxima Nova Regular"/>
              </a:rPr>
              <a:t> </a:t>
            </a:r>
            <a:r>
              <a:rPr lang="en-US" b="0" i="0" dirty="0" err="1">
                <a:solidFill>
                  <a:srgbClr val="2C2D30"/>
                </a:solidFill>
                <a:effectLst/>
                <a:latin typeface="Proxima Nova Regular"/>
              </a:rPr>
              <a:t>häneen</a:t>
            </a:r>
            <a:r>
              <a:rPr lang="en-US" b="0" i="0" dirty="0">
                <a:solidFill>
                  <a:srgbClr val="2C2D30"/>
                </a:solidFill>
                <a:effectLst/>
                <a:latin typeface="Proxima Nova Regular"/>
              </a:rPr>
              <a:t>. </a:t>
            </a:r>
            <a:r>
              <a:rPr lang="en-US" b="0" i="0" dirty="0" err="1">
                <a:solidFill>
                  <a:srgbClr val="2C2D30"/>
                </a:solidFill>
                <a:effectLst/>
                <a:latin typeface="Proxima Nova Regular"/>
              </a:rPr>
              <a:t>Ajatus</a:t>
            </a:r>
            <a:r>
              <a:rPr lang="en-US" b="0" i="0" dirty="0">
                <a:solidFill>
                  <a:srgbClr val="2C2D30"/>
                </a:solidFill>
                <a:effectLst/>
                <a:latin typeface="Proxima Nova Regular"/>
              </a:rPr>
              <a:t> </a:t>
            </a:r>
            <a:r>
              <a:rPr lang="en-US" b="0" i="0" dirty="0" err="1">
                <a:solidFill>
                  <a:srgbClr val="2C2D30"/>
                </a:solidFill>
                <a:effectLst/>
                <a:latin typeface="Proxima Nova Regular"/>
              </a:rPr>
              <a:t>siitä</a:t>
            </a:r>
            <a:r>
              <a:rPr lang="en-US" b="0" i="0" dirty="0">
                <a:solidFill>
                  <a:srgbClr val="2C2D30"/>
                </a:solidFill>
                <a:effectLst/>
                <a:latin typeface="Proxima Nova Regular"/>
              </a:rPr>
              <a:t>, </a:t>
            </a:r>
            <a:r>
              <a:rPr lang="en-US" b="0" i="0" dirty="0" err="1">
                <a:solidFill>
                  <a:srgbClr val="2C2D30"/>
                </a:solidFill>
                <a:effectLst/>
                <a:latin typeface="Proxima Nova Regular"/>
              </a:rPr>
              <a:t>että</a:t>
            </a:r>
            <a:r>
              <a:rPr lang="en-US" b="0" i="0" dirty="0">
                <a:solidFill>
                  <a:srgbClr val="2C2D30"/>
                </a:solidFill>
                <a:effectLst/>
                <a:latin typeface="Proxima Nova Regular"/>
              </a:rPr>
              <a:t> </a:t>
            </a:r>
            <a:r>
              <a:rPr lang="en-US" b="0" i="0" dirty="0" err="1">
                <a:solidFill>
                  <a:srgbClr val="2C2D30"/>
                </a:solidFill>
                <a:effectLst/>
                <a:latin typeface="Proxima Nova Regular"/>
              </a:rPr>
              <a:t>exäsi</a:t>
            </a:r>
            <a:r>
              <a:rPr lang="en-US" b="0" i="0" dirty="0">
                <a:solidFill>
                  <a:srgbClr val="2C2D30"/>
                </a:solidFill>
                <a:effectLst/>
                <a:latin typeface="Proxima Nova Regular"/>
              </a:rPr>
              <a:t> on </a:t>
            </a:r>
            <a:r>
              <a:rPr lang="en-US" b="0" i="0" dirty="0" err="1">
                <a:solidFill>
                  <a:srgbClr val="2C2D30"/>
                </a:solidFill>
                <a:effectLst/>
                <a:latin typeface="Proxima Nova Regular"/>
              </a:rPr>
              <a:t>täydellinen</a:t>
            </a:r>
            <a:r>
              <a:rPr lang="en-US" b="0" i="0" dirty="0">
                <a:solidFill>
                  <a:srgbClr val="2C2D30"/>
                </a:solidFill>
                <a:effectLst/>
                <a:latin typeface="Proxima Nova Regular"/>
              </a:rPr>
              <a:t> on </a:t>
            </a:r>
            <a:r>
              <a:rPr lang="en-US" b="0" i="0" dirty="0" err="1">
                <a:solidFill>
                  <a:srgbClr val="2C2D30"/>
                </a:solidFill>
                <a:effectLst/>
                <a:latin typeface="Proxima Nova Regular"/>
              </a:rPr>
              <a:t>hankala</a:t>
            </a:r>
            <a:r>
              <a:rPr lang="en-US" dirty="0">
                <a:solidFill>
                  <a:srgbClr val="2C2D30"/>
                </a:solidFill>
                <a:latin typeface="Proxima Nova Regular"/>
              </a:rPr>
              <a:t> ja </a:t>
            </a:r>
            <a:r>
              <a:rPr lang="en-US" dirty="0" err="1">
                <a:solidFill>
                  <a:srgbClr val="2C2D30"/>
                </a:solidFill>
                <a:latin typeface="Proxima Nova Regular"/>
              </a:rPr>
              <a:t>sitä</a:t>
            </a:r>
            <a:r>
              <a:rPr lang="en-US" dirty="0">
                <a:solidFill>
                  <a:srgbClr val="2C2D30"/>
                </a:solidFill>
                <a:latin typeface="Proxima Nova Regular"/>
              </a:rPr>
              <a:t> </a:t>
            </a:r>
            <a:r>
              <a:rPr lang="en-US" dirty="0" err="1">
                <a:solidFill>
                  <a:srgbClr val="2C2D30"/>
                </a:solidFill>
                <a:latin typeface="Proxima Nova Regular"/>
              </a:rPr>
              <a:t>sopiikin</a:t>
            </a:r>
            <a:r>
              <a:rPr lang="en-US" dirty="0">
                <a:solidFill>
                  <a:srgbClr val="2C2D30"/>
                </a:solidFill>
                <a:latin typeface="Proxima Nova Regular"/>
              </a:rPr>
              <a:t> </a:t>
            </a:r>
            <a:r>
              <a:rPr lang="en-US" dirty="0" err="1">
                <a:solidFill>
                  <a:srgbClr val="2C2D30"/>
                </a:solidFill>
                <a:latin typeface="Proxima Nova Regular"/>
              </a:rPr>
              <a:t>kyseenalaistaa</a:t>
            </a:r>
            <a:r>
              <a:rPr lang="en-US" dirty="0">
                <a:solidFill>
                  <a:srgbClr val="2C2D30"/>
                </a:solidFill>
                <a:latin typeface="Proxima Nova Regular"/>
              </a:rPr>
              <a:t>. </a:t>
            </a:r>
            <a:r>
              <a:rPr lang="en-US" dirty="0" err="1">
                <a:solidFill>
                  <a:srgbClr val="2C2D30"/>
                </a:solidFill>
                <a:latin typeface="Proxima Nova Regular"/>
              </a:rPr>
              <a:t>Voit</a:t>
            </a:r>
            <a:r>
              <a:rPr lang="en-US" dirty="0">
                <a:solidFill>
                  <a:srgbClr val="2C2D30"/>
                </a:solidFill>
                <a:latin typeface="Proxima Nova Regular"/>
              </a:rPr>
              <a:t> </a:t>
            </a:r>
            <a:r>
              <a:rPr lang="en-US" dirty="0" err="1">
                <a:solidFill>
                  <a:srgbClr val="2C2D30"/>
                </a:solidFill>
                <a:latin typeface="Proxima Nova Regular"/>
              </a:rPr>
              <a:t>myös</a:t>
            </a:r>
            <a:r>
              <a:rPr lang="en-US" dirty="0">
                <a:solidFill>
                  <a:srgbClr val="2C2D30"/>
                </a:solidFill>
                <a:latin typeface="Proxima Nova Regular"/>
              </a:rPr>
              <a:t> </a:t>
            </a:r>
            <a:r>
              <a:rPr lang="en-US" dirty="0" err="1">
                <a:solidFill>
                  <a:srgbClr val="2C2D30"/>
                </a:solidFill>
                <a:latin typeface="Proxima Nova Regular"/>
              </a:rPr>
              <a:t>miettiä</a:t>
            </a:r>
            <a:r>
              <a:rPr lang="en-US" dirty="0">
                <a:solidFill>
                  <a:srgbClr val="2C2D30"/>
                </a:solidFill>
                <a:latin typeface="Proxima Nova Regular"/>
              </a:rPr>
              <a:t>, </a:t>
            </a:r>
            <a:r>
              <a:rPr lang="en-US" dirty="0" err="1">
                <a:solidFill>
                  <a:srgbClr val="2C2D30"/>
                </a:solidFill>
                <a:latin typeface="Proxima Nova Regular"/>
              </a:rPr>
              <a:t>mikä</a:t>
            </a:r>
            <a:r>
              <a:rPr lang="en-US" dirty="0">
                <a:solidFill>
                  <a:srgbClr val="2C2D30"/>
                </a:solidFill>
                <a:latin typeface="Proxima Nova Regular"/>
              </a:rPr>
              <a:t> </a:t>
            </a:r>
            <a:r>
              <a:rPr lang="en-US" dirty="0" err="1">
                <a:solidFill>
                  <a:srgbClr val="2C2D30"/>
                </a:solidFill>
                <a:latin typeface="Proxima Nova Regular"/>
              </a:rPr>
              <a:t>tekisi</a:t>
            </a:r>
            <a:r>
              <a:rPr lang="en-US" dirty="0">
                <a:solidFill>
                  <a:srgbClr val="2C2D30"/>
                </a:solidFill>
                <a:latin typeface="Proxima Nova Regular"/>
              </a:rPr>
              <a:t> </a:t>
            </a:r>
            <a:r>
              <a:rPr lang="en-US" dirty="0" err="1">
                <a:solidFill>
                  <a:srgbClr val="2C2D30"/>
                </a:solidFill>
                <a:latin typeface="Proxima Nova Regular"/>
              </a:rPr>
              <a:t>entisestä</a:t>
            </a:r>
            <a:r>
              <a:rPr lang="en-US" dirty="0">
                <a:solidFill>
                  <a:srgbClr val="2C2D30"/>
                </a:solidFill>
                <a:latin typeface="Proxima Nova Regular"/>
              </a:rPr>
              <a:t> </a:t>
            </a:r>
            <a:r>
              <a:rPr lang="en-US" dirty="0" err="1">
                <a:solidFill>
                  <a:srgbClr val="2C2D30"/>
                </a:solidFill>
                <a:latin typeface="Proxima Nova Regular"/>
              </a:rPr>
              <a:t>kumppanistasi</a:t>
            </a:r>
            <a:r>
              <a:rPr lang="en-US" dirty="0">
                <a:solidFill>
                  <a:srgbClr val="2C2D30"/>
                </a:solidFill>
                <a:latin typeface="Proxima Nova Regular"/>
              </a:rPr>
              <a:t> </a:t>
            </a:r>
            <a:r>
              <a:rPr lang="en-US" dirty="0" err="1">
                <a:solidFill>
                  <a:srgbClr val="2C2D30"/>
                </a:solidFill>
                <a:latin typeface="Proxima Nova Regular"/>
              </a:rPr>
              <a:t>silmissäsi</a:t>
            </a:r>
            <a:r>
              <a:rPr lang="en-US" dirty="0">
                <a:solidFill>
                  <a:srgbClr val="2C2D30"/>
                </a:solidFill>
                <a:latin typeface="Proxima Nova Regular"/>
              </a:rPr>
              <a:t> </a:t>
            </a:r>
            <a:r>
              <a:rPr lang="en-US" dirty="0" err="1">
                <a:solidFill>
                  <a:srgbClr val="2C2D30"/>
                </a:solidFill>
                <a:latin typeface="Proxima Nova Regular"/>
              </a:rPr>
              <a:t>vähemmän</a:t>
            </a:r>
            <a:r>
              <a:rPr lang="en-US" dirty="0">
                <a:solidFill>
                  <a:srgbClr val="2C2D30"/>
                </a:solidFill>
                <a:latin typeface="Proxima Nova Regular"/>
              </a:rPr>
              <a:t> </a:t>
            </a:r>
            <a:r>
              <a:rPr lang="en-US" dirty="0" err="1">
                <a:solidFill>
                  <a:srgbClr val="2C2D30"/>
                </a:solidFill>
                <a:latin typeface="Proxima Nova Regular"/>
              </a:rPr>
              <a:t>viehättävän</a:t>
            </a:r>
            <a:r>
              <a:rPr lang="en-US" dirty="0">
                <a:solidFill>
                  <a:srgbClr val="2C2D30"/>
                </a:solidFill>
                <a:latin typeface="Proxima Nova Regular"/>
              </a:rPr>
              <a:t>. </a:t>
            </a:r>
            <a:r>
              <a:rPr lang="en-US" dirty="0" err="1">
                <a:solidFill>
                  <a:srgbClr val="2C2D30"/>
                </a:solidFill>
                <a:latin typeface="Proxima Nova Regular"/>
              </a:rPr>
              <a:t>Ystäväsi</a:t>
            </a:r>
            <a:r>
              <a:rPr lang="en-US" dirty="0">
                <a:solidFill>
                  <a:srgbClr val="2C2D30"/>
                </a:solidFill>
                <a:latin typeface="Proxima Nova Regular"/>
              </a:rPr>
              <a:t> </a:t>
            </a:r>
            <a:r>
              <a:rPr lang="en-US" dirty="0" err="1">
                <a:solidFill>
                  <a:srgbClr val="2C2D30"/>
                </a:solidFill>
                <a:latin typeface="Proxima Nova Regular"/>
              </a:rPr>
              <a:t>voivat</a:t>
            </a:r>
            <a:r>
              <a:rPr lang="en-US" dirty="0">
                <a:solidFill>
                  <a:srgbClr val="2C2D30"/>
                </a:solidFill>
                <a:latin typeface="Proxima Nova Regular"/>
              </a:rPr>
              <a:t> </a:t>
            </a:r>
            <a:r>
              <a:rPr lang="en-US" dirty="0" err="1">
                <a:solidFill>
                  <a:srgbClr val="2C2D30"/>
                </a:solidFill>
                <a:latin typeface="Proxima Nova Regular"/>
              </a:rPr>
              <a:t>ehkä</a:t>
            </a:r>
            <a:r>
              <a:rPr lang="en-US" dirty="0">
                <a:solidFill>
                  <a:srgbClr val="2C2D30"/>
                </a:solidFill>
                <a:latin typeface="Proxima Nova Regular"/>
              </a:rPr>
              <a:t> </a:t>
            </a:r>
            <a:r>
              <a:rPr lang="en-US" dirty="0" err="1">
                <a:solidFill>
                  <a:srgbClr val="2C2D30"/>
                </a:solidFill>
                <a:latin typeface="Proxima Nova Regular"/>
              </a:rPr>
              <a:t>auttaa</a:t>
            </a:r>
            <a:r>
              <a:rPr lang="en-US" dirty="0">
                <a:solidFill>
                  <a:srgbClr val="2C2D30"/>
                </a:solidFill>
                <a:latin typeface="Proxima Nova Regular"/>
              </a:rPr>
              <a:t> </a:t>
            </a:r>
            <a:r>
              <a:rPr lang="en-US" dirty="0" err="1">
                <a:solidFill>
                  <a:srgbClr val="2C2D30"/>
                </a:solidFill>
                <a:latin typeface="Proxima Nova Regular"/>
              </a:rPr>
              <a:t>sinua</a:t>
            </a:r>
            <a:r>
              <a:rPr lang="en-US" dirty="0">
                <a:solidFill>
                  <a:srgbClr val="2C2D30"/>
                </a:solidFill>
                <a:latin typeface="Proxima Nova Regular"/>
              </a:rPr>
              <a:t> </a:t>
            </a:r>
            <a:r>
              <a:rPr lang="en-US" dirty="0" err="1">
                <a:solidFill>
                  <a:srgbClr val="2C2D30"/>
                </a:solidFill>
                <a:latin typeface="Proxima Nova Regular"/>
              </a:rPr>
              <a:t>muistelemaan</a:t>
            </a:r>
            <a:r>
              <a:rPr lang="en-US" dirty="0">
                <a:solidFill>
                  <a:srgbClr val="2C2D30"/>
                </a:solidFill>
                <a:latin typeface="Proxima Nova Regular"/>
              </a:rPr>
              <a:t> </a:t>
            </a:r>
            <a:r>
              <a:rPr lang="en-US" dirty="0" err="1">
                <a:solidFill>
                  <a:srgbClr val="2C2D30"/>
                </a:solidFill>
                <a:latin typeface="Proxima Nova Regular"/>
              </a:rPr>
              <a:t>exääsi</a:t>
            </a:r>
            <a:r>
              <a:rPr lang="en-US" dirty="0">
                <a:solidFill>
                  <a:srgbClr val="2C2D30"/>
                </a:solidFill>
                <a:latin typeface="Proxima Nova Regular"/>
              </a:rPr>
              <a:t> </a:t>
            </a:r>
            <a:r>
              <a:rPr lang="en-US" dirty="0" err="1">
                <a:solidFill>
                  <a:srgbClr val="2C2D30"/>
                </a:solidFill>
                <a:latin typeface="Proxima Nova Regular"/>
              </a:rPr>
              <a:t>liittyviä</a:t>
            </a:r>
            <a:r>
              <a:rPr lang="en-US" dirty="0">
                <a:solidFill>
                  <a:srgbClr val="2C2D30"/>
                </a:solidFill>
                <a:latin typeface="Proxima Nova Regular"/>
              </a:rPr>
              <a:t> </a:t>
            </a:r>
            <a:r>
              <a:rPr lang="en-US" dirty="0" err="1">
                <a:solidFill>
                  <a:srgbClr val="2C2D30"/>
                </a:solidFill>
                <a:latin typeface="Proxima Nova Regular"/>
              </a:rPr>
              <a:t>epäkohtia</a:t>
            </a:r>
            <a:r>
              <a:rPr lang="en-US" dirty="0">
                <a:solidFill>
                  <a:srgbClr val="2C2D30"/>
                </a:solidFill>
                <a:latin typeface="Proxima Nova Regular"/>
              </a:rPr>
              <a:t>. </a:t>
            </a:r>
            <a:r>
              <a:rPr lang="en-US" dirty="0" err="1">
                <a:solidFill>
                  <a:srgbClr val="2C2D30"/>
                </a:solidFill>
                <a:latin typeface="Proxima Nova Regular"/>
              </a:rPr>
              <a:t>Viha</a:t>
            </a:r>
            <a:r>
              <a:rPr lang="en-US" dirty="0">
                <a:solidFill>
                  <a:srgbClr val="2C2D30"/>
                </a:solidFill>
                <a:latin typeface="Proxima Nova Regular"/>
              </a:rPr>
              <a:t> </a:t>
            </a:r>
            <a:r>
              <a:rPr lang="en-US" dirty="0" err="1">
                <a:solidFill>
                  <a:srgbClr val="2C2D30"/>
                </a:solidFill>
                <a:latin typeface="Proxima Nova Regular"/>
              </a:rPr>
              <a:t>auttaa</a:t>
            </a:r>
            <a:r>
              <a:rPr lang="en-US" dirty="0">
                <a:solidFill>
                  <a:srgbClr val="2C2D30"/>
                </a:solidFill>
                <a:latin typeface="Proxima Nova Regular"/>
              </a:rPr>
              <a:t> </a:t>
            </a:r>
            <a:r>
              <a:rPr lang="en-US" dirty="0" err="1">
                <a:solidFill>
                  <a:srgbClr val="2C2D30"/>
                </a:solidFill>
                <a:latin typeface="Proxima Nova Regular"/>
              </a:rPr>
              <a:t>irtautumaan</a:t>
            </a:r>
            <a:r>
              <a:rPr lang="en-US" dirty="0">
                <a:solidFill>
                  <a:srgbClr val="2C2D30"/>
                </a:solidFill>
                <a:latin typeface="Proxima Nova Regular"/>
              </a:rPr>
              <a:t>, </a:t>
            </a:r>
            <a:r>
              <a:rPr lang="en-US" dirty="0" err="1">
                <a:solidFill>
                  <a:srgbClr val="2C2D30"/>
                </a:solidFill>
                <a:latin typeface="Proxima Nova Regular"/>
              </a:rPr>
              <a:t>joten</a:t>
            </a:r>
            <a:r>
              <a:rPr lang="en-US" dirty="0">
                <a:solidFill>
                  <a:srgbClr val="2C2D30"/>
                </a:solidFill>
                <a:latin typeface="Proxima Nova Regular"/>
              </a:rPr>
              <a:t> </a:t>
            </a:r>
            <a:r>
              <a:rPr lang="en-US" dirty="0" err="1">
                <a:solidFill>
                  <a:srgbClr val="2C2D30"/>
                </a:solidFill>
                <a:latin typeface="Proxima Nova Regular"/>
              </a:rPr>
              <a:t>ainakin</a:t>
            </a:r>
            <a:r>
              <a:rPr lang="en-US" dirty="0">
                <a:solidFill>
                  <a:srgbClr val="2C2D30"/>
                </a:solidFill>
                <a:latin typeface="Proxima Nova Regular"/>
              </a:rPr>
              <a:t> </a:t>
            </a:r>
            <a:r>
              <a:rPr lang="en-US" dirty="0" err="1">
                <a:solidFill>
                  <a:srgbClr val="2C2D30"/>
                </a:solidFill>
                <a:latin typeface="Proxima Nova Regular"/>
              </a:rPr>
              <a:t>hetkellisesti</a:t>
            </a:r>
            <a:r>
              <a:rPr lang="en-US" dirty="0">
                <a:solidFill>
                  <a:srgbClr val="2C2D30"/>
                </a:solidFill>
                <a:latin typeface="Proxima Nova Regular"/>
              </a:rPr>
              <a:t> on </a:t>
            </a:r>
            <a:r>
              <a:rPr lang="en-US" dirty="0" err="1">
                <a:solidFill>
                  <a:srgbClr val="2C2D30"/>
                </a:solidFill>
                <a:latin typeface="Proxima Nova Regular"/>
              </a:rPr>
              <a:t>hyvä</a:t>
            </a:r>
            <a:r>
              <a:rPr lang="en-US" dirty="0">
                <a:solidFill>
                  <a:srgbClr val="2C2D30"/>
                </a:solidFill>
                <a:latin typeface="Proxima Nova Regular"/>
              </a:rPr>
              <a:t> </a:t>
            </a:r>
            <a:r>
              <a:rPr lang="en-US" dirty="0" err="1">
                <a:solidFill>
                  <a:srgbClr val="2C2D30"/>
                </a:solidFill>
                <a:latin typeface="Proxima Nova Regular"/>
              </a:rPr>
              <a:t>pyrkiä</a:t>
            </a:r>
            <a:r>
              <a:rPr lang="en-US" dirty="0">
                <a:solidFill>
                  <a:srgbClr val="2C2D30"/>
                </a:solidFill>
                <a:latin typeface="Proxima Nova Regular"/>
              </a:rPr>
              <a:t> </a:t>
            </a:r>
            <a:r>
              <a:rPr lang="en-US" dirty="0" err="1">
                <a:solidFill>
                  <a:srgbClr val="2C2D30"/>
                </a:solidFill>
                <a:latin typeface="Proxima Nova Regular"/>
              </a:rPr>
              <a:t>siihen</a:t>
            </a:r>
            <a:r>
              <a:rPr lang="en-US" dirty="0">
                <a:solidFill>
                  <a:srgbClr val="2C2D30"/>
                </a:solidFill>
                <a:latin typeface="Proxima Nova Regular"/>
              </a:rPr>
              <a:t> </a:t>
            </a:r>
            <a:r>
              <a:rPr lang="en-US" dirty="0" err="1">
                <a:solidFill>
                  <a:srgbClr val="2C2D30"/>
                </a:solidFill>
                <a:latin typeface="Proxima Nova Regular"/>
              </a:rPr>
              <a:t>suuntaan</a:t>
            </a:r>
            <a:r>
              <a:rPr lang="en-US" dirty="0">
                <a:solidFill>
                  <a:srgbClr val="2C2D30"/>
                </a:solidFill>
                <a:latin typeface="Proxima Nova Regular"/>
              </a:rPr>
              <a:t>. </a:t>
            </a:r>
            <a:endParaRPr lang="en-US" b="0" i="0" dirty="0">
              <a:solidFill>
                <a:srgbClr val="2C2D30"/>
              </a:solidFill>
              <a:effectLst/>
              <a:latin typeface="Proxima Nova Regular"/>
            </a:endParaRPr>
          </a:p>
          <a:p>
            <a:endParaRPr lang="en-US" b="0" i="0" dirty="0">
              <a:solidFill>
                <a:srgbClr val="2C2D30"/>
              </a:solidFill>
              <a:effectLst/>
              <a:latin typeface="Proxima Nova Regular"/>
            </a:endParaRPr>
          </a:p>
          <a:p>
            <a:endParaRPr lang="fi-FI" dirty="0"/>
          </a:p>
        </p:txBody>
      </p:sp>
    </p:spTree>
    <p:extLst>
      <p:ext uri="{BB962C8B-B14F-4D97-AF65-F5344CB8AC3E}">
        <p14:creationId xmlns:p14="http://schemas.microsoft.com/office/powerpoint/2010/main" val="1571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A2C635-4D85-89F8-1CD5-7EADAACF9BBC}"/>
              </a:ext>
            </a:extLst>
          </p:cNvPr>
          <p:cNvSpPr>
            <a:spLocks noGrp="1"/>
          </p:cNvSpPr>
          <p:nvPr>
            <p:ph type="title"/>
          </p:nvPr>
        </p:nvSpPr>
        <p:spPr/>
        <p:txBody>
          <a:bodyPr/>
          <a:lstStyle/>
          <a:p>
            <a:r>
              <a:rPr lang="fi-FI" dirty="0"/>
              <a:t>Keinoja käsitellä erosurua</a:t>
            </a:r>
          </a:p>
        </p:txBody>
      </p:sp>
      <p:sp>
        <p:nvSpPr>
          <p:cNvPr id="3" name="Sisällön paikkamerkki 2">
            <a:extLst>
              <a:ext uri="{FF2B5EF4-FFF2-40B4-BE49-F238E27FC236}">
                <a16:creationId xmlns:a16="http://schemas.microsoft.com/office/drawing/2014/main" id="{2BE419E4-D116-E424-4F64-A0DD72834930}"/>
              </a:ext>
            </a:extLst>
          </p:cNvPr>
          <p:cNvSpPr>
            <a:spLocks noGrp="1"/>
          </p:cNvSpPr>
          <p:nvPr>
            <p:ph idx="1"/>
          </p:nvPr>
        </p:nvSpPr>
        <p:spPr/>
        <p:txBody>
          <a:bodyPr>
            <a:normAutofit/>
          </a:bodyPr>
          <a:lstStyle/>
          <a:p>
            <a:r>
              <a:rPr lang="en-US" b="0" i="0" dirty="0" err="1">
                <a:solidFill>
                  <a:srgbClr val="2C2D30"/>
                </a:solidFill>
                <a:effectLst/>
                <a:latin typeface="Proxima Nova Bold"/>
              </a:rPr>
              <a:t>Älä</a:t>
            </a:r>
            <a:r>
              <a:rPr lang="en-US" b="0" i="0" dirty="0">
                <a:solidFill>
                  <a:srgbClr val="2C2D30"/>
                </a:solidFill>
                <a:effectLst/>
                <a:latin typeface="Proxima Nova Bold"/>
              </a:rPr>
              <a:t> </a:t>
            </a:r>
            <a:r>
              <a:rPr lang="en-US" b="0" i="0" dirty="0" err="1">
                <a:solidFill>
                  <a:srgbClr val="2C2D30"/>
                </a:solidFill>
                <a:effectLst/>
                <a:latin typeface="Proxima Nova Bold"/>
              </a:rPr>
              <a:t>pelkää</a:t>
            </a:r>
            <a:r>
              <a:rPr lang="en-US" b="0" i="0" dirty="0">
                <a:solidFill>
                  <a:srgbClr val="2C2D30"/>
                </a:solidFill>
                <a:effectLst/>
                <a:latin typeface="Proxima Nova Regular"/>
              </a:rPr>
              <a:t>. </a:t>
            </a:r>
            <a:r>
              <a:rPr lang="en-US" b="0" i="0" dirty="0" err="1">
                <a:solidFill>
                  <a:srgbClr val="2C2D30"/>
                </a:solidFill>
                <a:effectLst/>
                <a:latin typeface="Proxima Nova Regular"/>
              </a:rPr>
              <a:t>Hanki</a:t>
            </a:r>
            <a:r>
              <a:rPr lang="en-US" b="0" i="0" dirty="0">
                <a:solidFill>
                  <a:srgbClr val="2C2D30"/>
                </a:solidFill>
                <a:effectLst/>
                <a:latin typeface="Proxima Nova Regular"/>
              </a:rPr>
              <a:t> </a:t>
            </a:r>
            <a:r>
              <a:rPr lang="en-US" b="0" i="0" dirty="0" err="1">
                <a:solidFill>
                  <a:srgbClr val="2C2D30"/>
                </a:solidFill>
                <a:effectLst/>
                <a:latin typeface="Proxima Nova Regular"/>
              </a:rPr>
              <a:t>tukea</a:t>
            </a:r>
            <a:r>
              <a:rPr lang="en-US" b="0" i="0" dirty="0">
                <a:solidFill>
                  <a:srgbClr val="2C2D30"/>
                </a:solidFill>
                <a:effectLst/>
                <a:latin typeface="Proxima Nova Regular"/>
              </a:rPr>
              <a:t> </a:t>
            </a:r>
            <a:r>
              <a:rPr lang="en-US" b="0" i="0" dirty="0" err="1">
                <a:solidFill>
                  <a:srgbClr val="2C2D30"/>
                </a:solidFill>
                <a:effectLst/>
                <a:latin typeface="Proxima Nova Regular"/>
              </a:rPr>
              <a:t>myös</a:t>
            </a:r>
            <a:r>
              <a:rPr lang="en-US" b="0" i="0" dirty="0">
                <a:solidFill>
                  <a:srgbClr val="2C2D30"/>
                </a:solidFill>
                <a:effectLst/>
                <a:latin typeface="Proxima Nova Regular"/>
              </a:rPr>
              <a:t> </a:t>
            </a:r>
            <a:r>
              <a:rPr lang="en-US" b="0" i="0" dirty="0" err="1">
                <a:solidFill>
                  <a:srgbClr val="2C2D30"/>
                </a:solidFill>
                <a:effectLst/>
                <a:latin typeface="Proxima Nova Regular"/>
              </a:rPr>
              <a:t>siihen</a:t>
            </a:r>
            <a:r>
              <a:rPr lang="en-US" b="0" i="0" dirty="0">
                <a:solidFill>
                  <a:srgbClr val="2C2D30"/>
                </a:solidFill>
                <a:effectLst/>
                <a:latin typeface="Proxima Nova Regular"/>
              </a:rPr>
              <a:t> </a:t>
            </a:r>
            <a:r>
              <a:rPr lang="en-US" b="0" i="0" dirty="0" err="1">
                <a:solidFill>
                  <a:srgbClr val="2C2D30"/>
                </a:solidFill>
                <a:effectLst/>
                <a:latin typeface="Proxima Nova Regular"/>
              </a:rPr>
              <a:t>kohtaan</a:t>
            </a:r>
            <a:r>
              <a:rPr lang="en-US" b="0" i="0" dirty="0">
                <a:solidFill>
                  <a:srgbClr val="2C2D30"/>
                </a:solidFill>
                <a:effectLst/>
                <a:latin typeface="Proxima Nova Regular"/>
              </a:rPr>
              <a:t>, </a:t>
            </a:r>
            <a:r>
              <a:rPr lang="en-US" b="0" i="0" dirty="0" err="1">
                <a:solidFill>
                  <a:srgbClr val="2C2D30"/>
                </a:solidFill>
                <a:effectLst/>
                <a:latin typeface="Proxima Nova Regular"/>
              </a:rPr>
              <a:t>kun</a:t>
            </a:r>
            <a:r>
              <a:rPr lang="en-US" b="0" i="0" dirty="0">
                <a:solidFill>
                  <a:srgbClr val="2C2D30"/>
                </a:solidFill>
                <a:effectLst/>
                <a:latin typeface="Proxima Nova Regular"/>
              </a:rPr>
              <a:t> </a:t>
            </a:r>
            <a:r>
              <a:rPr lang="en-US" b="0" i="0" dirty="0" err="1">
                <a:solidFill>
                  <a:srgbClr val="2C2D30"/>
                </a:solidFill>
                <a:effectLst/>
                <a:latin typeface="Proxima Nova Regular"/>
              </a:rPr>
              <a:t>deittailu</a:t>
            </a:r>
            <a:r>
              <a:rPr lang="en-US" b="0" i="0" dirty="0">
                <a:solidFill>
                  <a:srgbClr val="2C2D30"/>
                </a:solidFill>
                <a:effectLst/>
                <a:latin typeface="Proxima Nova Regular"/>
              </a:rPr>
              <a:t> on </a:t>
            </a:r>
            <a:r>
              <a:rPr lang="en-US" b="0" i="0" dirty="0" err="1">
                <a:solidFill>
                  <a:srgbClr val="2C2D30"/>
                </a:solidFill>
                <a:effectLst/>
                <a:latin typeface="Proxima Nova Regular"/>
              </a:rPr>
              <a:t>kohdallasi</a:t>
            </a:r>
            <a:r>
              <a:rPr lang="en-US" b="0" i="0" dirty="0">
                <a:solidFill>
                  <a:srgbClr val="2C2D30"/>
                </a:solidFill>
                <a:effectLst/>
                <a:latin typeface="Proxima Nova Regular"/>
              </a:rPr>
              <a:t> </a:t>
            </a:r>
            <a:r>
              <a:rPr lang="en-US" b="0" i="0" dirty="0" err="1">
                <a:solidFill>
                  <a:srgbClr val="2C2D30"/>
                </a:solidFill>
                <a:effectLst/>
                <a:latin typeface="Proxima Nova Regular"/>
              </a:rPr>
              <a:t>jälleen</a:t>
            </a:r>
            <a:r>
              <a:rPr lang="en-US" b="0" i="0" dirty="0">
                <a:solidFill>
                  <a:srgbClr val="2C2D30"/>
                </a:solidFill>
                <a:effectLst/>
                <a:latin typeface="Proxima Nova Regular"/>
              </a:rPr>
              <a:t> </a:t>
            </a:r>
            <a:r>
              <a:rPr lang="en-US" b="0" i="0" dirty="0" err="1">
                <a:solidFill>
                  <a:srgbClr val="2C2D30"/>
                </a:solidFill>
                <a:effectLst/>
                <a:latin typeface="Proxima Nova Regular"/>
              </a:rPr>
              <a:t>ajankohtaista</a:t>
            </a:r>
            <a:r>
              <a:rPr lang="en-US" b="0" i="0" dirty="0">
                <a:solidFill>
                  <a:srgbClr val="2C2D30"/>
                </a:solidFill>
                <a:effectLst/>
                <a:latin typeface="Proxima Nova Regular"/>
              </a:rPr>
              <a:t>. </a:t>
            </a:r>
          </a:p>
          <a:p>
            <a:r>
              <a:rPr lang="en-US" b="0" i="0" dirty="0" err="1">
                <a:solidFill>
                  <a:srgbClr val="2C2D30"/>
                </a:solidFill>
                <a:effectLst/>
                <a:latin typeface="Proxima Nova Bold"/>
              </a:rPr>
              <a:t>Hanki</a:t>
            </a:r>
            <a:r>
              <a:rPr lang="en-US" b="0" i="0" dirty="0">
                <a:solidFill>
                  <a:srgbClr val="2C2D30"/>
                </a:solidFill>
                <a:effectLst/>
                <a:latin typeface="Proxima Nova Bold"/>
              </a:rPr>
              <a:t> </a:t>
            </a:r>
            <a:r>
              <a:rPr lang="en-US" b="0" i="0" dirty="0" err="1">
                <a:solidFill>
                  <a:srgbClr val="2C2D30"/>
                </a:solidFill>
                <a:effectLst/>
                <a:latin typeface="Proxima Nova Bold"/>
              </a:rPr>
              <a:t>uusia</a:t>
            </a:r>
            <a:r>
              <a:rPr lang="en-US" b="0" i="0" dirty="0">
                <a:solidFill>
                  <a:srgbClr val="2C2D30"/>
                </a:solidFill>
                <a:effectLst/>
                <a:latin typeface="Proxima Nova Bold"/>
              </a:rPr>
              <a:t> </a:t>
            </a:r>
            <a:r>
              <a:rPr lang="en-US" b="0" i="0" dirty="0" err="1">
                <a:solidFill>
                  <a:srgbClr val="2C2D30"/>
                </a:solidFill>
                <a:effectLst/>
                <a:latin typeface="Proxima Nova Bold"/>
              </a:rPr>
              <a:t>kokemuksia</a:t>
            </a:r>
            <a:r>
              <a:rPr lang="en-US" b="0" i="0" dirty="0">
                <a:solidFill>
                  <a:srgbClr val="2C2D30"/>
                </a:solidFill>
                <a:effectLst/>
                <a:latin typeface="Proxima Nova Bold"/>
              </a:rPr>
              <a:t>. </a:t>
            </a:r>
            <a:r>
              <a:rPr lang="en-US" b="0" i="0" dirty="0" err="1">
                <a:solidFill>
                  <a:srgbClr val="2C2D30"/>
                </a:solidFill>
                <a:effectLst/>
                <a:latin typeface="Proxima Nova Bold"/>
              </a:rPr>
              <a:t>Osa</a:t>
            </a:r>
            <a:r>
              <a:rPr lang="en-US" b="0" i="0" dirty="0">
                <a:solidFill>
                  <a:srgbClr val="2C2D30"/>
                </a:solidFill>
                <a:effectLst/>
                <a:latin typeface="Proxima Nova Bold"/>
              </a:rPr>
              <a:t> </a:t>
            </a:r>
            <a:r>
              <a:rPr lang="en-US" b="0" i="0" dirty="0" err="1">
                <a:solidFill>
                  <a:srgbClr val="2C2D30"/>
                </a:solidFill>
                <a:effectLst/>
                <a:latin typeface="Proxima Nova Bold"/>
              </a:rPr>
              <a:t>rankkuudesta</a:t>
            </a:r>
            <a:r>
              <a:rPr lang="en-US" b="0" i="0" dirty="0">
                <a:solidFill>
                  <a:srgbClr val="2C2D30"/>
                </a:solidFill>
                <a:effectLst/>
                <a:latin typeface="Proxima Nova Bold"/>
              </a:rPr>
              <a:t> </a:t>
            </a:r>
            <a:r>
              <a:rPr lang="en-US" b="0" i="0" dirty="0" err="1">
                <a:solidFill>
                  <a:srgbClr val="2C2D30"/>
                </a:solidFill>
                <a:effectLst/>
                <a:latin typeface="Proxima Nova Bold"/>
              </a:rPr>
              <a:t>erojen</a:t>
            </a:r>
            <a:r>
              <a:rPr lang="en-US" b="0" i="0" dirty="0">
                <a:solidFill>
                  <a:srgbClr val="2C2D30"/>
                </a:solidFill>
                <a:effectLst/>
                <a:latin typeface="Proxima Nova Bold"/>
              </a:rPr>
              <a:t> </a:t>
            </a:r>
            <a:r>
              <a:rPr lang="en-US" b="0" i="0" dirty="0" err="1">
                <a:solidFill>
                  <a:srgbClr val="2C2D30"/>
                </a:solidFill>
                <a:effectLst/>
                <a:latin typeface="Proxima Nova Bold"/>
              </a:rPr>
              <a:t>kohdalla</a:t>
            </a:r>
            <a:r>
              <a:rPr lang="en-US" b="0" i="0" dirty="0">
                <a:solidFill>
                  <a:srgbClr val="2C2D30"/>
                </a:solidFill>
                <a:effectLst/>
                <a:latin typeface="Proxima Nova Bold"/>
              </a:rPr>
              <a:t> on </a:t>
            </a:r>
            <a:r>
              <a:rPr lang="en-US" b="0" i="0" dirty="0" err="1">
                <a:solidFill>
                  <a:srgbClr val="2C2D30"/>
                </a:solidFill>
                <a:effectLst/>
                <a:latin typeface="Proxima Nova Bold"/>
              </a:rPr>
              <a:t>sitä</a:t>
            </a:r>
            <a:r>
              <a:rPr lang="en-US" b="0" i="0" dirty="0">
                <a:solidFill>
                  <a:srgbClr val="2C2D30"/>
                </a:solidFill>
                <a:effectLst/>
                <a:latin typeface="Proxima Nova Bold"/>
              </a:rPr>
              <a:t>, </a:t>
            </a:r>
            <a:r>
              <a:rPr lang="en-US" b="0" i="0" dirty="0" err="1">
                <a:solidFill>
                  <a:srgbClr val="2C2D30"/>
                </a:solidFill>
                <a:effectLst/>
                <a:latin typeface="Proxima Nova Bold"/>
              </a:rPr>
              <a:t>että</a:t>
            </a:r>
            <a:r>
              <a:rPr lang="en-US" b="0" i="0" dirty="0">
                <a:solidFill>
                  <a:srgbClr val="2C2D30"/>
                </a:solidFill>
                <a:effectLst/>
                <a:latin typeface="Proxima Nova Bold"/>
              </a:rPr>
              <a:t> </a:t>
            </a:r>
            <a:r>
              <a:rPr lang="en-US" b="0" i="0" dirty="0" err="1">
                <a:solidFill>
                  <a:srgbClr val="2C2D30"/>
                </a:solidFill>
                <a:effectLst/>
                <a:latin typeface="Proxima Nova Bold"/>
              </a:rPr>
              <a:t>meistä</a:t>
            </a:r>
            <a:r>
              <a:rPr lang="en-US" b="0" i="0" dirty="0">
                <a:solidFill>
                  <a:srgbClr val="2C2D30"/>
                </a:solidFill>
                <a:effectLst/>
                <a:latin typeface="Proxima Nova Bold"/>
              </a:rPr>
              <a:t> </a:t>
            </a:r>
            <a:r>
              <a:rPr lang="en-US" b="0" i="0" dirty="0" err="1">
                <a:solidFill>
                  <a:srgbClr val="2C2D30"/>
                </a:solidFill>
                <a:effectLst/>
                <a:latin typeface="Proxima Nova Bold"/>
              </a:rPr>
              <a:t>tuntuu</a:t>
            </a:r>
            <a:r>
              <a:rPr lang="en-US" b="0" i="0" dirty="0">
                <a:solidFill>
                  <a:srgbClr val="2C2D30"/>
                </a:solidFill>
                <a:effectLst/>
                <a:latin typeface="Proxima Nova Bold"/>
              </a:rPr>
              <a:t>, </a:t>
            </a:r>
            <a:r>
              <a:rPr lang="en-US" b="0" i="0" dirty="0" err="1">
                <a:solidFill>
                  <a:srgbClr val="2C2D30"/>
                </a:solidFill>
                <a:effectLst/>
                <a:latin typeface="Proxima Nova Bold"/>
              </a:rPr>
              <a:t>että</a:t>
            </a:r>
            <a:r>
              <a:rPr lang="en-US" b="0" i="0" dirty="0">
                <a:solidFill>
                  <a:srgbClr val="2C2D30"/>
                </a:solidFill>
                <a:effectLst/>
                <a:latin typeface="Proxima Nova Bold"/>
              </a:rPr>
              <a:t> </a:t>
            </a:r>
            <a:r>
              <a:rPr lang="en-US" b="0" i="0" dirty="0" err="1">
                <a:solidFill>
                  <a:srgbClr val="2C2D30"/>
                </a:solidFill>
                <a:effectLst/>
                <a:latin typeface="Proxima Nova Bold"/>
              </a:rPr>
              <a:t>kaikki</a:t>
            </a:r>
            <a:r>
              <a:rPr lang="en-US" b="0" i="0" dirty="0">
                <a:solidFill>
                  <a:srgbClr val="2C2D30"/>
                </a:solidFill>
                <a:effectLst/>
                <a:latin typeface="Proxima Nova Bold"/>
              </a:rPr>
              <a:t> </a:t>
            </a:r>
            <a:r>
              <a:rPr lang="en-US" b="0" i="0" dirty="0" err="1">
                <a:solidFill>
                  <a:srgbClr val="2C2D30"/>
                </a:solidFill>
                <a:effectLst/>
                <a:latin typeface="Proxima Nova Bold"/>
              </a:rPr>
              <a:t>ympäristössämme</a:t>
            </a:r>
            <a:r>
              <a:rPr lang="en-US" b="0" i="0" dirty="0">
                <a:solidFill>
                  <a:srgbClr val="2C2D30"/>
                </a:solidFill>
                <a:effectLst/>
                <a:latin typeface="Proxima Nova Bold"/>
              </a:rPr>
              <a:t> </a:t>
            </a:r>
            <a:r>
              <a:rPr lang="en-US" b="0" i="0" dirty="0" err="1">
                <a:solidFill>
                  <a:srgbClr val="2C2D30"/>
                </a:solidFill>
                <a:effectLst/>
                <a:latin typeface="Proxima Nova Bold"/>
              </a:rPr>
              <a:t>muistuttaa</a:t>
            </a:r>
            <a:r>
              <a:rPr lang="en-US" b="0" i="0" dirty="0">
                <a:solidFill>
                  <a:srgbClr val="2C2D30"/>
                </a:solidFill>
                <a:effectLst/>
                <a:latin typeface="Proxima Nova Bold"/>
              </a:rPr>
              <a:t> </a:t>
            </a:r>
            <a:r>
              <a:rPr lang="en-US" b="0" i="0" dirty="0" err="1">
                <a:solidFill>
                  <a:srgbClr val="2C2D30"/>
                </a:solidFill>
                <a:effectLst/>
                <a:latin typeface="Proxima Nova Bold"/>
              </a:rPr>
              <a:t>entisestä</a:t>
            </a:r>
            <a:r>
              <a:rPr lang="en-US" b="0" i="0" dirty="0">
                <a:solidFill>
                  <a:srgbClr val="2C2D30"/>
                </a:solidFill>
                <a:effectLst/>
                <a:latin typeface="Proxima Nova Bold"/>
              </a:rPr>
              <a:t> </a:t>
            </a:r>
            <a:r>
              <a:rPr lang="en-US" b="0" i="0" dirty="0" err="1">
                <a:solidFill>
                  <a:srgbClr val="2C2D30"/>
                </a:solidFill>
                <a:effectLst/>
                <a:latin typeface="Proxima Nova Bold"/>
              </a:rPr>
              <a:t>kumppanistamme</a:t>
            </a:r>
            <a:r>
              <a:rPr lang="en-US" b="0" i="0" dirty="0">
                <a:solidFill>
                  <a:srgbClr val="2C2D30"/>
                </a:solidFill>
                <a:effectLst/>
                <a:latin typeface="Proxima Nova Bold"/>
              </a:rPr>
              <a:t>. </a:t>
            </a:r>
            <a:r>
              <a:rPr lang="en-US" dirty="0" err="1">
                <a:solidFill>
                  <a:srgbClr val="2C2D30"/>
                </a:solidFill>
                <a:latin typeface="Proxima Nova Bold"/>
              </a:rPr>
              <a:t>Uudet</a:t>
            </a:r>
            <a:r>
              <a:rPr lang="en-US" dirty="0">
                <a:solidFill>
                  <a:srgbClr val="2C2D30"/>
                </a:solidFill>
                <a:latin typeface="Proxima Nova Bold"/>
              </a:rPr>
              <a:t> </a:t>
            </a:r>
            <a:r>
              <a:rPr lang="en-US" dirty="0" err="1">
                <a:solidFill>
                  <a:srgbClr val="2C2D30"/>
                </a:solidFill>
                <a:latin typeface="Proxima Nova Bold"/>
              </a:rPr>
              <a:t>kokemukset</a:t>
            </a:r>
            <a:r>
              <a:rPr lang="en-US" dirty="0">
                <a:solidFill>
                  <a:srgbClr val="2C2D30"/>
                </a:solidFill>
                <a:latin typeface="Proxima Nova Bold"/>
              </a:rPr>
              <a:t> </a:t>
            </a:r>
            <a:r>
              <a:rPr lang="en-US" dirty="0" err="1">
                <a:solidFill>
                  <a:srgbClr val="2C2D30"/>
                </a:solidFill>
                <a:latin typeface="Proxima Nova Bold"/>
              </a:rPr>
              <a:t>voivat</a:t>
            </a:r>
            <a:r>
              <a:rPr lang="en-US" dirty="0">
                <a:solidFill>
                  <a:srgbClr val="2C2D30"/>
                </a:solidFill>
                <a:latin typeface="Proxima Nova Bold"/>
              </a:rPr>
              <a:t> </a:t>
            </a:r>
            <a:r>
              <a:rPr lang="en-US" dirty="0" err="1">
                <a:solidFill>
                  <a:srgbClr val="2C2D30"/>
                </a:solidFill>
                <a:latin typeface="Proxima Nova Bold"/>
              </a:rPr>
              <a:t>myös</a:t>
            </a:r>
            <a:r>
              <a:rPr lang="en-US" dirty="0">
                <a:solidFill>
                  <a:srgbClr val="2C2D30"/>
                </a:solidFill>
                <a:latin typeface="Proxima Nova Bold"/>
              </a:rPr>
              <a:t> </a:t>
            </a:r>
            <a:r>
              <a:rPr lang="en-US" dirty="0" err="1">
                <a:solidFill>
                  <a:srgbClr val="2C2D30"/>
                </a:solidFill>
                <a:latin typeface="Proxima Nova Bold"/>
              </a:rPr>
              <a:t>muistuttaa</a:t>
            </a:r>
            <a:r>
              <a:rPr lang="en-US" dirty="0">
                <a:solidFill>
                  <a:srgbClr val="2C2D30"/>
                </a:solidFill>
                <a:latin typeface="Proxima Nova Bold"/>
              </a:rPr>
              <a:t> </a:t>
            </a:r>
            <a:r>
              <a:rPr lang="en-US" dirty="0" err="1">
                <a:solidFill>
                  <a:srgbClr val="2C2D30"/>
                </a:solidFill>
                <a:latin typeface="Proxima Nova Bold"/>
              </a:rPr>
              <a:t>meitä</a:t>
            </a:r>
            <a:r>
              <a:rPr lang="en-US" dirty="0">
                <a:solidFill>
                  <a:srgbClr val="2C2D30"/>
                </a:solidFill>
                <a:latin typeface="Proxima Nova Bold"/>
              </a:rPr>
              <a:t> </a:t>
            </a:r>
            <a:r>
              <a:rPr lang="en-US" dirty="0" err="1">
                <a:solidFill>
                  <a:srgbClr val="2C2D30"/>
                </a:solidFill>
                <a:latin typeface="Proxima Nova Bold"/>
              </a:rPr>
              <a:t>siitä</a:t>
            </a:r>
            <a:r>
              <a:rPr lang="en-US" dirty="0">
                <a:solidFill>
                  <a:srgbClr val="2C2D30"/>
                </a:solidFill>
                <a:latin typeface="Proxima Nova Bold"/>
              </a:rPr>
              <a:t>, </a:t>
            </a:r>
            <a:r>
              <a:rPr lang="en-US" dirty="0" err="1">
                <a:solidFill>
                  <a:srgbClr val="2C2D30"/>
                </a:solidFill>
                <a:latin typeface="Proxima Nova Bold"/>
              </a:rPr>
              <a:t>että</a:t>
            </a:r>
            <a:r>
              <a:rPr lang="en-US" dirty="0">
                <a:solidFill>
                  <a:srgbClr val="2C2D30"/>
                </a:solidFill>
                <a:latin typeface="Proxima Nova Bold"/>
              </a:rPr>
              <a:t> </a:t>
            </a:r>
            <a:r>
              <a:rPr lang="en-US" dirty="0" err="1">
                <a:solidFill>
                  <a:srgbClr val="2C2D30"/>
                </a:solidFill>
                <a:latin typeface="Proxima Nova Bold"/>
              </a:rPr>
              <a:t>elämässä</a:t>
            </a:r>
            <a:r>
              <a:rPr lang="en-US" dirty="0">
                <a:solidFill>
                  <a:srgbClr val="2C2D30"/>
                </a:solidFill>
                <a:latin typeface="Proxima Nova Bold"/>
              </a:rPr>
              <a:t> on </a:t>
            </a:r>
            <a:r>
              <a:rPr lang="en-US" dirty="0" err="1">
                <a:solidFill>
                  <a:srgbClr val="2C2D30"/>
                </a:solidFill>
                <a:latin typeface="Proxima Nova Bold"/>
              </a:rPr>
              <a:t>muita</a:t>
            </a:r>
            <a:r>
              <a:rPr lang="en-US" dirty="0">
                <a:solidFill>
                  <a:srgbClr val="2C2D30"/>
                </a:solidFill>
                <a:latin typeface="Proxima Nova Bold"/>
              </a:rPr>
              <a:t> </a:t>
            </a:r>
            <a:r>
              <a:rPr lang="en-US" dirty="0" err="1">
                <a:solidFill>
                  <a:srgbClr val="2C2D30"/>
                </a:solidFill>
                <a:latin typeface="Proxima Nova Bold"/>
              </a:rPr>
              <a:t>mahdollisuuksia</a:t>
            </a:r>
            <a:r>
              <a:rPr lang="en-US" dirty="0">
                <a:solidFill>
                  <a:srgbClr val="2C2D30"/>
                </a:solidFill>
                <a:latin typeface="Proxima Nova Bold"/>
              </a:rPr>
              <a:t>. </a:t>
            </a:r>
            <a:endParaRPr lang="fi-FI" dirty="0"/>
          </a:p>
        </p:txBody>
      </p:sp>
    </p:spTree>
    <p:extLst>
      <p:ext uri="{BB962C8B-B14F-4D97-AF65-F5344CB8AC3E}">
        <p14:creationId xmlns:p14="http://schemas.microsoft.com/office/powerpoint/2010/main" val="394369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E4957-C9A5-154C-0B40-0AE81E523E85}"/>
              </a:ext>
            </a:extLst>
          </p:cNvPr>
          <p:cNvSpPr>
            <a:spLocks noGrp="1"/>
          </p:cNvSpPr>
          <p:nvPr>
            <p:ph type="title"/>
          </p:nvPr>
        </p:nvSpPr>
        <p:spPr/>
        <p:txBody>
          <a:bodyPr/>
          <a:lstStyle/>
          <a:p>
            <a:r>
              <a:rPr lang="fi-FI" dirty="0"/>
              <a:t>Keinoja käsitellä erosurua</a:t>
            </a:r>
          </a:p>
        </p:txBody>
      </p:sp>
      <p:sp>
        <p:nvSpPr>
          <p:cNvPr id="3" name="Sisällön paikkamerkki 2">
            <a:extLst>
              <a:ext uri="{FF2B5EF4-FFF2-40B4-BE49-F238E27FC236}">
                <a16:creationId xmlns:a16="http://schemas.microsoft.com/office/drawing/2014/main" id="{5F98D775-E2BA-BD82-9ECA-60F61557E74F}"/>
              </a:ext>
            </a:extLst>
          </p:cNvPr>
          <p:cNvSpPr>
            <a:spLocks noGrp="1"/>
          </p:cNvSpPr>
          <p:nvPr>
            <p:ph idx="1"/>
          </p:nvPr>
        </p:nvSpPr>
        <p:spPr/>
        <p:txBody>
          <a:bodyPr>
            <a:normAutofit/>
          </a:bodyPr>
          <a:lstStyle/>
          <a:p>
            <a:r>
              <a:rPr lang="en-US" b="0" i="0" dirty="0" err="1">
                <a:solidFill>
                  <a:srgbClr val="2C2D30"/>
                </a:solidFill>
                <a:effectLst/>
                <a:latin typeface="Proxima Nova Bold"/>
              </a:rPr>
              <a:t>Muista</a:t>
            </a:r>
            <a:r>
              <a:rPr lang="en-US" b="0" i="0" dirty="0">
                <a:solidFill>
                  <a:srgbClr val="2C2D30"/>
                </a:solidFill>
                <a:effectLst/>
                <a:latin typeface="Proxima Nova Bold"/>
              </a:rPr>
              <a:t> </a:t>
            </a:r>
            <a:r>
              <a:rPr lang="en-US" b="0" i="0" dirty="0" err="1">
                <a:solidFill>
                  <a:srgbClr val="2C2D30"/>
                </a:solidFill>
                <a:effectLst/>
                <a:latin typeface="Proxima Nova Bold"/>
              </a:rPr>
              <a:t>levätä</a:t>
            </a:r>
            <a:r>
              <a:rPr lang="en-US" b="0" i="0" dirty="0">
                <a:solidFill>
                  <a:srgbClr val="2C2D30"/>
                </a:solidFill>
                <a:effectLst/>
                <a:latin typeface="Proxima Nova Bold"/>
              </a:rPr>
              <a:t>, </a:t>
            </a:r>
            <a:r>
              <a:rPr lang="en-US" b="0" i="0" dirty="0" err="1">
                <a:solidFill>
                  <a:srgbClr val="2C2D30"/>
                </a:solidFill>
                <a:effectLst/>
                <a:latin typeface="Proxima Nova Bold"/>
              </a:rPr>
              <a:t>mutta</a:t>
            </a:r>
            <a:r>
              <a:rPr lang="en-US" b="0" i="0" dirty="0">
                <a:solidFill>
                  <a:srgbClr val="2C2D30"/>
                </a:solidFill>
                <a:effectLst/>
                <a:latin typeface="Proxima Nova Bold"/>
              </a:rPr>
              <a:t> </a:t>
            </a:r>
            <a:r>
              <a:rPr lang="en-US" b="0" i="0" dirty="0" err="1">
                <a:solidFill>
                  <a:srgbClr val="2C2D30"/>
                </a:solidFill>
                <a:effectLst/>
                <a:latin typeface="Proxima Nova Bold"/>
              </a:rPr>
              <a:t>ulkoile</a:t>
            </a:r>
            <a:r>
              <a:rPr lang="en-US" b="0" i="0" dirty="0">
                <a:solidFill>
                  <a:srgbClr val="2C2D30"/>
                </a:solidFill>
                <a:effectLst/>
                <a:latin typeface="Proxima Nova Bold"/>
              </a:rPr>
              <a:t> </a:t>
            </a:r>
            <a:r>
              <a:rPr lang="en-US" b="0" i="0" dirty="0" err="1">
                <a:solidFill>
                  <a:srgbClr val="2C2D30"/>
                </a:solidFill>
                <a:effectLst/>
                <a:latin typeface="Proxima Nova Bold"/>
              </a:rPr>
              <a:t>myös</a:t>
            </a:r>
            <a:r>
              <a:rPr lang="en-US" b="0" i="0" dirty="0">
                <a:solidFill>
                  <a:srgbClr val="2C2D30"/>
                </a:solidFill>
                <a:effectLst/>
                <a:latin typeface="Proxima Nova Regular"/>
              </a:rPr>
              <a:t>. </a:t>
            </a:r>
            <a:r>
              <a:rPr lang="en-US" b="0" i="0" dirty="0" err="1">
                <a:solidFill>
                  <a:srgbClr val="2C2D30"/>
                </a:solidFill>
                <a:effectLst/>
                <a:latin typeface="Proxima Nova Regular"/>
              </a:rPr>
              <a:t>Tietyissä</a:t>
            </a:r>
            <a:r>
              <a:rPr lang="en-US" b="0" i="0" dirty="0">
                <a:solidFill>
                  <a:srgbClr val="2C2D30"/>
                </a:solidFill>
                <a:effectLst/>
                <a:latin typeface="Proxima Nova Regular"/>
              </a:rPr>
              <a:t> </a:t>
            </a:r>
            <a:r>
              <a:rPr lang="en-US" b="0" i="0" dirty="0" err="1">
                <a:solidFill>
                  <a:srgbClr val="2C2D30"/>
                </a:solidFill>
                <a:effectLst/>
                <a:latin typeface="Proxima Nova Regular"/>
              </a:rPr>
              <a:t>hetkissä</a:t>
            </a:r>
            <a:r>
              <a:rPr lang="en-US" b="0" i="0" dirty="0">
                <a:solidFill>
                  <a:srgbClr val="2C2D30"/>
                </a:solidFill>
                <a:effectLst/>
                <a:latin typeface="Proxima Nova Regular"/>
              </a:rPr>
              <a:t> </a:t>
            </a:r>
            <a:r>
              <a:rPr lang="en-US" b="0" i="0" dirty="0" err="1">
                <a:solidFill>
                  <a:srgbClr val="2C2D30"/>
                </a:solidFill>
                <a:effectLst/>
                <a:latin typeface="Proxima Nova Regular"/>
              </a:rPr>
              <a:t>uni</a:t>
            </a:r>
            <a:r>
              <a:rPr lang="en-US" b="0" i="0" dirty="0">
                <a:solidFill>
                  <a:srgbClr val="2C2D30"/>
                </a:solidFill>
                <a:effectLst/>
                <a:latin typeface="Proxima Nova Regular"/>
              </a:rPr>
              <a:t> </a:t>
            </a:r>
            <a:r>
              <a:rPr lang="en-US" b="0" i="0" dirty="0" err="1">
                <a:solidFill>
                  <a:srgbClr val="2C2D30"/>
                </a:solidFill>
                <a:effectLst/>
                <a:latin typeface="Proxima Nova Regular"/>
              </a:rPr>
              <a:t>parantaa</a:t>
            </a:r>
            <a:r>
              <a:rPr lang="en-US" b="0" i="0" dirty="0">
                <a:solidFill>
                  <a:srgbClr val="2C2D30"/>
                </a:solidFill>
                <a:effectLst/>
                <a:latin typeface="Proxima Nova Regular"/>
              </a:rPr>
              <a:t>. </a:t>
            </a:r>
            <a:endParaRPr lang="fi-FI" dirty="0"/>
          </a:p>
        </p:txBody>
      </p:sp>
    </p:spTree>
    <p:extLst>
      <p:ext uri="{BB962C8B-B14F-4D97-AF65-F5344CB8AC3E}">
        <p14:creationId xmlns:p14="http://schemas.microsoft.com/office/powerpoint/2010/main" val="55470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B5A317-A330-7EFC-BEAD-9D811A64463D}"/>
              </a:ext>
            </a:extLst>
          </p:cNvPr>
          <p:cNvSpPr>
            <a:spLocks noGrp="1"/>
          </p:cNvSpPr>
          <p:nvPr>
            <p:ph type="title"/>
          </p:nvPr>
        </p:nvSpPr>
        <p:spPr/>
        <p:txBody>
          <a:bodyPr/>
          <a:lstStyle/>
          <a:p>
            <a:r>
              <a:rPr lang="fi-FI" dirty="0"/>
              <a:t>Keinoja erosurua</a:t>
            </a:r>
          </a:p>
        </p:txBody>
      </p:sp>
      <p:sp>
        <p:nvSpPr>
          <p:cNvPr id="3" name="Sisällön paikkamerkki 2">
            <a:extLst>
              <a:ext uri="{FF2B5EF4-FFF2-40B4-BE49-F238E27FC236}">
                <a16:creationId xmlns:a16="http://schemas.microsoft.com/office/drawing/2014/main" id="{423E1953-958C-6295-C6C9-870FC06E2683}"/>
              </a:ext>
            </a:extLst>
          </p:cNvPr>
          <p:cNvSpPr>
            <a:spLocks noGrp="1"/>
          </p:cNvSpPr>
          <p:nvPr>
            <p:ph idx="1"/>
          </p:nvPr>
        </p:nvSpPr>
        <p:spPr/>
        <p:txBody>
          <a:bodyPr>
            <a:normAutofit/>
          </a:bodyPr>
          <a:lstStyle/>
          <a:p>
            <a:r>
              <a:rPr lang="en-US" b="0" i="0" dirty="0">
                <a:solidFill>
                  <a:srgbClr val="2C2D30"/>
                </a:solidFill>
                <a:effectLst/>
                <a:latin typeface="Proxima Nova Bold"/>
              </a:rPr>
              <a:t>Jos </a:t>
            </a:r>
            <a:r>
              <a:rPr lang="en-US" b="0" i="0" dirty="0" err="1">
                <a:solidFill>
                  <a:srgbClr val="2C2D30"/>
                </a:solidFill>
                <a:effectLst/>
                <a:latin typeface="Proxima Nova Bold"/>
              </a:rPr>
              <a:t>sinulle</a:t>
            </a:r>
            <a:r>
              <a:rPr lang="en-US" b="0" i="0" dirty="0">
                <a:solidFill>
                  <a:srgbClr val="2C2D30"/>
                </a:solidFill>
                <a:effectLst/>
                <a:latin typeface="Proxima Nova Bold"/>
              </a:rPr>
              <a:t> </a:t>
            </a:r>
            <a:r>
              <a:rPr lang="en-US" b="0" i="0" dirty="0" err="1">
                <a:solidFill>
                  <a:srgbClr val="2C2D30"/>
                </a:solidFill>
                <a:effectLst/>
                <a:latin typeface="Proxima Nova Bold"/>
              </a:rPr>
              <a:t>tulee</a:t>
            </a:r>
            <a:r>
              <a:rPr lang="en-US" b="0" i="0" dirty="0">
                <a:solidFill>
                  <a:srgbClr val="2C2D30"/>
                </a:solidFill>
                <a:effectLst/>
                <a:latin typeface="Proxima Nova Bold"/>
              </a:rPr>
              <a:t> </a:t>
            </a:r>
            <a:r>
              <a:rPr lang="en-US" b="0" i="0" dirty="0" err="1">
                <a:solidFill>
                  <a:srgbClr val="2C2D30"/>
                </a:solidFill>
                <a:effectLst/>
                <a:latin typeface="Proxima Nova Bold"/>
              </a:rPr>
              <a:t>ajatus</a:t>
            </a:r>
            <a:r>
              <a:rPr lang="en-US" b="0" i="0" dirty="0">
                <a:solidFill>
                  <a:srgbClr val="2C2D30"/>
                </a:solidFill>
                <a:effectLst/>
                <a:latin typeface="Proxima Nova Bold"/>
              </a:rPr>
              <a:t>, </a:t>
            </a:r>
            <a:r>
              <a:rPr lang="en-US" b="0" i="0" dirty="0" err="1">
                <a:solidFill>
                  <a:srgbClr val="2C2D30"/>
                </a:solidFill>
                <a:effectLst/>
                <a:latin typeface="Proxima Nova Bold"/>
              </a:rPr>
              <a:t>ettet</a:t>
            </a:r>
            <a:r>
              <a:rPr lang="en-US" b="0" i="0" dirty="0">
                <a:solidFill>
                  <a:srgbClr val="2C2D30"/>
                </a:solidFill>
                <a:effectLst/>
                <a:latin typeface="Proxima Nova Bold"/>
              </a:rPr>
              <a:t> </a:t>
            </a:r>
            <a:r>
              <a:rPr lang="en-US" b="0" i="0" dirty="0" err="1">
                <a:solidFill>
                  <a:srgbClr val="2C2D30"/>
                </a:solidFill>
                <a:effectLst/>
                <a:latin typeface="Proxima Nova Bold"/>
              </a:rPr>
              <a:t>koskaan</a:t>
            </a:r>
            <a:r>
              <a:rPr lang="en-US" b="0" i="0" dirty="0">
                <a:solidFill>
                  <a:srgbClr val="2C2D30"/>
                </a:solidFill>
                <a:effectLst/>
                <a:latin typeface="Proxima Nova Bold"/>
              </a:rPr>
              <a:t> </a:t>
            </a:r>
            <a:r>
              <a:rPr lang="en-US" b="0" i="0" dirty="0" err="1">
                <a:solidFill>
                  <a:srgbClr val="2C2D30"/>
                </a:solidFill>
                <a:effectLst/>
                <a:latin typeface="Proxima Nova Bold"/>
              </a:rPr>
              <a:t>pääse</a:t>
            </a:r>
            <a:r>
              <a:rPr lang="en-US" b="0" i="0" dirty="0">
                <a:solidFill>
                  <a:srgbClr val="2C2D30"/>
                </a:solidFill>
                <a:effectLst/>
                <a:latin typeface="Proxima Nova Bold"/>
              </a:rPr>
              <a:t> </a:t>
            </a:r>
            <a:r>
              <a:rPr lang="en-US" b="0" i="0" dirty="0" err="1">
                <a:solidFill>
                  <a:srgbClr val="2C2D30"/>
                </a:solidFill>
                <a:effectLst/>
                <a:latin typeface="Proxima Nova Bold"/>
              </a:rPr>
              <a:t>erostasi</a:t>
            </a:r>
            <a:r>
              <a:rPr lang="en-US" b="0" i="0" dirty="0">
                <a:solidFill>
                  <a:srgbClr val="2C2D30"/>
                </a:solidFill>
                <a:effectLst/>
                <a:latin typeface="Proxima Nova Bold"/>
              </a:rPr>
              <a:t> </a:t>
            </a:r>
            <a:r>
              <a:rPr lang="en-US" b="0" i="0" dirty="0" err="1">
                <a:solidFill>
                  <a:srgbClr val="2C2D30"/>
                </a:solidFill>
                <a:effectLst/>
                <a:latin typeface="Proxima Nova Bold"/>
              </a:rPr>
              <a:t>eteen</a:t>
            </a:r>
            <a:r>
              <a:rPr lang="en-US" dirty="0" err="1">
                <a:solidFill>
                  <a:srgbClr val="2C2D30"/>
                </a:solidFill>
                <a:latin typeface="Proxima Nova Bold"/>
              </a:rPr>
              <a:t>päin</a:t>
            </a:r>
            <a:r>
              <a:rPr lang="en-US" dirty="0">
                <a:solidFill>
                  <a:srgbClr val="2C2D30"/>
                </a:solidFill>
                <a:latin typeface="Proxima Nova Bold"/>
              </a:rPr>
              <a:t>, </a:t>
            </a:r>
            <a:r>
              <a:rPr lang="en-US" dirty="0" err="1">
                <a:solidFill>
                  <a:srgbClr val="2C2D30"/>
                </a:solidFill>
                <a:latin typeface="Proxima Nova Bold"/>
              </a:rPr>
              <a:t>voit</a:t>
            </a:r>
            <a:r>
              <a:rPr lang="en-US" dirty="0">
                <a:solidFill>
                  <a:srgbClr val="2C2D30"/>
                </a:solidFill>
                <a:latin typeface="Proxima Nova Bold"/>
              </a:rPr>
              <a:t> </a:t>
            </a:r>
            <a:r>
              <a:rPr lang="en-US" dirty="0" err="1">
                <a:solidFill>
                  <a:srgbClr val="2C2D30"/>
                </a:solidFill>
                <a:latin typeface="Proxima Nova Bold"/>
              </a:rPr>
              <a:t>muistella</a:t>
            </a:r>
            <a:r>
              <a:rPr lang="en-US" dirty="0">
                <a:solidFill>
                  <a:srgbClr val="2C2D30"/>
                </a:solidFill>
                <a:latin typeface="Proxima Nova Bold"/>
              </a:rPr>
              <a:t> </a:t>
            </a:r>
            <a:r>
              <a:rPr lang="en-US" dirty="0" err="1">
                <a:solidFill>
                  <a:srgbClr val="2C2D30"/>
                </a:solidFill>
                <a:latin typeface="Proxima Nova Bold"/>
              </a:rPr>
              <a:t>mahdollisia</a:t>
            </a:r>
            <a:r>
              <a:rPr lang="en-US" dirty="0">
                <a:solidFill>
                  <a:srgbClr val="2C2D30"/>
                </a:solidFill>
                <a:latin typeface="Proxima Nova Bold"/>
              </a:rPr>
              <a:t> </a:t>
            </a:r>
            <a:r>
              <a:rPr lang="en-US" dirty="0" err="1">
                <a:solidFill>
                  <a:srgbClr val="2C2D30"/>
                </a:solidFill>
                <a:latin typeface="Proxima Nova Bold"/>
              </a:rPr>
              <a:t>edellisiä</a:t>
            </a:r>
            <a:r>
              <a:rPr lang="en-US" dirty="0">
                <a:solidFill>
                  <a:srgbClr val="2C2D30"/>
                </a:solidFill>
                <a:latin typeface="Proxima Nova Bold"/>
              </a:rPr>
              <a:t> </a:t>
            </a:r>
            <a:r>
              <a:rPr lang="en-US" dirty="0" err="1">
                <a:solidFill>
                  <a:srgbClr val="2C2D30"/>
                </a:solidFill>
                <a:latin typeface="Proxima Nova Bold"/>
              </a:rPr>
              <a:t>erojasi</a:t>
            </a:r>
            <a:r>
              <a:rPr lang="en-US" dirty="0">
                <a:solidFill>
                  <a:srgbClr val="2C2D30"/>
                </a:solidFill>
                <a:latin typeface="Proxima Nova Bold"/>
              </a:rPr>
              <a:t>, </a:t>
            </a:r>
            <a:r>
              <a:rPr lang="en-US" dirty="0" err="1">
                <a:solidFill>
                  <a:srgbClr val="2C2D30"/>
                </a:solidFill>
                <a:latin typeface="Proxima Nova Bold"/>
              </a:rPr>
              <a:t>joissa</a:t>
            </a:r>
            <a:r>
              <a:rPr lang="en-US" dirty="0">
                <a:solidFill>
                  <a:srgbClr val="2C2D30"/>
                </a:solidFill>
                <a:latin typeface="Proxima Nova Bold"/>
              </a:rPr>
              <a:t> </a:t>
            </a:r>
            <a:r>
              <a:rPr lang="en-US" dirty="0" err="1">
                <a:solidFill>
                  <a:srgbClr val="2C2D30"/>
                </a:solidFill>
                <a:latin typeface="Proxima Nova Bold"/>
              </a:rPr>
              <a:t>ehkä</a:t>
            </a:r>
            <a:r>
              <a:rPr lang="en-US" dirty="0">
                <a:solidFill>
                  <a:srgbClr val="2C2D30"/>
                </a:solidFill>
                <a:latin typeface="Proxima Nova Bold"/>
              </a:rPr>
              <a:t> </a:t>
            </a:r>
            <a:r>
              <a:rPr lang="en-US" dirty="0" err="1">
                <a:solidFill>
                  <a:srgbClr val="2C2D30"/>
                </a:solidFill>
                <a:latin typeface="Proxima Nova Bold"/>
              </a:rPr>
              <a:t>koit</a:t>
            </a:r>
            <a:r>
              <a:rPr lang="en-US" dirty="0">
                <a:solidFill>
                  <a:srgbClr val="2C2D30"/>
                </a:solidFill>
                <a:latin typeface="Proxima Nova Bold"/>
              </a:rPr>
              <a:t> </a:t>
            </a:r>
            <a:r>
              <a:rPr lang="en-US" dirty="0" err="1">
                <a:solidFill>
                  <a:srgbClr val="2C2D30"/>
                </a:solidFill>
                <a:latin typeface="Proxima Nova Bold"/>
              </a:rPr>
              <a:t>samoin</a:t>
            </a:r>
            <a:r>
              <a:rPr lang="en-US" dirty="0">
                <a:solidFill>
                  <a:srgbClr val="2C2D30"/>
                </a:solidFill>
                <a:latin typeface="Proxima Nova Bold"/>
              </a:rPr>
              <a:t>. </a:t>
            </a:r>
            <a:r>
              <a:rPr lang="en-US" dirty="0" err="1">
                <a:solidFill>
                  <a:srgbClr val="2C2D30"/>
                </a:solidFill>
                <a:latin typeface="Proxima Nova Bold"/>
              </a:rPr>
              <a:t>Ehkä</a:t>
            </a:r>
            <a:r>
              <a:rPr lang="en-US" dirty="0">
                <a:solidFill>
                  <a:srgbClr val="2C2D30"/>
                </a:solidFill>
                <a:latin typeface="Proxima Nova Bold"/>
              </a:rPr>
              <a:t> </a:t>
            </a:r>
            <a:r>
              <a:rPr lang="en-US" dirty="0" err="1">
                <a:solidFill>
                  <a:srgbClr val="2C2D30"/>
                </a:solidFill>
                <a:latin typeface="Proxima Nova Bold"/>
              </a:rPr>
              <a:t>hankalat</a:t>
            </a:r>
            <a:r>
              <a:rPr lang="en-US" dirty="0">
                <a:solidFill>
                  <a:srgbClr val="2C2D30"/>
                </a:solidFill>
                <a:latin typeface="Proxima Nova Bold"/>
              </a:rPr>
              <a:t> </a:t>
            </a:r>
            <a:r>
              <a:rPr lang="en-US" dirty="0" err="1">
                <a:solidFill>
                  <a:srgbClr val="2C2D30"/>
                </a:solidFill>
                <a:latin typeface="Proxima Nova Bold"/>
              </a:rPr>
              <a:t>tunteet</a:t>
            </a:r>
            <a:r>
              <a:rPr lang="en-US" dirty="0">
                <a:solidFill>
                  <a:srgbClr val="2C2D30"/>
                </a:solidFill>
                <a:latin typeface="Proxima Nova Bold"/>
              </a:rPr>
              <a:t> </a:t>
            </a:r>
            <a:r>
              <a:rPr lang="en-US" dirty="0" err="1">
                <a:solidFill>
                  <a:srgbClr val="2C2D30"/>
                </a:solidFill>
                <a:latin typeface="Proxima Nova Bold"/>
              </a:rPr>
              <a:t>erossa</a:t>
            </a:r>
            <a:r>
              <a:rPr lang="en-US" dirty="0">
                <a:solidFill>
                  <a:srgbClr val="2C2D30"/>
                </a:solidFill>
                <a:latin typeface="Proxima Nova Bold"/>
              </a:rPr>
              <a:t> </a:t>
            </a:r>
            <a:r>
              <a:rPr lang="en-US" dirty="0" err="1">
                <a:solidFill>
                  <a:srgbClr val="2C2D30"/>
                </a:solidFill>
                <a:latin typeface="Proxima Nova Bold"/>
              </a:rPr>
              <a:t>olivat</a:t>
            </a:r>
            <a:r>
              <a:rPr lang="en-US" dirty="0">
                <a:solidFill>
                  <a:srgbClr val="2C2D30"/>
                </a:solidFill>
                <a:latin typeface="Proxima Nova Bold"/>
              </a:rPr>
              <a:t> </a:t>
            </a:r>
            <a:r>
              <a:rPr lang="en-US" dirty="0" err="1">
                <a:solidFill>
                  <a:srgbClr val="2C2D30"/>
                </a:solidFill>
                <a:latin typeface="Proxima Nova Bold"/>
              </a:rPr>
              <a:t>silloinkin</a:t>
            </a:r>
            <a:r>
              <a:rPr lang="en-US" dirty="0">
                <a:solidFill>
                  <a:srgbClr val="2C2D30"/>
                </a:solidFill>
                <a:latin typeface="Proxima Nova Bold"/>
              </a:rPr>
              <a:t> </a:t>
            </a:r>
            <a:r>
              <a:rPr lang="en-US" dirty="0" err="1">
                <a:solidFill>
                  <a:srgbClr val="2C2D30"/>
                </a:solidFill>
                <a:latin typeface="Proxima Nova Bold"/>
              </a:rPr>
              <a:t>intensiivisiä</a:t>
            </a:r>
            <a:r>
              <a:rPr lang="en-US" dirty="0">
                <a:solidFill>
                  <a:srgbClr val="2C2D30"/>
                </a:solidFill>
                <a:latin typeface="Proxima Nova Bold"/>
              </a:rPr>
              <a:t>, </a:t>
            </a:r>
            <a:r>
              <a:rPr lang="en-US" dirty="0" err="1">
                <a:solidFill>
                  <a:srgbClr val="2C2D30"/>
                </a:solidFill>
                <a:latin typeface="Proxima Nova Bold"/>
              </a:rPr>
              <a:t>mutta</a:t>
            </a:r>
            <a:r>
              <a:rPr lang="en-US" dirty="0">
                <a:solidFill>
                  <a:srgbClr val="2C2D30"/>
                </a:solidFill>
                <a:latin typeface="Proxima Nova Bold"/>
              </a:rPr>
              <a:t> </a:t>
            </a:r>
            <a:r>
              <a:rPr lang="en-US" dirty="0" err="1">
                <a:solidFill>
                  <a:srgbClr val="2C2D30"/>
                </a:solidFill>
                <a:latin typeface="Proxima Nova Bold"/>
              </a:rPr>
              <a:t>siitäkin</a:t>
            </a:r>
            <a:r>
              <a:rPr lang="en-US" dirty="0">
                <a:solidFill>
                  <a:srgbClr val="2C2D30"/>
                </a:solidFill>
                <a:latin typeface="Proxima Nova Bold"/>
              </a:rPr>
              <a:t> </a:t>
            </a:r>
            <a:r>
              <a:rPr lang="en-US" dirty="0" err="1">
                <a:solidFill>
                  <a:srgbClr val="2C2D30"/>
                </a:solidFill>
                <a:latin typeface="Proxima Nova Bold"/>
              </a:rPr>
              <a:t>menit</a:t>
            </a:r>
            <a:r>
              <a:rPr lang="en-US" dirty="0">
                <a:solidFill>
                  <a:srgbClr val="2C2D30"/>
                </a:solidFill>
                <a:latin typeface="Proxima Nova Bold"/>
              </a:rPr>
              <a:t> </a:t>
            </a:r>
            <a:r>
              <a:rPr lang="en-US" dirty="0" err="1">
                <a:solidFill>
                  <a:srgbClr val="2C2D30"/>
                </a:solidFill>
                <a:latin typeface="Proxima Nova Bold"/>
              </a:rPr>
              <a:t>eteenpäin</a:t>
            </a:r>
            <a:r>
              <a:rPr lang="en-US" dirty="0">
                <a:solidFill>
                  <a:srgbClr val="2C2D30"/>
                </a:solidFill>
                <a:latin typeface="Proxima Nova Bold"/>
              </a:rPr>
              <a:t>. </a:t>
            </a:r>
            <a:endParaRPr lang="en-US" b="0" i="0" dirty="0">
              <a:solidFill>
                <a:srgbClr val="2C2D30"/>
              </a:solidFill>
              <a:effectLst/>
              <a:latin typeface="Proxima Nova Regular"/>
            </a:endParaRPr>
          </a:p>
          <a:p>
            <a:endParaRPr lang="fi-FI" dirty="0"/>
          </a:p>
        </p:txBody>
      </p:sp>
    </p:spTree>
    <p:extLst>
      <p:ext uri="{BB962C8B-B14F-4D97-AF65-F5344CB8AC3E}">
        <p14:creationId xmlns:p14="http://schemas.microsoft.com/office/powerpoint/2010/main" val="380721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04C724-1783-5789-770A-63FFF024F476}"/>
              </a:ext>
            </a:extLst>
          </p:cNvPr>
          <p:cNvSpPr>
            <a:spLocks noGrp="1"/>
          </p:cNvSpPr>
          <p:nvPr>
            <p:ph type="title"/>
          </p:nvPr>
        </p:nvSpPr>
        <p:spPr/>
        <p:txBody>
          <a:bodyPr/>
          <a:lstStyle/>
          <a:p>
            <a:r>
              <a:rPr lang="fi-FI" dirty="0"/>
              <a:t>Keinoja käsitellä erosurua</a:t>
            </a:r>
          </a:p>
        </p:txBody>
      </p:sp>
      <p:sp>
        <p:nvSpPr>
          <p:cNvPr id="3" name="Sisällön paikkamerkki 2">
            <a:extLst>
              <a:ext uri="{FF2B5EF4-FFF2-40B4-BE49-F238E27FC236}">
                <a16:creationId xmlns:a16="http://schemas.microsoft.com/office/drawing/2014/main" id="{F8CED9B4-8B61-B4BC-B936-C8E0907B011A}"/>
              </a:ext>
            </a:extLst>
          </p:cNvPr>
          <p:cNvSpPr>
            <a:spLocks noGrp="1"/>
          </p:cNvSpPr>
          <p:nvPr>
            <p:ph idx="1"/>
          </p:nvPr>
        </p:nvSpPr>
        <p:spPr/>
        <p:txBody>
          <a:bodyPr/>
          <a:lstStyle/>
          <a:p>
            <a:r>
              <a:rPr lang="fi-FI" dirty="0"/>
              <a:t>Puhu</a:t>
            </a:r>
          </a:p>
          <a:p>
            <a:r>
              <a:rPr lang="fi-FI" dirty="0"/>
              <a:t>Kirjoita</a:t>
            </a:r>
          </a:p>
          <a:p>
            <a:r>
              <a:rPr lang="fi-FI" dirty="0"/>
              <a:t>Kuuntele musiikkia tai musisoi</a:t>
            </a:r>
          </a:p>
          <a:p>
            <a:r>
              <a:rPr lang="fi-FI" dirty="0"/>
              <a:t>Liiku</a:t>
            </a:r>
          </a:p>
          <a:p>
            <a:r>
              <a:rPr lang="fi-FI" dirty="0"/>
              <a:t>Tee taidetta</a:t>
            </a:r>
          </a:p>
        </p:txBody>
      </p:sp>
    </p:spTree>
    <p:extLst>
      <p:ext uri="{BB962C8B-B14F-4D97-AF65-F5344CB8AC3E}">
        <p14:creationId xmlns:p14="http://schemas.microsoft.com/office/powerpoint/2010/main" val="280692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4A5A0-F658-D923-17CE-E63D57B210F9}"/>
              </a:ext>
            </a:extLst>
          </p:cNvPr>
          <p:cNvSpPr>
            <a:spLocks noGrp="1"/>
          </p:cNvSpPr>
          <p:nvPr>
            <p:ph type="title"/>
          </p:nvPr>
        </p:nvSpPr>
        <p:spPr/>
        <p:txBody>
          <a:bodyPr/>
          <a:lstStyle/>
          <a:p>
            <a:r>
              <a:rPr lang="fi-FI" dirty="0"/>
              <a:t>Jos eroat ja sinulla on alaikäisiä lapsia</a:t>
            </a:r>
          </a:p>
        </p:txBody>
      </p:sp>
      <p:sp>
        <p:nvSpPr>
          <p:cNvPr id="3" name="Sisällön paikkamerkki 2">
            <a:extLst>
              <a:ext uri="{FF2B5EF4-FFF2-40B4-BE49-F238E27FC236}">
                <a16:creationId xmlns:a16="http://schemas.microsoft.com/office/drawing/2014/main" id="{C2C9DFDB-91B0-9A20-6AF4-7A8A16B1FA16}"/>
              </a:ext>
            </a:extLst>
          </p:cNvPr>
          <p:cNvSpPr>
            <a:spLocks noGrp="1"/>
          </p:cNvSpPr>
          <p:nvPr>
            <p:ph idx="1"/>
          </p:nvPr>
        </p:nvSpPr>
        <p:spPr/>
        <p:txBody>
          <a:bodyPr>
            <a:normAutofit lnSpcReduction="10000"/>
          </a:bodyPr>
          <a:lstStyle/>
          <a:p>
            <a:r>
              <a:rPr lang="fi-FI" dirty="0"/>
              <a:t>Ero haastaa vanhemmuutta, halu olla erillään entisestä kumppanista ja toisaalta se ei yleensä ole lapsen etu</a:t>
            </a:r>
          </a:p>
          <a:p>
            <a:r>
              <a:rPr lang="fi-FI" dirty="0"/>
              <a:t>Muuri</a:t>
            </a:r>
          </a:p>
          <a:p>
            <a:r>
              <a:rPr lang="fi-FI" dirty="0"/>
              <a:t>Vaikeus pohtia tilannetta toisen näkökulmasta</a:t>
            </a:r>
          </a:p>
          <a:p>
            <a:r>
              <a:rPr lang="fi-FI" dirty="0"/>
              <a:t>Vuorovaikutustaitojen kehittäminen ja miten olla yhteydessä ja samalla pitää omat rajat ja vaalia omaa rauhaa</a:t>
            </a:r>
          </a:p>
          <a:p>
            <a:r>
              <a:rPr lang="fi-FI" dirty="0"/>
              <a:t>Ettei vuorovaikutuksella aiheuttaisi itselleen kohtuutonta kärsimystä</a:t>
            </a:r>
          </a:p>
          <a:p>
            <a:r>
              <a:rPr lang="fi-FI" dirty="0"/>
              <a:t>Vanhemmuussuhteen vahvistaminen ja lapsi-vanhempisuhteen ylläpitäminen</a:t>
            </a:r>
          </a:p>
          <a:p>
            <a:r>
              <a:rPr lang="fi-FI" dirty="0"/>
              <a:t>Vanhemmuuden tilapäinen heikkeneminen</a:t>
            </a:r>
          </a:p>
        </p:txBody>
      </p:sp>
    </p:spTree>
    <p:extLst>
      <p:ext uri="{BB962C8B-B14F-4D97-AF65-F5344CB8AC3E}">
        <p14:creationId xmlns:p14="http://schemas.microsoft.com/office/powerpoint/2010/main" val="350498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1700A3-682E-46E5-D0F9-F13A90213B27}"/>
              </a:ext>
            </a:extLst>
          </p:cNvPr>
          <p:cNvSpPr>
            <a:spLocks noGrp="1"/>
          </p:cNvSpPr>
          <p:nvPr>
            <p:ph type="title"/>
          </p:nvPr>
        </p:nvSpPr>
        <p:spPr/>
        <p:txBody>
          <a:bodyPr/>
          <a:lstStyle/>
          <a:p>
            <a:r>
              <a:rPr lang="fi-FI" dirty="0"/>
              <a:t>Mitä tehdä, jos entinen puoliso täyttää edelleen ajatukset?</a:t>
            </a:r>
          </a:p>
        </p:txBody>
      </p:sp>
      <p:sp>
        <p:nvSpPr>
          <p:cNvPr id="3" name="Sisällön paikkamerkki 2">
            <a:extLst>
              <a:ext uri="{FF2B5EF4-FFF2-40B4-BE49-F238E27FC236}">
                <a16:creationId xmlns:a16="http://schemas.microsoft.com/office/drawing/2014/main" id="{EE5543E9-C88F-23E2-223F-B7021A0A541E}"/>
              </a:ext>
            </a:extLst>
          </p:cNvPr>
          <p:cNvSpPr>
            <a:spLocks noGrp="1"/>
          </p:cNvSpPr>
          <p:nvPr>
            <p:ph idx="1"/>
          </p:nvPr>
        </p:nvSpPr>
        <p:spPr/>
        <p:txBody>
          <a:bodyPr/>
          <a:lstStyle/>
          <a:p>
            <a:r>
              <a:rPr lang="fi-FI" dirty="0"/>
              <a:t>Älä pakota itseäsi olemaan ajattelematta häntä (Hillomunkit-esimerkit), se ei nimittäin toimi</a:t>
            </a:r>
          </a:p>
          <a:p>
            <a:r>
              <a:rPr lang="fi-FI" dirty="0"/>
              <a:t>Ole muiden ihmisten kanssa</a:t>
            </a:r>
          </a:p>
          <a:p>
            <a:r>
              <a:rPr lang="fi-FI" dirty="0"/>
              <a:t>Puuhaile jotain </a:t>
            </a:r>
          </a:p>
          <a:p>
            <a:r>
              <a:rPr lang="fi-FI" dirty="0"/>
              <a:t>Älä seuraa häntä somessa äläkä ole mitenkään yhteydessä sen ohella, mikä lasten asioihin liittyen on pakko</a:t>
            </a:r>
          </a:p>
          <a:p>
            <a:r>
              <a:rPr lang="fi-FI" dirty="0"/>
              <a:t>Vaikka on pieniä lapsia, voi kommunikointia silti oman hyvinvoinnin takia pyrkiä rajaamaan edes jonkin verran </a:t>
            </a:r>
          </a:p>
        </p:txBody>
      </p:sp>
    </p:spTree>
    <p:extLst>
      <p:ext uri="{BB962C8B-B14F-4D97-AF65-F5344CB8AC3E}">
        <p14:creationId xmlns:p14="http://schemas.microsoft.com/office/powerpoint/2010/main" val="399975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19FF8B-BF9B-5A4C-C94C-7691D7C0B1E9}"/>
              </a:ext>
            </a:extLst>
          </p:cNvPr>
          <p:cNvSpPr>
            <a:spLocks noGrp="1"/>
          </p:cNvSpPr>
          <p:nvPr>
            <p:ph type="title"/>
          </p:nvPr>
        </p:nvSpPr>
        <p:spPr/>
        <p:txBody>
          <a:bodyPr/>
          <a:lstStyle/>
          <a:p>
            <a:r>
              <a:rPr lang="fi-FI" dirty="0"/>
              <a:t>Vaikeat erot</a:t>
            </a:r>
          </a:p>
        </p:txBody>
      </p:sp>
      <p:sp>
        <p:nvSpPr>
          <p:cNvPr id="3" name="Sisällön paikkamerkki 2">
            <a:extLst>
              <a:ext uri="{FF2B5EF4-FFF2-40B4-BE49-F238E27FC236}">
                <a16:creationId xmlns:a16="http://schemas.microsoft.com/office/drawing/2014/main" id="{28842FB2-077A-B22F-030B-62B491B661C2}"/>
              </a:ext>
            </a:extLst>
          </p:cNvPr>
          <p:cNvSpPr>
            <a:spLocks noGrp="1"/>
          </p:cNvSpPr>
          <p:nvPr>
            <p:ph idx="1"/>
          </p:nvPr>
        </p:nvSpPr>
        <p:spPr/>
        <p:txBody>
          <a:bodyPr/>
          <a:lstStyle/>
          <a:p>
            <a:r>
              <a:rPr lang="fi-FI" dirty="0"/>
              <a:t>Läsnä: päihteet, vaino, väkivalta, vieraannuttaminen</a:t>
            </a:r>
          </a:p>
        </p:txBody>
      </p:sp>
    </p:spTree>
    <p:extLst>
      <p:ext uri="{BB962C8B-B14F-4D97-AF65-F5344CB8AC3E}">
        <p14:creationId xmlns:p14="http://schemas.microsoft.com/office/powerpoint/2010/main" val="389070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710EEF-1C5E-8868-4DA9-BBB8A51C6040}"/>
              </a:ext>
            </a:extLst>
          </p:cNvPr>
          <p:cNvSpPr>
            <a:spLocks noGrp="1"/>
          </p:cNvSpPr>
          <p:nvPr>
            <p:ph type="title"/>
          </p:nvPr>
        </p:nvSpPr>
        <p:spPr/>
        <p:txBody>
          <a:bodyPr/>
          <a:lstStyle/>
          <a:p>
            <a:r>
              <a:rPr lang="fi-FI" dirty="0"/>
              <a:t>MIKÄ AUTTAA EROTESSA</a:t>
            </a:r>
          </a:p>
        </p:txBody>
      </p:sp>
      <p:sp>
        <p:nvSpPr>
          <p:cNvPr id="3" name="Sisällön paikkamerkki 2">
            <a:extLst>
              <a:ext uri="{FF2B5EF4-FFF2-40B4-BE49-F238E27FC236}">
                <a16:creationId xmlns:a16="http://schemas.microsoft.com/office/drawing/2014/main" id="{1F2E6511-6AB0-2784-59FF-F1DBB950FAD4}"/>
              </a:ext>
            </a:extLst>
          </p:cNvPr>
          <p:cNvSpPr>
            <a:spLocks noGrp="1"/>
          </p:cNvSpPr>
          <p:nvPr>
            <p:ph idx="1"/>
          </p:nvPr>
        </p:nvSpPr>
        <p:spPr/>
        <p:txBody>
          <a:bodyPr/>
          <a:lstStyle/>
          <a:p>
            <a:r>
              <a:rPr lang="fi-FI" dirty="0"/>
              <a:t>Omien tunnetaitojen vahvistaminen</a:t>
            </a:r>
          </a:p>
          <a:p>
            <a:r>
              <a:rPr lang="fi-FI" dirty="0"/>
              <a:t>Tunteiden käsittely</a:t>
            </a:r>
          </a:p>
          <a:p>
            <a:r>
              <a:rPr lang="fi-FI" dirty="0"/>
              <a:t>Erosuhteen muodostuminen</a:t>
            </a:r>
          </a:p>
        </p:txBody>
      </p:sp>
    </p:spTree>
    <p:extLst>
      <p:ext uri="{BB962C8B-B14F-4D97-AF65-F5344CB8AC3E}">
        <p14:creationId xmlns:p14="http://schemas.microsoft.com/office/powerpoint/2010/main" val="199820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D34C95-6D53-B4E3-2236-7A0EB0DBAFB7}"/>
              </a:ext>
            </a:extLst>
          </p:cNvPr>
          <p:cNvSpPr>
            <a:spLocks noGrp="1"/>
          </p:cNvSpPr>
          <p:nvPr>
            <p:ph type="title"/>
          </p:nvPr>
        </p:nvSpPr>
        <p:spPr/>
        <p:txBody>
          <a:bodyPr/>
          <a:lstStyle/>
          <a:p>
            <a:r>
              <a:rPr lang="fi-FI" dirty="0"/>
              <a:t>ERO TRAUMAATTISENA TAPAHTUMA</a:t>
            </a:r>
          </a:p>
        </p:txBody>
      </p:sp>
      <p:sp>
        <p:nvSpPr>
          <p:cNvPr id="3" name="Sisällön paikkamerkki 2">
            <a:extLst>
              <a:ext uri="{FF2B5EF4-FFF2-40B4-BE49-F238E27FC236}">
                <a16:creationId xmlns:a16="http://schemas.microsoft.com/office/drawing/2014/main" id="{7A3DA112-AE89-2877-D803-1AAB4F7F95CF}"/>
              </a:ext>
            </a:extLst>
          </p:cNvPr>
          <p:cNvSpPr>
            <a:spLocks noGrp="1"/>
          </p:cNvSpPr>
          <p:nvPr>
            <p:ph idx="1"/>
          </p:nvPr>
        </p:nvSpPr>
        <p:spPr/>
        <p:txBody>
          <a:bodyPr/>
          <a:lstStyle/>
          <a:p>
            <a:r>
              <a:rPr lang="fi-FI" dirty="0"/>
              <a:t>Parisuhde katkeaa, mitä meissä silloin tapahtuu</a:t>
            </a:r>
          </a:p>
          <a:p>
            <a:r>
              <a:rPr lang="fi-FI" dirty="0"/>
              <a:t>Pelot, jos on lapsia eroon liittyen</a:t>
            </a:r>
          </a:p>
          <a:p>
            <a:r>
              <a:rPr lang="fi-FI" dirty="0"/>
              <a:t>Erokriisissä aikuisen sisäinen turvallisuuden kokemus on järkkynyt (tähän voi liittyä mm. paljon tunteita eikä aina niin aikuismaista käytöstä)</a:t>
            </a:r>
          </a:p>
          <a:p>
            <a:r>
              <a:rPr lang="fi-FI" dirty="0"/>
              <a:t>Mahdollinen hylätyksi tulemisen kokemus</a:t>
            </a:r>
          </a:p>
          <a:p>
            <a:r>
              <a:rPr lang="fi-FI" dirty="0"/>
              <a:t>Mahdollinen erosta koettu häpeä</a:t>
            </a:r>
          </a:p>
        </p:txBody>
      </p:sp>
    </p:spTree>
    <p:extLst>
      <p:ext uri="{BB962C8B-B14F-4D97-AF65-F5344CB8AC3E}">
        <p14:creationId xmlns:p14="http://schemas.microsoft.com/office/powerpoint/2010/main" val="39854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F7F1B2-5CC9-5093-64D0-32553AA3997B}"/>
              </a:ext>
            </a:extLst>
          </p:cNvPr>
          <p:cNvSpPr>
            <a:spLocks noGrp="1"/>
          </p:cNvSpPr>
          <p:nvPr>
            <p:ph type="title"/>
          </p:nvPr>
        </p:nvSpPr>
        <p:spPr/>
        <p:txBody>
          <a:bodyPr/>
          <a:lstStyle/>
          <a:p>
            <a:r>
              <a:rPr lang="fi-FI" dirty="0"/>
              <a:t>Ero ja </a:t>
            </a:r>
            <a:r>
              <a:rPr lang="fi-FI" dirty="0" err="1"/>
              <a:t>irtipäästäminen</a:t>
            </a:r>
            <a:endParaRPr lang="fi-FI" dirty="0"/>
          </a:p>
        </p:txBody>
      </p:sp>
      <p:sp>
        <p:nvSpPr>
          <p:cNvPr id="3" name="Sisällön paikkamerkki 2">
            <a:extLst>
              <a:ext uri="{FF2B5EF4-FFF2-40B4-BE49-F238E27FC236}">
                <a16:creationId xmlns:a16="http://schemas.microsoft.com/office/drawing/2014/main" id="{057C9E7A-5D67-5F75-3026-1EB18472547D}"/>
              </a:ext>
            </a:extLst>
          </p:cNvPr>
          <p:cNvSpPr>
            <a:spLocks noGrp="1"/>
          </p:cNvSpPr>
          <p:nvPr>
            <p:ph idx="1"/>
          </p:nvPr>
        </p:nvSpPr>
        <p:spPr/>
        <p:txBody>
          <a:bodyPr/>
          <a:lstStyle/>
          <a:p>
            <a:r>
              <a:rPr lang="fi-FI" dirty="0"/>
              <a:t>Tärkeintä erossa ei ole päästää irti toisesta ihmisestä vaan epätyydyttävästä suhteesta</a:t>
            </a:r>
          </a:p>
          <a:p>
            <a:r>
              <a:rPr lang="fi-FI" dirty="0"/>
              <a:t>Joskus ihannoidaan pitkää suhdetta, välillä voisi pohtia myös suhteen laatua</a:t>
            </a:r>
          </a:p>
        </p:txBody>
      </p:sp>
    </p:spTree>
    <p:extLst>
      <p:ext uri="{BB962C8B-B14F-4D97-AF65-F5344CB8AC3E}">
        <p14:creationId xmlns:p14="http://schemas.microsoft.com/office/powerpoint/2010/main" val="80045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7CB67B-4A6D-6B92-A338-9BD999A74E68}"/>
              </a:ext>
            </a:extLst>
          </p:cNvPr>
          <p:cNvSpPr>
            <a:spLocks noGrp="1"/>
          </p:cNvSpPr>
          <p:nvPr>
            <p:ph type="title"/>
          </p:nvPr>
        </p:nvSpPr>
        <p:spPr/>
        <p:txBody>
          <a:bodyPr/>
          <a:lstStyle/>
          <a:p>
            <a:r>
              <a:rPr lang="fi-FI" dirty="0"/>
              <a:t>ERO JA TUNTEET</a:t>
            </a:r>
          </a:p>
        </p:txBody>
      </p:sp>
      <p:sp>
        <p:nvSpPr>
          <p:cNvPr id="3" name="Sisällön paikkamerkki 2">
            <a:extLst>
              <a:ext uri="{FF2B5EF4-FFF2-40B4-BE49-F238E27FC236}">
                <a16:creationId xmlns:a16="http://schemas.microsoft.com/office/drawing/2014/main" id="{8AD5AA36-65B8-8E91-177F-043EA9E36428}"/>
              </a:ext>
            </a:extLst>
          </p:cNvPr>
          <p:cNvSpPr>
            <a:spLocks noGrp="1"/>
          </p:cNvSpPr>
          <p:nvPr>
            <p:ph idx="1"/>
          </p:nvPr>
        </p:nvSpPr>
        <p:spPr/>
        <p:txBody>
          <a:bodyPr/>
          <a:lstStyle/>
          <a:p>
            <a:r>
              <a:rPr lang="fi-FI" dirty="0"/>
              <a:t>Aggressio vähenee, kun hätää ja surua on mahdollisuus käsitellä</a:t>
            </a:r>
          </a:p>
          <a:p>
            <a:r>
              <a:rPr lang="fi-FI" dirty="0"/>
              <a:t>Turva ja yhteys on tähän liittyen tärkeää</a:t>
            </a:r>
          </a:p>
          <a:p>
            <a:r>
              <a:rPr lang="fi-FI" dirty="0"/>
              <a:t>Viha suojaa ja estää murtumasta hädän keskellä</a:t>
            </a:r>
          </a:p>
        </p:txBody>
      </p:sp>
    </p:spTree>
    <p:extLst>
      <p:ext uri="{BB962C8B-B14F-4D97-AF65-F5344CB8AC3E}">
        <p14:creationId xmlns:p14="http://schemas.microsoft.com/office/powerpoint/2010/main" val="1439292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37789F-6F3A-D177-B8DE-3C69FBFDC096}"/>
              </a:ext>
            </a:extLst>
          </p:cNvPr>
          <p:cNvSpPr>
            <a:spLocks noGrp="1"/>
          </p:cNvSpPr>
          <p:nvPr>
            <p:ph type="title"/>
          </p:nvPr>
        </p:nvSpPr>
        <p:spPr/>
        <p:txBody>
          <a:bodyPr/>
          <a:lstStyle/>
          <a:p>
            <a:r>
              <a:rPr lang="fi-FI" dirty="0"/>
              <a:t>TUNTEIDEN TUNNISTAMINEN</a:t>
            </a:r>
          </a:p>
        </p:txBody>
      </p:sp>
      <p:sp>
        <p:nvSpPr>
          <p:cNvPr id="3" name="Sisällön paikkamerkki 2">
            <a:extLst>
              <a:ext uri="{FF2B5EF4-FFF2-40B4-BE49-F238E27FC236}">
                <a16:creationId xmlns:a16="http://schemas.microsoft.com/office/drawing/2014/main" id="{4A18CE21-7626-9AFB-3F85-F88FD232859F}"/>
              </a:ext>
            </a:extLst>
          </p:cNvPr>
          <p:cNvSpPr>
            <a:spLocks noGrp="1"/>
          </p:cNvSpPr>
          <p:nvPr>
            <p:ph idx="1"/>
          </p:nvPr>
        </p:nvSpPr>
        <p:spPr/>
        <p:txBody>
          <a:bodyPr>
            <a:normAutofit lnSpcReduction="10000"/>
          </a:bodyPr>
          <a:lstStyle/>
          <a:p>
            <a:r>
              <a:rPr lang="fi-FI" dirty="0"/>
              <a:t>VIHA</a:t>
            </a:r>
          </a:p>
          <a:p>
            <a:r>
              <a:rPr lang="fi-FI" dirty="0"/>
              <a:t>ILO</a:t>
            </a:r>
          </a:p>
          <a:p>
            <a:r>
              <a:rPr lang="fi-FI" dirty="0"/>
              <a:t>PETTYMYS</a:t>
            </a:r>
          </a:p>
          <a:p>
            <a:r>
              <a:rPr lang="fi-FI" dirty="0"/>
              <a:t>ÄRTYMYS</a:t>
            </a:r>
          </a:p>
          <a:p>
            <a:r>
              <a:rPr lang="fi-FI" dirty="0"/>
              <a:t>TURHAUTUMINEN</a:t>
            </a:r>
          </a:p>
          <a:p>
            <a:r>
              <a:rPr lang="fi-FI" dirty="0"/>
              <a:t>PELKO</a:t>
            </a:r>
          </a:p>
          <a:p>
            <a:r>
              <a:rPr lang="fi-FI" dirty="0"/>
              <a:t>YLLÄTTYMINEN</a:t>
            </a:r>
          </a:p>
          <a:p>
            <a:r>
              <a:rPr lang="fi-FI" dirty="0"/>
              <a:t>UUPUMUS</a:t>
            </a:r>
          </a:p>
          <a:p>
            <a:r>
              <a:rPr lang="fi-FI" dirty="0"/>
              <a:t>VÄSYMYS</a:t>
            </a:r>
          </a:p>
        </p:txBody>
      </p:sp>
    </p:spTree>
    <p:extLst>
      <p:ext uri="{BB962C8B-B14F-4D97-AF65-F5344CB8AC3E}">
        <p14:creationId xmlns:p14="http://schemas.microsoft.com/office/powerpoint/2010/main" val="4123930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26A3CE-4CB5-7DD1-E6F1-0629319B171B}"/>
              </a:ext>
            </a:extLst>
          </p:cNvPr>
          <p:cNvSpPr>
            <a:spLocks noGrp="1"/>
          </p:cNvSpPr>
          <p:nvPr>
            <p:ph type="title"/>
          </p:nvPr>
        </p:nvSpPr>
        <p:spPr/>
        <p:txBody>
          <a:bodyPr/>
          <a:lstStyle/>
          <a:p>
            <a:r>
              <a:rPr lang="fi-FI" dirty="0"/>
              <a:t>MIELESSÄ OLEVIA KYSYMYKSIÄ</a:t>
            </a:r>
          </a:p>
        </p:txBody>
      </p:sp>
      <p:sp>
        <p:nvSpPr>
          <p:cNvPr id="3" name="Sisällön paikkamerkki 2">
            <a:extLst>
              <a:ext uri="{FF2B5EF4-FFF2-40B4-BE49-F238E27FC236}">
                <a16:creationId xmlns:a16="http://schemas.microsoft.com/office/drawing/2014/main" id="{586CF32E-0B7A-B8BB-A2D7-0B4C9D415AD7}"/>
              </a:ext>
            </a:extLst>
          </p:cNvPr>
          <p:cNvSpPr>
            <a:spLocks noGrp="1"/>
          </p:cNvSpPr>
          <p:nvPr>
            <p:ph idx="1"/>
          </p:nvPr>
        </p:nvSpPr>
        <p:spPr/>
        <p:txBody>
          <a:bodyPr/>
          <a:lstStyle/>
          <a:p>
            <a:r>
              <a:rPr lang="fi-FI" dirty="0"/>
              <a:t>KEHEN NYT VOIN TURVAUTUA?</a:t>
            </a:r>
          </a:p>
          <a:p>
            <a:r>
              <a:rPr lang="fi-FI" dirty="0"/>
              <a:t>MITÄ JOS NÄIN KÄY UUDESTAAN?</a:t>
            </a:r>
          </a:p>
          <a:p>
            <a:r>
              <a:rPr lang="fi-FI" dirty="0"/>
              <a:t>MITEN ARKI LÄHTEE SUJUMAAN?</a:t>
            </a:r>
          </a:p>
          <a:p>
            <a:r>
              <a:rPr lang="fi-FI" dirty="0"/>
              <a:t>KELPAANKO?</a:t>
            </a:r>
          </a:p>
          <a:p>
            <a:r>
              <a:rPr lang="fi-FI" dirty="0"/>
              <a:t>RAKASTAAKO JOKU VIELÄ MINUA?</a:t>
            </a:r>
          </a:p>
          <a:p>
            <a:r>
              <a:rPr lang="fi-FI" dirty="0"/>
              <a:t>MIHIN OLEN MATKALLA?</a:t>
            </a:r>
          </a:p>
          <a:p>
            <a:endParaRPr lang="fi-FI" dirty="0"/>
          </a:p>
        </p:txBody>
      </p:sp>
    </p:spTree>
    <p:extLst>
      <p:ext uri="{BB962C8B-B14F-4D97-AF65-F5344CB8AC3E}">
        <p14:creationId xmlns:p14="http://schemas.microsoft.com/office/powerpoint/2010/main" val="417459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0B43AF-F22B-A156-3732-29E1DC2C357F}"/>
              </a:ext>
            </a:extLst>
          </p:cNvPr>
          <p:cNvSpPr>
            <a:spLocks noGrp="1"/>
          </p:cNvSpPr>
          <p:nvPr>
            <p:ph type="title"/>
          </p:nvPr>
        </p:nvSpPr>
        <p:spPr/>
        <p:txBody>
          <a:bodyPr/>
          <a:lstStyle/>
          <a:p>
            <a:r>
              <a:rPr lang="fi-FI" dirty="0"/>
              <a:t>KIINTYMYSSUHDE</a:t>
            </a:r>
          </a:p>
        </p:txBody>
      </p:sp>
      <p:sp>
        <p:nvSpPr>
          <p:cNvPr id="3" name="Sisällön paikkamerkki 2">
            <a:extLst>
              <a:ext uri="{FF2B5EF4-FFF2-40B4-BE49-F238E27FC236}">
                <a16:creationId xmlns:a16="http://schemas.microsoft.com/office/drawing/2014/main" id="{1A25621D-A6AC-0759-CD04-E5625882B918}"/>
              </a:ext>
            </a:extLst>
          </p:cNvPr>
          <p:cNvSpPr>
            <a:spLocks noGrp="1"/>
          </p:cNvSpPr>
          <p:nvPr>
            <p:ph idx="1"/>
          </p:nvPr>
        </p:nvSpPr>
        <p:spPr/>
        <p:txBody>
          <a:bodyPr/>
          <a:lstStyle/>
          <a:p>
            <a:r>
              <a:rPr lang="fi-FI" dirty="0"/>
              <a:t>Voinko enää luottaa?</a:t>
            </a:r>
          </a:p>
          <a:p>
            <a:r>
              <a:rPr lang="fi-FI" dirty="0"/>
              <a:t>Puoliso, joka oli ennen turva onkin nyt uhka</a:t>
            </a:r>
          </a:p>
          <a:p>
            <a:r>
              <a:rPr lang="fi-FI" dirty="0"/>
              <a:t>Yksin jääminen, toinen ei enää ole turvana ja auta tunteiden kanssa</a:t>
            </a:r>
          </a:p>
          <a:p>
            <a:r>
              <a:rPr lang="fi-FI" dirty="0"/>
              <a:t>Mitä ero toistaa menneisyydestä?</a:t>
            </a:r>
          </a:p>
          <a:p>
            <a:endParaRPr lang="fi-FI" dirty="0"/>
          </a:p>
        </p:txBody>
      </p:sp>
    </p:spTree>
    <p:extLst>
      <p:ext uri="{BB962C8B-B14F-4D97-AF65-F5344CB8AC3E}">
        <p14:creationId xmlns:p14="http://schemas.microsoft.com/office/powerpoint/2010/main" val="4261148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30FD29-9338-4DFE-1144-7C1A4F3E6937}"/>
              </a:ext>
            </a:extLst>
          </p:cNvPr>
          <p:cNvSpPr>
            <a:spLocks noGrp="1"/>
          </p:cNvSpPr>
          <p:nvPr>
            <p:ph type="title"/>
          </p:nvPr>
        </p:nvSpPr>
        <p:spPr/>
        <p:txBody>
          <a:bodyPr/>
          <a:lstStyle/>
          <a:p>
            <a:r>
              <a:rPr lang="fi-FI" dirty="0"/>
              <a:t>Keinoja päästä eteen päin</a:t>
            </a:r>
          </a:p>
        </p:txBody>
      </p:sp>
      <p:sp>
        <p:nvSpPr>
          <p:cNvPr id="3" name="Sisällön paikkamerkki 2">
            <a:extLst>
              <a:ext uri="{FF2B5EF4-FFF2-40B4-BE49-F238E27FC236}">
                <a16:creationId xmlns:a16="http://schemas.microsoft.com/office/drawing/2014/main" id="{55678BCE-8F15-5C1C-688D-08EDC4D19093}"/>
              </a:ext>
            </a:extLst>
          </p:cNvPr>
          <p:cNvSpPr>
            <a:spLocks noGrp="1"/>
          </p:cNvSpPr>
          <p:nvPr>
            <p:ph idx="1"/>
          </p:nvPr>
        </p:nvSpPr>
        <p:spPr/>
        <p:txBody>
          <a:bodyPr/>
          <a:lstStyle/>
          <a:p>
            <a:r>
              <a:rPr lang="fi-FI" dirty="0"/>
              <a:t>Vaikka tavoitteena olisi pysyä jollain tapaa ystävinä, anna itsellesi jonkin verran aikaa pysyä mahdollisimman paljon erillään. Sinun tulisi kokonaan parantua ennen kuin voit jälleen viettää hänen kanssaan aikaa. Jos et anna itsellesi aikaa parantua, saatat edelleen ajatella </a:t>
            </a:r>
            <a:r>
              <a:rPr lang="fi-FI" dirty="0" err="1"/>
              <a:t>eksääsi</a:t>
            </a:r>
            <a:r>
              <a:rPr lang="fi-FI" dirty="0"/>
              <a:t> kumppaninasi, koska siteenne pariskuntana ei ole katki. </a:t>
            </a:r>
          </a:p>
          <a:p>
            <a:r>
              <a:rPr lang="fi-FI" dirty="0"/>
              <a:t>Mieti, miksi haluat säilyttää ystävyytenne. Onko se siksi, että sinua pelottaa elää elämääsi ilman entistä kumppaniasi, silloin saatat vältellä eroon liittyvän surun käsittelemistä.</a:t>
            </a:r>
          </a:p>
          <a:p>
            <a:r>
              <a:rPr lang="fi-FI" dirty="0"/>
              <a:t>Kaikista ei tule ystäviä entisen kumppaninsa kanssa ja se on ihan ok.</a:t>
            </a:r>
          </a:p>
        </p:txBody>
      </p:sp>
    </p:spTree>
    <p:extLst>
      <p:ext uri="{BB962C8B-B14F-4D97-AF65-F5344CB8AC3E}">
        <p14:creationId xmlns:p14="http://schemas.microsoft.com/office/powerpoint/2010/main" val="3089185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5AD234-7370-0C00-B26B-7CECB1A9C351}"/>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4A1129DC-779F-4B21-DFAE-FC8347FF9106}"/>
              </a:ext>
            </a:extLst>
          </p:cNvPr>
          <p:cNvSpPr>
            <a:spLocks noGrp="1"/>
          </p:cNvSpPr>
          <p:nvPr>
            <p:ph idx="1"/>
          </p:nvPr>
        </p:nvSpPr>
        <p:spPr/>
        <p:txBody>
          <a:bodyPr/>
          <a:lstStyle/>
          <a:p>
            <a:r>
              <a:rPr lang="fi-FI" dirty="0"/>
              <a:t>Fisher, Bruce: Jälleenrakennus, kun suhteesi päättyy</a:t>
            </a:r>
          </a:p>
          <a:p>
            <a:r>
              <a:rPr lang="en-US" dirty="0">
                <a:hlinkClick r:id="rId2"/>
              </a:rPr>
              <a:t>The Ultimate Guide to Breakups | Psychology Today</a:t>
            </a:r>
            <a:endParaRPr lang="en-US" dirty="0"/>
          </a:p>
          <a:p>
            <a:r>
              <a:rPr lang="en-US" dirty="0">
                <a:hlinkClick r:id="rId3"/>
              </a:rPr>
              <a:t>How to Stop Thinking About Your Ex: 14 Steps (wikihow.com)</a:t>
            </a:r>
            <a:endParaRPr lang="en-US" dirty="0"/>
          </a:p>
          <a:p>
            <a:r>
              <a:rPr lang="fi-FI" dirty="0"/>
              <a:t>Johanna </a:t>
            </a:r>
            <a:r>
              <a:rPr lang="fi-FI" dirty="0" err="1"/>
              <a:t>Vaitomaa</a:t>
            </a:r>
            <a:r>
              <a:rPr lang="fi-FI" dirty="0"/>
              <a:t>: Lapsen ja vanhempien tukeminen haastavassa erotilanteessa (3.10.2025, luento)</a:t>
            </a:r>
          </a:p>
        </p:txBody>
      </p:sp>
    </p:spTree>
    <p:extLst>
      <p:ext uri="{BB962C8B-B14F-4D97-AF65-F5344CB8AC3E}">
        <p14:creationId xmlns:p14="http://schemas.microsoft.com/office/powerpoint/2010/main" val="152532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67C941-F9D5-F3F7-DCF4-D72F66167376}"/>
              </a:ext>
            </a:extLst>
          </p:cNvPr>
          <p:cNvSpPr>
            <a:spLocks noGrp="1"/>
          </p:cNvSpPr>
          <p:nvPr>
            <p:ph type="title"/>
          </p:nvPr>
        </p:nvSpPr>
        <p:spPr/>
        <p:txBody>
          <a:bodyPr/>
          <a:lstStyle/>
          <a:p>
            <a:r>
              <a:rPr lang="fi-FI" dirty="0"/>
              <a:t>Ajatuksia erosta pariterapeutin näkökulmasta</a:t>
            </a:r>
          </a:p>
        </p:txBody>
      </p:sp>
      <p:sp>
        <p:nvSpPr>
          <p:cNvPr id="3" name="Sisällön paikkamerkki 2">
            <a:extLst>
              <a:ext uri="{FF2B5EF4-FFF2-40B4-BE49-F238E27FC236}">
                <a16:creationId xmlns:a16="http://schemas.microsoft.com/office/drawing/2014/main" id="{5CBCDC1B-9E72-F62B-3D68-21CEFCF8EF6F}"/>
              </a:ext>
            </a:extLst>
          </p:cNvPr>
          <p:cNvSpPr>
            <a:spLocks noGrp="1"/>
          </p:cNvSpPr>
          <p:nvPr>
            <p:ph idx="1"/>
          </p:nvPr>
        </p:nvSpPr>
        <p:spPr/>
        <p:txBody>
          <a:bodyPr>
            <a:normAutofit fontScale="92500" lnSpcReduction="20000"/>
          </a:bodyPr>
          <a:lstStyle/>
          <a:p>
            <a:r>
              <a:rPr lang="fi-FI" dirty="0"/>
              <a:t>Asioiden loppuminen ja sen merkitys yksilölle</a:t>
            </a:r>
          </a:p>
          <a:p>
            <a:r>
              <a:rPr lang="fi-FI" dirty="0"/>
              <a:t>Mikä on eroamisessa pahinta ja miksi?</a:t>
            </a:r>
          </a:p>
          <a:p>
            <a:r>
              <a:rPr lang="fi-FI" dirty="0"/>
              <a:t>Mistä erossa vapautuu?</a:t>
            </a:r>
          </a:p>
          <a:p>
            <a:r>
              <a:rPr lang="fi-FI" dirty="0"/>
              <a:t>Ero kriisinä</a:t>
            </a:r>
          </a:p>
          <a:p>
            <a:r>
              <a:rPr lang="fi-FI" dirty="0"/>
              <a:t>Ero pitkänä prosessina</a:t>
            </a:r>
          </a:p>
          <a:p>
            <a:r>
              <a:rPr lang="fi-FI" dirty="0"/>
              <a:t>Parin auttaminen eroon toisistaan</a:t>
            </a:r>
          </a:p>
          <a:p>
            <a:r>
              <a:rPr lang="fi-FI" dirty="0"/>
              <a:t>Mikä tekee onnelliseksi ja mikä sen hinta on?</a:t>
            </a:r>
          </a:p>
          <a:p>
            <a:r>
              <a:rPr lang="fi-FI" dirty="0"/>
              <a:t>Yksilön mahdollisuus valita</a:t>
            </a:r>
          </a:p>
          <a:p>
            <a:r>
              <a:rPr lang="fi-FI" dirty="0"/>
              <a:t>Mitkä ovat esteet erolle?</a:t>
            </a:r>
          </a:p>
          <a:p>
            <a:r>
              <a:rPr lang="fi-FI" dirty="0"/>
              <a:t>Kelpaanko vielä jollekulle ja olenko muiden mielestä viehättävä?</a:t>
            </a:r>
          </a:p>
        </p:txBody>
      </p:sp>
    </p:spTree>
    <p:extLst>
      <p:ext uri="{BB962C8B-B14F-4D97-AF65-F5344CB8AC3E}">
        <p14:creationId xmlns:p14="http://schemas.microsoft.com/office/powerpoint/2010/main" val="324302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8689D0-025C-06FD-684C-C7F0E893F8E5}"/>
              </a:ext>
            </a:extLst>
          </p:cNvPr>
          <p:cNvSpPr>
            <a:spLocks noGrp="1"/>
          </p:cNvSpPr>
          <p:nvPr>
            <p:ph type="title"/>
          </p:nvPr>
        </p:nvSpPr>
        <p:spPr/>
        <p:txBody>
          <a:bodyPr/>
          <a:lstStyle/>
          <a:p>
            <a:r>
              <a:rPr lang="fi-FI" dirty="0"/>
              <a:t>Vaiheet</a:t>
            </a:r>
          </a:p>
        </p:txBody>
      </p:sp>
      <p:sp>
        <p:nvSpPr>
          <p:cNvPr id="3" name="Sisällön paikkamerkki 2">
            <a:extLst>
              <a:ext uri="{FF2B5EF4-FFF2-40B4-BE49-F238E27FC236}">
                <a16:creationId xmlns:a16="http://schemas.microsoft.com/office/drawing/2014/main" id="{4C30BA6D-BE1C-B374-277D-2C55BEBF2653}"/>
              </a:ext>
            </a:extLst>
          </p:cNvPr>
          <p:cNvSpPr>
            <a:spLocks noGrp="1"/>
          </p:cNvSpPr>
          <p:nvPr>
            <p:ph idx="1"/>
          </p:nvPr>
        </p:nvSpPr>
        <p:spPr/>
        <p:txBody>
          <a:bodyPr/>
          <a:lstStyle/>
          <a:p>
            <a:r>
              <a:rPr lang="fi-FI" dirty="0"/>
              <a:t>Kieltäminen ja halu eristäytyä </a:t>
            </a:r>
          </a:p>
          <a:p>
            <a:r>
              <a:rPr lang="fi-FI" dirty="0"/>
              <a:t>Viha ja toisen syyttäminen</a:t>
            </a:r>
          </a:p>
          <a:p>
            <a:r>
              <a:rPr lang="fi-FI" dirty="0"/>
              <a:t>Kaupankäynnin vaihe: ollaanko tasoissa?</a:t>
            </a:r>
          </a:p>
          <a:p>
            <a:r>
              <a:rPr lang="fi-FI" dirty="0"/>
              <a:t>Masennus, itseinho, syytökset ja tunne epäonnistumisesta</a:t>
            </a:r>
          </a:p>
        </p:txBody>
      </p:sp>
    </p:spTree>
    <p:extLst>
      <p:ext uri="{BB962C8B-B14F-4D97-AF65-F5344CB8AC3E}">
        <p14:creationId xmlns:p14="http://schemas.microsoft.com/office/powerpoint/2010/main" val="221732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81D939-8C80-6663-7441-F601FA3A3570}"/>
              </a:ext>
            </a:extLst>
          </p:cNvPr>
          <p:cNvSpPr>
            <a:spLocks noGrp="1"/>
          </p:cNvSpPr>
          <p:nvPr>
            <p:ph type="title"/>
          </p:nvPr>
        </p:nvSpPr>
        <p:spPr/>
        <p:txBody>
          <a:bodyPr/>
          <a:lstStyle/>
          <a:p>
            <a:r>
              <a:rPr lang="fi-FI" dirty="0"/>
              <a:t>Eroprosessi</a:t>
            </a:r>
          </a:p>
        </p:txBody>
      </p:sp>
      <p:sp>
        <p:nvSpPr>
          <p:cNvPr id="3" name="Sisällön paikkamerkki 2">
            <a:extLst>
              <a:ext uri="{FF2B5EF4-FFF2-40B4-BE49-F238E27FC236}">
                <a16:creationId xmlns:a16="http://schemas.microsoft.com/office/drawing/2014/main" id="{92F4D6A4-4CE7-87E4-0091-0226AAD93ADD}"/>
              </a:ext>
            </a:extLst>
          </p:cNvPr>
          <p:cNvSpPr>
            <a:spLocks noGrp="1"/>
          </p:cNvSpPr>
          <p:nvPr>
            <p:ph idx="1"/>
          </p:nvPr>
        </p:nvSpPr>
        <p:spPr/>
        <p:txBody>
          <a:bodyPr/>
          <a:lstStyle/>
          <a:p>
            <a:r>
              <a:rPr lang="fi-FI" dirty="0"/>
              <a:t>19 askeleen prosessi, joka auttaa sopeutumaan rakkaussuhteen päättymiseen</a:t>
            </a:r>
          </a:p>
          <a:p>
            <a:r>
              <a:rPr lang="fi-FI" dirty="0"/>
              <a:t>Jotkut aloittavat uuden rakkaussuhteen ennen kuin oppivat sen, mitä kipunsa kautta saattaisivat oppia</a:t>
            </a:r>
          </a:p>
          <a:p>
            <a:r>
              <a:rPr lang="fi-FI" dirty="0"/>
              <a:t>Yksi tärkeistä taidoista, jonka voimme oppia, on taito sopeutua kriisiin </a:t>
            </a:r>
          </a:p>
        </p:txBody>
      </p:sp>
    </p:spTree>
    <p:extLst>
      <p:ext uri="{BB962C8B-B14F-4D97-AF65-F5344CB8AC3E}">
        <p14:creationId xmlns:p14="http://schemas.microsoft.com/office/powerpoint/2010/main" val="206127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7873DE-6F80-7CBA-7DB6-85E312708B58}"/>
              </a:ext>
            </a:extLst>
          </p:cNvPr>
          <p:cNvSpPr>
            <a:spLocks noGrp="1"/>
          </p:cNvSpPr>
          <p:nvPr>
            <p:ph type="title"/>
          </p:nvPr>
        </p:nvSpPr>
        <p:spPr/>
        <p:txBody>
          <a:bodyPr/>
          <a:lstStyle/>
          <a:p>
            <a:r>
              <a:rPr lang="fi-FI" dirty="0"/>
              <a:t>19 askeleen prosessi</a:t>
            </a:r>
          </a:p>
        </p:txBody>
      </p:sp>
      <p:pic>
        <p:nvPicPr>
          <p:cNvPr id="5" name="Sisällön paikkamerkki 4">
            <a:extLst>
              <a:ext uri="{FF2B5EF4-FFF2-40B4-BE49-F238E27FC236}">
                <a16:creationId xmlns:a16="http://schemas.microsoft.com/office/drawing/2014/main" id="{6D8A3385-1A8B-FB65-944D-B52BEFFF5F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304" y="1825624"/>
            <a:ext cx="10082254" cy="4599029"/>
          </a:xfrm>
        </p:spPr>
      </p:pic>
    </p:spTree>
    <p:extLst>
      <p:ext uri="{BB962C8B-B14F-4D97-AF65-F5344CB8AC3E}">
        <p14:creationId xmlns:p14="http://schemas.microsoft.com/office/powerpoint/2010/main" val="917854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D0A658-5257-04E2-14CB-A51487668008}"/>
              </a:ext>
            </a:extLst>
          </p:cNvPr>
          <p:cNvSpPr>
            <a:spLocks noGrp="1"/>
          </p:cNvSpPr>
          <p:nvPr>
            <p:ph type="title"/>
          </p:nvPr>
        </p:nvSpPr>
        <p:spPr/>
        <p:txBody>
          <a:bodyPr/>
          <a:lstStyle/>
          <a:p>
            <a:r>
              <a:rPr lang="fi-FI" dirty="0"/>
              <a:t>Eron käsittely</a:t>
            </a:r>
          </a:p>
        </p:txBody>
      </p:sp>
      <p:sp>
        <p:nvSpPr>
          <p:cNvPr id="3" name="Sisällön paikkamerkki 2">
            <a:extLst>
              <a:ext uri="{FF2B5EF4-FFF2-40B4-BE49-F238E27FC236}">
                <a16:creationId xmlns:a16="http://schemas.microsoft.com/office/drawing/2014/main" id="{085298BD-01A9-9D08-44D6-E2ED588166A0}"/>
              </a:ext>
            </a:extLst>
          </p:cNvPr>
          <p:cNvSpPr>
            <a:spLocks noGrp="1"/>
          </p:cNvSpPr>
          <p:nvPr>
            <p:ph idx="1"/>
          </p:nvPr>
        </p:nvSpPr>
        <p:spPr/>
        <p:txBody>
          <a:bodyPr/>
          <a:lstStyle/>
          <a:p>
            <a:r>
              <a:rPr lang="fi-FI" dirty="0"/>
              <a:t>Sure ja kohtaa tunteesi. Jos yrität tukahduttaa tunteitasi tai ajatuksiasi, ne vain vahvistuvat. Itke, jos tuntuu siltä. </a:t>
            </a:r>
          </a:p>
          <a:p>
            <a:r>
              <a:rPr lang="fi-FI" dirty="0"/>
              <a:t>Päästä irti vihasta. Älä vello negatiivisissa ajatuksissa, vaan yritä tiedostaa, milloin olet niissä kiinni. </a:t>
            </a:r>
          </a:p>
          <a:p>
            <a:r>
              <a:rPr lang="fi-FI" dirty="0"/>
              <a:t>Yritä olla rehellinen itsellesi siitä, millainen suhde oli ja miksi se päättyi. Miltä siinä tuntui olla?</a:t>
            </a:r>
          </a:p>
        </p:txBody>
      </p:sp>
    </p:spTree>
    <p:extLst>
      <p:ext uri="{BB962C8B-B14F-4D97-AF65-F5344CB8AC3E}">
        <p14:creationId xmlns:p14="http://schemas.microsoft.com/office/powerpoint/2010/main" val="242089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D5A3F2-20C3-50EE-02D6-9063D4205A90}"/>
              </a:ext>
            </a:extLst>
          </p:cNvPr>
          <p:cNvSpPr>
            <a:spLocks noGrp="1"/>
          </p:cNvSpPr>
          <p:nvPr>
            <p:ph type="title"/>
          </p:nvPr>
        </p:nvSpPr>
        <p:spPr/>
        <p:txBody>
          <a:bodyPr/>
          <a:lstStyle/>
          <a:p>
            <a:r>
              <a:rPr lang="fi-FI" dirty="0"/>
              <a:t>Kokeile behavioraalisia tekniikoita</a:t>
            </a:r>
          </a:p>
        </p:txBody>
      </p:sp>
      <p:sp>
        <p:nvSpPr>
          <p:cNvPr id="3" name="Sisällön paikkamerkki 2">
            <a:extLst>
              <a:ext uri="{FF2B5EF4-FFF2-40B4-BE49-F238E27FC236}">
                <a16:creationId xmlns:a16="http://schemas.microsoft.com/office/drawing/2014/main" id="{BCD95FA1-F3F7-696B-09D2-1C6D81F7E9B3}"/>
              </a:ext>
            </a:extLst>
          </p:cNvPr>
          <p:cNvSpPr>
            <a:spLocks noGrp="1"/>
          </p:cNvSpPr>
          <p:nvPr>
            <p:ph idx="1"/>
          </p:nvPr>
        </p:nvSpPr>
        <p:spPr/>
        <p:txBody>
          <a:bodyPr>
            <a:normAutofit/>
          </a:bodyPr>
          <a:lstStyle/>
          <a:p>
            <a:pPr algn="l" fontAlgn="base">
              <a:buFont typeface="Arial" panose="020B0604020202020204" pitchFamily="34" charset="0"/>
              <a:buChar char="•"/>
            </a:pPr>
            <a:r>
              <a:rPr lang="en-US" b="0" i="0" dirty="0" err="1">
                <a:solidFill>
                  <a:srgbClr val="545454"/>
                </a:solidFill>
                <a:effectLst/>
                <a:latin typeface="inherit"/>
              </a:rPr>
              <a:t>Voit</a:t>
            </a:r>
            <a:r>
              <a:rPr lang="en-US" b="0" i="0" dirty="0">
                <a:solidFill>
                  <a:srgbClr val="545454"/>
                </a:solidFill>
                <a:effectLst/>
                <a:latin typeface="inherit"/>
              </a:rPr>
              <a:t> </a:t>
            </a:r>
            <a:r>
              <a:rPr lang="en-US" b="0" i="0" dirty="0" err="1">
                <a:solidFill>
                  <a:srgbClr val="545454"/>
                </a:solidFill>
                <a:effectLst/>
                <a:latin typeface="inherit"/>
              </a:rPr>
              <a:t>pitää</a:t>
            </a:r>
            <a:r>
              <a:rPr lang="en-US" b="0" i="0" dirty="0">
                <a:solidFill>
                  <a:srgbClr val="545454"/>
                </a:solidFill>
                <a:effectLst/>
                <a:latin typeface="inherit"/>
              </a:rPr>
              <a:t> </a:t>
            </a:r>
            <a:r>
              <a:rPr lang="en-US" b="0" i="0" dirty="0" err="1">
                <a:solidFill>
                  <a:srgbClr val="545454"/>
                </a:solidFill>
                <a:effectLst/>
                <a:latin typeface="inherit"/>
              </a:rPr>
              <a:t>ranteessasi</a:t>
            </a:r>
            <a:r>
              <a:rPr lang="en-US" b="0" i="0" dirty="0">
                <a:solidFill>
                  <a:srgbClr val="545454"/>
                </a:solidFill>
                <a:effectLst/>
                <a:latin typeface="inherit"/>
              </a:rPr>
              <a:t> </a:t>
            </a:r>
            <a:r>
              <a:rPr lang="en-US" b="0" i="0" dirty="0" err="1">
                <a:solidFill>
                  <a:srgbClr val="545454"/>
                </a:solidFill>
                <a:effectLst/>
                <a:latin typeface="inherit"/>
              </a:rPr>
              <a:t>löysää</a:t>
            </a:r>
            <a:r>
              <a:rPr lang="en-US" b="0" i="0" dirty="0">
                <a:solidFill>
                  <a:srgbClr val="545454"/>
                </a:solidFill>
                <a:effectLst/>
                <a:latin typeface="inherit"/>
              </a:rPr>
              <a:t> </a:t>
            </a:r>
            <a:r>
              <a:rPr lang="en-US" b="0" i="0" dirty="0" err="1">
                <a:solidFill>
                  <a:srgbClr val="545454"/>
                </a:solidFill>
                <a:effectLst/>
                <a:latin typeface="inherit"/>
              </a:rPr>
              <a:t>kuminauhaa</a:t>
            </a:r>
            <a:r>
              <a:rPr lang="en-US" b="0" i="0" dirty="0">
                <a:solidFill>
                  <a:srgbClr val="545454"/>
                </a:solidFill>
                <a:effectLst/>
                <a:latin typeface="inherit"/>
              </a:rPr>
              <a:t> tai </a:t>
            </a:r>
            <a:r>
              <a:rPr lang="en-US" b="0" i="0" dirty="0" err="1">
                <a:solidFill>
                  <a:srgbClr val="545454"/>
                </a:solidFill>
                <a:effectLst/>
                <a:latin typeface="inherit"/>
              </a:rPr>
              <a:t>hiuslenkkiä</a:t>
            </a:r>
            <a:r>
              <a:rPr lang="en-US" b="0" i="0" dirty="0">
                <a:solidFill>
                  <a:srgbClr val="545454"/>
                </a:solidFill>
                <a:effectLst/>
                <a:latin typeface="inherit"/>
              </a:rPr>
              <a:t> ja </a:t>
            </a:r>
            <a:r>
              <a:rPr lang="en-US" b="0" i="0" dirty="0" err="1">
                <a:solidFill>
                  <a:srgbClr val="545454"/>
                </a:solidFill>
                <a:effectLst/>
                <a:latin typeface="inherit"/>
              </a:rPr>
              <a:t>napsauttaa</a:t>
            </a:r>
            <a:r>
              <a:rPr lang="en-US" b="0" i="0" dirty="0">
                <a:solidFill>
                  <a:srgbClr val="545454"/>
                </a:solidFill>
                <a:effectLst/>
                <a:latin typeface="inherit"/>
              </a:rPr>
              <a:t> </a:t>
            </a:r>
            <a:r>
              <a:rPr lang="en-US" b="0" i="0" dirty="0" err="1">
                <a:solidFill>
                  <a:srgbClr val="545454"/>
                </a:solidFill>
                <a:effectLst/>
                <a:latin typeface="inherit"/>
              </a:rPr>
              <a:t>sitä</a:t>
            </a:r>
            <a:r>
              <a:rPr lang="en-US" b="0" i="0" dirty="0">
                <a:solidFill>
                  <a:srgbClr val="545454"/>
                </a:solidFill>
                <a:effectLst/>
                <a:latin typeface="inherit"/>
              </a:rPr>
              <a:t> </a:t>
            </a:r>
            <a:r>
              <a:rPr lang="en-US" b="0" i="0" dirty="0" err="1">
                <a:solidFill>
                  <a:srgbClr val="545454"/>
                </a:solidFill>
                <a:effectLst/>
                <a:latin typeface="inherit"/>
              </a:rPr>
              <a:t>rannettasi</a:t>
            </a:r>
            <a:r>
              <a:rPr lang="en-US" b="0" i="0" dirty="0">
                <a:solidFill>
                  <a:srgbClr val="545454"/>
                </a:solidFill>
                <a:effectLst/>
                <a:latin typeface="inherit"/>
              </a:rPr>
              <a:t> </a:t>
            </a:r>
            <a:r>
              <a:rPr lang="en-US" b="0" i="0" dirty="0" err="1">
                <a:solidFill>
                  <a:srgbClr val="545454"/>
                </a:solidFill>
                <a:effectLst/>
                <a:latin typeface="inherit"/>
              </a:rPr>
              <a:t>vasten</a:t>
            </a:r>
            <a:r>
              <a:rPr lang="en-US" b="0" i="0" dirty="0">
                <a:solidFill>
                  <a:srgbClr val="545454"/>
                </a:solidFill>
                <a:effectLst/>
                <a:latin typeface="inherit"/>
              </a:rPr>
              <a:t> </a:t>
            </a:r>
            <a:r>
              <a:rPr lang="en-US" b="0" i="0" dirty="0" err="1">
                <a:solidFill>
                  <a:srgbClr val="545454"/>
                </a:solidFill>
                <a:effectLst/>
                <a:latin typeface="inherit"/>
              </a:rPr>
              <a:t>aina</a:t>
            </a:r>
            <a:r>
              <a:rPr lang="en-US" b="0" i="0" dirty="0">
                <a:solidFill>
                  <a:srgbClr val="545454"/>
                </a:solidFill>
                <a:effectLst/>
                <a:latin typeface="inherit"/>
              </a:rPr>
              <a:t> </a:t>
            </a:r>
            <a:r>
              <a:rPr lang="en-US" b="0" i="0" dirty="0" err="1">
                <a:solidFill>
                  <a:srgbClr val="545454"/>
                </a:solidFill>
                <a:effectLst/>
                <a:latin typeface="inherit"/>
              </a:rPr>
              <a:t>kun</a:t>
            </a:r>
            <a:r>
              <a:rPr lang="en-US" b="0" i="0" dirty="0">
                <a:solidFill>
                  <a:srgbClr val="545454"/>
                </a:solidFill>
                <a:effectLst/>
                <a:latin typeface="inherit"/>
              </a:rPr>
              <a:t> </a:t>
            </a:r>
            <a:r>
              <a:rPr lang="en-US" b="0" i="0" dirty="0" err="1">
                <a:solidFill>
                  <a:srgbClr val="545454"/>
                </a:solidFill>
                <a:effectLst/>
                <a:latin typeface="inherit"/>
              </a:rPr>
              <a:t>huomaat</a:t>
            </a:r>
            <a:r>
              <a:rPr lang="en-US" b="0" i="0" dirty="0">
                <a:solidFill>
                  <a:srgbClr val="545454"/>
                </a:solidFill>
                <a:effectLst/>
                <a:latin typeface="inherit"/>
              </a:rPr>
              <a:t> </a:t>
            </a:r>
            <a:r>
              <a:rPr lang="en-US" b="0" i="0" dirty="0" err="1">
                <a:solidFill>
                  <a:srgbClr val="545454"/>
                </a:solidFill>
                <a:effectLst/>
                <a:latin typeface="inherit"/>
              </a:rPr>
              <a:t>ajattelevasi</a:t>
            </a:r>
            <a:r>
              <a:rPr lang="en-US" b="0" i="0" dirty="0">
                <a:solidFill>
                  <a:srgbClr val="545454"/>
                </a:solidFill>
                <a:effectLst/>
                <a:latin typeface="inherit"/>
              </a:rPr>
              <a:t> </a:t>
            </a:r>
            <a:r>
              <a:rPr lang="en-US" b="0" i="0" dirty="0" err="1">
                <a:solidFill>
                  <a:srgbClr val="545454"/>
                </a:solidFill>
                <a:effectLst/>
                <a:latin typeface="inherit"/>
              </a:rPr>
              <a:t>eksääsi</a:t>
            </a:r>
            <a:r>
              <a:rPr lang="en-US" b="0" i="0" dirty="0">
                <a:solidFill>
                  <a:srgbClr val="545454"/>
                </a:solidFill>
                <a:effectLst/>
                <a:latin typeface="inherit"/>
              </a:rPr>
              <a:t>.</a:t>
            </a:r>
          </a:p>
          <a:p>
            <a:pPr algn="l" fontAlgn="base">
              <a:buFont typeface="Arial" panose="020B0604020202020204" pitchFamily="34" charset="0"/>
              <a:buChar char="•"/>
            </a:pPr>
            <a:r>
              <a:rPr lang="en-US" b="0" i="0" dirty="0" err="1">
                <a:solidFill>
                  <a:srgbClr val="545454"/>
                </a:solidFill>
                <a:effectLst/>
                <a:latin typeface="inherit"/>
              </a:rPr>
              <a:t>Voit</a:t>
            </a:r>
            <a:r>
              <a:rPr lang="en-US" b="0" i="0" dirty="0">
                <a:solidFill>
                  <a:srgbClr val="545454"/>
                </a:solidFill>
                <a:effectLst/>
                <a:latin typeface="inherit"/>
              </a:rPr>
              <a:t> </a:t>
            </a:r>
            <a:r>
              <a:rPr lang="en-US" b="0" i="0" dirty="0" err="1">
                <a:solidFill>
                  <a:srgbClr val="545454"/>
                </a:solidFill>
                <a:effectLst/>
                <a:latin typeface="inherit"/>
              </a:rPr>
              <a:t>kirjoittaa</a:t>
            </a:r>
            <a:r>
              <a:rPr lang="en-US" b="0" i="0" dirty="0">
                <a:solidFill>
                  <a:srgbClr val="545454"/>
                </a:solidFill>
                <a:effectLst/>
                <a:latin typeface="inherit"/>
              </a:rPr>
              <a:t> </a:t>
            </a:r>
            <a:r>
              <a:rPr lang="en-US" b="0" i="0" dirty="0" err="1">
                <a:solidFill>
                  <a:srgbClr val="545454"/>
                </a:solidFill>
                <a:effectLst/>
                <a:latin typeface="inherit"/>
              </a:rPr>
              <a:t>ylös</a:t>
            </a:r>
            <a:r>
              <a:rPr lang="en-US" b="0" i="0" dirty="0">
                <a:solidFill>
                  <a:srgbClr val="545454"/>
                </a:solidFill>
                <a:effectLst/>
                <a:latin typeface="inherit"/>
              </a:rPr>
              <a:t> </a:t>
            </a:r>
            <a:r>
              <a:rPr lang="en-US" b="0" i="0" dirty="0" err="1">
                <a:solidFill>
                  <a:srgbClr val="545454"/>
                </a:solidFill>
                <a:effectLst/>
                <a:latin typeface="inherit"/>
              </a:rPr>
              <a:t>ajatuksiasi</a:t>
            </a:r>
            <a:r>
              <a:rPr lang="en-US" b="0" i="0" dirty="0">
                <a:solidFill>
                  <a:srgbClr val="545454"/>
                </a:solidFill>
                <a:effectLst/>
                <a:latin typeface="inherit"/>
              </a:rPr>
              <a:t> </a:t>
            </a:r>
            <a:r>
              <a:rPr lang="en-US" b="0" i="0" dirty="0" err="1">
                <a:solidFill>
                  <a:srgbClr val="545454"/>
                </a:solidFill>
                <a:effectLst/>
                <a:latin typeface="inherit"/>
              </a:rPr>
              <a:t>eksääsi</a:t>
            </a:r>
            <a:r>
              <a:rPr lang="en-US" b="0" i="0" dirty="0">
                <a:solidFill>
                  <a:srgbClr val="545454"/>
                </a:solidFill>
                <a:effectLst/>
                <a:latin typeface="inherit"/>
              </a:rPr>
              <a:t> </a:t>
            </a:r>
            <a:r>
              <a:rPr lang="en-US" b="0" i="0" dirty="0" err="1">
                <a:solidFill>
                  <a:srgbClr val="545454"/>
                </a:solidFill>
                <a:effectLst/>
                <a:latin typeface="inherit"/>
              </a:rPr>
              <a:t>liittyen</a:t>
            </a:r>
            <a:r>
              <a:rPr lang="en-US" b="0" i="0" dirty="0">
                <a:solidFill>
                  <a:srgbClr val="545454"/>
                </a:solidFill>
                <a:effectLst/>
                <a:latin typeface="inherit"/>
              </a:rPr>
              <a:t> ja </a:t>
            </a:r>
            <a:r>
              <a:rPr lang="en-US" b="0" i="0" dirty="0" err="1">
                <a:solidFill>
                  <a:srgbClr val="545454"/>
                </a:solidFill>
                <a:effectLst/>
                <a:latin typeface="inherit"/>
              </a:rPr>
              <a:t>heittää</a:t>
            </a:r>
            <a:r>
              <a:rPr lang="en-US" b="0" i="0" dirty="0">
                <a:solidFill>
                  <a:srgbClr val="545454"/>
                </a:solidFill>
                <a:effectLst/>
                <a:latin typeface="inherit"/>
              </a:rPr>
              <a:t> </a:t>
            </a:r>
            <a:r>
              <a:rPr lang="en-US" b="0" i="0" dirty="0" err="1">
                <a:solidFill>
                  <a:srgbClr val="545454"/>
                </a:solidFill>
                <a:effectLst/>
                <a:latin typeface="inherit"/>
              </a:rPr>
              <a:t>paperin</a:t>
            </a:r>
            <a:r>
              <a:rPr lang="en-US" b="0" i="0" dirty="0">
                <a:solidFill>
                  <a:srgbClr val="545454"/>
                </a:solidFill>
                <a:effectLst/>
                <a:latin typeface="inherit"/>
              </a:rPr>
              <a:t> pois. </a:t>
            </a:r>
          </a:p>
          <a:p>
            <a:pPr algn="l" fontAlgn="base">
              <a:buFont typeface="Arial" panose="020B0604020202020204" pitchFamily="34" charset="0"/>
              <a:buChar char="•"/>
            </a:pPr>
            <a:r>
              <a:rPr lang="en-US" b="0" i="0" dirty="0" err="1">
                <a:solidFill>
                  <a:srgbClr val="545454"/>
                </a:solidFill>
                <a:effectLst/>
                <a:latin typeface="inherit"/>
              </a:rPr>
              <a:t>Voit</a:t>
            </a:r>
            <a:r>
              <a:rPr lang="en-US" b="0" i="0" dirty="0">
                <a:solidFill>
                  <a:srgbClr val="545454"/>
                </a:solidFill>
                <a:effectLst/>
                <a:latin typeface="inherit"/>
              </a:rPr>
              <a:t> </a:t>
            </a:r>
            <a:r>
              <a:rPr lang="en-US" b="0" i="0" dirty="0" err="1">
                <a:solidFill>
                  <a:srgbClr val="545454"/>
                </a:solidFill>
                <a:effectLst/>
                <a:latin typeface="inherit"/>
              </a:rPr>
              <a:t>kokeilla</a:t>
            </a:r>
            <a:r>
              <a:rPr lang="en-US" b="0" i="0" dirty="0">
                <a:solidFill>
                  <a:srgbClr val="545454"/>
                </a:solidFill>
                <a:effectLst/>
                <a:latin typeface="inherit"/>
              </a:rPr>
              <a:t> </a:t>
            </a:r>
            <a:r>
              <a:rPr lang="en-US" b="0" i="0" dirty="0" err="1">
                <a:solidFill>
                  <a:srgbClr val="545454"/>
                </a:solidFill>
                <a:effectLst/>
                <a:latin typeface="inherit"/>
              </a:rPr>
              <a:t>visuaalisaatioharjoitusta</a:t>
            </a:r>
            <a:r>
              <a:rPr lang="en-US" b="0" i="0" dirty="0">
                <a:solidFill>
                  <a:srgbClr val="545454"/>
                </a:solidFill>
                <a:effectLst/>
                <a:latin typeface="inherit"/>
              </a:rPr>
              <a:t>, </a:t>
            </a:r>
            <a:r>
              <a:rPr lang="en-US" b="0" i="0" dirty="0" err="1">
                <a:solidFill>
                  <a:srgbClr val="545454"/>
                </a:solidFill>
                <a:effectLst/>
                <a:latin typeface="inherit"/>
              </a:rPr>
              <a:t>jossa</a:t>
            </a:r>
            <a:r>
              <a:rPr lang="en-US" b="0" i="0" dirty="0">
                <a:solidFill>
                  <a:srgbClr val="545454"/>
                </a:solidFill>
                <a:effectLst/>
                <a:latin typeface="inherit"/>
              </a:rPr>
              <a:t> </a:t>
            </a:r>
            <a:r>
              <a:rPr lang="en-US" b="0" i="0" dirty="0" err="1">
                <a:solidFill>
                  <a:srgbClr val="545454"/>
                </a:solidFill>
                <a:effectLst/>
                <a:latin typeface="inherit"/>
              </a:rPr>
              <a:t>sinun</a:t>
            </a:r>
            <a:r>
              <a:rPr lang="en-US" b="0" i="0" dirty="0">
                <a:solidFill>
                  <a:srgbClr val="545454"/>
                </a:solidFill>
                <a:effectLst/>
                <a:latin typeface="inherit"/>
              </a:rPr>
              <a:t> </a:t>
            </a:r>
            <a:r>
              <a:rPr lang="en-US" b="0" i="0" dirty="0" err="1">
                <a:solidFill>
                  <a:srgbClr val="545454"/>
                </a:solidFill>
                <a:effectLst/>
                <a:latin typeface="inherit"/>
              </a:rPr>
              <a:t>toivotaan</a:t>
            </a:r>
            <a:r>
              <a:rPr lang="en-US" b="0" i="0" dirty="0">
                <a:solidFill>
                  <a:srgbClr val="545454"/>
                </a:solidFill>
                <a:effectLst/>
                <a:latin typeface="inherit"/>
              </a:rPr>
              <a:t> </a:t>
            </a:r>
            <a:r>
              <a:rPr lang="en-US" b="0" i="0" dirty="0" err="1">
                <a:solidFill>
                  <a:srgbClr val="545454"/>
                </a:solidFill>
                <a:effectLst/>
                <a:latin typeface="inherit"/>
              </a:rPr>
              <a:t>kuvittelevan</a:t>
            </a:r>
            <a:r>
              <a:rPr lang="en-US" b="0" i="0" dirty="0">
                <a:solidFill>
                  <a:srgbClr val="545454"/>
                </a:solidFill>
                <a:effectLst/>
                <a:latin typeface="inherit"/>
              </a:rPr>
              <a:t> </a:t>
            </a:r>
            <a:r>
              <a:rPr lang="en-US" b="0" i="0" dirty="0" err="1">
                <a:solidFill>
                  <a:srgbClr val="545454"/>
                </a:solidFill>
                <a:effectLst/>
                <a:latin typeface="inherit"/>
              </a:rPr>
              <a:t>tietty</a:t>
            </a:r>
            <a:r>
              <a:rPr lang="en-US" b="0" i="0" dirty="0">
                <a:solidFill>
                  <a:srgbClr val="545454"/>
                </a:solidFill>
                <a:effectLst/>
                <a:latin typeface="inherit"/>
              </a:rPr>
              <a:t> </a:t>
            </a:r>
            <a:r>
              <a:rPr lang="en-US" b="0" i="0" dirty="0" err="1">
                <a:solidFill>
                  <a:srgbClr val="545454"/>
                </a:solidFill>
                <a:effectLst/>
                <a:latin typeface="inherit"/>
              </a:rPr>
              <a:t>kohtaus</a:t>
            </a:r>
            <a:r>
              <a:rPr lang="en-US" b="0" i="0" dirty="0">
                <a:solidFill>
                  <a:srgbClr val="545454"/>
                </a:solidFill>
                <a:effectLst/>
                <a:latin typeface="inherit"/>
              </a:rPr>
              <a:t> </a:t>
            </a:r>
            <a:r>
              <a:rPr lang="en-US" b="0" i="0" dirty="0" err="1">
                <a:solidFill>
                  <a:srgbClr val="545454"/>
                </a:solidFill>
                <a:effectLst/>
                <a:latin typeface="inherit"/>
              </a:rPr>
              <a:t>aina</a:t>
            </a:r>
            <a:r>
              <a:rPr lang="en-US" b="0" i="0" dirty="0">
                <a:solidFill>
                  <a:srgbClr val="545454"/>
                </a:solidFill>
                <a:effectLst/>
                <a:latin typeface="inherit"/>
              </a:rPr>
              <a:t> </a:t>
            </a:r>
            <a:r>
              <a:rPr lang="en-US" b="0" i="0" dirty="0" err="1">
                <a:solidFill>
                  <a:srgbClr val="545454"/>
                </a:solidFill>
                <a:effectLst/>
                <a:latin typeface="inherit"/>
              </a:rPr>
              <a:t>kun</a:t>
            </a:r>
            <a:r>
              <a:rPr lang="en-US" b="0" i="0" dirty="0">
                <a:solidFill>
                  <a:srgbClr val="545454"/>
                </a:solidFill>
                <a:effectLst/>
                <a:latin typeface="inherit"/>
              </a:rPr>
              <a:t> </a:t>
            </a:r>
            <a:r>
              <a:rPr lang="en-US" b="0" i="0" dirty="0" err="1">
                <a:solidFill>
                  <a:srgbClr val="545454"/>
                </a:solidFill>
                <a:effectLst/>
                <a:latin typeface="inherit"/>
              </a:rPr>
              <a:t>eksäsi</a:t>
            </a:r>
            <a:r>
              <a:rPr lang="en-US" b="0" i="0" dirty="0">
                <a:solidFill>
                  <a:srgbClr val="545454"/>
                </a:solidFill>
                <a:effectLst/>
                <a:latin typeface="inherit"/>
              </a:rPr>
              <a:t> </a:t>
            </a:r>
            <a:r>
              <a:rPr lang="en-US" b="0" i="0" dirty="0" err="1">
                <a:solidFill>
                  <a:srgbClr val="545454"/>
                </a:solidFill>
                <a:effectLst/>
                <a:latin typeface="inherit"/>
              </a:rPr>
              <a:t>tulee</a:t>
            </a:r>
            <a:r>
              <a:rPr lang="en-US" b="0" i="0" dirty="0">
                <a:solidFill>
                  <a:srgbClr val="545454"/>
                </a:solidFill>
                <a:effectLst/>
                <a:latin typeface="inherit"/>
              </a:rPr>
              <a:t> </a:t>
            </a:r>
            <a:r>
              <a:rPr lang="en-US" b="0" i="0" dirty="0" err="1">
                <a:solidFill>
                  <a:srgbClr val="545454"/>
                </a:solidFill>
                <a:effectLst/>
                <a:latin typeface="inherit"/>
              </a:rPr>
              <a:t>mieleesi</a:t>
            </a:r>
            <a:r>
              <a:rPr lang="en-US" b="0" i="0" dirty="0">
                <a:solidFill>
                  <a:srgbClr val="545454"/>
                </a:solidFill>
                <a:effectLst/>
                <a:latin typeface="inherit"/>
              </a:rPr>
              <a:t>. </a:t>
            </a:r>
            <a:r>
              <a:rPr lang="en-US" dirty="0" err="1">
                <a:solidFill>
                  <a:srgbClr val="545454"/>
                </a:solidFill>
                <a:latin typeface="inherit"/>
              </a:rPr>
              <a:t>Voisit</a:t>
            </a:r>
            <a:r>
              <a:rPr lang="en-US" dirty="0">
                <a:solidFill>
                  <a:srgbClr val="545454"/>
                </a:solidFill>
                <a:latin typeface="inherit"/>
              </a:rPr>
              <a:t> </a:t>
            </a:r>
            <a:r>
              <a:rPr lang="en-US" dirty="0" err="1">
                <a:solidFill>
                  <a:srgbClr val="545454"/>
                </a:solidFill>
                <a:latin typeface="inherit"/>
              </a:rPr>
              <a:t>esimerkiksi</a:t>
            </a:r>
            <a:r>
              <a:rPr lang="en-US" dirty="0">
                <a:solidFill>
                  <a:srgbClr val="545454"/>
                </a:solidFill>
                <a:latin typeface="inherit"/>
              </a:rPr>
              <a:t> </a:t>
            </a:r>
            <a:r>
              <a:rPr lang="en-US" dirty="0" err="1">
                <a:solidFill>
                  <a:srgbClr val="545454"/>
                </a:solidFill>
                <a:latin typeface="inherit"/>
              </a:rPr>
              <a:t>kuvitella</a:t>
            </a:r>
            <a:r>
              <a:rPr lang="en-US" dirty="0">
                <a:solidFill>
                  <a:srgbClr val="545454"/>
                </a:solidFill>
                <a:latin typeface="inherit"/>
              </a:rPr>
              <a:t> </a:t>
            </a:r>
            <a:r>
              <a:rPr lang="en-US" dirty="0" err="1">
                <a:solidFill>
                  <a:srgbClr val="545454"/>
                </a:solidFill>
                <a:latin typeface="inherit"/>
              </a:rPr>
              <a:t>mielessäsi</a:t>
            </a:r>
            <a:r>
              <a:rPr lang="en-US" dirty="0">
                <a:solidFill>
                  <a:srgbClr val="545454"/>
                </a:solidFill>
                <a:latin typeface="inherit"/>
              </a:rPr>
              <a:t> STOP-merkin, </a:t>
            </a:r>
            <a:r>
              <a:rPr lang="en-US" dirty="0" err="1">
                <a:solidFill>
                  <a:srgbClr val="545454"/>
                </a:solidFill>
                <a:latin typeface="inherit"/>
              </a:rPr>
              <a:t>jotta</a:t>
            </a:r>
            <a:r>
              <a:rPr lang="en-US" dirty="0">
                <a:solidFill>
                  <a:srgbClr val="545454"/>
                </a:solidFill>
                <a:latin typeface="inherit"/>
              </a:rPr>
              <a:t> </a:t>
            </a:r>
            <a:r>
              <a:rPr lang="en-US" dirty="0" err="1">
                <a:solidFill>
                  <a:srgbClr val="545454"/>
                </a:solidFill>
                <a:latin typeface="inherit"/>
              </a:rPr>
              <a:t>muistat</a:t>
            </a:r>
            <a:r>
              <a:rPr lang="en-US" dirty="0">
                <a:solidFill>
                  <a:srgbClr val="545454"/>
                </a:solidFill>
                <a:latin typeface="inherit"/>
              </a:rPr>
              <a:t> </a:t>
            </a:r>
            <a:r>
              <a:rPr lang="en-US" dirty="0" err="1">
                <a:solidFill>
                  <a:srgbClr val="545454"/>
                </a:solidFill>
                <a:latin typeface="inherit"/>
              </a:rPr>
              <a:t>että</a:t>
            </a:r>
            <a:r>
              <a:rPr lang="en-US" dirty="0">
                <a:solidFill>
                  <a:srgbClr val="545454"/>
                </a:solidFill>
                <a:latin typeface="inherit"/>
              </a:rPr>
              <a:t> </a:t>
            </a:r>
            <a:r>
              <a:rPr lang="en-US" dirty="0" err="1">
                <a:solidFill>
                  <a:srgbClr val="545454"/>
                </a:solidFill>
                <a:latin typeface="inherit"/>
              </a:rPr>
              <a:t>sinun</a:t>
            </a:r>
            <a:r>
              <a:rPr lang="en-US" dirty="0">
                <a:solidFill>
                  <a:srgbClr val="545454"/>
                </a:solidFill>
                <a:latin typeface="inherit"/>
              </a:rPr>
              <a:t> </a:t>
            </a:r>
            <a:r>
              <a:rPr lang="en-US" dirty="0" err="1">
                <a:solidFill>
                  <a:srgbClr val="545454"/>
                </a:solidFill>
                <a:latin typeface="inherit"/>
              </a:rPr>
              <a:t>pitää</a:t>
            </a:r>
            <a:r>
              <a:rPr lang="en-US" dirty="0">
                <a:solidFill>
                  <a:srgbClr val="545454"/>
                </a:solidFill>
                <a:latin typeface="inherit"/>
              </a:rPr>
              <a:t> </a:t>
            </a:r>
            <a:r>
              <a:rPr lang="en-US" dirty="0" err="1">
                <a:solidFill>
                  <a:srgbClr val="545454"/>
                </a:solidFill>
                <a:latin typeface="inherit"/>
              </a:rPr>
              <a:t>lopettaa</a:t>
            </a:r>
            <a:r>
              <a:rPr lang="en-US" dirty="0">
                <a:solidFill>
                  <a:srgbClr val="545454"/>
                </a:solidFill>
                <a:latin typeface="inherit"/>
              </a:rPr>
              <a:t> se, </a:t>
            </a:r>
            <a:r>
              <a:rPr lang="en-US" dirty="0" err="1">
                <a:solidFill>
                  <a:srgbClr val="545454"/>
                </a:solidFill>
                <a:latin typeface="inherit"/>
              </a:rPr>
              <a:t>mitä</a:t>
            </a:r>
            <a:r>
              <a:rPr lang="en-US" dirty="0">
                <a:solidFill>
                  <a:srgbClr val="545454"/>
                </a:solidFill>
                <a:latin typeface="inherit"/>
              </a:rPr>
              <a:t> </a:t>
            </a:r>
            <a:r>
              <a:rPr lang="en-US" dirty="0" err="1">
                <a:solidFill>
                  <a:srgbClr val="545454"/>
                </a:solidFill>
                <a:latin typeface="inherit"/>
              </a:rPr>
              <a:t>olet</a:t>
            </a:r>
            <a:r>
              <a:rPr lang="en-US" dirty="0">
                <a:solidFill>
                  <a:srgbClr val="545454"/>
                </a:solidFill>
                <a:latin typeface="inherit"/>
              </a:rPr>
              <a:t> </a:t>
            </a:r>
            <a:r>
              <a:rPr lang="en-US" dirty="0" err="1">
                <a:solidFill>
                  <a:srgbClr val="545454"/>
                </a:solidFill>
                <a:latin typeface="inherit"/>
              </a:rPr>
              <a:t>tekemässä</a:t>
            </a:r>
            <a:r>
              <a:rPr lang="en-US" dirty="0">
                <a:solidFill>
                  <a:srgbClr val="545454"/>
                </a:solidFill>
                <a:latin typeface="inherit"/>
              </a:rPr>
              <a:t>. Jos </a:t>
            </a:r>
            <a:r>
              <a:rPr lang="en-US" dirty="0" err="1">
                <a:solidFill>
                  <a:srgbClr val="545454"/>
                </a:solidFill>
                <a:latin typeface="inherit"/>
              </a:rPr>
              <a:t>toimit</a:t>
            </a:r>
            <a:r>
              <a:rPr lang="en-US" dirty="0">
                <a:solidFill>
                  <a:srgbClr val="545454"/>
                </a:solidFill>
                <a:latin typeface="inherit"/>
              </a:rPr>
              <a:t> </a:t>
            </a:r>
            <a:r>
              <a:rPr lang="en-US" dirty="0" err="1">
                <a:solidFill>
                  <a:srgbClr val="545454"/>
                </a:solidFill>
                <a:latin typeface="inherit"/>
              </a:rPr>
              <a:t>näin</a:t>
            </a:r>
            <a:r>
              <a:rPr lang="en-US" dirty="0">
                <a:solidFill>
                  <a:srgbClr val="545454"/>
                </a:solidFill>
                <a:latin typeface="inherit"/>
              </a:rPr>
              <a:t> </a:t>
            </a:r>
            <a:r>
              <a:rPr lang="en-US" dirty="0" err="1">
                <a:solidFill>
                  <a:srgbClr val="545454"/>
                </a:solidFill>
                <a:latin typeface="inherit"/>
              </a:rPr>
              <a:t>johdonmukaisesti</a:t>
            </a:r>
            <a:r>
              <a:rPr lang="en-US" dirty="0">
                <a:solidFill>
                  <a:srgbClr val="545454"/>
                </a:solidFill>
                <a:latin typeface="inherit"/>
              </a:rPr>
              <a:t>, </a:t>
            </a:r>
            <a:r>
              <a:rPr lang="en-US" dirty="0" err="1">
                <a:solidFill>
                  <a:srgbClr val="545454"/>
                </a:solidFill>
                <a:latin typeface="inherit"/>
              </a:rPr>
              <a:t>assosiaation</a:t>
            </a:r>
            <a:r>
              <a:rPr lang="en-US" dirty="0">
                <a:solidFill>
                  <a:srgbClr val="545454"/>
                </a:solidFill>
                <a:latin typeface="inherit"/>
              </a:rPr>
              <a:t> </a:t>
            </a:r>
            <a:r>
              <a:rPr lang="en-US" dirty="0" err="1">
                <a:solidFill>
                  <a:srgbClr val="545454"/>
                </a:solidFill>
                <a:latin typeface="inherit"/>
              </a:rPr>
              <a:t>pitäisi</a:t>
            </a:r>
            <a:r>
              <a:rPr lang="en-US" dirty="0">
                <a:solidFill>
                  <a:srgbClr val="545454"/>
                </a:solidFill>
                <a:latin typeface="inherit"/>
              </a:rPr>
              <a:t> </a:t>
            </a:r>
            <a:r>
              <a:rPr lang="en-US" dirty="0" err="1">
                <a:solidFill>
                  <a:srgbClr val="545454"/>
                </a:solidFill>
                <a:latin typeface="inherit"/>
              </a:rPr>
              <a:t>automatisoitua</a:t>
            </a:r>
            <a:r>
              <a:rPr lang="en-US" dirty="0">
                <a:solidFill>
                  <a:srgbClr val="545454"/>
                </a:solidFill>
                <a:latin typeface="inherit"/>
              </a:rPr>
              <a:t>. </a:t>
            </a:r>
            <a:endParaRPr lang="en-US" b="0" i="0" dirty="0">
              <a:solidFill>
                <a:srgbClr val="545454"/>
              </a:solidFill>
              <a:effectLst/>
              <a:latin typeface="inherit"/>
            </a:endParaRPr>
          </a:p>
          <a:p>
            <a:endParaRPr lang="fi-FI" dirty="0"/>
          </a:p>
        </p:txBody>
      </p:sp>
    </p:spTree>
    <p:extLst>
      <p:ext uri="{BB962C8B-B14F-4D97-AF65-F5344CB8AC3E}">
        <p14:creationId xmlns:p14="http://schemas.microsoft.com/office/powerpoint/2010/main" val="11066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D34CDB-696A-8D07-096D-2C2BF9963A00}"/>
              </a:ext>
            </a:extLst>
          </p:cNvPr>
          <p:cNvSpPr>
            <a:spLocks noGrp="1"/>
          </p:cNvSpPr>
          <p:nvPr>
            <p:ph type="title"/>
          </p:nvPr>
        </p:nvSpPr>
        <p:spPr/>
        <p:txBody>
          <a:bodyPr/>
          <a:lstStyle/>
          <a:p>
            <a:r>
              <a:rPr lang="fi-FI" dirty="0"/>
              <a:t>Keinoja käsitellä erosurua</a:t>
            </a:r>
          </a:p>
        </p:txBody>
      </p:sp>
      <p:sp>
        <p:nvSpPr>
          <p:cNvPr id="3" name="Sisällön paikkamerkki 2">
            <a:extLst>
              <a:ext uri="{FF2B5EF4-FFF2-40B4-BE49-F238E27FC236}">
                <a16:creationId xmlns:a16="http://schemas.microsoft.com/office/drawing/2014/main" id="{B57A8C4F-53A3-AC7F-3EEB-D4DF65DE7551}"/>
              </a:ext>
            </a:extLst>
          </p:cNvPr>
          <p:cNvSpPr>
            <a:spLocks noGrp="1"/>
          </p:cNvSpPr>
          <p:nvPr>
            <p:ph idx="1"/>
          </p:nvPr>
        </p:nvSpPr>
        <p:spPr/>
        <p:txBody>
          <a:bodyPr/>
          <a:lstStyle/>
          <a:p>
            <a:r>
              <a:rPr lang="en-US" b="0" i="0" dirty="0" err="1">
                <a:solidFill>
                  <a:srgbClr val="2C2D30"/>
                </a:solidFill>
                <a:effectLst/>
                <a:latin typeface="Proxima Nova Bold"/>
              </a:rPr>
              <a:t>Älä</a:t>
            </a:r>
            <a:r>
              <a:rPr lang="en-US" b="0" i="0" dirty="0">
                <a:solidFill>
                  <a:srgbClr val="2C2D30"/>
                </a:solidFill>
                <a:effectLst/>
                <a:latin typeface="Proxima Nova Bold"/>
              </a:rPr>
              <a:t> sure </a:t>
            </a:r>
            <a:r>
              <a:rPr lang="en-US" b="0" i="0" dirty="0" err="1">
                <a:solidFill>
                  <a:srgbClr val="2C2D30"/>
                </a:solidFill>
                <a:effectLst/>
                <a:latin typeface="Proxima Nova Bold"/>
              </a:rPr>
              <a:t>yksin</a:t>
            </a:r>
            <a:r>
              <a:rPr lang="en-US" b="0" i="0" dirty="0">
                <a:solidFill>
                  <a:srgbClr val="2C2D30"/>
                </a:solidFill>
                <a:effectLst/>
                <a:latin typeface="Proxima Nova Regular"/>
              </a:rPr>
              <a:t>. </a:t>
            </a:r>
            <a:r>
              <a:rPr lang="en-US" b="0" i="0" dirty="0" err="1">
                <a:solidFill>
                  <a:srgbClr val="2C2D30"/>
                </a:solidFill>
                <a:effectLst/>
                <a:latin typeface="Proxima Nova Regular"/>
              </a:rPr>
              <a:t>Ihmissuhteen</a:t>
            </a:r>
            <a:r>
              <a:rPr lang="en-US" b="0" i="0" dirty="0">
                <a:solidFill>
                  <a:srgbClr val="2C2D30"/>
                </a:solidFill>
                <a:effectLst/>
                <a:latin typeface="Proxima Nova Regular"/>
              </a:rPr>
              <a:t> </a:t>
            </a:r>
            <a:r>
              <a:rPr lang="en-US" b="0" i="0" dirty="0" err="1">
                <a:solidFill>
                  <a:srgbClr val="2C2D30"/>
                </a:solidFill>
                <a:effectLst/>
                <a:latin typeface="Proxima Nova Regular"/>
              </a:rPr>
              <a:t>menettäminen</a:t>
            </a:r>
            <a:r>
              <a:rPr lang="en-US" b="0" i="0" dirty="0">
                <a:solidFill>
                  <a:srgbClr val="2C2D30"/>
                </a:solidFill>
                <a:effectLst/>
                <a:latin typeface="Proxima Nova Regular"/>
              </a:rPr>
              <a:t> </a:t>
            </a:r>
            <a:r>
              <a:rPr lang="en-US" b="0" i="0" dirty="0" err="1">
                <a:solidFill>
                  <a:srgbClr val="2C2D30"/>
                </a:solidFill>
                <a:effectLst/>
                <a:latin typeface="Proxima Nova Regular"/>
              </a:rPr>
              <a:t>voi</a:t>
            </a:r>
            <a:r>
              <a:rPr lang="en-US" b="0" i="0" dirty="0">
                <a:solidFill>
                  <a:srgbClr val="2C2D30"/>
                </a:solidFill>
                <a:effectLst/>
                <a:latin typeface="Proxima Nova Regular"/>
              </a:rPr>
              <a:t> </a:t>
            </a:r>
            <a:r>
              <a:rPr lang="en-US" b="0" i="0" dirty="0" err="1">
                <a:solidFill>
                  <a:srgbClr val="2C2D30"/>
                </a:solidFill>
                <a:effectLst/>
                <a:latin typeface="Proxima Nova Regular"/>
              </a:rPr>
              <a:t>tuntua</a:t>
            </a:r>
            <a:r>
              <a:rPr lang="en-US" b="0" i="0" dirty="0">
                <a:solidFill>
                  <a:srgbClr val="2C2D30"/>
                </a:solidFill>
                <a:effectLst/>
                <a:latin typeface="Proxima Nova Regular"/>
              </a:rPr>
              <a:t> </a:t>
            </a:r>
            <a:r>
              <a:rPr lang="en-US" b="0" i="0" dirty="0" err="1">
                <a:solidFill>
                  <a:srgbClr val="2C2D30"/>
                </a:solidFill>
                <a:effectLst/>
                <a:latin typeface="Proxima Nova Regular"/>
              </a:rPr>
              <a:t>ikään</a:t>
            </a:r>
            <a:r>
              <a:rPr lang="en-US" b="0" i="0" dirty="0">
                <a:solidFill>
                  <a:srgbClr val="2C2D30"/>
                </a:solidFill>
                <a:effectLst/>
                <a:latin typeface="Proxima Nova Regular"/>
              </a:rPr>
              <a:t> </a:t>
            </a:r>
            <a:r>
              <a:rPr lang="en-US" b="0" i="0" dirty="0" err="1">
                <a:solidFill>
                  <a:srgbClr val="2C2D30"/>
                </a:solidFill>
                <a:effectLst/>
                <a:latin typeface="Proxima Nova Regular"/>
              </a:rPr>
              <a:t>kuin</a:t>
            </a:r>
            <a:r>
              <a:rPr lang="en-US" b="0" i="0" dirty="0">
                <a:solidFill>
                  <a:srgbClr val="2C2D30"/>
                </a:solidFill>
                <a:effectLst/>
                <a:latin typeface="Proxima Nova Regular"/>
              </a:rPr>
              <a:t> </a:t>
            </a:r>
            <a:r>
              <a:rPr lang="en-US" b="0" i="0" dirty="0" err="1">
                <a:solidFill>
                  <a:srgbClr val="2C2D30"/>
                </a:solidFill>
                <a:effectLst/>
                <a:latin typeface="Proxima Nova Regular"/>
              </a:rPr>
              <a:t>suhteen</a:t>
            </a:r>
            <a:r>
              <a:rPr lang="en-US" b="0" i="0" dirty="0">
                <a:solidFill>
                  <a:srgbClr val="2C2D30"/>
                </a:solidFill>
                <a:effectLst/>
                <a:latin typeface="Proxima Nova Regular"/>
              </a:rPr>
              <a:t> </a:t>
            </a:r>
            <a:r>
              <a:rPr lang="en-US" b="0" i="0" dirty="0" err="1">
                <a:solidFill>
                  <a:srgbClr val="2C2D30"/>
                </a:solidFill>
                <a:effectLst/>
                <a:latin typeface="Proxima Nova Regular"/>
              </a:rPr>
              <a:t>kuolemalta</a:t>
            </a:r>
            <a:r>
              <a:rPr lang="en-US" b="0" i="0" dirty="0">
                <a:solidFill>
                  <a:srgbClr val="2C2D30"/>
                </a:solidFill>
                <a:effectLst/>
                <a:latin typeface="Proxima Nova Regular"/>
              </a:rPr>
              <a:t>. </a:t>
            </a:r>
            <a:r>
              <a:rPr lang="en-US" b="0" i="0" dirty="0" err="1">
                <a:solidFill>
                  <a:srgbClr val="2C2D30"/>
                </a:solidFill>
                <a:effectLst/>
                <a:latin typeface="Proxima Nova Regular"/>
              </a:rPr>
              <a:t>Ensimmäiset</a:t>
            </a:r>
            <a:r>
              <a:rPr lang="en-US" b="0" i="0" dirty="0">
                <a:solidFill>
                  <a:srgbClr val="2C2D30"/>
                </a:solidFill>
                <a:effectLst/>
                <a:latin typeface="Proxima Nova Regular"/>
              </a:rPr>
              <a:t> </a:t>
            </a:r>
            <a:r>
              <a:rPr lang="en-US" b="0" i="0" dirty="0" err="1">
                <a:solidFill>
                  <a:srgbClr val="2C2D30"/>
                </a:solidFill>
                <a:effectLst/>
                <a:latin typeface="Proxima Nova Regular"/>
              </a:rPr>
              <a:t>pari</a:t>
            </a:r>
            <a:r>
              <a:rPr lang="en-US" b="0" i="0" dirty="0">
                <a:solidFill>
                  <a:srgbClr val="2C2D30"/>
                </a:solidFill>
                <a:effectLst/>
                <a:latin typeface="Proxima Nova Regular"/>
              </a:rPr>
              <a:t> </a:t>
            </a:r>
            <a:r>
              <a:rPr lang="en-US" b="0" i="0" dirty="0" err="1">
                <a:solidFill>
                  <a:srgbClr val="2C2D30"/>
                </a:solidFill>
                <a:effectLst/>
                <a:latin typeface="Proxima Nova Regular"/>
              </a:rPr>
              <a:t>viikkoa</a:t>
            </a:r>
            <a:r>
              <a:rPr lang="en-US" b="0" i="0" dirty="0">
                <a:solidFill>
                  <a:srgbClr val="2C2D30"/>
                </a:solidFill>
                <a:effectLst/>
                <a:latin typeface="Proxima Nova Regular"/>
              </a:rPr>
              <a:t> </a:t>
            </a:r>
            <a:r>
              <a:rPr lang="en-US" b="0" i="0" dirty="0" err="1">
                <a:solidFill>
                  <a:srgbClr val="2C2D30"/>
                </a:solidFill>
                <a:effectLst/>
                <a:latin typeface="Proxima Nova Regular"/>
              </a:rPr>
              <a:t>olisi</a:t>
            </a:r>
            <a:r>
              <a:rPr lang="en-US" b="0" i="0" dirty="0">
                <a:solidFill>
                  <a:srgbClr val="2C2D30"/>
                </a:solidFill>
                <a:effectLst/>
                <a:latin typeface="Proxima Nova Regular"/>
              </a:rPr>
              <a:t> </a:t>
            </a:r>
            <a:r>
              <a:rPr lang="en-US" b="0" i="0" dirty="0" err="1">
                <a:solidFill>
                  <a:srgbClr val="2C2D30"/>
                </a:solidFill>
                <a:effectLst/>
                <a:latin typeface="Proxima Nova Regular"/>
              </a:rPr>
              <a:t>hyvä</a:t>
            </a:r>
            <a:r>
              <a:rPr lang="en-US" b="0" i="0" dirty="0">
                <a:solidFill>
                  <a:srgbClr val="2C2D30"/>
                </a:solidFill>
                <a:effectLst/>
                <a:latin typeface="Proxima Nova Regular"/>
              </a:rPr>
              <a:t> olla </a:t>
            </a:r>
            <a:r>
              <a:rPr lang="en-US" b="0" i="0" dirty="0" err="1">
                <a:solidFill>
                  <a:srgbClr val="2C2D30"/>
                </a:solidFill>
                <a:effectLst/>
                <a:latin typeface="Proxima Nova Regular"/>
              </a:rPr>
              <a:t>jonkun</a:t>
            </a:r>
            <a:r>
              <a:rPr lang="en-US" b="0" i="0" dirty="0">
                <a:solidFill>
                  <a:srgbClr val="2C2D30"/>
                </a:solidFill>
                <a:effectLst/>
                <a:latin typeface="Proxima Nova Regular"/>
              </a:rPr>
              <a:t> </a:t>
            </a:r>
            <a:r>
              <a:rPr lang="en-US" b="0" i="0" dirty="0" err="1">
                <a:solidFill>
                  <a:srgbClr val="2C2D30"/>
                </a:solidFill>
                <a:effectLst/>
                <a:latin typeface="Proxima Nova Regular"/>
              </a:rPr>
              <a:t>kanssa</a:t>
            </a:r>
            <a:r>
              <a:rPr lang="en-US" b="0" i="0" dirty="0">
                <a:solidFill>
                  <a:srgbClr val="2C2D30"/>
                </a:solidFill>
                <a:effectLst/>
                <a:latin typeface="Proxima Nova Regular"/>
              </a:rPr>
              <a:t>, </a:t>
            </a:r>
            <a:r>
              <a:rPr lang="en-US" b="0" i="0" dirty="0" err="1">
                <a:solidFill>
                  <a:srgbClr val="2C2D30"/>
                </a:solidFill>
                <a:effectLst/>
                <a:latin typeface="Proxima Nova Regular"/>
              </a:rPr>
              <a:t>koska</a:t>
            </a:r>
            <a:r>
              <a:rPr lang="en-US" b="0" i="0" dirty="0">
                <a:solidFill>
                  <a:srgbClr val="2C2D30"/>
                </a:solidFill>
                <a:effectLst/>
                <a:latin typeface="Proxima Nova Regular"/>
              </a:rPr>
              <a:t> </a:t>
            </a:r>
            <a:r>
              <a:rPr lang="en-US" b="0" i="0" dirty="0" err="1">
                <a:solidFill>
                  <a:srgbClr val="2C2D30"/>
                </a:solidFill>
                <a:effectLst/>
                <a:latin typeface="Proxima Nova Regular"/>
              </a:rPr>
              <a:t>meidän</a:t>
            </a:r>
            <a:r>
              <a:rPr lang="en-US" b="0" i="0" dirty="0">
                <a:solidFill>
                  <a:srgbClr val="2C2D30"/>
                </a:solidFill>
                <a:effectLst/>
                <a:latin typeface="Proxima Nova Regular"/>
              </a:rPr>
              <a:t> </a:t>
            </a:r>
            <a:r>
              <a:rPr lang="en-US" b="0" i="0" dirty="0" err="1">
                <a:solidFill>
                  <a:srgbClr val="2C2D30"/>
                </a:solidFill>
                <a:effectLst/>
                <a:latin typeface="Proxima Nova Regular"/>
              </a:rPr>
              <a:t>ei</a:t>
            </a:r>
            <a:r>
              <a:rPr lang="en-US" b="0" i="0" dirty="0">
                <a:solidFill>
                  <a:srgbClr val="2C2D30"/>
                </a:solidFill>
                <a:effectLst/>
                <a:latin typeface="Proxima Nova Regular"/>
              </a:rPr>
              <a:t> ole </a:t>
            </a:r>
            <a:r>
              <a:rPr lang="en-US" b="0" i="0" dirty="0" err="1">
                <a:solidFill>
                  <a:srgbClr val="2C2D30"/>
                </a:solidFill>
                <a:effectLst/>
                <a:latin typeface="Proxima Nova Regular"/>
              </a:rPr>
              <a:t>tarkoituskaan</a:t>
            </a:r>
            <a:r>
              <a:rPr lang="en-US" b="0" i="0" dirty="0">
                <a:solidFill>
                  <a:srgbClr val="2C2D30"/>
                </a:solidFill>
                <a:effectLst/>
                <a:latin typeface="Proxima Nova Regular"/>
              </a:rPr>
              <a:t> surra </a:t>
            </a:r>
            <a:r>
              <a:rPr lang="en-US" b="0" i="0" dirty="0" err="1">
                <a:solidFill>
                  <a:srgbClr val="2C2D30"/>
                </a:solidFill>
                <a:effectLst/>
                <a:latin typeface="Proxima Nova Regular"/>
              </a:rPr>
              <a:t>yksin</a:t>
            </a:r>
            <a:r>
              <a:rPr lang="en-US" b="0" i="0" dirty="0">
                <a:solidFill>
                  <a:srgbClr val="2C2D30"/>
                </a:solidFill>
                <a:effectLst/>
                <a:latin typeface="Proxima Nova Regular"/>
              </a:rPr>
              <a:t>. </a:t>
            </a:r>
            <a:r>
              <a:rPr lang="en-US" b="0" i="0" dirty="0" err="1">
                <a:solidFill>
                  <a:srgbClr val="2C2D30"/>
                </a:solidFill>
                <a:effectLst/>
                <a:latin typeface="Proxima Nova Regular"/>
              </a:rPr>
              <a:t>Tyhjiö</a:t>
            </a:r>
            <a:r>
              <a:rPr lang="en-US" b="0" i="0" dirty="0">
                <a:solidFill>
                  <a:srgbClr val="2C2D30"/>
                </a:solidFill>
                <a:effectLst/>
                <a:latin typeface="Proxima Nova Regular"/>
              </a:rPr>
              <a:t> </a:t>
            </a:r>
            <a:r>
              <a:rPr lang="en-US" b="0" i="0" dirty="0" err="1">
                <a:solidFill>
                  <a:srgbClr val="2C2D30"/>
                </a:solidFill>
                <a:effectLst/>
                <a:latin typeface="Proxima Nova Regular"/>
              </a:rPr>
              <a:t>voi</a:t>
            </a:r>
            <a:r>
              <a:rPr lang="en-US" b="0" i="0" dirty="0">
                <a:solidFill>
                  <a:srgbClr val="2C2D30"/>
                </a:solidFill>
                <a:effectLst/>
                <a:latin typeface="Proxima Nova Regular"/>
              </a:rPr>
              <a:t> </a:t>
            </a:r>
            <a:r>
              <a:rPr lang="en-US" b="0" i="0" dirty="0" err="1">
                <a:solidFill>
                  <a:srgbClr val="2C2D30"/>
                </a:solidFill>
                <a:effectLst/>
                <a:latin typeface="Proxima Nova Regular"/>
              </a:rPr>
              <a:t>tuntua</a:t>
            </a:r>
            <a:r>
              <a:rPr lang="en-US" b="0" i="0" dirty="0">
                <a:solidFill>
                  <a:srgbClr val="2C2D30"/>
                </a:solidFill>
                <a:effectLst/>
                <a:latin typeface="Proxima Nova Regular"/>
              </a:rPr>
              <a:t> </a:t>
            </a:r>
            <a:r>
              <a:rPr lang="en-US" b="0" i="0" dirty="0" err="1">
                <a:solidFill>
                  <a:srgbClr val="2C2D30"/>
                </a:solidFill>
                <a:effectLst/>
                <a:latin typeface="Proxima Nova Regular"/>
              </a:rPr>
              <a:t>isolta</a:t>
            </a:r>
            <a:r>
              <a:rPr lang="en-US" b="0" i="0" dirty="0">
                <a:solidFill>
                  <a:srgbClr val="2C2D30"/>
                </a:solidFill>
                <a:effectLst/>
                <a:latin typeface="Proxima Nova Regular"/>
              </a:rPr>
              <a:t> </a:t>
            </a:r>
            <a:r>
              <a:rPr lang="en-US" b="0" i="0" dirty="0" err="1">
                <a:solidFill>
                  <a:srgbClr val="2C2D30"/>
                </a:solidFill>
                <a:effectLst/>
                <a:latin typeface="Proxima Nova Regular"/>
              </a:rPr>
              <a:t>varsinkin</a:t>
            </a:r>
            <a:r>
              <a:rPr lang="en-US" b="0" i="0" dirty="0">
                <a:solidFill>
                  <a:srgbClr val="2C2D30"/>
                </a:solidFill>
                <a:effectLst/>
                <a:latin typeface="Proxima Nova Regular"/>
              </a:rPr>
              <a:t>, </a:t>
            </a:r>
            <a:r>
              <a:rPr lang="en-US" b="0" i="0" dirty="0" err="1">
                <a:solidFill>
                  <a:srgbClr val="2C2D30"/>
                </a:solidFill>
                <a:effectLst/>
                <a:latin typeface="Proxima Nova Regular"/>
              </a:rPr>
              <a:t>jos</a:t>
            </a:r>
            <a:r>
              <a:rPr lang="en-US" b="0" i="0" dirty="0">
                <a:solidFill>
                  <a:srgbClr val="2C2D30"/>
                </a:solidFill>
                <a:effectLst/>
                <a:latin typeface="Proxima Nova Regular"/>
              </a:rPr>
              <a:t> </a:t>
            </a:r>
            <a:r>
              <a:rPr lang="en-US" dirty="0" err="1">
                <a:solidFill>
                  <a:srgbClr val="2C2D30"/>
                </a:solidFill>
                <a:latin typeface="Proxima Nova Regular"/>
              </a:rPr>
              <a:t>olitte</a:t>
            </a:r>
            <a:r>
              <a:rPr lang="en-US" dirty="0">
                <a:solidFill>
                  <a:srgbClr val="2C2D30"/>
                </a:solidFill>
                <a:latin typeface="Proxima Nova Regular"/>
              </a:rPr>
              <a:t> </a:t>
            </a:r>
            <a:r>
              <a:rPr lang="en-US" dirty="0" err="1">
                <a:solidFill>
                  <a:srgbClr val="2C2D30"/>
                </a:solidFill>
                <a:latin typeface="Proxima Nova Regular"/>
              </a:rPr>
              <a:t>pitkään</a:t>
            </a:r>
            <a:r>
              <a:rPr lang="en-US" dirty="0">
                <a:solidFill>
                  <a:srgbClr val="2C2D30"/>
                </a:solidFill>
                <a:latin typeface="Proxima Nova Regular"/>
              </a:rPr>
              <a:t> </a:t>
            </a:r>
            <a:r>
              <a:rPr lang="en-US" dirty="0" err="1">
                <a:solidFill>
                  <a:srgbClr val="2C2D30"/>
                </a:solidFill>
                <a:latin typeface="Proxima Nova Regular"/>
              </a:rPr>
              <a:t>yhdessä</a:t>
            </a:r>
            <a:r>
              <a:rPr lang="en-US" dirty="0">
                <a:solidFill>
                  <a:srgbClr val="2C2D30"/>
                </a:solidFill>
                <a:latin typeface="Proxima Nova Regular"/>
              </a:rPr>
              <a:t>.</a:t>
            </a:r>
            <a:r>
              <a:rPr lang="en-US" b="0" i="0" dirty="0">
                <a:solidFill>
                  <a:srgbClr val="2C2D30"/>
                </a:solidFill>
                <a:effectLst/>
                <a:latin typeface="Proxima Nova Regular"/>
              </a:rPr>
              <a:t> </a:t>
            </a:r>
            <a:r>
              <a:rPr lang="en-US" b="0" i="0" dirty="0" err="1">
                <a:solidFill>
                  <a:srgbClr val="2C2D30"/>
                </a:solidFill>
                <a:effectLst/>
                <a:latin typeface="Proxima Nova Regular"/>
              </a:rPr>
              <a:t>Psykologisen</a:t>
            </a:r>
            <a:r>
              <a:rPr lang="en-US" b="0" i="0" dirty="0">
                <a:solidFill>
                  <a:srgbClr val="2C2D30"/>
                </a:solidFill>
                <a:effectLst/>
                <a:latin typeface="Proxima Nova Regular"/>
              </a:rPr>
              <a:t> </a:t>
            </a:r>
            <a:r>
              <a:rPr lang="en-US" b="0" i="0" dirty="0" err="1">
                <a:solidFill>
                  <a:srgbClr val="2C2D30"/>
                </a:solidFill>
                <a:effectLst/>
                <a:latin typeface="Proxima Nova Regular"/>
              </a:rPr>
              <a:t>turvan</a:t>
            </a:r>
            <a:r>
              <a:rPr lang="en-US" b="0" i="0" dirty="0">
                <a:solidFill>
                  <a:srgbClr val="2C2D30"/>
                </a:solidFill>
                <a:effectLst/>
                <a:latin typeface="Proxima Nova Regular"/>
              </a:rPr>
              <a:t> ja </a:t>
            </a:r>
            <a:r>
              <a:rPr lang="en-US" b="0" i="0" dirty="0" err="1">
                <a:solidFill>
                  <a:srgbClr val="2C2D30"/>
                </a:solidFill>
                <a:effectLst/>
                <a:latin typeface="Proxima Nova Regular"/>
              </a:rPr>
              <a:t>tukiverkon</a:t>
            </a:r>
            <a:r>
              <a:rPr lang="en-US" b="0" i="0" dirty="0">
                <a:solidFill>
                  <a:srgbClr val="2C2D30"/>
                </a:solidFill>
                <a:effectLst/>
                <a:latin typeface="Proxima Nova Regular"/>
              </a:rPr>
              <a:t> </a:t>
            </a:r>
            <a:r>
              <a:rPr lang="en-US" b="0" i="0" dirty="0" err="1">
                <a:solidFill>
                  <a:srgbClr val="2C2D30"/>
                </a:solidFill>
                <a:effectLst/>
                <a:latin typeface="Proxima Nova Regular"/>
              </a:rPr>
              <a:t>vahvistaminen</a:t>
            </a:r>
            <a:r>
              <a:rPr lang="en-US" b="0" i="0" dirty="0">
                <a:solidFill>
                  <a:srgbClr val="2C2D30"/>
                </a:solidFill>
                <a:effectLst/>
                <a:latin typeface="Proxima Nova Regular"/>
              </a:rPr>
              <a:t> on </a:t>
            </a:r>
            <a:r>
              <a:rPr lang="en-US" b="0" i="0" dirty="0" err="1">
                <a:solidFill>
                  <a:srgbClr val="2C2D30"/>
                </a:solidFill>
                <a:effectLst/>
                <a:latin typeface="Proxima Nova Regular"/>
              </a:rPr>
              <a:t>tässä</a:t>
            </a:r>
            <a:r>
              <a:rPr lang="en-US" b="0" i="0" dirty="0">
                <a:solidFill>
                  <a:srgbClr val="2C2D30"/>
                </a:solidFill>
                <a:effectLst/>
                <a:latin typeface="Proxima Nova Regular"/>
              </a:rPr>
              <a:t> </a:t>
            </a:r>
            <a:r>
              <a:rPr lang="en-US" b="0" i="0" dirty="0" err="1">
                <a:solidFill>
                  <a:srgbClr val="2C2D30"/>
                </a:solidFill>
                <a:effectLst/>
                <a:latin typeface="Proxima Nova Regular"/>
              </a:rPr>
              <a:t>kohtaa</a:t>
            </a:r>
            <a:r>
              <a:rPr lang="en-US" b="0" i="0" dirty="0">
                <a:solidFill>
                  <a:srgbClr val="2C2D30"/>
                </a:solidFill>
                <a:effectLst/>
                <a:latin typeface="Proxima Nova Regular"/>
              </a:rPr>
              <a:t> </a:t>
            </a:r>
            <a:r>
              <a:rPr lang="en-US" b="0" i="0" dirty="0" err="1">
                <a:solidFill>
                  <a:srgbClr val="2C2D30"/>
                </a:solidFill>
                <a:effectLst/>
                <a:latin typeface="Proxima Nova Regular"/>
              </a:rPr>
              <a:t>tärkeää</a:t>
            </a:r>
            <a:r>
              <a:rPr lang="en-US" b="0" i="0" dirty="0">
                <a:solidFill>
                  <a:srgbClr val="2C2D30"/>
                </a:solidFill>
                <a:effectLst/>
                <a:latin typeface="Proxima Nova Regular"/>
              </a:rPr>
              <a:t>. </a:t>
            </a:r>
            <a:r>
              <a:rPr lang="en-US" b="0" i="0" dirty="0" err="1">
                <a:solidFill>
                  <a:srgbClr val="2C2D30"/>
                </a:solidFill>
                <a:effectLst/>
                <a:latin typeface="Proxima Nova Regular"/>
              </a:rPr>
              <a:t>Jotkut</a:t>
            </a:r>
            <a:r>
              <a:rPr lang="en-US" b="0" i="0" dirty="0">
                <a:solidFill>
                  <a:srgbClr val="2C2D30"/>
                </a:solidFill>
                <a:effectLst/>
                <a:latin typeface="Proxima Nova Regular"/>
              </a:rPr>
              <a:t> </a:t>
            </a:r>
            <a:r>
              <a:rPr lang="en-US" b="0" i="0" dirty="0" err="1">
                <a:solidFill>
                  <a:srgbClr val="2C2D30"/>
                </a:solidFill>
                <a:effectLst/>
                <a:latin typeface="Proxima Nova Regular"/>
              </a:rPr>
              <a:t>ihmiset</a:t>
            </a:r>
            <a:r>
              <a:rPr lang="en-US" b="0" i="0" dirty="0">
                <a:solidFill>
                  <a:srgbClr val="2C2D30"/>
                </a:solidFill>
                <a:effectLst/>
                <a:latin typeface="Proxima Nova Regular"/>
              </a:rPr>
              <a:t> </a:t>
            </a:r>
            <a:r>
              <a:rPr lang="en-US" b="0" i="0" dirty="0" err="1">
                <a:solidFill>
                  <a:srgbClr val="2C2D30"/>
                </a:solidFill>
                <a:effectLst/>
                <a:latin typeface="Proxima Nova Regular"/>
              </a:rPr>
              <a:t>saattavat</a:t>
            </a:r>
            <a:r>
              <a:rPr lang="en-US" b="0" i="0" dirty="0">
                <a:solidFill>
                  <a:srgbClr val="2C2D30"/>
                </a:solidFill>
                <a:effectLst/>
                <a:latin typeface="Proxima Nova Regular"/>
              </a:rPr>
              <a:t> </a:t>
            </a:r>
            <a:r>
              <a:rPr lang="en-US" b="0" i="0" dirty="0" err="1">
                <a:solidFill>
                  <a:srgbClr val="2C2D30"/>
                </a:solidFill>
                <a:effectLst/>
                <a:latin typeface="Proxima Nova Regular"/>
              </a:rPr>
              <a:t>jopa</a:t>
            </a:r>
            <a:r>
              <a:rPr lang="en-US" b="0" i="0" dirty="0">
                <a:solidFill>
                  <a:srgbClr val="2C2D30"/>
                </a:solidFill>
                <a:effectLst/>
                <a:latin typeface="Proxima Nova Regular"/>
              </a:rPr>
              <a:t> </a:t>
            </a:r>
            <a:r>
              <a:rPr lang="en-US" b="0" i="0" dirty="0" err="1">
                <a:solidFill>
                  <a:srgbClr val="2C2D30"/>
                </a:solidFill>
                <a:effectLst/>
                <a:latin typeface="Proxima Nova Regular"/>
              </a:rPr>
              <a:t>yöpyä</a:t>
            </a:r>
            <a:r>
              <a:rPr lang="en-US" b="0" i="0" dirty="0">
                <a:solidFill>
                  <a:srgbClr val="2C2D30"/>
                </a:solidFill>
                <a:effectLst/>
                <a:latin typeface="Proxima Nova Regular"/>
              </a:rPr>
              <a:t> </a:t>
            </a:r>
            <a:r>
              <a:rPr lang="en-US" b="0" i="0" dirty="0" err="1">
                <a:solidFill>
                  <a:srgbClr val="2C2D30"/>
                </a:solidFill>
                <a:effectLst/>
                <a:latin typeface="Proxima Nova Regular"/>
              </a:rPr>
              <a:t>ystäviensä</a:t>
            </a:r>
            <a:r>
              <a:rPr lang="en-US" b="0" i="0" dirty="0">
                <a:solidFill>
                  <a:srgbClr val="2C2D30"/>
                </a:solidFill>
                <a:effectLst/>
                <a:latin typeface="Proxima Nova Regular"/>
              </a:rPr>
              <a:t> </a:t>
            </a:r>
            <a:r>
              <a:rPr lang="en-US" b="0" i="0" dirty="0" err="1">
                <a:solidFill>
                  <a:srgbClr val="2C2D30"/>
                </a:solidFill>
                <a:effectLst/>
                <a:latin typeface="Proxima Nova Regular"/>
              </a:rPr>
              <a:t>luona</a:t>
            </a:r>
            <a:r>
              <a:rPr lang="en-US" b="0" i="0" dirty="0">
                <a:solidFill>
                  <a:srgbClr val="2C2D30"/>
                </a:solidFill>
                <a:effectLst/>
                <a:latin typeface="Proxima Nova Regular"/>
              </a:rPr>
              <a:t> </a:t>
            </a:r>
            <a:r>
              <a:rPr lang="en-US" b="0" i="0" dirty="0" err="1">
                <a:solidFill>
                  <a:srgbClr val="2C2D30"/>
                </a:solidFill>
                <a:effectLst/>
                <a:latin typeface="Proxima Nova Regular"/>
              </a:rPr>
              <a:t>tuoreen</a:t>
            </a:r>
            <a:r>
              <a:rPr lang="en-US" b="0" i="0" dirty="0">
                <a:solidFill>
                  <a:srgbClr val="2C2D30"/>
                </a:solidFill>
                <a:effectLst/>
                <a:latin typeface="Proxima Nova Regular"/>
              </a:rPr>
              <a:t> </a:t>
            </a:r>
            <a:r>
              <a:rPr lang="en-US" b="0" i="0" dirty="0" err="1">
                <a:solidFill>
                  <a:srgbClr val="2C2D30"/>
                </a:solidFill>
                <a:effectLst/>
                <a:latin typeface="Proxima Nova Regular"/>
              </a:rPr>
              <a:t>eron</a:t>
            </a:r>
            <a:r>
              <a:rPr lang="en-US" b="0" i="0" dirty="0">
                <a:solidFill>
                  <a:srgbClr val="2C2D30"/>
                </a:solidFill>
                <a:effectLst/>
                <a:latin typeface="Proxima Nova Regular"/>
              </a:rPr>
              <a:t> </a:t>
            </a:r>
            <a:r>
              <a:rPr lang="en-US" b="0" i="0" dirty="0" err="1">
                <a:solidFill>
                  <a:srgbClr val="2C2D30"/>
                </a:solidFill>
                <a:effectLst/>
                <a:latin typeface="Proxima Nova Regular"/>
              </a:rPr>
              <a:t>jälkeen</a:t>
            </a:r>
            <a:r>
              <a:rPr lang="en-US" b="0" i="0" dirty="0">
                <a:solidFill>
                  <a:srgbClr val="2C2D30"/>
                </a:solidFill>
                <a:effectLst/>
                <a:latin typeface="Proxima Nova Regular"/>
              </a:rPr>
              <a:t>. </a:t>
            </a:r>
            <a:endParaRPr lang="fi-FI" dirty="0"/>
          </a:p>
        </p:txBody>
      </p:sp>
    </p:spTree>
    <p:extLst>
      <p:ext uri="{BB962C8B-B14F-4D97-AF65-F5344CB8AC3E}">
        <p14:creationId xmlns:p14="http://schemas.microsoft.com/office/powerpoint/2010/main" val="272381610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16804</TotalTime>
  <Words>1007</Words>
  <Application>Microsoft Office PowerPoint</Application>
  <PresentationFormat>Laajakuva</PresentationFormat>
  <Paragraphs>114</Paragraphs>
  <Slides>25</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25</vt:i4>
      </vt:variant>
    </vt:vector>
  </HeadingPairs>
  <TitlesOfParts>
    <vt:vector size="33" baseType="lpstr">
      <vt:lpstr>Arial</vt:lpstr>
      <vt:lpstr>Calibri</vt:lpstr>
      <vt:lpstr>Calibri Light</vt:lpstr>
      <vt:lpstr>inherit</vt:lpstr>
      <vt:lpstr>Lato</vt:lpstr>
      <vt:lpstr>Proxima Nova Bold</vt:lpstr>
      <vt:lpstr>Proxima Nova Regular</vt:lpstr>
      <vt:lpstr>Office-teema</vt:lpstr>
      <vt:lpstr>Miltä parisuhteen päättäminen tuntuu? Miten erota puolisosta tunnetasolla? Mikä avuksi, jos entinen puoliso täyttää edelleen ajatukset? </vt:lpstr>
      <vt:lpstr>Ero ja irtipäästäminen</vt:lpstr>
      <vt:lpstr>Ajatuksia erosta pariterapeutin näkökulmasta</vt:lpstr>
      <vt:lpstr>Vaiheet</vt:lpstr>
      <vt:lpstr>Eroprosessi</vt:lpstr>
      <vt:lpstr>19 askeleen prosessi</vt:lpstr>
      <vt:lpstr>Eron käsittely</vt:lpstr>
      <vt:lpstr>Kokeile behavioraalisia tekniikoita</vt:lpstr>
      <vt:lpstr>Keinoja käsitellä erosurua</vt:lpstr>
      <vt:lpstr>Keinoja käsitellä erosurua</vt:lpstr>
      <vt:lpstr>Keinoja käsitellä erosurua</vt:lpstr>
      <vt:lpstr>Keinoja käsitellä erosurua</vt:lpstr>
      <vt:lpstr>Keinoja erosurua</vt:lpstr>
      <vt:lpstr>Keinoja käsitellä erosurua</vt:lpstr>
      <vt:lpstr>Jos eroat ja sinulla on alaikäisiä lapsia</vt:lpstr>
      <vt:lpstr>Mitä tehdä, jos entinen puoliso täyttää edelleen ajatukset?</vt:lpstr>
      <vt:lpstr>Vaikeat erot</vt:lpstr>
      <vt:lpstr>MIKÄ AUTTAA EROTESSA</vt:lpstr>
      <vt:lpstr>ERO TRAUMAATTISENA TAPAHTUMA</vt:lpstr>
      <vt:lpstr>ERO JA TUNTEET</vt:lpstr>
      <vt:lpstr>TUNTEIDEN TUNNISTAMINEN</vt:lpstr>
      <vt:lpstr>MIELESSÄ OLEVIA KYSYMYKSIÄ</vt:lpstr>
      <vt:lpstr>KIINTYMYSSUHDE</vt:lpstr>
      <vt:lpstr>Keinoja päästä eteen päin</vt:lpstr>
      <vt:lpstr>Lähteet</vt:lpstr>
    </vt:vector>
  </TitlesOfParts>
  <Company>Tampereen IT alue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Miltä parisuhteen päättäminen tuntuu? Miten erota puolisosta tunnetasolla? Mikä avuksi, jos entinen puoliso täyttää edelleen ajatukset?</dc:title>
  <dc:creator>Svedström-Koskinen Nina</dc:creator>
  <cp:lastModifiedBy>Svedström-Koskinen Nina</cp:lastModifiedBy>
  <cp:revision>6</cp:revision>
  <dcterms:created xsi:type="dcterms:W3CDTF">2024-03-29T17:52:51Z</dcterms:created>
  <dcterms:modified xsi:type="dcterms:W3CDTF">2025-10-16T08:33:53Z</dcterms:modified>
</cp:coreProperties>
</file>