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266" r:id="rId3"/>
    <p:sldId id="287" r:id="rId4"/>
    <p:sldId id="285" r:id="rId5"/>
    <p:sldId id="260" r:id="rId6"/>
    <p:sldId id="264" r:id="rId7"/>
    <p:sldId id="265" r:id="rId8"/>
    <p:sldId id="279" r:id="rId9"/>
    <p:sldId id="280" r:id="rId10"/>
    <p:sldId id="268" r:id="rId11"/>
    <p:sldId id="269" r:id="rId12"/>
    <p:sldId id="270" r:id="rId13"/>
    <p:sldId id="271" r:id="rId14"/>
    <p:sldId id="272" r:id="rId15"/>
    <p:sldId id="274" r:id="rId16"/>
    <p:sldId id="278" r:id="rId17"/>
    <p:sldId id="283" r:id="rId18"/>
    <p:sldId id="284" r:id="rId19"/>
    <p:sldId id="288" r:id="rId20"/>
    <p:sldId id="295" r:id="rId21"/>
    <p:sldId id="296" r:id="rId22"/>
    <p:sldId id="298" r:id="rId23"/>
    <p:sldId id="297" r:id="rId24"/>
    <p:sldId id="294" r:id="rId25"/>
    <p:sldId id="293" r:id="rId26"/>
    <p:sldId id="291" r:id="rId27"/>
    <p:sldId id="290" r:id="rId28"/>
    <p:sldId id="289" r:id="rId29"/>
    <p:sldId id="302" r:id="rId30"/>
    <p:sldId id="301" r:id="rId31"/>
    <p:sldId id="300" r:id="rId32"/>
    <p:sldId id="299" r:id="rId33"/>
    <p:sldId id="263" r:id="rId34"/>
  </p:sldIdLst>
  <p:sldSz cx="9144000" cy="6858000" type="screen4x3"/>
  <p:notesSz cx="6805613" cy="99441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18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582"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5B79F628-7830-4A6C-ADE9-614690A4E71D}" type="datetimeFigureOut">
              <a:rPr lang="fi-FI" smtClean="0"/>
              <a:t>19.9.2014</a:t>
            </a:fld>
            <a:endParaRPr lang="fi-FI"/>
          </a:p>
        </p:txBody>
      </p:sp>
      <p:sp>
        <p:nvSpPr>
          <p:cNvPr id="4" name="Alatunnisteen paikkamerkki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2B70E0B0-225F-4E49-98AA-B1B37E34808E}" type="slidenum">
              <a:rPr lang="fi-FI" smtClean="0"/>
              <a:t>‹#›</a:t>
            </a:fld>
            <a:endParaRPr lang="fi-FI"/>
          </a:p>
        </p:txBody>
      </p:sp>
    </p:spTree>
    <p:extLst>
      <p:ext uri="{BB962C8B-B14F-4D97-AF65-F5344CB8AC3E}">
        <p14:creationId xmlns:p14="http://schemas.microsoft.com/office/powerpoint/2010/main" val="33529605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ininen">
    <p:spTree>
      <p:nvGrpSpPr>
        <p:cNvPr id="1" name=""/>
        <p:cNvGrpSpPr/>
        <p:nvPr/>
      </p:nvGrpSpPr>
      <p:grpSpPr>
        <a:xfrm>
          <a:off x="0" y="0"/>
          <a:ext cx="0" cy="0"/>
          <a:chOff x="0" y="0"/>
          <a:chExt cx="0" cy="0"/>
        </a:xfrm>
      </p:grpSpPr>
      <p:sp>
        <p:nvSpPr>
          <p:cNvPr id="5" name="Suorakulmio 4"/>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Freeform 6"/>
          <p:cNvSpPr>
            <a:spLocks noEditPoints="1"/>
          </p:cNvSpPr>
          <p:nvPr userDrawn="1"/>
        </p:nvSpPr>
        <p:spPr bwMode="auto">
          <a:xfrm>
            <a:off x="1923371" y="2022928"/>
            <a:ext cx="5514975" cy="2363788"/>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07918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vihreä">
    <p:spTree>
      <p:nvGrpSpPr>
        <p:cNvPr id="1" name=""/>
        <p:cNvGrpSpPr/>
        <p:nvPr/>
      </p:nvGrpSpPr>
      <p:grpSpPr>
        <a:xfrm>
          <a:off x="0" y="0"/>
          <a:ext cx="0" cy="0"/>
          <a:chOff x="0" y="0"/>
          <a:chExt cx="0" cy="0"/>
        </a:xfrm>
      </p:grpSpPr>
      <p:sp>
        <p:nvSpPr>
          <p:cNvPr id="9" name="Suorakulmio 8"/>
          <p:cNvSpPr/>
          <p:nvPr userDrawn="1"/>
        </p:nvSpPr>
        <p:spPr>
          <a:xfrm>
            <a:off x="0" y="-1"/>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hasCustomPrompt="1"/>
          </p:nvPr>
        </p:nvSpPr>
        <p:spPr>
          <a:xfrm>
            <a:off x="685800" y="2391023"/>
            <a:ext cx="7772400" cy="1470025"/>
          </a:xfrm>
        </p:spPr>
        <p:txBody>
          <a:bodyPr>
            <a:normAutofit/>
          </a:bodyPr>
          <a:lstStyle>
            <a:lvl1pPr algn="ctr">
              <a:lnSpc>
                <a:spcPct val="85000"/>
              </a:lnSpc>
              <a:defRPr sz="4400">
                <a:solidFill>
                  <a:srgbClr val="FFFFFF"/>
                </a:solidFill>
              </a:defRPr>
            </a:lvl1pPr>
          </a:lstStyle>
          <a:p>
            <a:r>
              <a:rPr lang="fi-FI" dirty="0" smtClean="0"/>
              <a:t>Lisää otsikko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11495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isältö vihreä">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p:txBody>
          <a:bodyPr/>
          <a:lstStyle>
            <a:lvl1pPr>
              <a:defRPr baseline="0">
                <a:solidFill>
                  <a:srgbClr val="FFFFFF"/>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179083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Sisältö vihreä 2">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solidFill>
                  <a:schemeClr val="accent3"/>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828184"/>
                </a:solidFill>
              </a:defRPr>
            </a:lvl1pPr>
            <a:lvl2pPr>
              <a:defRPr>
                <a:solidFill>
                  <a:srgbClr val="828184"/>
                </a:solidFill>
              </a:defRPr>
            </a:lvl2pPr>
            <a:lvl3pPr>
              <a:defRPr>
                <a:solidFill>
                  <a:srgbClr val="828184"/>
                </a:solidFill>
              </a:defRPr>
            </a:lvl3pPr>
            <a:lvl4pPr>
              <a:defRPr>
                <a:solidFill>
                  <a:srgbClr val="828184"/>
                </a:solidFill>
              </a:defRPr>
            </a:lvl4pPr>
            <a:lvl5pPr>
              <a:defRPr>
                <a:solidFill>
                  <a:srgbClr val="828184"/>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091559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ila">
    <p:spTree>
      <p:nvGrpSpPr>
        <p:cNvPr id="1" name=""/>
        <p:cNvGrpSpPr/>
        <p:nvPr/>
      </p:nvGrpSpPr>
      <p:grpSpPr>
        <a:xfrm>
          <a:off x="0" y="0"/>
          <a:ext cx="0" cy="0"/>
          <a:chOff x="0" y="0"/>
          <a:chExt cx="0" cy="0"/>
        </a:xfrm>
      </p:grpSpPr>
      <p:sp>
        <p:nvSpPr>
          <p:cNvPr id="5" name="Suorakulmio 4"/>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Freeform 6"/>
          <p:cNvSpPr>
            <a:spLocks noEditPoints="1"/>
          </p:cNvSpPr>
          <p:nvPr userDrawn="1"/>
        </p:nvSpPr>
        <p:spPr bwMode="auto">
          <a:xfrm>
            <a:off x="1923371" y="2022928"/>
            <a:ext cx="5514975" cy="2363788"/>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658224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lila">
    <p:spTree>
      <p:nvGrpSpPr>
        <p:cNvPr id="1" name=""/>
        <p:cNvGrpSpPr/>
        <p:nvPr/>
      </p:nvGrpSpPr>
      <p:grpSpPr>
        <a:xfrm>
          <a:off x="0" y="0"/>
          <a:ext cx="0" cy="0"/>
          <a:chOff x="0" y="0"/>
          <a:chExt cx="0" cy="0"/>
        </a:xfrm>
      </p:grpSpPr>
      <p:sp>
        <p:nvSpPr>
          <p:cNvPr id="9" name="Suorakulmio 8"/>
          <p:cNvSpPr/>
          <p:nvPr userDrawn="1"/>
        </p:nvSpPr>
        <p:spPr>
          <a:xfrm>
            <a:off x="0" y="-1"/>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hasCustomPrompt="1"/>
          </p:nvPr>
        </p:nvSpPr>
        <p:spPr>
          <a:xfrm>
            <a:off x="685800" y="2391023"/>
            <a:ext cx="7772400" cy="1470025"/>
          </a:xfrm>
        </p:spPr>
        <p:txBody>
          <a:bodyPr>
            <a:normAutofit/>
          </a:bodyPr>
          <a:lstStyle>
            <a:lvl1pPr algn="ctr">
              <a:lnSpc>
                <a:spcPct val="85000"/>
              </a:lnSpc>
              <a:defRPr sz="4400">
                <a:solidFill>
                  <a:srgbClr val="FFFFFF"/>
                </a:solidFill>
              </a:defRPr>
            </a:lvl1pPr>
          </a:lstStyle>
          <a:p>
            <a:r>
              <a:rPr lang="fi-FI" dirty="0" smtClean="0"/>
              <a:t>Lisää otsikko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239065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isältö lila">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p:txBody>
          <a:bodyPr/>
          <a:lstStyle>
            <a:lvl1pPr>
              <a:defRPr baseline="0">
                <a:solidFill>
                  <a:srgbClr val="FFFFFF"/>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512493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Sisältö lila 2">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solidFill>
                  <a:schemeClr val="accent4"/>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828184"/>
                </a:solidFill>
              </a:defRPr>
            </a:lvl1pPr>
            <a:lvl2pPr>
              <a:defRPr>
                <a:solidFill>
                  <a:srgbClr val="828184"/>
                </a:solidFill>
              </a:defRPr>
            </a:lvl2pPr>
            <a:lvl3pPr>
              <a:defRPr>
                <a:solidFill>
                  <a:srgbClr val="828184"/>
                </a:solidFill>
              </a:defRPr>
            </a:lvl3pPr>
            <a:lvl4pPr>
              <a:defRPr>
                <a:solidFill>
                  <a:srgbClr val="828184"/>
                </a:solidFill>
              </a:defRPr>
            </a:lvl4pPr>
            <a:lvl5pPr>
              <a:defRPr>
                <a:solidFill>
                  <a:srgbClr val="828184"/>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648827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ummansininen">
    <p:spTree>
      <p:nvGrpSpPr>
        <p:cNvPr id="1" name=""/>
        <p:cNvGrpSpPr/>
        <p:nvPr/>
      </p:nvGrpSpPr>
      <p:grpSpPr>
        <a:xfrm>
          <a:off x="0" y="0"/>
          <a:ext cx="0" cy="0"/>
          <a:chOff x="0" y="0"/>
          <a:chExt cx="0" cy="0"/>
        </a:xfrm>
      </p:grpSpPr>
      <p:sp>
        <p:nvSpPr>
          <p:cNvPr id="5" name="Suorakulmio 4"/>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Freeform 6"/>
          <p:cNvSpPr>
            <a:spLocks noEditPoints="1"/>
          </p:cNvSpPr>
          <p:nvPr userDrawn="1"/>
        </p:nvSpPr>
        <p:spPr bwMode="auto">
          <a:xfrm>
            <a:off x="1923371" y="2022928"/>
            <a:ext cx="5514975" cy="2363788"/>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383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 tummansininen">
    <p:spTree>
      <p:nvGrpSpPr>
        <p:cNvPr id="1" name=""/>
        <p:cNvGrpSpPr/>
        <p:nvPr/>
      </p:nvGrpSpPr>
      <p:grpSpPr>
        <a:xfrm>
          <a:off x="0" y="0"/>
          <a:ext cx="0" cy="0"/>
          <a:chOff x="0" y="0"/>
          <a:chExt cx="0" cy="0"/>
        </a:xfrm>
      </p:grpSpPr>
      <p:sp>
        <p:nvSpPr>
          <p:cNvPr id="9" name="Suorakulmio 8"/>
          <p:cNvSpPr/>
          <p:nvPr userDrawn="1"/>
        </p:nvSpPr>
        <p:spPr>
          <a:xfrm>
            <a:off x="0" y="-1"/>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hasCustomPrompt="1"/>
          </p:nvPr>
        </p:nvSpPr>
        <p:spPr>
          <a:xfrm>
            <a:off x="685800" y="2391023"/>
            <a:ext cx="7772400" cy="1470025"/>
          </a:xfrm>
        </p:spPr>
        <p:txBody>
          <a:bodyPr>
            <a:normAutofit/>
          </a:bodyPr>
          <a:lstStyle>
            <a:lvl1pPr algn="ctr">
              <a:lnSpc>
                <a:spcPct val="85000"/>
              </a:lnSpc>
              <a:defRPr sz="4400">
                <a:solidFill>
                  <a:srgbClr val="FFFFFF"/>
                </a:solidFill>
              </a:defRPr>
            </a:lvl1pPr>
          </a:lstStyle>
          <a:p>
            <a:r>
              <a:rPr lang="fi-FI" dirty="0" smtClean="0"/>
              <a:t>Lisää otsikko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075597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Sisältö tummansininen">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p:txBody>
          <a:bodyPr/>
          <a:lstStyle>
            <a:lvl1pPr>
              <a:defRPr baseline="0">
                <a:solidFill>
                  <a:srgbClr val="FFFFFF"/>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99797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sininen">
    <p:spTree>
      <p:nvGrpSpPr>
        <p:cNvPr id="1" name=""/>
        <p:cNvGrpSpPr/>
        <p:nvPr/>
      </p:nvGrpSpPr>
      <p:grpSpPr>
        <a:xfrm>
          <a:off x="0" y="0"/>
          <a:ext cx="0" cy="0"/>
          <a:chOff x="0" y="0"/>
          <a:chExt cx="0" cy="0"/>
        </a:xfrm>
      </p:grpSpPr>
      <p:sp>
        <p:nvSpPr>
          <p:cNvPr id="9" name="Suorakulmio 8"/>
          <p:cNvSpPr/>
          <p:nvPr userDrawn="1"/>
        </p:nvSpPr>
        <p:spPr>
          <a:xfrm>
            <a:off x="0" y="-1"/>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hasCustomPrompt="1"/>
          </p:nvPr>
        </p:nvSpPr>
        <p:spPr>
          <a:xfrm>
            <a:off x="685800" y="2391023"/>
            <a:ext cx="7772400" cy="1470025"/>
          </a:xfrm>
        </p:spPr>
        <p:txBody>
          <a:bodyPr>
            <a:normAutofit/>
          </a:bodyPr>
          <a:lstStyle>
            <a:lvl1pPr algn="ctr">
              <a:lnSpc>
                <a:spcPct val="85000"/>
              </a:lnSpc>
              <a:defRPr sz="4400">
                <a:solidFill>
                  <a:srgbClr val="FFFFFF"/>
                </a:solidFill>
              </a:defRPr>
            </a:lvl1pPr>
          </a:lstStyle>
          <a:p>
            <a:r>
              <a:rPr lang="fi-FI" dirty="0" smtClean="0"/>
              <a:t>Lisää otsikko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046489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isältö tummansininen 2">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solidFill>
                  <a:schemeClr val="accent5"/>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828184"/>
                </a:solidFill>
              </a:defRPr>
            </a:lvl1pPr>
            <a:lvl2pPr>
              <a:defRPr>
                <a:solidFill>
                  <a:srgbClr val="828184"/>
                </a:solidFill>
              </a:defRPr>
            </a:lvl2pPr>
            <a:lvl3pPr>
              <a:defRPr>
                <a:solidFill>
                  <a:srgbClr val="828184"/>
                </a:solidFill>
              </a:defRPr>
            </a:lvl3pPr>
            <a:lvl4pPr>
              <a:defRPr>
                <a:solidFill>
                  <a:srgbClr val="828184"/>
                </a:solidFill>
              </a:defRPr>
            </a:lvl4pPr>
            <a:lvl5pPr>
              <a:defRPr>
                <a:solidFill>
                  <a:srgbClr val="828184"/>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063555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tsikollinen kuva">
    <p:spTree>
      <p:nvGrpSpPr>
        <p:cNvPr id="1" name=""/>
        <p:cNvGrpSpPr/>
        <p:nvPr/>
      </p:nvGrpSpPr>
      <p:grpSpPr>
        <a:xfrm>
          <a:off x="0" y="0"/>
          <a:ext cx="0" cy="0"/>
          <a:chOff x="0" y="0"/>
          <a:chExt cx="0" cy="0"/>
        </a:xfrm>
      </p:grpSpPr>
      <p:sp>
        <p:nvSpPr>
          <p:cNvPr id="3" name="Kuvan paikkamerkki 2"/>
          <p:cNvSpPr>
            <a:spLocks noGrp="1"/>
          </p:cNvSpPr>
          <p:nvPr>
            <p:ph type="pic" idx="1"/>
          </p:nvPr>
        </p:nvSpPr>
        <p:spPr>
          <a:xfrm>
            <a:off x="0" y="0"/>
            <a:ext cx="9144000" cy="68580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2" name="Otsikko 1"/>
          <p:cNvSpPr>
            <a:spLocks noGrp="1"/>
          </p:cNvSpPr>
          <p:nvPr>
            <p:ph type="title" hasCustomPrompt="1"/>
          </p:nvPr>
        </p:nvSpPr>
        <p:spPr>
          <a:xfrm>
            <a:off x="503830" y="2784377"/>
            <a:ext cx="8172626" cy="532138"/>
          </a:xfrm>
        </p:spPr>
        <p:txBody>
          <a:bodyPr anchor="t" anchorCtr="0">
            <a:noAutofit/>
          </a:bodyPr>
          <a:lstStyle>
            <a:lvl1pPr algn="l">
              <a:lnSpc>
                <a:spcPct val="80000"/>
              </a:lnSpc>
              <a:defRPr sz="4400" b="1">
                <a:solidFill>
                  <a:srgbClr val="FFFFFF"/>
                </a:solidFill>
              </a:defRPr>
            </a:lvl1pPr>
          </a:lstStyle>
          <a:p>
            <a:r>
              <a:rPr lang="fi-FI" dirty="0" smtClean="0"/>
              <a:t>Otsikko</a:t>
            </a:r>
            <a:endParaRPr lang="fi-FI" dirty="0"/>
          </a:p>
        </p:txBody>
      </p:sp>
      <p:sp>
        <p:nvSpPr>
          <p:cNvPr id="10" name="Freeform 6"/>
          <p:cNvSpPr>
            <a:spLocks noEditPoints="1"/>
          </p:cNvSpPr>
          <p:nvPr userDrawn="1"/>
        </p:nvSpPr>
        <p:spPr bwMode="auto">
          <a:xfrm>
            <a:off x="7765143" y="6124670"/>
            <a:ext cx="1139371" cy="488350"/>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761703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solidFill>
                  <a:schemeClr val="accent6"/>
                </a:solidFill>
              </a:defRPr>
            </a:lvl1pPr>
          </a:lstStyle>
          <a:p>
            <a:r>
              <a:rPr lang="fi-FI" dirty="0" smtClean="0"/>
              <a:t>Lisää otsikko napsauttamalla</a:t>
            </a:r>
            <a:endParaRPr lang="fi-FI" dirty="0"/>
          </a:p>
        </p:txBody>
      </p:sp>
      <p:sp>
        <p:nvSpPr>
          <p:cNvPr id="3" name="Sisällön paikkamerkki 2"/>
          <p:cNvSpPr>
            <a:spLocks noGrp="1"/>
          </p:cNvSpPr>
          <p:nvPr>
            <p:ph sz="half" idx="1"/>
          </p:nvPr>
        </p:nvSpPr>
        <p:spPr>
          <a:xfrm>
            <a:off x="457200" y="1600200"/>
            <a:ext cx="4038600" cy="4525963"/>
          </a:xfrm>
        </p:spPr>
        <p:txBody>
          <a:bodyPr>
            <a:normAutofit/>
          </a:bodyPr>
          <a:lstStyle>
            <a:lvl1pPr>
              <a:defRPr sz="2200">
                <a:solidFill>
                  <a:schemeClr val="accent6"/>
                </a:solidFill>
              </a:defRPr>
            </a:lvl1pPr>
            <a:lvl2pPr>
              <a:defRPr sz="2200">
                <a:solidFill>
                  <a:schemeClr val="accent6"/>
                </a:solidFill>
              </a:defRPr>
            </a:lvl2pPr>
            <a:lvl3pPr>
              <a:defRPr sz="2200">
                <a:solidFill>
                  <a:schemeClr val="accent6"/>
                </a:solidFill>
              </a:defRPr>
            </a:lvl3pPr>
            <a:lvl4pPr>
              <a:defRPr sz="2200">
                <a:solidFill>
                  <a:schemeClr val="accent6"/>
                </a:solidFill>
              </a:defRPr>
            </a:lvl4pPr>
            <a:lvl5pPr>
              <a:defRPr sz="2200">
                <a:solidFill>
                  <a:schemeClr val="accent6"/>
                </a:solidFill>
              </a:defRPr>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normAutofit/>
          </a:bodyPr>
          <a:lstStyle>
            <a:lvl1pPr>
              <a:defRPr sz="2200">
                <a:solidFill>
                  <a:schemeClr val="accent6"/>
                </a:solidFill>
              </a:defRPr>
            </a:lvl1pPr>
            <a:lvl2pPr>
              <a:defRPr sz="2200">
                <a:solidFill>
                  <a:schemeClr val="accent6"/>
                </a:solidFill>
              </a:defRPr>
            </a:lvl2pPr>
            <a:lvl3pPr>
              <a:defRPr sz="2200">
                <a:solidFill>
                  <a:schemeClr val="accent6"/>
                </a:solidFill>
              </a:defRPr>
            </a:lvl3pPr>
            <a:lvl4pPr>
              <a:defRPr sz="2200">
                <a:solidFill>
                  <a:schemeClr val="accent6"/>
                </a:solidFill>
              </a:defRPr>
            </a:lvl4pPr>
            <a:lvl5pPr>
              <a:defRPr sz="2200">
                <a:solidFill>
                  <a:schemeClr val="accent6"/>
                </a:solidFill>
              </a:defRPr>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4"/>
          <p:cNvSpPr>
            <a:spLocks noGrp="1"/>
          </p:cNvSpPr>
          <p:nvPr>
            <p:ph type="dt" sz="half" idx="10"/>
          </p:nvPr>
        </p:nvSpPr>
        <p:spPr/>
        <p:txBody>
          <a:bodyPr/>
          <a:lstStyle/>
          <a:p>
            <a:fld id="{128914EE-1A62-4B13-911F-5807B689E52C}" type="datetimeFigureOut">
              <a:rPr lang="fi-FI" smtClean="0"/>
              <a:t>19.9.2014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D236361-CC42-41B8-827B-7F8A8A1D8E31}" type="slidenum">
              <a:rPr lang="fi-FI" smtClean="0"/>
              <a:t>‹#›</a:t>
            </a:fld>
            <a:endParaRPr lang="fi-FI"/>
          </a:p>
        </p:txBody>
      </p:sp>
    </p:spTree>
    <p:extLst>
      <p:ext uri="{BB962C8B-B14F-4D97-AF65-F5344CB8AC3E}">
        <p14:creationId xmlns:p14="http://schemas.microsoft.com/office/powerpoint/2010/main" val="652877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28914EE-1A62-4B13-911F-5807B689E52C}" type="datetimeFigureOut">
              <a:rPr lang="fi-FI" smtClean="0"/>
              <a:t>19.9.2014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9D236361-CC42-41B8-827B-7F8A8A1D8E31}" type="slidenum">
              <a:rPr lang="fi-FI" smtClean="0"/>
              <a:t>‹#›</a:t>
            </a:fld>
            <a:endParaRPr lang="fi-FI"/>
          </a:p>
        </p:txBody>
      </p:sp>
    </p:spTree>
    <p:extLst>
      <p:ext uri="{BB962C8B-B14F-4D97-AF65-F5344CB8AC3E}">
        <p14:creationId xmlns:p14="http://schemas.microsoft.com/office/powerpoint/2010/main" val="674945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gosivu 1">
    <p:spTree>
      <p:nvGrpSpPr>
        <p:cNvPr id="1" name=""/>
        <p:cNvGrpSpPr/>
        <p:nvPr/>
      </p:nvGrpSpPr>
      <p:grpSpPr>
        <a:xfrm>
          <a:off x="0" y="0"/>
          <a:ext cx="0" cy="0"/>
          <a:chOff x="0" y="0"/>
          <a:chExt cx="0" cy="0"/>
        </a:xfrm>
      </p:grpSpPr>
      <p:sp>
        <p:nvSpPr>
          <p:cNvPr id="3" name="Kuvan paikkamerkki 2"/>
          <p:cNvSpPr>
            <a:spLocks noGrp="1"/>
          </p:cNvSpPr>
          <p:nvPr>
            <p:ph type="pic" idx="1" hasCustomPrompt="1"/>
          </p:nvPr>
        </p:nvSpPr>
        <p:spPr>
          <a:xfrm>
            <a:off x="827584" y="1096278"/>
            <a:ext cx="5256584" cy="1480457"/>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2" name="Otsikko 1"/>
          <p:cNvSpPr>
            <a:spLocks noGrp="1"/>
          </p:cNvSpPr>
          <p:nvPr>
            <p:ph type="title" hasCustomPrompt="1"/>
          </p:nvPr>
        </p:nvSpPr>
        <p:spPr>
          <a:xfrm>
            <a:off x="162202" y="203200"/>
            <a:ext cx="8172626" cy="413657"/>
          </a:xfrm>
        </p:spPr>
        <p:txBody>
          <a:bodyPr anchor="t" anchorCtr="0">
            <a:noAutofit/>
          </a:bodyPr>
          <a:lstStyle>
            <a:lvl1pPr algn="l">
              <a:lnSpc>
                <a:spcPct val="80000"/>
              </a:lnSpc>
              <a:defRPr sz="2000" b="0">
                <a:solidFill>
                  <a:srgbClr val="828184"/>
                </a:solidFill>
                <a:latin typeface="+mn-lt"/>
              </a:defRPr>
            </a:lvl1pPr>
          </a:lstStyle>
          <a:p>
            <a:r>
              <a:rPr lang="fi-FI" dirty="0" smtClean="0"/>
              <a:t>Otsikko</a:t>
            </a:r>
            <a:endParaRPr lang="fi-FI" dirty="0"/>
          </a:p>
        </p:txBody>
      </p:sp>
      <p:sp>
        <p:nvSpPr>
          <p:cNvPr id="10" name="Freeform 6"/>
          <p:cNvSpPr>
            <a:spLocks noEditPoints="1"/>
          </p:cNvSpPr>
          <p:nvPr userDrawn="1"/>
        </p:nvSpPr>
        <p:spPr bwMode="auto">
          <a:xfrm>
            <a:off x="7765143" y="6124670"/>
            <a:ext cx="1139371" cy="488350"/>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Kuvan paikkamerkki 2"/>
          <p:cNvSpPr>
            <a:spLocks noGrp="1"/>
          </p:cNvSpPr>
          <p:nvPr>
            <p:ph type="pic" idx="10" hasCustomPrompt="1"/>
          </p:nvPr>
        </p:nvSpPr>
        <p:spPr>
          <a:xfrm>
            <a:off x="827584" y="2884647"/>
            <a:ext cx="5256584" cy="1480457"/>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8" name="Kuvan paikkamerkki 2"/>
          <p:cNvSpPr>
            <a:spLocks noGrp="1"/>
          </p:cNvSpPr>
          <p:nvPr>
            <p:ph type="pic" idx="11" hasCustomPrompt="1"/>
          </p:nvPr>
        </p:nvSpPr>
        <p:spPr>
          <a:xfrm>
            <a:off x="827584" y="4623250"/>
            <a:ext cx="5256584" cy="1480457"/>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Tree>
    <p:extLst>
      <p:ext uri="{BB962C8B-B14F-4D97-AF65-F5344CB8AC3E}">
        <p14:creationId xmlns:p14="http://schemas.microsoft.com/office/powerpoint/2010/main" val="39290198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ogosivu 2">
    <p:spTree>
      <p:nvGrpSpPr>
        <p:cNvPr id="1" name=""/>
        <p:cNvGrpSpPr/>
        <p:nvPr/>
      </p:nvGrpSpPr>
      <p:grpSpPr>
        <a:xfrm>
          <a:off x="0" y="0"/>
          <a:ext cx="0" cy="0"/>
          <a:chOff x="0" y="0"/>
          <a:chExt cx="0" cy="0"/>
        </a:xfrm>
      </p:grpSpPr>
      <p:sp>
        <p:nvSpPr>
          <p:cNvPr id="3" name="Kuvan paikkamerkki 2"/>
          <p:cNvSpPr>
            <a:spLocks noGrp="1"/>
          </p:cNvSpPr>
          <p:nvPr>
            <p:ph type="pic" idx="1" hasCustomPrompt="1"/>
          </p:nvPr>
        </p:nvSpPr>
        <p:spPr>
          <a:xfrm>
            <a:off x="539552" y="4732294"/>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2" name="Otsikko 1"/>
          <p:cNvSpPr>
            <a:spLocks noGrp="1"/>
          </p:cNvSpPr>
          <p:nvPr>
            <p:ph type="title" hasCustomPrompt="1"/>
          </p:nvPr>
        </p:nvSpPr>
        <p:spPr>
          <a:xfrm>
            <a:off x="162202" y="332656"/>
            <a:ext cx="8172626" cy="413657"/>
          </a:xfrm>
        </p:spPr>
        <p:txBody>
          <a:bodyPr anchor="t" anchorCtr="0">
            <a:noAutofit/>
          </a:bodyPr>
          <a:lstStyle>
            <a:lvl1pPr algn="l">
              <a:lnSpc>
                <a:spcPct val="80000"/>
              </a:lnSpc>
              <a:defRPr sz="2000" b="0">
                <a:solidFill>
                  <a:srgbClr val="828184"/>
                </a:solidFill>
                <a:latin typeface="+mn-lt"/>
              </a:defRPr>
            </a:lvl1pPr>
          </a:lstStyle>
          <a:p>
            <a:r>
              <a:rPr lang="fi-FI" dirty="0" smtClean="0"/>
              <a:t>Otsikko</a:t>
            </a:r>
            <a:endParaRPr lang="fi-FI" dirty="0"/>
          </a:p>
        </p:txBody>
      </p:sp>
      <p:sp>
        <p:nvSpPr>
          <p:cNvPr id="10" name="Freeform 6"/>
          <p:cNvSpPr>
            <a:spLocks noEditPoints="1"/>
          </p:cNvSpPr>
          <p:nvPr userDrawn="1"/>
        </p:nvSpPr>
        <p:spPr bwMode="auto">
          <a:xfrm>
            <a:off x="7765143" y="6124670"/>
            <a:ext cx="1139371" cy="488350"/>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cxnSp>
        <p:nvCxnSpPr>
          <p:cNvPr id="6" name="Suora yhdysviiva 5"/>
          <p:cNvCxnSpPr/>
          <p:nvPr userDrawn="1"/>
        </p:nvCxnSpPr>
        <p:spPr>
          <a:xfrm>
            <a:off x="251520" y="260648"/>
            <a:ext cx="8652994"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userDrawn="1"/>
        </p:nvCxnSpPr>
        <p:spPr>
          <a:xfrm>
            <a:off x="251520" y="3767269"/>
            <a:ext cx="8652994"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Kuvan paikkamerkki 2"/>
          <p:cNvSpPr>
            <a:spLocks noGrp="1"/>
          </p:cNvSpPr>
          <p:nvPr>
            <p:ph type="pic" idx="11" hasCustomPrompt="1"/>
          </p:nvPr>
        </p:nvSpPr>
        <p:spPr>
          <a:xfrm>
            <a:off x="3333552" y="4732294"/>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14" name="Kuvan paikkamerkki 2"/>
          <p:cNvSpPr>
            <a:spLocks noGrp="1"/>
          </p:cNvSpPr>
          <p:nvPr>
            <p:ph type="pic" idx="12" hasCustomPrompt="1"/>
          </p:nvPr>
        </p:nvSpPr>
        <p:spPr>
          <a:xfrm>
            <a:off x="6105781" y="4732294"/>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18" name="Tekstin paikkamerkki 17"/>
          <p:cNvSpPr>
            <a:spLocks noGrp="1"/>
          </p:cNvSpPr>
          <p:nvPr>
            <p:ph type="body" sz="quarter" idx="16" hasCustomPrompt="1"/>
          </p:nvPr>
        </p:nvSpPr>
        <p:spPr>
          <a:xfrm>
            <a:off x="162202" y="3839525"/>
            <a:ext cx="6624637" cy="431800"/>
          </a:xfrm>
        </p:spPr>
        <p:txBody>
          <a:bodyPr>
            <a:normAutofit/>
          </a:bodyPr>
          <a:lstStyle>
            <a:lvl1pPr marL="0" indent="0">
              <a:buFontTx/>
              <a:buNone/>
              <a:defRPr sz="2000">
                <a:solidFill>
                  <a:schemeClr val="accent6"/>
                </a:solidFill>
              </a:defRPr>
            </a:lvl1pPr>
          </a:lstStyle>
          <a:p>
            <a:pPr lvl="0"/>
            <a:r>
              <a:rPr lang="fi-FI" dirty="0" smtClean="0"/>
              <a:t>Otsikko</a:t>
            </a:r>
            <a:endParaRPr lang="fi-FI" dirty="0"/>
          </a:p>
        </p:txBody>
      </p:sp>
      <p:sp>
        <p:nvSpPr>
          <p:cNvPr id="26" name="Kuvan paikkamerkki 2"/>
          <p:cNvSpPr>
            <a:spLocks noGrp="1"/>
          </p:cNvSpPr>
          <p:nvPr>
            <p:ph type="pic" idx="17" hasCustomPrompt="1"/>
          </p:nvPr>
        </p:nvSpPr>
        <p:spPr>
          <a:xfrm>
            <a:off x="539552" y="1299665"/>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27" name="Kuvan paikkamerkki 2"/>
          <p:cNvSpPr>
            <a:spLocks noGrp="1"/>
          </p:cNvSpPr>
          <p:nvPr>
            <p:ph type="pic" idx="18" hasCustomPrompt="1"/>
          </p:nvPr>
        </p:nvSpPr>
        <p:spPr>
          <a:xfrm>
            <a:off x="3333552" y="1299665"/>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
        <p:nvSpPr>
          <p:cNvPr id="28" name="Kuvan paikkamerkki 2"/>
          <p:cNvSpPr>
            <a:spLocks noGrp="1"/>
          </p:cNvSpPr>
          <p:nvPr>
            <p:ph type="pic" idx="19" hasCustomPrompt="1"/>
          </p:nvPr>
        </p:nvSpPr>
        <p:spPr>
          <a:xfrm>
            <a:off x="6105781" y="1299665"/>
            <a:ext cx="2520280" cy="133644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Logo</a:t>
            </a:r>
            <a:endParaRPr lang="fi-FI" dirty="0"/>
          </a:p>
        </p:txBody>
      </p:sp>
    </p:spTree>
    <p:extLst>
      <p:ext uri="{BB962C8B-B14F-4D97-AF65-F5344CB8AC3E}">
        <p14:creationId xmlns:p14="http://schemas.microsoft.com/office/powerpoint/2010/main" val="195440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sältö sininen">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p:txBody>
          <a:bodyPr/>
          <a:lstStyle>
            <a:lvl1pPr>
              <a:defRPr baseline="0">
                <a:solidFill>
                  <a:srgbClr val="FFFFFF"/>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2402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isältö sininen 2">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solidFill>
                  <a:schemeClr val="accent1"/>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828184"/>
                </a:solidFill>
              </a:defRPr>
            </a:lvl1pPr>
            <a:lvl2pPr>
              <a:defRPr>
                <a:solidFill>
                  <a:srgbClr val="828184"/>
                </a:solidFill>
              </a:defRPr>
            </a:lvl2pPr>
            <a:lvl3pPr>
              <a:defRPr>
                <a:solidFill>
                  <a:srgbClr val="828184"/>
                </a:solidFill>
              </a:defRPr>
            </a:lvl3pPr>
            <a:lvl4pPr>
              <a:defRPr>
                <a:solidFill>
                  <a:srgbClr val="828184"/>
                </a:solidFill>
              </a:defRPr>
            </a:lvl4pPr>
            <a:lvl5pPr>
              <a:defRPr>
                <a:solidFill>
                  <a:srgbClr val="828184"/>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188731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unainen">
    <p:spTree>
      <p:nvGrpSpPr>
        <p:cNvPr id="1" name=""/>
        <p:cNvGrpSpPr/>
        <p:nvPr/>
      </p:nvGrpSpPr>
      <p:grpSpPr>
        <a:xfrm>
          <a:off x="0" y="0"/>
          <a:ext cx="0" cy="0"/>
          <a:chOff x="0" y="0"/>
          <a:chExt cx="0" cy="0"/>
        </a:xfrm>
      </p:grpSpPr>
      <p:sp>
        <p:nvSpPr>
          <p:cNvPr id="5" name="Suorakulmio 4"/>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Freeform 6"/>
          <p:cNvSpPr>
            <a:spLocks noEditPoints="1"/>
          </p:cNvSpPr>
          <p:nvPr userDrawn="1"/>
        </p:nvSpPr>
        <p:spPr bwMode="auto">
          <a:xfrm>
            <a:off x="1923371" y="2022928"/>
            <a:ext cx="5514975" cy="2363788"/>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26950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punainen">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hasCustomPrompt="1"/>
          </p:nvPr>
        </p:nvSpPr>
        <p:spPr>
          <a:xfrm>
            <a:off x="685800" y="2391023"/>
            <a:ext cx="7772400" cy="1470025"/>
          </a:xfrm>
        </p:spPr>
        <p:txBody>
          <a:bodyPr>
            <a:normAutofit/>
          </a:bodyPr>
          <a:lstStyle>
            <a:lvl1pPr algn="ctr">
              <a:lnSpc>
                <a:spcPct val="85000"/>
              </a:lnSpc>
              <a:defRPr sz="4400">
                <a:solidFill>
                  <a:srgbClr val="FFFFFF"/>
                </a:solidFill>
              </a:defRPr>
            </a:lvl1pPr>
          </a:lstStyle>
          <a:p>
            <a:r>
              <a:rPr lang="fi-FI" dirty="0" smtClean="0"/>
              <a:t>Lisää otsikko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766086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isältö punainen">
    <p:spTree>
      <p:nvGrpSpPr>
        <p:cNvPr id="1" name=""/>
        <p:cNvGrpSpPr/>
        <p:nvPr/>
      </p:nvGrpSpPr>
      <p:grpSpPr>
        <a:xfrm>
          <a:off x="0" y="0"/>
          <a:ext cx="0" cy="0"/>
          <a:chOff x="0" y="0"/>
          <a:chExt cx="0" cy="0"/>
        </a:xfrm>
      </p:grpSpPr>
      <p:sp>
        <p:nvSpPr>
          <p:cNvPr id="9" name="Suorakulmio 8"/>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p:txBody>
          <a:bodyPr/>
          <a:lstStyle>
            <a:lvl1pPr>
              <a:defRPr baseline="0">
                <a:solidFill>
                  <a:srgbClr val="FFFFFF"/>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414052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Sisältö punainen 2">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solidFill>
                  <a:schemeClr val="accent2"/>
                </a:solidFill>
              </a:defRPr>
            </a:lvl1pPr>
          </a:lstStyle>
          <a:p>
            <a:r>
              <a:rPr lang="fi-FI" dirty="0" smtClean="0"/>
              <a:t>Lisää otsikko napsauttamalla</a:t>
            </a:r>
            <a:endParaRPr lang="fi-FI" dirty="0"/>
          </a:p>
        </p:txBody>
      </p:sp>
      <p:sp>
        <p:nvSpPr>
          <p:cNvPr id="3" name="Sisällön paikkamerkki 2"/>
          <p:cNvSpPr>
            <a:spLocks noGrp="1"/>
          </p:cNvSpPr>
          <p:nvPr>
            <p:ph idx="1" hasCustomPrompt="1"/>
          </p:nvPr>
        </p:nvSpPr>
        <p:spPr/>
        <p:txBody>
          <a:bodyPr/>
          <a:lstStyle>
            <a:lvl1pPr marL="0" indent="0">
              <a:buFontTx/>
              <a:buNone/>
              <a:defRPr>
                <a:solidFill>
                  <a:srgbClr val="828184"/>
                </a:solidFill>
              </a:defRPr>
            </a:lvl1pPr>
            <a:lvl2pPr>
              <a:defRPr>
                <a:solidFill>
                  <a:srgbClr val="828184"/>
                </a:solidFill>
              </a:defRPr>
            </a:lvl2pPr>
            <a:lvl3pPr>
              <a:defRPr>
                <a:solidFill>
                  <a:srgbClr val="828184"/>
                </a:solidFill>
              </a:defRPr>
            </a:lvl3pPr>
            <a:lvl4pPr>
              <a:defRPr>
                <a:solidFill>
                  <a:srgbClr val="828184"/>
                </a:solidFill>
              </a:defRPr>
            </a:lvl4pPr>
            <a:lvl5pPr>
              <a:defRPr>
                <a:solidFill>
                  <a:srgbClr val="828184"/>
                </a:solidFill>
              </a:defRPr>
            </a:lvl5p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Freeform 6"/>
          <p:cNvSpPr>
            <a:spLocks noEditPoints="1"/>
          </p:cNvSpPr>
          <p:nvPr userDrawn="1"/>
        </p:nvSpPr>
        <p:spPr bwMode="auto">
          <a:xfrm>
            <a:off x="7754303" y="6128322"/>
            <a:ext cx="1138177" cy="487837"/>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74538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hreä">
    <p:spTree>
      <p:nvGrpSpPr>
        <p:cNvPr id="1" name=""/>
        <p:cNvGrpSpPr/>
        <p:nvPr/>
      </p:nvGrpSpPr>
      <p:grpSpPr>
        <a:xfrm>
          <a:off x="0" y="0"/>
          <a:ext cx="0" cy="0"/>
          <a:chOff x="0" y="0"/>
          <a:chExt cx="0" cy="0"/>
        </a:xfrm>
      </p:grpSpPr>
      <p:sp>
        <p:nvSpPr>
          <p:cNvPr id="5" name="Suorakulmio 4"/>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Freeform 6"/>
          <p:cNvSpPr>
            <a:spLocks noEditPoints="1"/>
          </p:cNvSpPr>
          <p:nvPr userDrawn="1"/>
        </p:nvSpPr>
        <p:spPr bwMode="auto">
          <a:xfrm>
            <a:off x="1923371" y="2022928"/>
            <a:ext cx="5514975" cy="2363788"/>
          </a:xfrm>
          <a:custGeom>
            <a:avLst/>
            <a:gdLst>
              <a:gd name="T0" fmla="*/ 69 w 3474"/>
              <a:gd name="T1" fmla="*/ 1453 h 1489"/>
              <a:gd name="T2" fmla="*/ 7 w 3474"/>
              <a:gd name="T3" fmla="*/ 1384 h 1489"/>
              <a:gd name="T4" fmla="*/ 0 w 3474"/>
              <a:gd name="T5" fmla="*/ 380 h 1489"/>
              <a:gd name="T6" fmla="*/ 940 w 3474"/>
              <a:gd name="T7" fmla="*/ 380 h 1489"/>
              <a:gd name="T8" fmla="*/ 1057 w 3474"/>
              <a:gd name="T9" fmla="*/ 428 h 1489"/>
              <a:gd name="T10" fmla="*/ 1082 w 3474"/>
              <a:gd name="T11" fmla="*/ 541 h 1489"/>
              <a:gd name="T12" fmla="*/ 1031 w 3474"/>
              <a:gd name="T13" fmla="*/ 622 h 1489"/>
              <a:gd name="T14" fmla="*/ 516 w 3474"/>
              <a:gd name="T15" fmla="*/ 1138 h 1489"/>
              <a:gd name="T16" fmla="*/ 240 w 3474"/>
              <a:gd name="T17" fmla="*/ 1413 h 1489"/>
              <a:gd name="T18" fmla="*/ 149 w 3474"/>
              <a:gd name="T19" fmla="*/ 1464 h 1489"/>
              <a:gd name="T20" fmla="*/ 954 w 3474"/>
              <a:gd name="T21" fmla="*/ 1282 h 1489"/>
              <a:gd name="T22" fmla="*/ 737 w 3474"/>
              <a:gd name="T23" fmla="*/ 1459 h 1489"/>
              <a:gd name="T24" fmla="*/ 660 w 3474"/>
              <a:gd name="T25" fmla="*/ 1365 h 1489"/>
              <a:gd name="T26" fmla="*/ 681 w 3474"/>
              <a:gd name="T27" fmla="*/ 1265 h 1489"/>
              <a:gd name="T28" fmla="*/ 739 w 3474"/>
              <a:gd name="T29" fmla="*/ 1199 h 1489"/>
              <a:gd name="T30" fmla="*/ 1226 w 3474"/>
              <a:gd name="T31" fmla="*/ 712 h 1489"/>
              <a:gd name="T32" fmla="*/ 1505 w 3474"/>
              <a:gd name="T33" fmla="*/ 435 h 1489"/>
              <a:gd name="T34" fmla="*/ 1595 w 3474"/>
              <a:gd name="T35" fmla="*/ 384 h 1489"/>
              <a:gd name="T36" fmla="*/ 1653 w 3474"/>
              <a:gd name="T37" fmla="*/ 387 h 1489"/>
              <a:gd name="T38" fmla="*/ 1716 w 3474"/>
              <a:gd name="T39" fmla="*/ 430 h 1489"/>
              <a:gd name="T40" fmla="*/ 1745 w 3474"/>
              <a:gd name="T41" fmla="*/ 528 h 1489"/>
              <a:gd name="T42" fmla="*/ 2180 w 3474"/>
              <a:gd name="T43" fmla="*/ 119 h 1489"/>
              <a:gd name="T44" fmla="*/ 2810 w 3474"/>
              <a:gd name="T45" fmla="*/ 595 h 1489"/>
              <a:gd name="T46" fmla="*/ 2651 w 3474"/>
              <a:gd name="T47" fmla="*/ 704 h 1489"/>
              <a:gd name="T48" fmla="*/ 2576 w 3474"/>
              <a:gd name="T49" fmla="*/ 888 h 1489"/>
              <a:gd name="T50" fmla="*/ 2614 w 3474"/>
              <a:gd name="T51" fmla="*/ 1090 h 1489"/>
              <a:gd name="T52" fmla="*/ 2751 w 3474"/>
              <a:gd name="T53" fmla="*/ 1228 h 1489"/>
              <a:gd name="T54" fmla="*/ 2946 w 3474"/>
              <a:gd name="T55" fmla="*/ 1269 h 1489"/>
              <a:gd name="T56" fmla="*/ 3127 w 3474"/>
              <a:gd name="T57" fmla="*/ 1192 h 1489"/>
              <a:gd name="T58" fmla="*/ 3234 w 3474"/>
              <a:gd name="T59" fmla="*/ 1029 h 1489"/>
              <a:gd name="T60" fmla="*/ 3234 w 3474"/>
              <a:gd name="T61" fmla="*/ 821 h 1489"/>
              <a:gd name="T62" fmla="*/ 3127 w 3474"/>
              <a:gd name="T63" fmla="*/ 658 h 1489"/>
              <a:gd name="T64" fmla="*/ 2946 w 3474"/>
              <a:gd name="T65" fmla="*/ 581 h 1489"/>
              <a:gd name="T66" fmla="*/ 2799 w 3474"/>
              <a:gd name="T67" fmla="*/ 1478 h 1489"/>
              <a:gd name="T68" fmla="*/ 2643 w 3474"/>
              <a:gd name="T69" fmla="*/ 1420 h 1489"/>
              <a:gd name="T70" fmla="*/ 2515 w 3474"/>
              <a:gd name="T71" fmla="*/ 1322 h 1489"/>
              <a:gd name="T72" fmla="*/ 2417 w 3474"/>
              <a:gd name="T73" fmla="*/ 1194 h 1489"/>
              <a:gd name="T74" fmla="*/ 2359 w 3474"/>
              <a:gd name="T75" fmla="*/ 1038 h 1489"/>
              <a:gd name="T76" fmla="*/ 2351 w 3474"/>
              <a:gd name="T77" fmla="*/ 867 h 1489"/>
              <a:gd name="T78" fmla="*/ 2394 w 3474"/>
              <a:gd name="T79" fmla="*/ 706 h 1489"/>
              <a:gd name="T80" fmla="*/ 2478 w 3474"/>
              <a:gd name="T81" fmla="*/ 566 h 1489"/>
              <a:gd name="T82" fmla="*/ 2597 w 3474"/>
              <a:gd name="T83" fmla="*/ 458 h 1489"/>
              <a:gd name="T84" fmla="*/ 2745 w 3474"/>
              <a:gd name="T85" fmla="*/ 387 h 1489"/>
              <a:gd name="T86" fmla="*/ 2912 w 3474"/>
              <a:gd name="T87" fmla="*/ 361 h 1489"/>
              <a:gd name="T88" fmla="*/ 3079 w 3474"/>
              <a:gd name="T89" fmla="*/ 387 h 1489"/>
              <a:gd name="T90" fmla="*/ 3227 w 3474"/>
              <a:gd name="T91" fmla="*/ 458 h 1489"/>
              <a:gd name="T92" fmla="*/ 3346 w 3474"/>
              <a:gd name="T93" fmla="*/ 566 h 1489"/>
              <a:gd name="T94" fmla="*/ 3430 w 3474"/>
              <a:gd name="T95" fmla="*/ 706 h 1489"/>
              <a:gd name="T96" fmla="*/ 3472 w 3474"/>
              <a:gd name="T97" fmla="*/ 867 h 1489"/>
              <a:gd name="T98" fmla="*/ 3463 w 3474"/>
              <a:gd name="T99" fmla="*/ 1038 h 1489"/>
              <a:gd name="T100" fmla="*/ 3407 w 3474"/>
              <a:gd name="T101" fmla="*/ 1194 h 1489"/>
              <a:gd name="T102" fmla="*/ 3309 w 3474"/>
              <a:gd name="T103" fmla="*/ 1322 h 1489"/>
              <a:gd name="T104" fmla="*/ 3181 w 3474"/>
              <a:gd name="T105" fmla="*/ 1420 h 1489"/>
              <a:gd name="T106" fmla="*/ 3025 w 3474"/>
              <a:gd name="T107" fmla="*/ 1478 h 1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4" h="1489">
                <a:moveTo>
                  <a:pt x="126" y="1466"/>
                </a:moveTo>
                <a:lnTo>
                  <a:pt x="115" y="1466"/>
                </a:lnTo>
                <a:lnTo>
                  <a:pt x="101" y="1464"/>
                </a:lnTo>
                <a:lnTo>
                  <a:pt x="90" y="1461"/>
                </a:lnTo>
                <a:lnTo>
                  <a:pt x="80" y="1457"/>
                </a:lnTo>
                <a:lnTo>
                  <a:pt x="69" y="1453"/>
                </a:lnTo>
                <a:lnTo>
                  <a:pt x="59" y="1447"/>
                </a:lnTo>
                <a:lnTo>
                  <a:pt x="51" y="1441"/>
                </a:lnTo>
                <a:lnTo>
                  <a:pt x="42" y="1434"/>
                </a:lnTo>
                <a:lnTo>
                  <a:pt x="28" y="1418"/>
                </a:lnTo>
                <a:lnTo>
                  <a:pt x="17" y="1401"/>
                </a:lnTo>
                <a:lnTo>
                  <a:pt x="7" y="1384"/>
                </a:lnTo>
                <a:lnTo>
                  <a:pt x="2" y="1365"/>
                </a:lnTo>
                <a:lnTo>
                  <a:pt x="0" y="1351"/>
                </a:lnTo>
                <a:lnTo>
                  <a:pt x="0" y="1338"/>
                </a:lnTo>
                <a:lnTo>
                  <a:pt x="0" y="1322"/>
                </a:lnTo>
                <a:lnTo>
                  <a:pt x="0" y="1305"/>
                </a:lnTo>
                <a:lnTo>
                  <a:pt x="0" y="380"/>
                </a:lnTo>
                <a:lnTo>
                  <a:pt x="218" y="380"/>
                </a:lnTo>
                <a:lnTo>
                  <a:pt x="218" y="1140"/>
                </a:lnTo>
                <a:lnTo>
                  <a:pt x="789" y="566"/>
                </a:lnTo>
                <a:lnTo>
                  <a:pt x="397" y="566"/>
                </a:lnTo>
                <a:lnTo>
                  <a:pt x="503" y="380"/>
                </a:lnTo>
                <a:lnTo>
                  <a:pt x="940" y="380"/>
                </a:lnTo>
                <a:lnTo>
                  <a:pt x="967" y="380"/>
                </a:lnTo>
                <a:lnTo>
                  <a:pt x="986" y="384"/>
                </a:lnTo>
                <a:lnTo>
                  <a:pt x="1007" y="389"/>
                </a:lnTo>
                <a:lnTo>
                  <a:pt x="1027" y="399"/>
                </a:lnTo>
                <a:lnTo>
                  <a:pt x="1042" y="412"/>
                </a:lnTo>
                <a:lnTo>
                  <a:pt x="1057" y="428"/>
                </a:lnTo>
                <a:lnTo>
                  <a:pt x="1069" y="445"/>
                </a:lnTo>
                <a:lnTo>
                  <a:pt x="1079" y="464"/>
                </a:lnTo>
                <a:lnTo>
                  <a:pt x="1084" y="485"/>
                </a:lnTo>
                <a:lnTo>
                  <a:pt x="1086" y="506"/>
                </a:lnTo>
                <a:lnTo>
                  <a:pt x="1086" y="524"/>
                </a:lnTo>
                <a:lnTo>
                  <a:pt x="1082" y="541"/>
                </a:lnTo>
                <a:lnTo>
                  <a:pt x="1077" y="554"/>
                </a:lnTo>
                <a:lnTo>
                  <a:pt x="1071" y="570"/>
                </a:lnTo>
                <a:lnTo>
                  <a:pt x="1063" y="583"/>
                </a:lnTo>
                <a:lnTo>
                  <a:pt x="1054" y="595"/>
                </a:lnTo>
                <a:lnTo>
                  <a:pt x="1042" y="608"/>
                </a:lnTo>
                <a:lnTo>
                  <a:pt x="1031" y="622"/>
                </a:lnTo>
                <a:lnTo>
                  <a:pt x="1006" y="647"/>
                </a:lnTo>
                <a:lnTo>
                  <a:pt x="975" y="679"/>
                </a:lnTo>
                <a:lnTo>
                  <a:pt x="892" y="760"/>
                </a:lnTo>
                <a:lnTo>
                  <a:pt x="779" y="875"/>
                </a:lnTo>
                <a:lnTo>
                  <a:pt x="647" y="1006"/>
                </a:lnTo>
                <a:lnTo>
                  <a:pt x="516" y="1138"/>
                </a:lnTo>
                <a:lnTo>
                  <a:pt x="401" y="1253"/>
                </a:lnTo>
                <a:lnTo>
                  <a:pt x="318" y="1336"/>
                </a:lnTo>
                <a:lnTo>
                  <a:pt x="286" y="1368"/>
                </a:lnTo>
                <a:lnTo>
                  <a:pt x="274" y="1380"/>
                </a:lnTo>
                <a:lnTo>
                  <a:pt x="257" y="1395"/>
                </a:lnTo>
                <a:lnTo>
                  <a:pt x="240" y="1413"/>
                </a:lnTo>
                <a:lnTo>
                  <a:pt x="226" y="1424"/>
                </a:lnTo>
                <a:lnTo>
                  <a:pt x="205" y="1439"/>
                </a:lnTo>
                <a:lnTo>
                  <a:pt x="186" y="1453"/>
                </a:lnTo>
                <a:lnTo>
                  <a:pt x="174" y="1459"/>
                </a:lnTo>
                <a:lnTo>
                  <a:pt x="161" y="1462"/>
                </a:lnTo>
                <a:lnTo>
                  <a:pt x="149" y="1464"/>
                </a:lnTo>
                <a:lnTo>
                  <a:pt x="134" y="1466"/>
                </a:lnTo>
                <a:lnTo>
                  <a:pt x="130" y="1466"/>
                </a:lnTo>
                <a:lnTo>
                  <a:pt x="126" y="1466"/>
                </a:lnTo>
                <a:close/>
                <a:moveTo>
                  <a:pt x="1524" y="1468"/>
                </a:moveTo>
                <a:lnTo>
                  <a:pt x="1524" y="708"/>
                </a:lnTo>
                <a:lnTo>
                  <a:pt x="954" y="1282"/>
                </a:lnTo>
                <a:lnTo>
                  <a:pt x="1347" y="1282"/>
                </a:lnTo>
                <a:lnTo>
                  <a:pt x="1242" y="1468"/>
                </a:lnTo>
                <a:lnTo>
                  <a:pt x="804" y="1468"/>
                </a:lnTo>
                <a:lnTo>
                  <a:pt x="777" y="1468"/>
                </a:lnTo>
                <a:lnTo>
                  <a:pt x="758" y="1464"/>
                </a:lnTo>
                <a:lnTo>
                  <a:pt x="737" y="1459"/>
                </a:lnTo>
                <a:lnTo>
                  <a:pt x="718" y="1449"/>
                </a:lnTo>
                <a:lnTo>
                  <a:pt x="700" y="1436"/>
                </a:lnTo>
                <a:lnTo>
                  <a:pt x="687" y="1420"/>
                </a:lnTo>
                <a:lnTo>
                  <a:pt x="673" y="1403"/>
                </a:lnTo>
                <a:lnTo>
                  <a:pt x="666" y="1384"/>
                </a:lnTo>
                <a:lnTo>
                  <a:pt x="660" y="1365"/>
                </a:lnTo>
                <a:lnTo>
                  <a:pt x="658" y="1342"/>
                </a:lnTo>
                <a:lnTo>
                  <a:pt x="658" y="1324"/>
                </a:lnTo>
                <a:lnTo>
                  <a:pt x="662" y="1307"/>
                </a:lnTo>
                <a:lnTo>
                  <a:pt x="666" y="1294"/>
                </a:lnTo>
                <a:lnTo>
                  <a:pt x="673" y="1278"/>
                </a:lnTo>
                <a:lnTo>
                  <a:pt x="681" y="1265"/>
                </a:lnTo>
                <a:lnTo>
                  <a:pt x="691" y="1253"/>
                </a:lnTo>
                <a:lnTo>
                  <a:pt x="700" y="1240"/>
                </a:lnTo>
                <a:lnTo>
                  <a:pt x="714" y="1226"/>
                </a:lnTo>
                <a:lnTo>
                  <a:pt x="737" y="1201"/>
                </a:lnTo>
                <a:lnTo>
                  <a:pt x="737" y="1201"/>
                </a:lnTo>
                <a:lnTo>
                  <a:pt x="739" y="1199"/>
                </a:lnTo>
                <a:lnTo>
                  <a:pt x="739" y="1199"/>
                </a:lnTo>
                <a:lnTo>
                  <a:pt x="769" y="1169"/>
                </a:lnTo>
                <a:lnTo>
                  <a:pt x="850" y="1088"/>
                </a:lnTo>
                <a:lnTo>
                  <a:pt x="963" y="975"/>
                </a:lnTo>
                <a:lnTo>
                  <a:pt x="1096" y="842"/>
                </a:lnTo>
                <a:lnTo>
                  <a:pt x="1226" y="712"/>
                </a:lnTo>
                <a:lnTo>
                  <a:pt x="1342" y="597"/>
                </a:lnTo>
                <a:lnTo>
                  <a:pt x="1424" y="514"/>
                </a:lnTo>
                <a:lnTo>
                  <a:pt x="1459" y="480"/>
                </a:lnTo>
                <a:lnTo>
                  <a:pt x="1470" y="468"/>
                </a:lnTo>
                <a:lnTo>
                  <a:pt x="1486" y="453"/>
                </a:lnTo>
                <a:lnTo>
                  <a:pt x="1505" y="435"/>
                </a:lnTo>
                <a:lnTo>
                  <a:pt x="1518" y="424"/>
                </a:lnTo>
                <a:lnTo>
                  <a:pt x="1537" y="409"/>
                </a:lnTo>
                <a:lnTo>
                  <a:pt x="1558" y="395"/>
                </a:lnTo>
                <a:lnTo>
                  <a:pt x="1570" y="389"/>
                </a:lnTo>
                <a:lnTo>
                  <a:pt x="1581" y="385"/>
                </a:lnTo>
                <a:lnTo>
                  <a:pt x="1595" y="384"/>
                </a:lnTo>
                <a:lnTo>
                  <a:pt x="1610" y="382"/>
                </a:lnTo>
                <a:lnTo>
                  <a:pt x="1614" y="382"/>
                </a:lnTo>
                <a:lnTo>
                  <a:pt x="1618" y="382"/>
                </a:lnTo>
                <a:lnTo>
                  <a:pt x="1629" y="382"/>
                </a:lnTo>
                <a:lnTo>
                  <a:pt x="1641" y="384"/>
                </a:lnTo>
                <a:lnTo>
                  <a:pt x="1653" y="387"/>
                </a:lnTo>
                <a:lnTo>
                  <a:pt x="1664" y="391"/>
                </a:lnTo>
                <a:lnTo>
                  <a:pt x="1674" y="395"/>
                </a:lnTo>
                <a:lnTo>
                  <a:pt x="1683" y="401"/>
                </a:lnTo>
                <a:lnTo>
                  <a:pt x="1693" y="407"/>
                </a:lnTo>
                <a:lnTo>
                  <a:pt x="1702" y="414"/>
                </a:lnTo>
                <a:lnTo>
                  <a:pt x="1716" y="430"/>
                </a:lnTo>
                <a:lnTo>
                  <a:pt x="1727" y="447"/>
                </a:lnTo>
                <a:lnTo>
                  <a:pt x="1737" y="466"/>
                </a:lnTo>
                <a:lnTo>
                  <a:pt x="1741" y="483"/>
                </a:lnTo>
                <a:lnTo>
                  <a:pt x="1743" y="497"/>
                </a:lnTo>
                <a:lnTo>
                  <a:pt x="1745" y="510"/>
                </a:lnTo>
                <a:lnTo>
                  <a:pt x="1745" y="528"/>
                </a:lnTo>
                <a:lnTo>
                  <a:pt x="1745" y="547"/>
                </a:lnTo>
                <a:lnTo>
                  <a:pt x="1745" y="1468"/>
                </a:lnTo>
                <a:lnTo>
                  <a:pt x="1524" y="1468"/>
                </a:lnTo>
                <a:close/>
                <a:moveTo>
                  <a:pt x="1948" y="1468"/>
                </a:moveTo>
                <a:lnTo>
                  <a:pt x="1946" y="0"/>
                </a:lnTo>
                <a:lnTo>
                  <a:pt x="2180" y="119"/>
                </a:lnTo>
                <a:lnTo>
                  <a:pt x="2180" y="1468"/>
                </a:lnTo>
                <a:lnTo>
                  <a:pt x="1948" y="1468"/>
                </a:lnTo>
                <a:close/>
                <a:moveTo>
                  <a:pt x="2912" y="579"/>
                </a:moveTo>
                <a:lnTo>
                  <a:pt x="2877" y="581"/>
                </a:lnTo>
                <a:lnTo>
                  <a:pt x="2843" y="587"/>
                </a:lnTo>
                <a:lnTo>
                  <a:pt x="2810" y="595"/>
                </a:lnTo>
                <a:lnTo>
                  <a:pt x="2779" y="606"/>
                </a:lnTo>
                <a:lnTo>
                  <a:pt x="2751" y="622"/>
                </a:lnTo>
                <a:lnTo>
                  <a:pt x="2722" y="639"/>
                </a:lnTo>
                <a:lnTo>
                  <a:pt x="2697" y="658"/>
                </a:lnTo>
                <a:lnTo>
                  <a:pt x="2672" y="679"/>
                </a:lnTo>
                <a:lnTo>
                  <a:pt x="2651" y="704"/>
                </a:lnTo>
                <a:lnTo>
                  <a:pt x="2632" y="731"/>
                </a:lnTo>
                <a:lnTo>
                  <a:pt x="2614" y="760"/>
                </a:lnTo>
                <a:lnTo>
                  <a:pt x="2601" y="789"/>
                </a:lnTo>
                <a:lnTo>
                  <a:pt x="2589" y="821"/>
                </a:lnTo>
                <a:lnTo>
                  <a:pt x="2582" y="854"/>
                </a:lnTo>
                <a:lnTo>
                  <a:pt x="2576" y="888"/>
                </a:lnTo>
                <a:lnTo>
                  <a:pt x="2574" y="925"/>
                </a:lnTo>
                <a:lnTo>
                  <a:pt x="2576" y="961"/>
                </a:lnTo>
                <a:lnTo>
                  <a:pt x="2582" y="996"/>
                </a:lnTo>
                <a:lnTo>
                  <a:pt x="2589" y="1029"/>
                </a:lnTo>
                <a:lnTo>
                  <a:pt x="2601" y="1059"/>
                </a:lnTo>
                <a:lnTo>
                  <a:pt x="2614" y="1090"/>
                </a:lnTo>
                <a:lnTo>
                  <a:pt x="2632" y="1119"/>
                </a:lnTo>
                <a:lnTo>
                  <a:pt x="2651" y="1146"/>
                </a:lnTo>
                <a:lnTo>
                  <a:pt x="2672" y="1169"/>
                </a:lnTo>
                <a:lnTo>
                  <a:pt x="2697" y="1192"/>
                </a:lnTo>
                <a:lnTo>
                  <a:pt x="2722" y="1211"/>
                </a:lnTo>
                <a:lnTo>
                  <a:pt x="2751" y="1228"/>
                </a:lnTo>
                <a:lnTo>
                  <a:pt x="2779" y="1244"/>
                </a:lnTo>
                <a:lnTo>
                  <a:pt x="2810" y="1255"/>
                </a:lnTo>
                <a:lnTo>
                  <a:pt x="2843" y="1263"/>
                </a:lnTo>
                <a:lnTo>
                  <a:pt x="2877" y="1269"/>
                </a:lnTo>
                <a:lnTo>
                  <a:pt x="2912" y="1269"/>
                </a:lnTo>
                <a:lnTo>
                  <a:pt x="2946" y="1269"/>
                </a:lnTo>
                <a:lnTo>
                  <a:pt x="2981" y="1263"/>
                </a:lnTo>
                <a:lnTo>
                  <a:pt x="3014" y="1255"/>
                </a:lnTo>
                <a:lnTo>
                  <a:pt x="3044" y="1244"/>
                </a:lnTo>
                <a:lnTo>
                  <a:pt x="3073" y="1228"/>
                </a:lnTo>
                <a:lnTo>
                  <a:pt x="3102" y="1211"/>
                </a:lnTo>
                <a:lnTo>
                  <a:pt x="3127" y="1192"/>
                </a:lnTo>
                <a:lnTo>
                  <a:pt x="3152" y="1169"/>
                </a:lnTo>
                <a:lnTo>
                  <a:pt x="3173" y="1146"/>
                </a:lnTo>
                <a:lnTo>
                  <a:pt x="3192" y="1119"/>
                </a:lnTo>
                <a:lnTo>
                  <a:pt x="3209" y="1090"/>
                </a:lnTo>
                <a:lnTo>
                  <a:pt x="3223" y="1059"/>
                </a:lnTo>
                <a:lnTo>
                  <a:pt x="3234" y="1029"/>
                </a:lnTo>
                <a:lnTo>
                  <a:pt x="3242" y="996"/>
                </a:lnTo>
                <a:lnTo>
                  <a:pt x="3248" y="961"/>
                </a:lnTo>
                <a:lnTo>
                  <a:pt x="3248" y="925"/>
                </a:lnTo>
                <a:lnTo>
                  <a:pt x="3248" y="888"/>
                </a:lnTo>
                <a:lnTo>
                  <a:pt x="3242" y="854"/>
                </a:lnTo>
                <a:lnTo>
                  <a:pt x="3234" y="821"/>
                </a:lnTo>
                <a:lnTo>
                  <a:pt x="3223" y="789"/>
                </a:lnTo>
                <a:lnTo>
                  <a:pt x="3209" y="760"/>
                </a:lnTo>
                <a:lnTo>
                  <a:pt x="3192" y="731"/>
                </a:lnTo>
                <a:lnTo>
                  <a:pt x="3173" y="704"/>
                </a:lnTo>
                <a:lnTo>
                  <a:pt x="3152" y="679"/>
                </a:lnTo>
                <a:lnTo>
                  <a:pt x="3127" y="658"/>
                </a:lnTo>
                <a:lnTo>
                  <a:pt x="3102" y="639"/>
                </a:lnTo>
                <a:lnTo>
                  <a:pt x="3073" y="622"/>
                </a:lnTo>
                <a:lnTo>
                  <a:pt x="3044" y="606"/>
                </a:lnTo>
                <a:lnTo>
                  <a:pt x="3014" y="595"/>
                </a:lnTo>
                <a:lnTo>
                  <a:pt x="2981" y="587"/>
                </a:lnTo>
                <a:lnTo>
                  <a:pt x="2946" y="581"/>
                </a:lnTo>
                <a:lnTo>
                  <a:pt x="2912" y="579"/>
                </a:lnTo>
                <a:close/>
                <a:moveTo>
                  <a:pt x="2912" y="1489"/>
                </a:moveTo>
                <a:lnTo>
                  <a:pt x="2883" y="1487"/>
                </a:lnTo>
                <a:lnTo>
                  <a:pt x="2854" y="1485"/>
                </a:lnTo>
                <a:lnTo>
                  <a:pt x="2826" y="1482"/>
                </a:lnTo>
                <a:lnTo>
                  <a:pt x="2799" y="1478"/>
                </a:lnTo>
                <a:lnTo>
                  <a:pt x="2772" y="1470"/>
                </a:lnTo>
                <a:lnTo>
                  <a:pt x="2745" y="1462"/>
                </a:lnTo>
                <a:lnTo>
                  <a:pt x="2718" y="1455"/>
                </a:lnTo>
                <a:lnTo>
                  <a:pt x="2693" y="1443"/>
                </a:lnTo>
                <a:lnTo>
                  <a:pt x="2668" y="1434"/>
                </a:lnTo>
                <a:lnTo>
                  <a:pt x="2643" y="1420"/>
                </a:lnTo>
                <a:lnTo>
                  <a:pt x="2620" y="1407"/>
                </a:lnTo>
                <a:lnTo>
                  <a:pt x="2597" y="1391"/>
                </a:lnTo>
                <a:lnTo>
                  <a:pt x="2574" y="1376"/>
                </a:lnTo>
                <a:lnTo>
                  <a:pt x="2553" y="1359"/>
                </a:lnTo>
                <a:lnTo>
                  <a:pt x="2534" y="1342"/>
                </a:lnTo>
                <a:lnTo>
                  <a:pt x="2515" y="1322"/>
                </a:lnTo>
                <a:lnTo>
                  <a:pt x="2495" y="1303"/>
                </a:lnTo>
                <a:lnTo>
                  <a:pt x="2478" y="1284"/>
                </a:lnTo>
                <a:lnTo>
                  <a:pt x="2461" y="1263"/>
                </a:lnTo>
                <a:lnTo>
                  <a:pt x="2445" y="1240"/>
                </a:lnTo>
                <a:lnTo>
                  <a:pt x="2430" y="1217"/>
                </a:lnTo>
                <a:lnTo>
                  <a:pt x="2417" y="1194"/>
                </a:lnTo>
                <a:lnTo>
                  <a:pt x="2403" y="1169"/>
                </a:lnTo>
                <a:lnTo>
                  <a:pt x="2394" y="1144"/>
                </a:lnTo>
                <a:lnTo>
                  <a:pt x="2382" y="1119"/>
                </a:lnTo>
                <a:lnTo>
                  <a:pt x="2374" y="1092"/>
                </a:lnTo>
                <a:lnTo>
                  <a:pt x="2367" y="1065"/>
                </a:lnTo>
                <a:lnTo>
                  <a:pt x="2359" y="1038"/>
                </a:lnTo>
                <a:lnTo>
                  <a:pt x="2355" y="1011"/>
                </a:lnTo>
                <a:lnTo>
                  <a:pt x="2351" y="983"/>
                </a:lnTo>
                <a:lnTo>
                  <a:pt x="2349" y="954"/>
                </a:lnTo>
                <a:lnTo>
                  <a:pt x="2349" y="925"/>
                </a:lnTo>
                <a:lnTo>
                  <a:pt x="2349" y="896"/>
                </a:lnTo>
                <a:lnTo>
                  <a:pt x="2351" y="867"/>
                </a:lnTo>
                <a:lnTo>
                  <a:pt x="2355" y="839"/>
                </a:lnTo>
                <a:lnTo>
                  <a:pt x="2359" y="812"/>
                </a:lnTo>
                <a:lnTo>
                  <a:pt x="2367" y="785"/>
                </a:lnTo>
                <a:lnTo>
                  <a:pt x="2374" y="758"/>
                </a:lnTo>
                <a:lnTo>
                  <a:pt x="2382" y="731"/>
                </a:lnTo>
                <a:lnTo>
                  <a:pt x="2394" y="706"/>
                </a:lnTo>
                <a:lnTo>
                  <a:pt x="2403" y="681"/>
                </a:lnTo>
                <a:lnTo>
                  <a:pt x="2417" y="656"/>
                </a:lnTo>
                <a:lnTo>
                  <a:pt x="2430" y="633"/>
                </a:lnTo>
                <a:lnTo>
                  <a:pt x="2445" y="610"/>
                </a:lnTo>
                <a:lnTo>
                  <a:pt x="2461" y="587"/>
                </a:lnTo>
                <a:lnTo>
                  <a:pt x="2478" y="566"/>
                </a:lnTo>
                <a:lnTo>
                  <a:pt x="2495" y="547"/>
                </a:lnTo>
                <a:lnTo>
                  <a:pt x="2515" y="526"/>
                </a:lnTo>
                <a:lnTo>
                  <a:pt x="2534" y="508"/>
                </a:lnTo>
                <a:lnTo>
                  <a:pt x="2553" y="491"/>
                </a:lnTo>
                <a:lnTo>
                  <a:pt x="2574" y="474"/>
                </a:lnTo>
                <a:lnTo>
                  <a:pt x="2597" y="458"/>
                </a:lnTo>
                <a:lnTo>
                  <a:pt x="2620" y="443"/>
                </a:lnTo>
                <a:lnTo>
                  <a:pt x="2643" y="430"/>
                </a:lnTo>
                <a:lnTo>
                  <a:pt x="2668" y="416"/>
                </a:lnTo>
                <a:lnTo>
                  <a:pt x="2693" y="405"/>
                </a:lnTo>
                <a:lnTo>
                  <a:pt x="2718" y="395"/>
                </a:lnTo>
                <a:lnTo>
                  <a:pt x="2745" y="387"/>
                </a:lnTo>
                <a:lnTo>
                  <a:pt x="2772" y="380"/>
                </a:lnTo>
                <a:lnTo>
                  <a:pt x="2799" y="372"/>
                </a:lnTo>
                <a:lnTo>
                  <a:pt x="2826" y="368"/>
                </a:lnTo>
                <a:lnTo>
                  <a:pt x="2854" y="364"/>
                </a:lnTo>
                <a:lnTo>
                  <a:pt x="2883" y="362"/>
                </a:lnTo>
                <a:lnTo>
                  <a:pt x="2912" y="361"/>
                </a:lnTo>
                <a:lnTo>
                  <a:pt x="2941" y="362"/>
                </a:lnTo>
                <a:lnTo>
                  <a:pt x="2969" y="364"/>
                </a:lnTo>
                <a:lnTo>
                  <a:pt x="2998" y="368"/>
                </a:lnTo>
                <a:lnTo>
                  <a:pt x="3025" y="372"/>
                </a:lnTo>
                <a:lnTo>
                  <a:pt x="3052" y="380"/>
                </a:lnTo>
                <a:lnTo>
                  <a:pt x="3079" y="387"/>
                </a:lnTo>
                <a:lnTo>
                  <a:pt x="3106" y="395"/>
                </a:lnTo>
                <a:lnTo>
                  <a:pt x="3131" y="405"/>
                </a:lnTo>
                <a:lnTo>
                  <a:pt x="3156" y="416"/>
                </a:lnTo>
                <a:lnTo>
                  <a:pt x="3181" y="430"/>
                </a:lnTo>
                <a:lnTo>
                  <a:pt x="3204" y="443"/>
                </a:lnTo>
                <a:lnTo>
                  <a:pt x="3227" y="458"/>
                </a:lnTo>
                <a:lnTo>
                  <a:pt x="3248" y="474"/>
                </a:lnTo>
                <a:lnTo>
                  <a:pt x="3269" y="491"/>
                </a:lnTo>
                <a:lnTo>
                  <a:pt x="3290" y="508"/>
                </a:lnTo>
                <a:lnTo>
                  <a:pt x="3309" y="526"/>
                </a:lnTo>
                <a:lnTo>
                  <a:pt x="3328" y="547"/>
                </a:lnTo>
                <a:lnTo>
                  <a:pt x="3346" y="566"/>
                </a:lnTo>
                <a:lnTo>
                  <a:pt x="3363" y="587"/>
                </a:lnTo>
                <a:lnTo>
                  <a:pt x="3378" y="610"/>
                </a:lnTo>
                <a:lnTo>
                  <a:pt x="3394" y="633"/>
                </a:lnTo>
                <a:lnTo>
                  <a:pt x="3407" y="656"/>
                </a:lnTo>
                <a:lnTo>
                  <a:pt x="3419" y="681"/>
                </a:lnTo>
                <a:lnTo>
                  <a:pt x="3430" y="706"/>
                </a:lnTo>
                <a:lnTo>
                  <a:pt x="3442" y="731"/>
                </a:lnTo>
                <a:lnTo>
                  <a:pt x="3449" y="758"/>
                </a:lnTo>
                <a:lnTo>
                  <a:pt x="3457" y="785"/>
                </a:lnTo>
                <a:lnTo>
                  <a:pt x="3463" y="812"/>
                </a:lnTo>
                <a:lnTo>
                  <a:pt x="3469" y="839"/>
                </a:lnTo>
                <a:lnTo>
                  <a:pt x="3472" y="867"/>
                </a:lnTo>
                <a:lnTo>
                  <a:pt x="3474" y="896"/>
                </a:lnTo>
                <a:lnTo>
                  <a:pt x="3474" y="925"/>
                </a:lnTo>
                <a:lnTo>
                  <a:pt x="3474" y="954"/>
                </a:lnTo>
                <a:lnTo>
                  <a:pt x="3472" y="983"/>
                </a:lnTo>
                <a:lnTo>
                  <a:pt x="3469" y="1011"/>
                </a:lnTo>
                <a:lnTo>
                  <a:pt x="3463" y="1038"/>
                </a:lnTo>
                <a:lnTo>
                  <a:pt x="3457" y="1065"/>
                </a:lnTo>
                <a:lnTo>
                  <a:pt x="3449" y="1092"/>
                </a:lnTo>
                <a:lnTo>
                  <a:pt x="3442" y="1119"/>
                </a:lnTo>
                <a:lnTo>
                  <a:pt x="3430" y="1144"/>
                </a:lnTo>
                <a:lnTo>
                  <a:pt x="3419" y="1169"/>
                </a:lnTo>
                <a:lnTo>
                  <a:pt x="3407" y="1194"/>
                </a:lnTo>
                <a:lnTo>
                  <a:pt x="3394" y="1217"/>
                </a:lnTo>
                <a:lnTo>
                  <a:pt x="3378" y="1240"/>
                </a:lnTo>
                <a:lnTo>
                  <a:pt x="3363" y="1263"/>
                </a:lnTo>
                <a:lnTo>
                  <a:pt x="3346" y="1284"/>
                </a:lnTo>
                <a:lnTo>
                  <a:pt x="3328" y="1303"/>
                </a:lnTo>
                <a:lnTo>
                  <a:pt x="3309" y="1322"/>
                </a:lnTo>
                <a:lnTo>
                  <a:pt x="3290" y="1342"/>
                </a:lnTo>
                <a:lnTo>
                  <a:pt x="3269" y="1359"/>
                </a:lnTo>
                <a:lnTo>
                  <a:pt x="3248" y="1376"/>
                </a:lnTo>
                <a:lnTo>
                  <a:pt x="3227" y="1391"/>
                </a:lnTo>
                <a:lnTo>
                  <a:pt x="3204" y="1407"/>
                </a:lnTo>
                <a:lnTo>
                  <a:pt x="3181" y="1420"/>
                </a:lnTo>
                <a:lnTo>
                  <a:pt x="3156" y="1434"/>
                </a:lnTo>
                <a:lnTo>
                  <a:pt x="3131" y="1443"/>
                </a:lnTo>
                <a:lnTo>
                  <a:pt x="3106" y="1455"/>
                </a:lnTo>
                <a:lnTo>
                  <a:pt x="3079" y="1462"/>
                </a:lnTo>
                <a:lnTo>
                  <a:pt x="3052" y="1470"/>
                </a:lnTo>
                <a:lnTo>
                  <a:pt x="3025" y="1478"/>
                </a:lnTo>
                <a:lnTo>
                  <a:pt x="2998" y="1482"/>
                </a:lnTo>
                <a:lnTo>
                  <a:pt x="2969" y="1485"/>
                </a:lnTo>
                <a:lnTo>
                  <a:pt x="2941" y="1487"/>
                </a:lnTo>
                <a:lnTo>
                  <a:pt x="2912" y="14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081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230832" y="274638"/>
            <a:ext cx="8229600" cy="1143000"/>
          </a:xfrm>
          <a:prstGeom prst="rect">
            <a:avLst/>
          </a:prstGeom>
        </p:spPr>
        <p:txBody>
          <a:bodyPr vert="horz" lIns="91440" tIns="45720" rIns="91440" bIns="45720" rtlCol="0" anchor="ctr">
            <a:normAutofit/>
          </a:bodyPr>
          <a:lstStyle/>
          <a:p>
            <a:r>
              <a:rPr lang="fi-FI" dirty="0" smtClean="0"/>
              <a:t>Lisää otsikko napsauttamalla</a:t>
            </a:r>
            <a:endParaRPr lang="fi-FI" dirty="0"/>
          </a:p>
        </p:txBody>
      </p:sp>
      <p:sp>
        <p:nvSpPr>
          <p:cNvPr id="3" name="Tekstin paikkamerkki 2"/>
          <p:cNvSpPr>
            <a:spLocks noGrp="1"/>
          </p:cNvSpPr>
          <p:nvPr>
            <p:ph type="body" idx="1"/>
          </p:nvPr>
        </p:nvSpPr>
        <p:spPr>
          <a:xfrm>
            <a:off x="230832" y="1600201"/>
            <a:ext cx="8229600" cy="4349080"/>
          </a:xfrm>
          <a:prstGeom prst="rect">
            <a:avLst/>
          </a:prstGeom>
        </p:spPr>
        <p:txBody>
          <a:bodyPr vert="horz" lIns="91440" tIns="45720" rIns="91440" bIns="45720" rtlCol="0">
            <a:normAutofit/>
          </a:bodyPr>
          <a:lstStyle/>
          <a:p>
            <a:pPr lvl="0"/>
            <a:r>
              <a:rPr lang="fi-FI" dirty="0" smtClean="0"/>
              <a:t>Lisää teksti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611560" y="6356350"/>
            <a:ext cx="936104" cy="365125"/>
          </a:xfrm>
          <a:prstGeom prst="rect">
            <a:avLst/>
          </a:prstGeom>
        </p:spPr>
        <p:txBody>
          <a:bodyPr vert="horz" lIns="91440" tIns="45720" rIns="91440" bIns="45720" rtlCol="0" anchor="ctr"/>
          <a:lstStyle>
            <a:lvl1pPr algn="l">
              <a:defRPr sz="1200">
                <a:solidFill>
                  <a:schemeClr val="tx1"/>
                </a:solidFill>
              </a:defRPr>
            </a:lvl1pPr>
          </a:lstStyle>
          <a:p>
            <a:fld id="{128914EE-1A62-4B13-911F-5807B689E52C}" type="datetimeFigureOut">
              <a:rPr lang="fi-FI" smtClean="0"/>
              <a:pPr/>
              <a:t>19.9.2014</a:t>
            </a:fld>
            <a:endParaRPr lang="fi-FI"/>
          </a:p>
        </p:txBody>
      </p:sp>
      <p:sp>
        <p:nvSpPr>
          <p:cNvPr id="5" name="Alatunnisteen paikkamerkki 4"/>
          <p:cNvSpPr>
            <a:spLocks noGrp="1"/>
          </p:cNvSpPr>
          <p:nvPr>
            <p:ph type="ftr" sz="quarter" idx="3"/>
          </p:nvPr>
        </p:nvSpPr>
        <p:spPr>
          <a:xfrm>
            <a:off x="1582057" y="6356350"/>
            <a:ext cx="4790143" cy="365125"/>
          </a:xfrm>
          <a:prstGeom prst="rect">
            <a:avLst/>
          </a:prstGeom>
        </p:spPr>
        <p:txBody>
          <a:bodyPr vert="horz" lIns="91440" tIns="45720" rIns="91440" bIns="45720" rtlCol="0" anchor="ctr"/>
          <a:lstStyle>
            <a:lvl1pPr algn="l">
              <a:defRPr sz="1200">
                <a:solidFill>
                  <a:schemeClr val="tx1"/>
                </a:solidFill>
              </a:defRPr>
            </a:lvl1pPr>
          </a:lstStyle>
          <a:p>
            <a:endParaRPr lang="fi-FI"/>
          </a:p>
        </p:txBody>
      </p:sp>
      <p:sp>
        <p:nvSpPr>
          <p:cNvPr id="6" name="Dian numeron paikkamerkki 5"/>
          <p:cNvSpPr>
            <a:spLocks noGrp="1"/>
          </p:cNvSpPr>
          <p:nvPr>
            <p:ph type="sldNum" sz="quarter" idx="4"/>
          </p:nvPr>
        </p:nvSpPr>
        <p:spPr>
          <a:xfrm>
            <a:off x="107504" y="6356350"/>
            <a:ext cx="467072" cy="365125"/>
          </a:xfrm>
          <a:prstGeom prst="rect">
            <a:avLst/>
          </a:prstGeom>
        </p:spPr>
        <p:txBody>
          <a:bodyPr vert="horz" lIns="91440" tIns="45720" rIns="91440" bIns="45720" rtlCol="0" anchor="ctr"/>
          <a:lstStyle>
            <a:lvl1pPr algn="r">
              <a:defRPr sz="1200">
                <a:solidFill>
                  <a:schemeClr val="tx1"/>
                </a:solidFill>
              </a:defRPr>
            </a:lvl1pPr>
          </a:lstStyle>
          <a:p>
            <a:fld id="{9D236361-CC42-41B8-827B-7F8A8A1D8E31}" type="slidenum">
              <a:rPr lang="fi-FI" smtClean="0"/>
              <a:pPr/>
              <a:t>‹#›</a:t>
            </a:fld>
            <a:endParaRPr lang="fi-FI"/>
          </a:p>
        </p:txBody>
      </p:sp>
    </p:spTree>
    <p:extLst>
      <p:ext uri="{BB962C8B-B14F-4D97-AF65-F5344CB8AC3E}">
        <p14:creationId xmlns:p14="http://schemas.microsoft.com/office/powerpoint/2010/main" val="94821009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57" r:id="rId21"/>
    <p:sldLayoutId id="2147483652" r:id="rId22"/>
    <p:sldLayoutId id="2147483655" r:id="rId23"/>
    <p:sldLayoutId id="2147483678" r:id="rId24"/>
    <p:sldLayoutId id="2147483679" r:id="rId25"/>
  </p:sldLayoutIdLst>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268288" indent="-268288"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www.vero.fi/fi-FI/Syventavat_veroohjeet/Verohallinnon_ohjeet/Verotusohje_yleishyodyllisille_yhteisoil(33125)"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939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30832" y="413792"/>
            <a:ext cx="8229600" cy="1143000"/>
          </a:xfrm>
        </p:spPr>
        <p:txBody>
          <a:bodyPr>
            <a:normAutofit/>
          </a:bodyPr>
          <a:lstStyle/>
          <a:p>
            <a:r>
              <a:rPr lang="fi-FI" dirty="0" smtClean="0"/>
              <a:t>Varsinainen </a:t>
            </a:r>
            <a:r>
              <a:rPr lang="fi-FI" dirty="0"/>
              <a:t>yleishyödyllinen </a:t>
            </a:r>
            <a:r>
              <a:rPr lang="fi-FI" dirty="0" smtClean="0"/>
              <a:t>toiminta</a:t>
            </a:r>
            <a:endParaRPr lang="fi-FI" dirty="0"/>
          </a:p>
        </p:txBody>
      </p:sp>
      <p:sp>
        <p:nvSpPr>
          <p:cNvPr id="3" name="Sisällön paikkamerkki 2"/>
          <p:cNvSpPr>
            <a:spLocks noGrp="1"/>
          </p:cNvSpPr>
          <p:nvPr>
            <p:ph idx="1"/>
          </p:nvPr>
        </p:nvSpPr>
        <p:spPr>
          <a:xfrm>
            <a:off x="230832" y="1600201"/>
            <a:ext cx="8229600" cy="3412975"/>
          </a:xfrm>
        </p:spPr>
        <p:txBody>
          <a:bodyPr>
            <a:noAutofit/>
          </a:bodyPr>
          <a:lstStyle/>
          <a:p>
            <a:r>
              <a:rPr lang="en-US" sz="1800" b="1" dirty="0">
                <a:solidFill>
                  <a:schemeClr val="accent1"/>
                </a:solidFill>
              </a:rPr>
              <a:t>O</a:t>
            </a:r>
          </a:p>
          <a:p>
            <a:r>
              <a:rPr lang="fi-FI" sz="1800" dirty="0" smtClean="0"/>
              <a:t>Yleishyödyllisen </a:t>
            </a:r>
            <a:r>
              <a:rPr lang="fi-FI" sz="1800" dirty="0"/>
              <a:t>yhteisön yleishyödyllinen toiminta ei </a:t>
            </a:r>
            <a:r>
              <a:rPr lang="fi-FI" sz="1800" dirty="0" smtClean="0"/>
              <a:t>ole elinkeinotoimintaa. Liikkumiseen </a:t>
            </a:r>
            <a:r>
              <a:rPr lang="fi-FI" sz="1800" dirty="0"/>
              <a:t>ja urheiluun välittömästi viittaava toiminta, </a:t>
            </a:r>
            <a:r>
              <a:rPr lang="fi-FI" sz="1800" dirty="0" smtClean="0"/>
              <a:t>joka kohdistuu </a:t>
            </a:r>
            <a:r>
              <a:rPr lang="fi-FI" sz="1800" dirty="0"/>
              <a:t>seuran kaiken ikäisiin jäseniin tai muihin </a:t>
            </a:r>
            <a:r>
              <a:rPr lang="fi-FI" sz="1800" dirty="0" smtClean="0"/>
              <a:t>säännöissä mainittuihin </a:t>
            </a:r>
            <a:r>
              <a:rPr lang="fi-FI" sz="1800" dirty="0"/>
              <a:t>kohdejoukkoihin – JÄSENTOIMINTA, ei palvelun myynti</a:t>
            </a:r>
          </a:p>
          <a:p>
            <a:r>
              <a:rPr lang="fi-FI" sz="1800" dirty="0"/>
              <a:t>	- koulutustoiminta</a:t>
            </a:r>
          </a:p>
          <a:p>
            <a:r>
              <a:rPr lang="fi-FI" sz="1800" dirty="0"/>
              <a:t>	- liikuntakurssit</a:t>
            </a:r>
          </a:p>
          <a:p>
            <a:r>
              <a:rPr lang="fi-FI" sz="1800" dirty="0"/>
              <a:t>	- liikuntaleirit </a:t>
            </a:r>
          </a:p>
          <a:p>
            <a:r>
              <a:rPr lang="fi-FI" sz="1800" dirty="0"/>
              <a:t>	- urheilukoulut</a:t>
            </a:r>
          </a:p>
          <a:p>
            <a:r>
              <a:rPr lang="fi-FI" sz="1800" dirty="0"/>
              <a:t>	- ohjatut harjoitukset</a:t>
            </a:r>
          </a:p>
          <a:p>
            <a:r>
              <a:rPr lang="fi-FI" sz="1800" dirty="0"/>
              <a:t>	- valmennustoiminta</a:t>
            </a:r>
          </a:p>
          <a:p>
            <a:r>
              <a:rPr lang="fi-FI" sz="1800" dirty="0"/>
              <a:t>	- kilpailutoiminta </a:t>
            </a:r>
            <a:r>
              <a:rPr lang="fi-FI" sz="1800" dirty="0" smtClean="0"/>
              <a:t>(seurojen </a:t>
            </a:r>
            <a:r>
              <a:rPr lang="fi-FI" sz="1800" dirty="0"/>
              <a:t>yhteistoiminta </a:t>
            </a:r>
            <a:r>
              <a:rPr lang="fi-FI" sz="1800" dirty="0" smtClean="0"/>
              <a:t>järjestämisessä ei </a:t>
            </a:r>
            <a:r>
              <a:rPr lang="fi-FI" sz="1800" dirty="0"/>
              <a:t>ole </a:t>
            </a:r>
            <a:r>
              <a:rPr lang="fi-FI" sz="1800" dirty="0" smtClean="0"/>
              <a:t>elinkeinotoimintaa)</a:t>
            </a:r>
            <a:endParaRPr lang="fi-FI" sz="1800" dirty="0"/>
          </a:p>
          <a:p>
            <a:r>
              <a:rPr lang="fi-FI" sz="1800" dirty="0"/>
              <a:t>	</a:t>
            </a:r>
            <a:r>
              <a:rPr lang="fi-FI" sz="1800" dirty="0" smtClean="0"/>
              <a:t>- </a:t>
            </a:r>
            <a:r>
              <a:rPr lang="fi-FI" sz="1800" dirty="0"/>
              <a:t>lasten liikunnallinen iltapäivätoiminta</a:t>
            </a:r>
          </a:p>
          <a:p>
            <a:endParaRPr lang="fi-FI" sz="1800" b="1" dirty="0">
              <a:solidFill>
                <a:schemeClr val="accent1"/>
              </a:solidFill>
            </a:endParaRPr>
          </a:p>
        </p:txBody>
      </p:sp>
    </p:spTree>
    <p:extLst>
      <p:ext uri="{BB962C8B-B14F-4D97-AF65-F5344CB8AC3E}">
        <p14:creationId xmlns:p14="http://schemas.microsoft.com/office/powerpoint/2010/main" val="778694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endParaRPr lang="fi-FI" dirty="0"/>
          </a:p>
        </p:txBody>
      </p:sp>
      <p:sp>
        <p:nvSpPr>
          <p:cNvPr id="3" name="Sisällön paikkamerkki 2"/>
          <p:cNvSpPr>
            <a:spLocks noGrp="1"/>
          </p:cNvSpPr>
          <p:nvPr>
            <p:ph idx="1"/>
          </p:nvPr>
        </p:nvSpPr>
        <p:spPr/>
        <p:txBody>
          <a:bodyPr>
            <a:normAutofit/>
          </a:bodyPr>
          <a:lstStyle/>
          <a:p>
            <a:r>
              <a:rPr lang="fi-FI" dirty="0" smtClean="0"/>
              <a:t>Korkeimman </a:t>
            </a:r>
            <a:r>
              <a:rPr lang="fi-FI" dirty="0"/>
              <a:t>hallinto-oikeuden päätös (KHO 19.10.1998 T 2236)   koski yleishyödyllisen yhdistyksen eli liikunnan lajiliiton liikuntatuotteiden myyntiä, joka sisälsi ohjaajien koulutuksen ja käsikirjat sekä liikuntaryhmiin osallistuvien materiaalit. Myynti  kohdistui rajoittamattomaan asiakaspiiriin ja se oli suunnitelmallista sekä jatkuvaa. Korkeimman hallinto-oikeuden mukaan ko. toiminta ei ollut elinkeinotoimintaa, koska toiminta liittyi välittömästi yhdistyksen yleishyödyllisen sääntömääräisen tarkoituksen toteuttamiseen. Liiton säännöissä oli maininta, että sen toiminta kohdistuu jäsenyhdistysten lisäksi yleisesti kansalaisten liikuntaharrastuksen edistämiseen.</a:t>
            </a:r>
          </a:p>
          <a:p>
            <a:endParaRPr lang="en-US" b="1" dirty="0" smtClean="0">
              <a:solidFill>
                <a:schemeClr val="accent1"/>
              </a:solidFill>
            </a:endParaRPr>
          </a:p>
          <a:p>
            <a:endParaRPr lang="fi-FI" dirty="0"/>
          </a:p>
        </p:txBody>
      </p:sp>
    </p:spTree>
    <p:extLst>
      <p:ext uri="{BB962C8B-B14F-4D97-AF65-F5344CB8AC3E}">
        <p14:creationId xmlns:p14="http://schemas.microsoft.com/office/powerpoint/2010/main" val="2861069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
            </a:r>
            <a:br>
              <a:rPr lang="fi-FI" dirty="0"/>
            </a:br>
            <a:endParaRPr lang="fi-FI" dirty="0"/>
          </a:p>
        </p:txBody>
      </p:sp>
      <p:sp>
        <p:nvSpPr>
          <p:cNvPr id="3" name="Sisällön paikkamerkki 2"/>
          <p:cNvSpPr>
            <a:spLocks noGrp="1"/>
          </p:cNvSpPr>
          <p:nvPr>
            <p:ph idx="1"/>
          </p:nvPr>
        </p:nvSpPr>
        <p:spPr/>
        <p:txBody>
          <a:bodyPr>
            <a:normAutofit fontScale="62500" lnSpcReduction="20000"/>
          </a:bodyPr>
          <a:lstStyle/>
          <a:p>
            <a:r>
              <a:rPr lang="fi-FI" dirty="0" smtClean="0"/>
              <a:t>KHO </a:t>
            </a:r>
            <a:r>
              <a:rPr lang="fi-FI" dirty="0"/>
              <a:t>25.3.2002 T 661: Voimisteluseura ry:n sääntöjen mukaan yhdistyksen tarkoituksena oli edistää jäsenistönsä keskuudessa liikuntaharrastusta siten, että mahdollisimman moni voisi harrastaa monipuolista voimistelua ja liikuntaa eri toiminta- ja tavoitetasoilla. Tarkoitustaan yhdistys toteutti sääntöjensä mukaan muun muassa järjestämällä voimistelu-, urheilu- ja muita liikuntaharjoituksia. </a:t>
            </a:r>
          </a:p>
          <a:p>
            <a:r>
              <a:rPr lang="fi-FI" dirty="0"/>
              <a:t>Ennakkoratkaisussa KHO totesi, että aerobic-tuntien järjestäminen on yhdistyksen jäseniin kohdistuessaan yhdistyksen yleishyödyllistä tarkoitusta välittömästi toteuttavaa toimintaa. Yhdistyksen tällaisesta toiminnasta saama tulo ei ole sen tuloverolaissa tarkoitettua elinkeinotuloa siitä riippumatta, sisältyykö jäsenten oikeus osallistua aerobic-tunneille jäsenmaksuun vai veloitetaanko tunneista erikseen. Tämän suhteen ei merkitystä ole myöskään sillä, että tunneilla on palkattu ohjaaja, joka on yleensä yhdistyksen jäsen.</a:t>
            </a:r>
          </a:p>
          <a:p>
            <a:r>
              <a:rPr lang="fi-FI" dirty="0"/>
              <a:t>Silloinkin kun samoille aerobic-tunneille osallistuu muita kuin yhdistyksen jäseniä, tuntien järjestämisen voidaan KHO mukaan katsoa liittyvän läheisesti yhdistyksen yleishyödyllisen tarkoituksen toteuttamiseen. Lisäksi muilta kuin yhdistyksen jäseniltä peritään ennakkoratkaisuhakemuksen mukaan aerobic-tunneille osallistumisesta sama maksu kuin jäseniltä ja osallistumismaksuilla on tarkoitus ensisijaisesti kattaa toiminnasta aiheutuneet kustannukset. Tällä tavoin järjestetyistä liikuntatilaisuuksista muiltakaan kuin yhdistyksen jäseniltä saatua tuloa ei voida pitää yhdistyksen elinkeinotulona.</a:t>
            </a:r>
          </a:p>
          <a:p>
            <a:r>
              <a:rPr lang="fi-FI" dirty="0"/>
              <a:t>KHO otti kantaa myös yhdistyksen suunnitteilla olleisiin yrityksille ja kunnille tarjottaviin liikuntapäiviin ja –tunteihin. Kannanoton mukaan myös niillä on läheinen yhteys yhdistyksen tarkoituksen toteuttamiseen. Sen vuoksi ja kun niiden järjestämistä ei voida laatunsa ja laajuutensa perusteella pitää elinkeinotoiminnan luonteisena, myöskään näiden tilaisuuksien järjestämisestä saatu tulo ei ole yhdistyksen elinkeinotuloa.</a:t>
            </a:r>
          </a:p>
          <a:p>
            <a:endParaRPr lang="en-US" b="1" dirty="0" smtClean="0">
              <a:solidFill>
                <a:schemeClr val="accent1"/>
              </a:solidFill>
            </a:endParaRPr>
          </a:p>
          <a:p>
            <a:endParaRPr lang="fi-FI" dirty="0"/>
          </a:p>
        </p:txBody>
      </p:sp>
    </p:spTree>
    <p:extLst>
      <p:ext uri="{BB962C8B-B14F-4D97-AF65-F5344CB8AC3E}">
        <p14:creationId xmlns:p14="http://schemas.microsoft.com/office/powerpoint/2010/main" val="2861069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Talkootyö</a:t>
            </a:r>
            <a:endParaRPr lang="fi-FI" dirty="0"/>
          </a:p>
        </p:txBody>
      </p:sp>
      <p:sp>
        <p:nvSpPr>
          <p:cNvPr id="3" name="Sisällön paikkamerkki 2"/>
          <p:cNvSpPr>
            <a:spLocks noGrp="1"/>
          </p:cNvSpPr>
          <p:nvPr>
            <p:ph idx="1"/>
          </p:nvPr>
        </p:nvSpPr>
        <p:spPr/>
        <p:txBody>
          <a:bodyPr>
            <a:normAutofit/>
          </a:bodyPr>
          <a:lstStyle/>
          <a:p>
            <a:r>
              <a:rPr lang="fi-FI" dirty="0" smtClean="0"/>
              <a:t>Kenen tuloa: </a:t>
            </a:r>
          </a:p>
          <a:p>
            <a:r>
              <a:rPr lang="en-US" b="1" dirty="0">
                <a:solidFill>
                  <a:schemeClr val="accent1"/>
                </a:solidFill>
              </a:rPr>
              <a:t>O</a:t>
            </a:r>
          </a:p>
          <a:p>
            <a:r>
              <a:rPr lang="fi-FI" dirty="0" smtClean="0"/>
              <a:t>Jäsenen </a:t>
            </a:r>
            <a:r>
              <a:rPr lang="fi-FI" dirty="0"/>
              <a:t>palkkaa – henkilökohtainen työsuoritus </a:t>
            </a:r>
          </a:p>
          <a:p>
            <a:r>
              <a:rPr lang="fi-FI" dirty="0"/>
              <a:t>(maksajan ennakonpidätys ja nettosumma seuralle)</a:t>
            </a:r>
          </a:p>
          <a:p>
            <a:endParaRPr lang="fi-FI" dirty="0"/>
          </a:p>
          <a:p>
            <a:r>
              <a:rPr lang="fi-FI" dirty="0" smtClean="0"/>
              <a:t>VAI</a:t>
            </a:r>
          </a:p>
          <a:p>
            <a:r>
              <a:rPr lang="en-US" b="1" dirty="0">
                <a:solidFill>
                  <a:schemeClr val="accent1"/>
                </a:solidFill>
              </a:rPr>
              <a:t>O</a:t>
            </a:r>
          </a:p>
          <a:p>
            <a:r>
              <a:rPr lang="fi-FI" dirty="0" smtClean="0"/>
              <a:t>Seuran tuloa</a:t>
            </a:r>
            <a:endParaRPr lang="fi-FI" dirty="0"/>
          </a:p>
          <a:p>
            <a:r>
              <a:rPr lang="fi-FI" dirty="0" smtClean="0"/>
              <a:t>(elinkeinotulo seuralla tai verovapaa talkootyön tulo) </a:t>
            </a:r>
            <a:endParaRPr lang="fi-FI" dirty="0"/>
          </a:p>
          <a:p>
            <a:endParaRPr lang="fi-FI" b="1" dirty="0">
              <a:solidFill>
                <a:schemeClr val="accent1"/>
              </a:solidFill>
            </a:endParaRPr>
          </a:p>
          <a:p>
            <a:endParaRPr lang="en-US" b="1" dirty="0" smtClean="0">
              <a:solidFill>
                <a:schemeClr val="accent1"/>
              </a:solidFill>
            </a:endParaRPr>
          </a:p>
          <a:p>
            <a:endParaRPr lang="fi-FI" dirty="0"/>
          </a:p>
        </p:txBody>
      </p:sp>
    </p:spTree>
    <p:extLst>
      <p:ext uri="{BB962C8B-B14F-4D97-AF65-F5344CB8AC3E}">
        <p14:creationId xmlns:p14="http://schemas.microsoft.com/office/powerpoint/2010/main" val="2861069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Verottoman talkootyön kriteerit</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1</a:t>
            </a:r>
            <a:r>
              <a:rPr lang="fi-FI" dirty="0"/>
              <a:t>.  Talkootyöstä maksettava korvaus voi olla veroton vain</a:t>
            </a:r>
          </a:p>
          <a:p>
            <a:r>
              <a:rPr lang="fi-FI" dirty="0" smtClean="0"/>
              <a:t>rekisteröidylle</a:t>
            </a:r>
            <a:r>
              <a:rPr lang="fi-FI" dirty="0"/>
              <a:t>, yleishyödylliselle yhdistykselle.</a:t>
            </a:r>
          </a:p>
          <a:p>
            <a:endParaRPr lang="fi-FI" dirty="0"/>
          </a:p>
          <a:p>
            <a:r>
              <a:rPr lang="fi-FI" dirty="0"/>
              <a:t>2.  Talkootyöstä saatava hyöty on jaettava laajemmalle piirille </a:t>
            </a:r>
            <a:r>
              <a:rPr lang="fi-FI" dirty="0" smtClean="0"/>
              <a:t>kuin työn </a:t>
            </a:r>
            <a:r>
              <a:rPr lang="fi-FI" dirty="0"/>
              <a:t>suorittajille. </a:t>
            </a:r>
          </a:p>
          <a:p>
            <a:endParaRPr lang="fi-FI" dirty="0"/>
          </a:p>
          <a:p>
            <a:r>
              <a:rPr lang="fi-FI" dirty="0"/>
              <a:t>3.  Talkootyö ei ole työ, joka tehdään työnantajan johdon ja</a:t>
            </a:r>
          </a:p>
          <a:p>
            <a:r>
              <a:rPr lang="fi-FI" dirty="0" smtClean="0"/>
              <a:t>valvonnan </a:t>
            </a:r>
            <a:r>
              <a:rPr lang="fi-FI" dirty="0"/>
              <a:t>alaisena. </a:t>
            </a:r>
          </a:p>
          <a:p>
            <a:endParaRPr lang="fi-FI" dirty="0"/>
          </a:p>
          <a:p>
            <a:r>
              <a:rPr lang="fi-FI" dirty="0"/>
              <a:t>4. </a:t>
            </a:r>
            <a:r>
              <a:rPr lang="fi-FI" dirty="0" smtClean="0"/>
              <a:t>Talkootyö </a:t>
            </a:r>
            <a:r>
              <a:rPr lang="fi-FI" dirty="0"/>
              <a:t>on luonteeltaan tilapäistä jokamiehentyötä.</a:t>
            </a:r>
          </a:p>
          <a:p>
            <a:endParaRPr lang="fi-FI" dirty="0"/>
          </a:p>
          <a:p>
            <a:r>
              <a:rPr lang="fi-FI" dirty="0"/>
              <a:t>5. </a:t>
            </a:r>
            <a:r>
              <a:rPr lang="fi-FI" dirty="0" smtClean="0"/>
              <a:t>Talkootyö </a:t>
            </a:r>
            <a:r>
              <a:rPr lang="fi-FI" dirty="0"/>
              <a:t>ei saa olla elinkeinotoimintaa</a:t>
            </a:r>
          </a:p>
          <a:p>
            <a:endParaRPr lang="en-US" b="1" dirty="0" smtClean="0">
              <a:solidFill>
                <a:schemeClr val="accent1"/>
              </a:solidFill>
            </a:endParaRPr>
          </a:p>
          <a:p>
            <a:endParaRPr lang="fi-FI" dirty="0"/>
          </a:p>
        </p:txBody>
      </p:sp>
    </p:spTree>
    <p:extLst>
      <p:ext uri="{BB962C8B-B14F-4D97-AF65-F5344CB8AC3E}">
        <p14:creationId xmlns:p14="http://schemas.microsoft.com/office/powerpoint/2010/main" val="2861069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Tuloverotus</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Yleishyödyllinen </a:t>
            </a:r>
            <a:r>
              <a:rPr lang="fi-FI" dirty="0"/>
              <a:t>yhteisö on verovelvollinen saamastaan elinkeinotulosta. Elinkeinotulon lisäksi yleishyödyllinen yhteisö </a:t>
            </a:r>
            <a:r>
              <a:rPr lang="fi-FI" dirty="0" smtClean="0"/>
              <a:t>on </a:t>
            </a:r>
            <a:r>
              <a:rPr lang="fi-FI" dirty="0"/>
              <a:t>verovelvollinen muuhun kuin yleiseen tai yleishyödylliseen tarkoitukseen käytetyn kiinteistön tai kiinteistön osan tuottamasta tulosta kunnalle ja seurakunnalle.  (TVL 23§)</a:t>
            </a:r>
          </a:p>
          <a:p>
            <a:r>
              <a:rPr lang="en-US" b="1" dirty="0" smtClean="0">
                <a:solidFill>
                  <a:schemeClr val="accent1"/>
                </a:solidFill>
              </a:rPr>
              <a:t>O</a:t>
            </a:r>
            <a:endParaRPr lang="en-US" b="1" dirty="0">
              <a:solidFill>
                <a:schemeClr val="accent1"/>
              </a:solidFill>
            </a:endParaRPr>
          </a:p>
          <a:p>
            <a:r>
              <a:rPr lang="fi-FI" dirty="0" smtClean="0"/>
              <a:t>Tuloverotuksen </a:t>
            </a:r>
            <a:r>
              <a:rPr lang="fi-FI" dirty="0"/>
              <a:t>näkökulmasta urheiluseuroilla on useita eri</a:t>
            </a:r>
          </a:p>
          <a:p>
            <a:r>
              <a:rPr lang="fi-FI" dirty="0" smtClean="0"/>
              <a:t>tulolajeja</a:t>
            </a:r>
            <a:r>
              <a:rPr lang="fi-FI" dirty="0"/>
              <a:t>: </a:t>
            </a:r>
          </a:p>
          <a:p>
            <a:r>
              <a:rPr lang="fi-FI" dirty="0" smtClean="0"/>
              <a:t>varsinaisen </a:t>
            </a:r>
            <a:r>
              <a:rPr lang="fi-FI" dirty="0"/>
              <a:t>yleishyödyllisen sääntömääräisen toiminnan tulot</a:t>
            </a:r>
          </a:p>
          <a:p>
            <a:r>
              <a:rPr lang="fi-FI" dirty="0"/>
              <a:t>tuloverolain 23§ mukaiset tulot</a:t>
            </a:r>
          </a:p>
          <a:p>
            <a:r>
              <a:rPr lang="fi-FI" dirty="0"/>
              <a:t>talkootyön tulot</a:t>
            </a:r>
          </a:p>
          <a:p>
            <a:r>
              <a:rPr lang="fi-FI" dirty="0"/>
              <a:t>kiinteistöstä saadut tulot</a:t>
            </a:r>
          </a:p>
          <a:p>
            <a:r>
              <a:rPr lang="fi-FI" dirty="0"/>
              <a:t>henkilökohtaiset tulot; sijoitukset, jäsenmaksut, avustukset</a:t>
            </a:r>
          </a:p>
          <a:p>
            <a:r>
              <a:rPr lang="fi-FI" dirty="0" smtClean="0"/>
              <a:t>Elinkeinotulot (erillinen tuloslaskelma) – verohuojennus mahdollisuus</a:t>
            </a:r>
          </a:p>
          <a:p>
            <a:r>
              <a:rPr lang="en-US" b="1" dirty="0">
                <a:solidFill>
                  <a:schemeClr val="accent1"/>
                </a:solidFill>
              </a:rPr>
              <a:t>O</a:t>
            </a:r>
          </a:p>
          <a:p>
            <a:r>
              <a:rPr lang="fi-FI" dirty="0" smtClean="0"/>
              <a:t>Tuloveroilmoitus</a:t>
            </a:r>
            <a:endParaRPr lang="fi-FI" dirty="0"/>
          </a:p>
          <a:p>
            <a:endParaRPr lang="en-US" b="1" dirty="0" smtClean="0">
              <a:solidFill>
                <a:schemeClr val="accent1"/>
              </a:solidFill>
            </a:endParaRPr>
          </a:p>
          <a:p>
            <a:endParaRPr lang="en-US" b="1" dirty="0" smtClean="0">
              <a:solidFill>
                <a:schemeClr val="accent1"/>
              </a:solidFill>
            </a:endParaRPr>
          </a:p>
        </p:txBody>
      </p:sp>
    </p:spTree>
    <p:extLst>
      <p:ext uri="{BB962C8B-B14F-4D97-AF65-F5344CB8AC3E}">
        <p14:creationId xmlns:p14="http://schemas.microsoft.com/office/powerpoint/2010/main" val="2861069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Arvonlisäverotus</a:t>
            </a:r>
            <a:endParaRPr lang="fi-FI" dirty="0"/>
          </a:p>
        </p:txBody>
      </p:sp>
      <p:sp>
        <p:nvSpPr>
          <p:cNvPr id="3" name="Sisällön paikkamerkki 2"/>
          <p:cNvSpPr>
            <a:spLocks noGrp="1"/>
          </p:cNvSpPr>
          <p:nvPr>
            <p:ph idx="1"/>
          </p:nvPr>
        </p:nvSpPr>
        <p:spPr>
          <a:xfrm>
            <a:off x="230832" y="1412776"/>
            <a:ext cx="8229600" cy="4349080"/>
          </a:xfrm>
        </p:spPr>
        <p:txBody>
          <a:bodyPr>
            <a:normAutofit fontScale="92500"/>
          </a:bodyPr>
          <a:lstStyle/>
          <a:p>
            <a:r>
              <a:rPr lang="fi-FI" dirty="0" smtClean="0"/>
              <a:t>Arvonlisäverovelvollisia </a:t>
            </a:r>
            <a:r>
              <a:rPr lang="fi-FI" dirty="0"/>
              <a:t>ovat ne, jotka harjoittavat tavaran tai palvelun myyntiä liiketoiminnan muodossa. Lisäksi arvonlisäverovelvollisia ovat ne, jotka ottavat kiinteistöhallintapalvelun tai tarjoilupalvelun omaan käyttöön, vaikka se ei tapahtuisikaan liiketoiminnan muodossa. </a:t>
            </a:r>
            <a:endParaRPr lang="fi-FI" dirty="0" smtClean="0"/>
          </a:p>
          <a:p>
            <a:endParaRPr lang="en-US" b="1" dirty="0" smtClean="0">
              <a:solidFill>
                <a:schemeClr val="accent1"/>
              </a:solidFill>
            </a:endParaRPr>
          </a:p>
          <a:p>
            <a:r>
              <a:rPr lang="en-US" b="1" dirty="0" smtClean="0">
                <a:solidFill>
                  <a:schemeClr val="accent1"/>
                </a:solidFill>
              </a:rPr>
              <a:t>O</a:t>
            </a:r>
            <a:endParaRPr lang="en-US" b="1" dirty="0">
              <a:solidFill>
                <a:schemeClr val="accent1"/>
              </a:solidFill>
            </a:endParaRPr>
          </a:p>
          <a:p>
            <a:r>
              <a:rPr lang="fi-FI" dirty="0" smtClean="0"/>
              <a:t>Oma-aloitteista verotusta – ilmoittautuminen, hakeutuminen</a:t>
            </a:r>
          </a:p>
          <a:p>
            <a:r>
              <a:rPr lang="fi-FI" dirty="0" smtClean="0"/>
              <a:t>8500€-22500€</a:t>
            </a:r>
            <a:endParaRPr lang="fi-FI" dirty="0"/>
          </a:p>
          <a:p>
            <a:r>
              <a:rPr lang="en-US" b="1" dirty="0">
                <a:solidFill>
                  <a:schemeClr val="accent1"/>
                </a:solidFill>
              </a:rPr>
              <a:t>O</a:t>
            </a:r>
          </a:p>
          <a:p>
            <a:r>
              <a:rPr lang="en-US" dirty="0" err="1" smtClean="0"/>
              <a:t>Yleishyödylliselle</a:t>
            </a:r>
            <a:r>
              <a:rPr lang="en-US" dirty="0" smtClean="0"/>
              <a:t> </a:t>
            </a:r>
            <a:r>
              <a:rPr lang="en-US" dirty="0" err="1" smtClean="0"/>
              <a:t>yhteisölle</a:t>
            </a:r>
            <a:r>
              <a:rPr lang="en-US" dirty="0" smtClean="0"/>
              <a:t> </a:t>
            </a:r>
            <a:r>
              <a:rPr lang="en-US" dirty="0" err="1" smtClean="0"/>
              <a:t>myyty</a:t>
            </a:r>
            <a:r>
              <a:rPr lang="en-US" dirty="0" smtClean="0"/>
              <a:t> </a:t>
            </a:r>
            <a:r>
              <a:rPr lang="en-US" dirty="0" err="1" smtClean="0"/>
              <a:t>jäsenlehden</a:t>
            </a:r>
            <a:r>
              <a:rPr lang="en-US" dirty="0" smtClean="0"/>
              <a:t> </a:t>
            </a:r>
            <a:r>
              <a:rPr lang="en-US" dirty="0" err="1" smtClean="0"/>
              <a:t>painotyö</a:t>
            </a:r>
            <a:endParaRPr lang="en-US" dirty="0" smtClean="0"/>
          </a:p>
          <a:p>
            <a:endParaRPr lang="fi-FI" dirty="0" smtClean="0"/>
          </a:p>
          <a:p>
            <a:endParaRPr lang="fi-FI" dirty="0"/>
          </a:p>
          <a:p>
            <a:endParaRPr lang="fi-FI" dirty="0"/>
          </a:p>
        </p:txBody>
      </p:sp>
    </p:spTree>
    <p:extLst>
      <p:ext uri="{BB962C8B-B14F-4D97-AF65-F5344CB8AC3E}">
        <p14:creationId xmlns:p14="http://schemas.microsoft.com/office/powerpoint/2010/main" val="3963960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Luottamuksen suoja</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a:solidFill>
                  <a:schemeClr val="accent1"/>
                </a:solidFill>
              </a:rPr>
              <a:t>O</a:t>
            </a:r>
          </a:p>
          <a:p>
            <a:r>
              <a:rPr lang="fi-FI" dirty="0" smtClean="0"/>
              <a:t>Verotuksessa </a:t>
            </a:r>
            <a:r>
              <a:rPr lang="fi-FI" dirty="0"/>
              <a:t>jälkiverotus on </a:t>
            </a:r>
            <a:r>
              <a:rPr lang="fi-FI" dirty="0" smtClean="0"/>
              <a:t>mahdollista. Jos </a:t>
            </a:r>
            <a:r>
              <a:rPr lang="fi-FI" dirty="0"/>
              <a:t>asia on ollut tulkinnanvarainen ja epäselvä, jälkiverotuksesta voidaan luopua. Edellytyksenä on, että seura on toiminut vilpittömässä mielessä viranomaisten noudattaman käytännön tai ohjeiden mukaisesti. </a:t>
            </a:r>
          </a:p>
          <a:p>
            <a:endParaRPr lang="en-US" b="1" dirty="0" smtClean="0">
              <a:solidFill>
                <a:schemeClr val="accent1"/>
              </a:solidFill>
            </a:endParaRPr>
          </a:p>
          <a:p>
            <a:r>
              <a:rPr lang="en-US" b="1" dirty="0" smtClean="0">
                <a:solidFill>
                  <a:schemeClr val="accent1"/>
                </a:solidFill>
              </a:rPr>
              <a:t>O</a:t>
            </a:r>
            <a:endParaRPr lang="en-US" b="1" dirty="0">
              <a:solidFill>
                <a:schemeClr val="accent1"/>
              </a:solidFill>
            </a:endParaRPr>
          </a:p>
          <a:p>
            <a:r>
              <a:rPr lang="fi-FI" dirty="0" smtClean="0"/>
              <a:t>Jos </a:t>
            </a:r>
            <a:r>
              <a:rPr lang="fi-FI" dirty="0"/>
              <a:t>jälkiverotuksesta ei jostain syystä luovuta, </a:t>
            </a:r>
            <a:r>
              <a:rPr lang="fi-FI" dirty="0" smtClean="0"/>
              <a:t>veroja </a:t>
            </a:r>
            <a:r>
              <a:rPr lang="fi-FI" dirty="0"/>
              <a:t>voidaan kohtuullistaa</a:t>
            </a:r>
            <a:r>
              <a:rPr lang="fi-FI" dirty="0" smtClean="0"/>
              <a:t>.</a:t>
            </a:r>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3789453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Ennakkoratkaisu</a:t>
            </a:r>
            <a:endParaRPr lang="fi-FI" dirty="0"/>
          </a:p>
        </p:txBody>
      </p:sp>
      <p:sp>
        <p:nvSpPr>
          <p:cNvPr id="3" name="Sisällön paikkamerkki 2"/>
          <p:cNvSpPr>
            <a:spLocks noGrp="1"/>
          </p:cNvSpPr>
          <p:nvPr>
            <p:ph idx="1"/>
          </p:nvPr>
        </p:nvSpPr>
        <p:spPr>
          <a:xfrm>
            <a:off x="230832" y="1412776"/>
            <a:ext cx="8229600" cy="4349080"/>
          </a:xfrm>
        </p:spPr>
        <p:txBody>
          <a:bodyPr>
            <a:normAutofit fontScale="92500"/>
          </a:bodyPr>
          <a:lstStyle/>
          <a:p>
            <a:r>
              <a:rPr lang="en-US" b="1" dirty="0">
                <a:solidFill>
                  <a:schemeClr val="accent1"/>
                </a:solidFill>
              </a:rPr>
              <a:t>O</a:t>
            </a:r>
          </a:p>
          <a:p>
            <a:r>
              <a:rPr lang="fi-FI" dirty="0" smtClean="0"/>
              <a:t>Yhdistys voi hakea Verohallinnolta </a:t>
            </a:r>
            <a:r>
              <a:rPr lang="fi-FI" dirty="0"/>
              <a:t>ennakkoratkaisua tuloverotusta koskeviin kysymyksiin.</a:t>
            </a:r>
          </a:p>
          <a:p>
            <a:r>
              <a:rPr lang="en-US" b="1" dirty="0">
                <a:solidFill>
                  <a:schemeClr val="accent1"/>
                </a:solidFill>
              </a:rPr>
              <a:t>O</a:t>
            </a:r>
          </a:p>
          <a:p>
            <a:r>
              <a:rPr lang="fi-FI" dirty="0" smtClean="0"/>
              <a:t>Arvonlisäverotusta </a:t>
            </a:r>
            <a:r>
              <a:rPr lang="fi-FI" dirty="0"/>
              <a:t>varten Verohallinnolta voi hakea </a:t>
            </a:r>
            <a:r>
              <a:rPr lang="fi-FI" dirty="0" smtClean="0"/>
              <a:t>ennakkoratkaisua. </a:t>
            </a:r>
            <a:r>
              <a:rPr lang="fi-FI" dirty="0"/>
              <a:t>Arvonlisäverotuksessa voidaan hakea myös kirjallista ohjausta, joka on maksutonta. </a:t>
            </a:r>
            <a:endParaRPr lang="fi-FI" dirty="0" smtClean="0"/>
          </a:p>
          <a:p>
            <a:r>
              <a:rPr lang="en-US" b="1" dirty="0">
                <a:solidFill>
                  <a:schemeClr val="accent1"/>
                </a:solidFill>
              </a:rPr>
              <a:t>O</a:t>
            </a:r>
          </a:p>
          <a:p>
            <a:r>
              <a:rPr lang="fi-FI" dirty="0" smtClean="0"/>
              <a:t>Maksulliseen </a:t>
            </a:r>
            <a:r>
              <a:rPr lang="fi-FI" dirty="0"/>
              <a:t>ennakkoratkaisuun voi hakea muutosta valittamalla, mutta kirjallisessa ohjauksessa tätä mahdollisuutta ei ole</a:t>
            </a:r>
            <a:r>
              <a:rPr lang="fi-FI" dirty="0" smtClean="0"/>
              <a:t>.</a:t>
            </a:r>
          </a:p>
          <a:p>
            <a:r>
              <a:rPr lang="en-US" b="1" dirty="0">
                <a:solidFill>
                  <a:schemeClr val="accent1"/>
                </a:solidFill>
              </a:rPr>
              <a:t>O</a:t>
            </a:r>
          </a:p>
          <a:p>
            <a:r>
              <a:rPr lang="fi-FI" dirty="0" smtClean="0"/>
              <a:t>Valtakunnallinen verottajan palvelunumero 020 679 048</a:t>
            </a:r>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2421163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Seuran maksamat korvaukset</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fi-FI" dirty="0" smtClean="0"/>
              <a:t>Mitä kaikkea maksuja seuroilla on?</a:t>
            </a:r>
          </a:p>
          <a:p>
            <a:endParaRPr lang="en-US" b="1" dirty="0" smtClean="0">
              <a:solidFill>
                <a:schemeClr val="accent1"/>
              </a:solidFill>
            </a:endParaRPr>
          </a:p>
          <a:p>
            <a:r>
              <a:rPr lang="en-US" b="1" dirty="0" smtClean="0">
                <a:solidFill>
                  <a:schemeClr val="accent1"/>
                </a:solidFill>
              </a:rPr>
              <a:t>O</a:t>
            </a:r>
            <a:endParaRPr lang="en-US" b="1" dirty="0">
              <a:solidFill>
                <a:schemeClr val="accent1"/>
              </a:solidFill>
            </a:endParaRPr>
          </a:p>
          <a:p>
            <a:r>
              <a:rPr lang="fi-FI" dirty="0" smtClean="0"/>
              <a:t>Palkka (työsuhde)</a:t>
            </a:r>
          </a:p>
          <a:p>
            <a:r>
              <a:rPr lang="fi-FI" dirty="0" smtClean="0"/>
              <a:t>Työkorvaus (ei työsuhdetta)</a:t>
            </a:r>
          </a:p>
          <a:p>
            <a:r>
              <a:rPr lang="fi-FI" dirty="0"/>
              <a:t>Yleishyödyllinen yhteisö matkakorvauksen maksajana (ei työsuhdetta)</a:t>
            </a:r>
            <a:endParaRPr lang="fi-FI" dirty="0" smtClean="0"/>
          </a:p>
          <a:p>
            <a:r>
              <a:rPr lang="fi-FI" dirty="0" smtClean="0"/>
              <a:t>Stipendi</a:t>
            </a:r>
          </a:p>
          <a:p>
            <a:r>
              <a:rPr lang="fi-FI" dirty="0" smtClean="0"/>
              <a:t>Urheilijoiden tukeminen</a:t>
            </a:r>
            <a:endParaRPr lang="fi-FI" dirty="0"/>
          </a:p>
        </p:txBody>
      </p:sp>
    </p:spTree>
    <p:extLst>
      <p:ext uri="{BB962C8B-B14F-4D97-AF65-F5344CB8AC3E}">
        <p14:creationId xmlns:p14="http://schemas.microsoft.com/office/powerpoint/2010/main" val="760278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Hyvä seuran verotus </a:t>
            </a:r>
            <a:endParaRPr lang="fi-FI" dirty="0"/>
          </a:p>
        </p:txBody>
      </p:sp>
      <p:sp>
        <p:nvSpPr>
          <p:cNvPr id="3" name="Sisällön paikkamerkki 2"/>
          <p:cNvSpPr>
            <a:spLocks noGrp="1"/>
          </p:cNvSpPr>
          <p:nvPr>
            <p:ph idx="1"/>
          </p:nvPr>
        </p:nvSpPr>
        <p:spPr/>
        <p:txBody>
          <a:bodyPr>
            <a:normAutofit/>
          </a:bodyPr>
          <a:lstStyle/>
          <a:p>
            <a:r>
              <a:rPr lang="fi-FI" dirty="0" smtClean="0"/>
              <a:t>Seura – rekisteröity yhdistys, jossa jäsenet päättävät ja  toimivat yhdessä</a:t>
            </a:r>
          </a:p>
          <a:p>
            <a:endParaRPr lang="en-US" b="1" dirty="0" smtClean="0">
              <a:solidFill>
                <a:schemeClr val="accent1"/>
              </a:solidFill>
            </a:endParaRPr>
          </a:p>
          <a:p>
            <a:r>
              <a:rPr lang="en-US" b="1" dirty="0" smtClean="0">
                <a:solidFill>
                  <a:schemeClr val="accent1"/>
                </a:solidFill>
              </a:rPr>
              <a:t>O</a:t>
            </a:r>
            <a:endParaRPr lang="en-US" b="1" dirty="0">
              <a:solidFill>
                <a:schemeClr val="accent1"/>
              </a:solidFill>
            </a:endParaRPr>
          </a:p>
          <a:p>
            <a:r>
              <a:rPr lang="fi-FI" dirty="0" smtClean="0"/>
              <a:t>Vapaaehtoistyö</a:t>
            </a:r>
          </a:p>
          <a:p>
            <a:r>
              <a:rPr lang="fi-FI" dirty="0" smtClean="0"/>
              <a:t>Toiminnan tulot kulujen kattamiseksi</a:t>
            </a:r>
          </a:p>
          <a:p>
            <a:r>
              <a:rPr lang="fi-FI" dirty="0" smtClean="0"/>
              <a:t>Ulkoinen varainhankinta</a:t>
            </a:r>
          </a:p>
          <a:p>
            <a:pPr marL="342900" indent="-342900">
              <a:buFontTx/>
              <a:buChar char="-"/>
            </a:pPr>
            <a:endParaRPr lang="fi-FI" b="1" dirty="0" smtClean="0">
              <a:solidFill>
                <a:schemeClr val="accent1"/>
              </a:solidFill>
            </a:endParaRPr>
          </a:p>
          <a:p>
            <a:r>
              <a:rPr lang="en-US" b="1" dirty="0">
                <a:solidFill>
                  <a:schemeClr val="accent1"/>
                </a:solidFill>
              </a:rPr>
              <a:t>O</a:t>
            </a:r>
          </a:p>
          <a:p>
            <a:r>
              <a:rPr lang="fi-FI" dirty="0" smtClean="0"/>
              <a:t>Kulujen nousu – liian kova laatutavoite?</a:t>
            </a:r>
            <a:endParaRPr lang="fi-FI" dirty="0"/>
          </a:p>
          <a:p>
            <a:endParaRPr lang="fi-FI" b="1" dirty="0" smtClean="0">
              <a:solidFill>
                <a:schemeClr val="accent1"/>
              </a:solidFill>
            </a:endParaRPr>
          </a:p>
          <a:p>
            <a:endParaRPr lang="fi-FI" b="1" dirty="0">
              <a:solidFill>
                <a:schemeClr val="accent1"/>
              </a:solidFill>
            </a:endParaRPr>
          </a:p>
          <a:p>
            <a:endParaRPr lang="en-US" b="1" dirty="0" smtClean="0">
              <a:solidFill>
                <a:schemeClr val="accent1"/>
              </a:solidFill>
            </a:endParaRPr>
          </a:p>
          <a:p>
            <a:endParaRPr lang="en-US" b="1" dirty="0" smtClean="0">
              <a:solidFill>
                <a:schemeClr val="accent1"/>
              </a:solidFill>
            </a:endParaRPr>
          </a:p>
        </p:txBody>
      </p:sp>
    </p:spTree>
    <p:extLst>
      <p:ext uri="{BB962C8B-B14F-4D97-AF65-F5344CB8AC3E}">
        <p14:creationId xmlns:p14="http://schemas.microsoft.com/office/powerpoint/2010/main" val="697382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Palkka</a:t>
            </a:r>
            <a:br>
              <a:rPr lang="fi-FI" dirty="0" smtClean="0"/>
            </a:br>
            <a:endParaRPr lang="fi-FI" dirty="0"/>
          </a:p>
        </p:txBody>
      </p:sp>
      <p:sp>
        <p:nvSpPr>
          <p:cNvPr id="3" name="Sisällön paikkamerkki 2"/>
          <p:cNvSpPr>
            <a:spLocks noGrp="1"/>
          </p:cNvSpPr>
          <p:nvPr>
            <p:ph idx="1"/>
          </p:nvPr>
        </p:nvSpPr>
        <p:spPr>
          <a:xfrm>
            <a:off x="230832" y="1412776"/>
            <a:ext cx="8229600" cy="4349080"/>
          </a:xfrm>
        </p:spPr>
        <p:txBody>
          <a:bodyPr>
            <a:normAutofit fontScale="77500" lnSpcReduction="20000"/>
          </a:bodyPr>
          <a:lstStyle/>
          <a:p>
            <a:r>
              <a:rPr lang="en-US" b="1" dirty="0" smtClean="0">
                <a:solidFill>
                  <a:schemeClr val="accent1"/>
                </a:solidFill>
              </a:rPr>
              <a:t>O</a:t>
            </a:r>
            <a:endParaRPr lang="en-US" b="1" dirty="0">
              <a:solidFill>
                <a:schemeClr val="accent1"/>
              </a:solidFill>
            </a:endParaRPr>
          </a:p>
          <a:p>
            <a:r>
              <a:rPr lang="fi-FI" dirty="0" smtClean="0"/>
              <a:t>Työsuhteella </a:t>
            </a:r>
            <a:r>
              <a:rPr lang="fi-FI" dirty="0"/>
              <a:t>on viisi ominaispiirrettä:</a:t>
            </a:r>
          </a:p>
          <a:p>
            <a:endParaRPr lang="fi-FI" dirty="0"/>
          </a:p>
          <a:p>
            <a:r>
              <a:rPr lang="fi-FI" dirty="0"/>
              <a:t>1.  Työsuhde perustuu työsopimukseen, joka on </a:t>
            </a:r>
            <a:r>
              <a:rPr lang="fi-FI" dirty="0" smtClean="0"/>
              <a:t>työnantajan ja </a:t>
            </a:r>
            <a:r>
              <a:rPr lang="fi-FI" dirty="0"/>
              <a:t>työntekijän välinen sopimus. </a:t>
            </a:r>
          </a:p>
          <a:p>
            <a:endParaRPr lang="fi-FI" dirty="0"/>
          </a:p>
          <a:p>
            <a:r>
              <a:rPr lang="fi-FI" dirty="0"/>
              <a:t>2.  Työsuhteen edellytys on työn tekeminen. Työtä on kaikki </a:t>
            </a:r>
            <a:r>
              <a:rPr lang="fi-FI" dirty="0" smtClean="0"/>
              <a:t>inhimillinen </a:t>
            </a:r>
            <a:r>
              <a:rPr lang="fi-FI" dirty="0"/>
              <a:t>käyttäytyminen, jolla on taloudellista arvoa.</a:t>
            </a:r>
          </a:p>
          <a:p>
            <a:endParaRPr lang="fi-FI" dirty="0"/>
          </a:p>
          <a:p>
            <a:r>
              <a:rPr lang="fi-FI" dirty="0"/>
              <a:t>3.  Työtä tehdään toiselle. Työsuoritusten tulosten tulee </a:t>
            </a:r>
            <a:r>
              <a:rPr lang="fi-FI" dirty="0" smtClean="0"/>
              <a:t>välittömästi </a:t>
            </a:r>
            <a:r>
              <a:rPr lang="fi-FI" dirty="0"/>
              <a:t>kuulua työnantajalle.</a:t>
            </a:r>
          </a:p>
          <a:p>
            <a:endParaRPr lang="fi-FI" dirty="0"/>
          </a:p>
          <a:p>
            <a:r>
              <a:rPr lang="fi-FI" dirty="0"/>
              <a:t>4.  Työstään työntekijä saa vastiketta. </a:t>
            </a:r>
          </a:p>
          <a:p>
            <a:endParaRPr lang="fi-FI" dirty="0"/>
          </a:p>
          <a:p>
            <a:r>
              <a:rPr lang="fi-FI" dirty="0"/>
              <a:t>5.  Työsuhteen edellytys on työnteko työnantajan johdon ja </a:t>
            </a:r>
            <a:r>
              <a:rPr lang="fi-FI" dirty="0" smtClean="0"/>
              <a:t>valvonnan </a:t>
            </a:r>
            <a:r>
              <a:rPr lang="fi-FI" dirty="0"/>
              <a:t>alaisuudessa. </a:t>
            </a:r>
          </a:p>
          <a:p>
            <a:endParaRPr lang="fi-FI" dirty="0"/>
          </a:p>
        </p:txBody>
      </p:sp>
    </p:spTree>
    <p:extLst>
      <p:ext uri="{BB962C8B-B14F-4D97-AF65-F5344CB8AC3E}">
        <p14:creationId xmlns:p14="http://schemas.microsoft.com/office/powerpoint/2010/main" val="2086309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Palkka</a:t>
            </a:r>
            <a:endParaRPr lang="fi-FI" dirty="0"/>
          </a:p>
        </p:txBody>
      </p:sp>
      <p:sp>
        <p:nvSpPr>
          <p:cNvPr id="3" name="Sisällön paikkamerkki 2"/>
          <p:cNvSpPr>
            <a:spLocks noGrp="1"/>
          </p:cNvSpPr>
          <p:nvPr>
            <p:ph idx="1"/>
          </p:nvPr>
        </p:nvSpPr>
        <p:spPr>
          <a:xfrm>
            <a:off x="230832" y="1412776"/>
            <a:ext cx="8229600" cy="4349080"/>
          </a:xfrm>
        </p:spPr>
        <p:txBody>
          <a:bodyPr>
            <a:normAutofit fontScale="92500" lnSpcReduction="20000"/>
          </a:bodyPr>
          <a:lstStyle/>
          <a:p>
            <a:r>
              <a:rPr lang="en-US" b="1" dirty="0" smtClean="0">
                <a:solidFill>
                  <a:schemeClr val="accent1"/>
                </a:solidFill>
              </a:rPr>
              <a:t>O</a:t>
            </a:r>
            <a:endParaRPr lang="en-US" b="1" dirty="0">
              <a:solidFill>
                <a:schemeClr val="accent1"/>
              </a:solidFill>
            </a:endParaRPr>
          </a:p>
          <a:p>
            <a:r>
              <a:rPr lang="fi-FI" dirty="0" smtClean="0"/>
              <a:t>Matkakustannusten </a:t>
            </a:r>
            <a:r>
              <a:rPr lang="fi-FI" dirty="0"/>
              <a:t>korvauksia </a:t>
            </a:r>
            <a:r>
              <a:rPr lang="fi-FI" dirty="0" smtClean="0"/>
              <a:t>voidaan maksaa verovapaasti </a:t>
            </a:r>
            <a:r>
              <a:rPr lang="fi-FI" dirty="0"/>
              <a:t>ennakonpidätystä </a:t>
            </a:r>
            <a:r>
              <a:rPr lang="fi-FI" dirty="0" smtClean="0"/>
              <a:t>toimittamatta Verohallituksen vuosittaisen päätöksen mukaisesti.</a:t>
            </a:r>
            <a:endParaRPr lang="fi-FI" dirty="0"/>
          </a:p>
          <a:p>
            <a:r>
              <a:rPr lang="en-US" b="1" dirty="0">
                <a:solidFill>
                  <a:schemeClr val="accent1"/>
                </a:solidFill>
              </a:rPr>
              <a:t>O</a:t>
            </a:r>
          </a:p>
          <a:p>
            <a:r>
              <a:rPr lang="fi-FI" dirty="0" smtClean="0"/>
              <a:t>Verotta korvattava työmatka on matka, jonka </a:t>
            </a:r>
            <a:r>
              <a:rPr lang="fi-FI" dirty="0"/>
              <a:t>palkansaaja tilapäisesti tekee työhön kuuluvien tehtävien suorittamiseksi </a:t>
            </a:r>
            <a:r>
              <a:rPr lang="fi-FI" dirty="0" smtClean="0"/>
              <a:t>erityiselle (toissijainen tai satunnainen) </a:t>
            </a:r>
            <a:r>
              <a:rPr lang="fi-FI" dirty="0" err="1" smtClean="0"/>
              <a:t>työntekemispaikalle</a:t>
            </a:r>
            <a:r>
              <a:rPr lang="fi-FI" dirty="0" smtClean="0"/>
              <a:t> </a:t>
            </a:r>
            <a:r>
              <a:rPr lang="fi-FI" dirty="0"/>
              <a:t>varsinaisen työpaikan </a:t>
            </a:r>
            <a:r>
              <a:rPr lang="fi-FI" dirty="0" smtClean="0"/>
              <a:t>ulkopuolelle. </a:t>
            </a:r>
            <a:endParaRPr lang="fi-FI" dirty="0"/>
          </a:p>
          <a:p>
            <a:r>
              <a:rPr lang="en-US" b="1" dirty="0">
                <a:solidFill>
                  <a:schemeClr val="accent1"/>
                </a:solidFill>
              </a:rPr>
              <a:t>O</a:t>
            </a:r>
          </a:p>
          <a:p>
            <a:r>
              <a:rPr lang="fi-FI" dirty="0" smtClean="0"/>
              <a:t>Työmatka </a:t>
            </a:r>
            <a:r>
              <a:rPr lang="fi-FI" dirty="0"/>
              <a:t>ei ole palkansaajan asunnon ja varsinaisen työpaikan välinen </a:t>
            </a:r>
            <a:r>
              <a:rPr lang="fi-FI" dirty="0" smtClean="0"/>
              <a:t>matka.</a:t>
            </a:r>
            <a:endParaRPr lang="fi-FI" sz="2400" dirty="0"/>
          </a:p>
          <a:p>
            <a:r>
              <a:rPr lang="en-US" b="1" dirty="0" smtClean="0">
                <a:solidFill>
                  <a:schemeClr val="accent1"/>
                </a:solidFill>
              </a:rPr>
              <a:t>O</a:t>
            </a:r>
            <a:endParaRPr lang="en-US" b="1" dirty="0">
              <a:solidFill>
                <a:schemeClr val="accent1"/>
              </a:solidFill>
            </a:endParaRPr>
          </a:p>
          <a:p>
            <a:r>
              <a:rPr lang="fi-FI" dirty="0" smtClean="0"/>
              <a:t>Matkalasku (luotettava selvitys)</a:t>
            </a:r>
            <a:endParaRPr lang="fi-FI" dirty="0"/>
          </a:p>
        </p:txBody>
      </p:sp>
    </p:spTree>
    <p:extLst>
      <p:ext uri="{BB962C8B-B14F-4D97-AF65-F5344CB8AC3E}">
        <p14:creationId xmlns:p14="http://schemas.microsoft.com/office/powerpoint/2010/main" val="3960658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Palkka</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smtClean="0">
                <a:solidFill>
                  <a:schemeClr val="accent1"/>
                </a:solidFill>
              </a:rPr>
              <a:t>O</a:t>
            </a:r>
            <a:endParaRPr lang="en-US" b="1" dirty="0">
              <a:solidFill>
                <a:schemeClr val="accent1"/>
              </a:solidFill>
            </a:endParaRPr>
          </a:p>
          <a:p>
            <a:pPr algn="just"/>
            <a:r>
              <a:rPr lang="fi-FI" altLang="fi-FI" sz="2000" dirty="0" smtClean="0"/>
              <a:t>Päiväraha</a:t>
            </a:r>
          </a:p>
          <a:p>
            <a:pPr algn="just"/>
            <a:r>
              <a:rPr lang="fi-FI" altLang="fi-FI" sz="1900" dirty="0" smtClean="0"/>
              <a:t>Erityinen </a:t>
            </a:r>
            <a:r>
              <a:rPr lang="fi-FI" altLang="fi-FI" sz="1900" dirty="0" err="1"/>
              <a:t>työntekemispaikka</a:t>
            </a:r>
            <a:r>
              <a:rPr lang="fi-FI" altLang="fi-FI" sz="1900" dirty="0"/>
              <a:t> on yli 15 kilometrin etäisyydellä, </a:t>
            </a:r>
            <a:r>
              <a:rPr lang="fi-FI" altLang="fi-FI" sz="1900" dirty="0" smtClean="0"/>
              <a:t>joko  </a:t>
            </a:r>
            <a:r>
              <a:rPr lang="fi-FI" altLang="fi-FI" sz="1900" dirty="0"/>
              <a:t>varsinaisesta työpaikasta tai asunnosta. </a:t>
            </a:r>
            <a:r>
              <a:rPr lang="fi-FI" altLang="fi-FI" sz="1900" dirty="0" smtClean="0"/>
              <a:t>Lisäksi </a:t>
            </a:r>
            <a:r>
              <a:rPr lang="fi-FI" altLang="fi-FI" sz="1900" dirty="0"/>
              <a:t>yli </a:t>
            </a:r>
            <a:r>
              <a:rPr lang="fi-FI" altLang="fi-FI" sz="1900" dirty="0" smtClean="0"/>
              <a:t>5 </a:t>
            </a:r>
            <a:r>
              <a:rPr lang="fi-FI" altLang="fi-FI" sz="1900" dirty="0"/>
              <a:t>km varsinaisesta työpaikasta ja </a:t>
            </a:r>
            <a:r>
              <a:rPr lang="fi-FI" altLang="fi-FI" sz="1900" dirty="0" smtClean="0"/>
              <a:t>asunnosta.</a:t>
            </a:r>
          </a:p>
          <a:p>
            <a:pPr algn="just"/>
            <a:endParaRPr lang="fi-FI" altLang="fi-FI" sz="1900" dirty="0"/>
          </a:p>
          <a:p>
            <a:pPr algn="just"/>
            <a:r>
              <a:rPr lang="fi-FI" altLang="fi-FI" sz="1900" dirty="0" smtClean="0"/>
              <a:t>Kokopäiväraha </a:t>
            </a:r>
            <a:r>
              <a:rPr lang="fi-FI" altLang="fi-FI" sz="1900" dirty="0"/>
              <a:t>yli 10 h ja osapäiväraha yli 6 h </a:t>
            </a:r>
            <a:r>
              <a:rPr lang="fi-FI" altLang="fi-FI" sz="1900" dirty="0" smtClean="0"/>
              <a:t>matkasta</a:t>
            </a:r>
          </a:p>
          <a:p>
            <a:pPr algn="just"/>
            <a:r>
              <a:rPr lang="fi-FI" altLang="fi-FI" sz="1900" dirty="0" smtClean="0"/>
              <a:t>Kun </a:t>
            </a:r>
            <a:r>
              <a:rPr lang="fi-FI" altLang="fi-FI" sz="1900" dirty="0"/>
              <a:t>useamman päivän matkaan käytetty aika ylittää viimeisen </a:t>
            </a:r>
            <a:r>
              <a:rPr lang="fi-FI" altLang="fi-FI" sz="1900" dirty="0" smtClean="0"/>
              <a:t>täyden matkavuorokauden </a:t>
            </a:r>
            <a:r>
              <a:rPr lang="fi-FI" altLang="fi-FI" sz="1900" dirty="0"/>
              <a:t>vähintään 2 h osapäiväraha </a:t>
            </a:r>
            <a:r>
              <a:rPr lang="fi-FI" altLang="fi-FI" sz="1900" dirty="0" smtClean="0"/>
              <a:t>ja </a:t>
            </a:r>
            <a:r>
              <a:rPr lang="fi-FI" altLang="fi-FI" sz="1900" dirty="0"/>
              <a:t>yli 6 h </a:t>
            </a:r>
            <a:r>
              <a:rPr lang="fi-FI" altLang="fi-FI" sz="1900" dirty="0" smtClean="0"/>
              <a:t>kokopäiväraha</a:t>
            </a:r>
          </a:p>
          <a:p>
            <a:pPr algn="just"/>
            <a:endParaRPr lang="fi-FI" altLang="fi-FI" sz="1900" dirty="0"/>
          </a:p>
          <a:p>
            <a:pPr algn="just"/>
            <a:r>
              <a:rPr lang="fi-FI" altLang="fi-FI" sz="1900" dirty="0" smtClean="0"/>
              <a:t>Päivärahaa </a:t>
            </a:r>
            <a:r>
              <a:rPr lang="fi-FI" altLang="fi-FI" sz="1900" dirty="0"/>
              <a:t>alennetaan 50 %:la, mikäli yli 10 h matkan aikana </a:t>
            </a:r>
            <a:r>
              <a:rPr lang="fi-FI" altLang="fi-FI" sz="1900" dirty="0" smtClean="0"/>
              <a:t>kaksi  </a:t>
            </a:r>
            <a:r>
              <a:rPr lang="fi-FI" altLang="fi-FI" sz="1900" dirty="0"/>
              <a:t>ilmaista ateriaa tai yli 6 h matkan aikana yksi </a:t>
            </a:r>
            <a:r>
              <a:rPr lang="fi-FI" altLang="fi-FI" sz="1900" dirty="0" smtClean="0"/>
              <a:t>ilmainen </a:t>
            </a:r>
            <a:r>
              <a:rPr lang="fi-FI" altLang="fi-FI" sz="1900" dirty="0"/>
              <a:t>ateria</a:t>
            </a:r>
          </a:p>
          <a:p>
            <a:endParaRPr lang="en-US" b="1" dirty="0">
              <a:solidFill>
                <a:schemeClr val="accent1"/>
              </a:solidFill>
            </a:endParaRPr>
          </a:p>
          <a:p>
            <a:endParaRPr lang="fi-FI" dirty="0"/>
          </a:p>
        </p:txBody>
      </p:sp>
    </p:spTree>
    <p:extLst>
      <p:ext uri="{BB962C8B-B14F-4D97-AF65-F5344CB8AC3E}">
        <p14:creationId xmlns:p14="http://schemas.microsoft.com/office/powerpoint/2010/main" val="1196685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Palkka sivutoimi</a:t>
            </a:r>
            <a:endParaRPr lang="fi-FI" dirty="0"/>
          </a:p>
        </p:txBody>
      </p:sp>
      <p:sp>
        <p:nvSpPr>
          <p:cNvPr id="3" name="Sisällön paikkamerkki 2"/>
          <p:cNvSpPr>
            <a:spLocks noGrp="1"/>
          </p:cNvSpPr>
          <p:nvPr>
            <p:ph idx="1"/>
          </p:nvPr>
        </p:nvSpPr>
        <p:spPr>
          <a:xfrm>
            <a:off x="230832" y="1412776"/>
            <a:ext cx="8229600" cy="4349080"/>
          </a:xfrm>
        </p:spPr>
        <p:txBody>
          <a:bodyPr>
            <a:normAutofit fontScale="85000" lnSpcReduction="10000"/>
          </a:bodyPr>
          <a:lstStyle/>
          <a:p>
            <a:r>
              <a:rPr lang="en-US" b="1" dirty="0" smtClean="0">
                <a:solidFill>
                  <a:schemeClr val="accent1"/>
                </a:solidFill>
              </a:rPr>
              <a:t>O</a:t>
            </a:r>
            <a:endParaRPr lang="en-US" b="1" dirty="0">
              <a:solidFill>
                <a:schemeClr val="accent1"/>
              </a:solidFill>
            </a:endParaRPr>
          </a:p>
          <a:p>
            <a:pPr>
              <a:lnSpc>
                <a:spcPct val="90000"/>
              </a:lnSpc>
            </a:pPr>
            <a:r>
              <a:rPr lang="fi-FI" altLang="fi-FI" sz="2400" dirty="0"/>
              <a:t>Päätoimi ja </a:t>
            </a:r>
            <a:r>
              <a:rPr lang="fi-FI" altLang="fi-FI" sz="2400" dirty="0" smtClean="0"/>
              <a:t>sivutoimi</a:t>
            </a:r>
          </a:p>
          <a:p>
            <a:pPr>
              <a:lnSpc>
                <a:spcPct val="90000"/>
              </a:lnSpc>
            </a:pPr>
            <a:endParaRPr lang="fi-FI" altLang="fi-FI" sz="2400" dirty="0" smtClean="0"/>
          </a:p>
          <a:p>
            <a:pPr>
              <a:lnSpc>
                <a:spcPct val="90000"/>
              </a:lnSpc>
              <a:spcBef>
                <a:spcPct val="0"/>
              </a:spcBef>
            </a:pPr>
            <a:r>
              <a:rPr lang="fi-FI" altLang="fi-FI" sz="2400" dirty="0" smtClean="0"/>
              <a:t>Päätoimisen </a:t>
            </a:r>
            <a:r>
              <a:rPr lang="fi-FI" altLang="fi-FI" sz="2400" dirty="0"/>
              <a:t>seuran työntekijän kodin ja varsinaisen työpaikan välisiä matkoja ei voi korvata ilman veroseuraamuksia</a:t>
            </a:r>
          </a:p>
          <a:p>
            <a:pPr>
              <a:lnSpc>
                <a:spcPct val="90000"/>
              </a:lnSpc>
              <a:spcBef>
                <a:spcPct val="40000"/>
              </a:spcBef>
            </a:pPr>
            <a:r>
              <a:rPr lang="fi-FI" altLang="fi-FI" sz="2400" dirty="0" smtClean="0"/>
              <a:t>Sivutoimisille </a:t>
            </a:r>
            <a:r>
              <a:rPr lang="fi-FI" altLang="fi-FI" sz="2400" dirty="0"/>
              <a:t>työntekijöille matkakustannusten korvaukset kotoa sivutoimen työpaikalle voidaan korvata ilman veroseuraamuksia</a:t>
            </a:r>
          </a:p>
          <a:p>
            <a:pPr>
              <a:lnSpc>
                <a:spcPct val="60000"/>
              </a:lnSpc>
              <a:spcBef>
                <a:spcPct val="0"/>
              </a:spcBef>
            </a:pPr>
            <a:r>
              <a:rPr lang="fi-FI" altLang="fi-FI" sz="2400" dirty="0"/>
              <a:t>		</a:t>
            </a:r>
          </a:p>
          <a:p>
            <a:pPr>
              <a:lnSpc>
                <a:spcPct val="90000"/>
              </a:lnSpc>
            </a:pPr>
            <a:r>
              <a:rPr lang="fi-FI" altLang="fi-FI" sz="2400" dirty="0" smtClean="0"/>
              <a:t>KHO</a:t>
            </a:r>
            <a:r>
              <a:rPr lang="fi-FI" altLang="fi-FI" sz="2400" dirty="0"/>
              <a:t>: 1986 B II 591</a:t>
            </a:r>
          </a:p>
          <a:p>
            <a:pPr>
              <a:lnSpc>
                <a:spcPct val="40000"/>
              </a:lnSpc>
              <a:spcBef>
                <a:spcPct val="0"/>
              </a:spcBef>
            </a:pPr>
            <a:endParaRPr lang="fi-FI" altLang="fi-FI" sz="2400" dirty="0"/>
          </a:p>
          <a:p>
            <a:pPr>
              <a:lnSpc>
                <a:spcPct val="90000"/>
              </a:lnSpc>
            </a:pPr>
            <a:r>
              <a:rPr lang="fi-FI" altLang="fi-FI" sz="2400" dirty="0" smtClean="0"/>
              <a:t>Musiikkiopisto </a:t>
            </a:r>
            <a:r>
              <a:rPr lang="fi-FI" altLang="fi-FI" sz="2400" dirty="0"/>
              <a:t>oli suorittanut matkustamiskustannusten korvauksia asunnosta musiikkiopistoon sivutoimisille opettajille, joilla oli muualla päätoiminen opetustehtävä tai orkesterin jäsenyys.  KHO katsoi, koska opettajien varsinainen työpaikka oli ollut muualla kuin musiikkiopistossa, että matkustamiskustannusten korvaukset eivät olleet korvauksia asunnosta varsinaiselle työpaikalle.   </a:t>
            </a:r>
          </a:p>
          <a:p>
            <a:endParaRPr lang="en-US" b="1" dirty="0">
              <a:solidFill>
                <a:schemeClr val="accent1"/>
              </a:solidFill>
            </a:endParaRPr>
          </a:p>
          <a:p>
            <a:endParaRPr lang="fi-FI" dirty="0"/>
          </a:p>
        </p:txBody>
      </p:sp>
    </p:spTree>
    <p:extLst>
      <p:ext uri="{BB962C8B-B14F-4D97-AF65-F5344CB8AC3E}">
        <p14:creationId xmlns:p14="http://schemas.microsoft.com/office/powerpoint/2010/main" val="1196685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Työkorvaus</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smtClean="0">
                <a:solidFill>
                  <a:schemeClr val="accent1"/>
                </a:solidFill>
              </a:rPr>
              <a:t>O</a:t>
            </a:r>
            <a:endParaRPr lang="en-US" b="1" dirty="0">
              <a:solidFill>
                <a:schemeClr val="accent1"/>
              </a:solidFill>
            </a:endParaRPr>
          </a:p>
          <a:p>
            <a:r>
              <a:rPr lang="fi-FI" dirty="0" smtClean="0"/>
              <a:t>Ennakkoperintärekisterimerkintä – ei ennakonpidätystä</a:t>
            </a:r>
          </a:p>
          <a:p>
            <a:r>
              <a:rPr lang="en-US" b="1" dirty="0">
                <a:solidFill>
                  <a:schemeClr val="accent1"/>
                </a:solidFill>
              </a:rPr>
              <a:t>O</a:t>
            </a:r>
          </a:p>
          <a:p>
            <a:r>
              <a:rPr lang="fi-FI" dirty="0" smtClean="0"/>
              <a:t>Matkakorvaus lopullisessa verotuksessa veronalaista tuloa (poikkeus erotuomarit, kun maksaja on yleishyödyllinen yhteisö – rajat)</a:t>
            </a:r>
            <a:endParaRPr lang="fi-FI" dirty="0"/>
          </a:p>
          <a:p>
            <a:endParaRPr lang="fi-FI" dirty="0"/>
          </a:p>
        </p:txBody>
      </p:sp>
    </p:spTree>
    <p:extLst>
      <p:ext uri="{BB962C8B-B14F-4D97-AF65-F5344CB8AC3E}">
        <p14:creationId xmlns:p14="http://schemas.microsoft.com/office/powerpoint/2010/main" val="2086309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Yleishyödyllinen yhteisö matkakorvauksen maksajana (ei työsuhdetta)</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smtClean="0">
                <a:solidFill>
                  <a:schemeClr val="accent1"/>
                </a:solidFill>
              </a:rPr>
              <a:t>O</a:t>
            </a:r>
            <a:endParaRPr lang="en-US" b="1" dirty="0">
              <a:solidFill>
                <a:schemeClr val="accent1"/>
              </a:solidFill>
            </a:endParaRPr>
          </a:p>
          <a:p>
            <a:pPr algn="just">
              <a:lnSpc>
                <a:spcPct val="90000"/>
              </a:lnSpc>
            </a:pPr>
            <a:r>
              <a:rPr lang="fi-FI" altLang="fi-FI" sz="2400" dirty="0" smtClean="0">
                <a:latin typeface="Arial" charset="0"/>
              </a:rPr>
              <a:t>Veroton saajakohtainen </a:t>
            </a:r>
            <a:r>
              <a:rPr lang="fi-FI" altLang="fi-FI" sz="2400" dirty="0">
                <a:latin typeface="Arial" charset="0"/>
              </a:rPr>
              <a:t>raja oman auton käytön kulukorvauksille ja </a:t>
            </a:r>
            <a:r>
              <a:rPr lang="fi-FI" altLang="fi-FI" sz="2400" dirty="0" smtClean="0">
                <a:latin typeface="Arial" charset="0"/>
              </a:rPr>
              <a:t>päivärahoille</a:t>
            </a:r>
            <a:endParaRPr lang="fi-FI" altLang="fi-FI" sz="2400" dirty="0">
              <a:latin typeface="Arial" charset="0"/>
            </a:endParaRPr>
          </a:p>
          <a:p>
            <a:pPr algn="just">
              <a:lnSpc>
                <a:spcPct val="90000"/>
              </a:lnSpc>
            </a:pPr>
            <a:endParaRPr lang="fi-FI" altLang="fi-FI" sz="2400" dirty="0" smtClean="0">
              <a:latin typeface="Arial" charset="0"/>
            </a:endParaRPr>
          </a:p>
          <a:p>
            <a:pPr algn="just">
              <a:lnSpc>
                <a:spcPct val="90000"/>
              </a:lnSpc>
            </a:pPr>
            <a:r>
              <a:rPr lang="fi-FI" altLang="fi-FI" sz="2400" dirty="0" smtClean="0">
                <a:latin typeface="Arial" charset="0"/>
              </a:rPr>
              <a:t>2 </a:t>
            </a:r>
            <a:r>
              <a:rPr lang="fi-FI" altLang="fi-FI" sz="2400" dirty="0">
                <a:latin typeface="Arial" charset="0"/>
              </a:rPr>
              <a:t>000 €  </a:t>
            </a:r>
          </a:p>
          <a:p>
            <a:pPr algn="just">
              <a:lnSpc>
                <a:spcPct val="90000"/>
              </a:lnSpc>
            </a:pPr>
            <a:r>
              <a:rPr lang="fi-FI" altLang="fi-FI" sz="2400" dirty="0" smtClean="0">
                <a:latin typeface="Arial" charset="0"/>
              </a:rPr>
              <a:t>20 </a:t>
            </a:r>
            <a:r>
              <a:rPr lang="fi-FI" altLang="fi-FI" sz="2400" dirty="0">
                <a:latin typeface="Arial" charset="0"/>
              </a:rPr>
              <a:t>päivärahaa</a:t>
            </a:r>
          </a:p>
          <a:p>
            <a:endParaRPr lang="en-US" b="1" dirty="0">
              <a:solidFill>
                <a:schemeClr val="accent1"/>
              </a:solidFill>
            </a:endParaRPr>
          </a:p>
        </p:txBody>
      </p:sp>
    </p:spTree>
    <p:extLst>
      <p:ext uri="{BB962C8B-B14F-4D97-AF65-F5344CB8AC3E}">
        <p14:creationId xmlns:p14="http://schemas.microsoft.com/office/powerpoint/2010/main" val="2086309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Stipendi</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smtClean="0">
                <a:solidFill>
                  <a:schemeClr val="accent1"/>
                </a:solidFill>
              </a:rPr>
              <a:t>O</a:t>
            </a:r>
            <a:endParaRPr lang="en-US" b="1" dirty="0">
              <a:solidFill>
                <a:schemeClr val="accent1"/>
              </a:solidFill>
            </a:endParaRPr>
          </a:p>
          <a:p>
            <a:r>
              <a:rPr lang="fi-FI" dirty="0" smtClean="0"/>
              <a:t>Urheiluseuran stipendi veronalaista tuloa saajalle</a:t>
            </a:r>
            <a:endParaRPr lang="fi-FI" dirty="0"/>
          </a:p>
          <a:p>
            <a:r>
              <a:rPr lang="en-US" b="1" dirty="0">
                <a:solidFill>
                  <a:schemeClr val="accent1"/>
                </a:solidFill>
              </a:rPr>
              <a:t>O</a:t>
            </a:r>
          </a:p>
          <a:p>
            <a:r>
              <a:rPr lang="fi-FI" dirty="0" smtClean="0"/>
              <a:t>Suositus: Ei anneta rahaa</a:t>
            </a:r>
            <a:endParaRPr lang="fi-FI" dirty="0"/>
          </a:p>
        </p:txBody>
      </p:sp>
    </p:spTree>
    <p:extLst>
      <p:ext uri="{BB962C8B-B14F-4D97-AF65-F5344CB8AC3E}">
        <p14:creationId xmlns:p14="http://schemas.microsoft.com/office/powerpoint/2010/main" val="2086309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Urheilijoiden tukeminen</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r>
              <a:rPr lang="en-US" b="1" dirty="0">
                <a:solidFill>
                  <a:schemeClr val="accent1"/>
                </a:solidFill>
              </a:rPr>
              <a:t>O</a:t>
            </a:r>
          </a:p>
          <a:p>
            <a:r>
              <a:rPr lang="fi-FI" dirty="0" smtClean="0"/>
              <a:t>Alennukset </a:t>
            </a:r>
            <a:r>
              <a:rPr lang="fi-FI" dirty="0"/>
              <a:t>sosiaalisin </a:t>
            </a:r>
            <a:r>
              <a:rPr lang="fi-FI" dirty="0" smtClean="0"/>
              <a:t>perustein</a:t>
            </a:r>
          </a:p>
          <a:p>
            <a:r>
              <a:rPr lang="en-US" b="1" dirty="0">
                <a:solidFill>
                  <a:schemeClr val="accent1"/>
                </a:solidFill>
              </a:rPr>
              <a:t>O</a:t>
            </a:r>
          </a:p>
          <a:p>
            <a:r>
              <a:rPr lang="fi-FI" dirty="0" smtClean="0"/>
              <a:t>Huippu-urheilijan </a:t>
            </a:r>
            <a:r>
              <a:rPr lang="fi-FI" dirty="0"/>
              <a:t>tukeminen</a:t>
            </a:r>
          </a:p>
          <a:p>
            <a:endParaRPr lang="fi-FI" dirty="0" smtClean="0"/>
          </a:p>
          <a:p>
            <a:r>
              <a:rPr lang="fi-FI" dirty="0" smtClean="0"/>
              <a:t>Etukäteen laaditut kriteerit</a:t>
            </a:r>
          </a:p>
          <a:p>
            <a:r>
              <a:rPr lang="fi-FI" dirty="0" smtClean="0"/>
              <a:t>Kaikkia kohdellaan samalla tavalla</a:t>
            </a:r>
          </a:p>
          <a:p>
            <a:r>
              <a:rPr lang="fi-FI" dirty="0" smtClean="0"/>
              <a:t>Ei vastinetta työstä</a:t>
            </a:r>
            <a:endParaRPr lang="fi-FI" dirty="0"/>
          </a:p>
          <a:p>
            <a:endParaRPr lang="fi-FI" dirty="0"/>
          </a:p>
        </p:txBody>
      </p:sp>
    </p:spTree>
    <p:extLst>
      <p:ext uri="{BB962C8B-B14F-4D97-AF65-F5344CB8AC3E}">
        <p14:creationId xmlns:p14="http://schemas.microsoft.com/office/powerpoint/2010/main" val="2086309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Urheilijan rahastointijärjestelmä</a:t>
            </a:r>
            <a:endParaRPr lang="fi-FI" dirty="0"/>
          </a:p>
        </p:txBody>
      </p:sp>
      <p:sp>
        <p:nvSpPr>
          <p:cNvPr id="3" name="Sisällön paikkamerkki 2"/>
          <p:cNvSpPr>
            <a:spLocks noGrp="1"/>
          </p:cNvSpPr>
          <p:nvPr>
            <p:ph idx="1"/>
          </p:nvPr>
        </p:nvSpPr>
        <p:spPr>
          <a:xfrm>
            <a:off x="230832" y="1412776"/>
            <a:ext cx="8229600" cy="4349080"/>
          </a:xfrm>
        </p:spPr>
        <p:txBody>
          <a:bodyPr>
            <a:normAutofit/>
          </a:bodyPr>
          <a:lstStyle/>
          <a:p>
            <a:pPr lvl="0"/>
            <a:r>
              <a:rPr lang="fi-FI" sz="2400" dirty="0" smtClean="0"/>
              <a:t>Tuloverolain </a:t>
            </a:r>
            <a:r>
              <a:rPr lang="fi-FI" sz="2400" dirty="0"/>
              <a:t>116 </a:t>
            </a:r>
            <a:r>
              <a:rPr lang="fi-FI" sz="2400" dirty="0" err="1"/>
              <a:t>a-c</a:t>
            </a:r>
            <a:r>
              <a:rPr lang="fi-FI" sz="2400" dirty="0"/>
              <a:t> §</a:t>
            </a:r>
          </a:p>
          <a:p>
            <a:r>
              <a:rPr lang="en-US" sz="2400" b="1" dirty="0">
                <a:solidFill>
                  <a:schemeClr val="accent1"/>
                </a:solidFill>
              </a:rPr>
              <a:t>O</a:t>
            </a:r>
          </a:p>
          <a:p>
            <a:pPr lvl="0"/>
            <a:r>
              <a:rPr lang="fi-FI" sz="2400" dirty="0" smtClean="0"/>
              <a:t>Valtiovarainministeriö </a:t>
            </a:r>
            <a:r>
              <a:rPr lang="fi-FI" sz="2400" dirty="0"/>
              <a:t>hyväksyy rahastot</a:t>
            </a:r>
          </a:p>
          <a:p>
            <a:r>
              <a:rPr lang="en-US" sz="2400" b="1" dirty="0">
                <a:solidFill>
                  <a:schemeClr val="accent1"/>
                </a:solidFill>
              </a:rPr>
              <a:t>O</a:t>
            </a:r>
          </a:p>
          <a:p>
            <a:pPr lvl="0"/>
            <a:r>
              <a:rPr lang="fi-FI" sz="2400" dirty="0" smtClean="0"/>
              <a:t>Urheilutulon </a:t>
            </a:r>
            <a:r>
              <a:rPr lang="fi-FI" sz="2400" dirty="0"/>
              <a:t>jaksottaminen</a:t>
            </a:r>
          </a:p>
          <a:p>
            <a:r>
              <a:rPr lang="en-US" sz="2400" b="1" dirty="0">
                <a:solidFill>
                  <a:schemeClr val="accent1"/>
                </a:solidFill>
              </a:rPr>
              <a:t>O</a:t>
            </a:r>
          </a:p>
          <a:p>
            <a:pPr lvl="0"/>
            <a:r>
              <a:rPr lang="fi-FI" sz="2400" dirty="0" smtClean="0"/>
              <a:t>Valmennus- </a:t>
            </a:r>
            <a:r>
              <a:rPr lang="fi-FI" sz="2400" dirty="0"/>
              <a:t>ja urheilijarahastot</a:t>
            </a:r>
          </a:p>
          <a:p>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1853275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Urheilijan rahastointijärjestelmä</a:t>
            </a:r>
            <a:endParaRPr lang="fi-FI" dirty="0"/>
          </a:p>
        </p:txBody>
      </p:sp>
      <p:sp>
        <p:nvSpPr>
          <p:cNvPr id="3" name="Sisällön paikkamerkki 2"/>
          <p:cNvSpPr>
            <a:spLocks noGrp="1"/>
          </p:cNvSpPr>
          <p:nvPr>
            <p:ph idx="1"/>
          </p:nvPr>
        </p:nvSpPr>
        <p:spPr>
          <a:xfrm>
            <a:off x="230832" y="1412776"/>
            <a:ext cx="8229600" cy="4349080"/>
          </a:xfrm>
        </p:spPr>
        <p:txBody>
          <a:bodyPr>
            <a:normAutofit fontScale="92500" lnSpcReduction="10000"/>
          </a:bodyPr>
          <a:lstStyle/>
          <a:p>
            <a:r>
              <a:rPr lang="en-US" sz="2400" b="1" dirty="0">
                <a:solidFill>
                  <a:schemeClr val="accent1"/>
                </a:solidFill>
              </a:rPr>
              <a:t>O</a:t>
            </a:r>
          </a:p>
          <a:p>
            <a:pPr lvl="0"/>
            <a:r>
              <a:rPr lang="fi-FI" sz="2400" dirty="0" smtClean="0"/>
              <a:t>Rahastoitavaa urheilutuloja </a:t>
            </a:r>
            <a:r>
              <a:rPr lang="fi-FI" sz="2400" dirty="0"/>
              <a:t>ovat välittömästi urheilutoiminnasta saadut tulot: palkinnot, starttirahat ja urheilun esiintymispalkkiot urheilutapahtumissa sekä urheilijan, tukijan ja lajiliiton kolmikantasopimuksella saadut sponsoritulot (koti- ja ulkomaiset tulot)</a:t>
            </a:r>
          </a:p>
          <a:p>
            <a:endParaRPr lang="en-US" sz="2400" b="1" dirty="0" smtClean="0">
              <a:solidFill>
                <a:schemeClr val="accent1"/>
              </a:solidFill>
            </a:endParaRPr>
          </a:p>
          <a:p>
            <a:r>
              <a:rPr lang="en-US" sz="2400" b="1" dirty="0" smtClean="0">
                <a:solidFill>
                  <a:schemeClr val="accent1"/>
                </a:solidFill>
              </a:rPr>
              <a:t>O</a:t>
            </a:r>
            <a:endParaRPr lang="en-US" sz="2400" b="1" dirty="0">
              <a:solidFill>
                <a:schemeClr val="accent1"/>
              </a:solidFill>
            </a:endParaRPr>
          </a:p>
          <a:p>
            <a:pPr lvl="0"/>
            <a:r>
              <a:rPr lang="fi-FI" sz="2400" dirty="0" smtClean="0"/>
              <a:t>Rahastoitavaa </a:t>
            </a:r>
            <a:r>
              <a:rPr lang="fi-FI" sz="2400" dirty="0"/>
              <a:t>urheilutuloa eivät ole esimerkiksi kaksikantasopimuksen mukaiset sponsoritulot, seurojen ja liittojen valmennustuet, ohjaamisesta ja opettamisesta saadut tulot tai erillisistä mainoskuvauksista saadut esiintymispalkkiot</a:t>
            </a:r>
          </a:p>
          <a:p>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2840099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Sisältö</a:t>
            </a:r>
            <a:endParaRPr lang="fi-FI" dirty="0"/>
          </a:p>
        </p:txBody>
      </p:sp>
      <p:sp>
        <p:nvSpPr>
          <p:cNvPr id="3" name="Sisällön paikkamerkki 2"/>
          <p:cNvSpPr>
            <a:spLocks noGrp="1"/>
          </p:cNvSpPr>
          <p:nvPr>
            <p:ph idx="1"/>
          </p:nvPr>
        </p:nvSpPr>
        <p:spPr/>
        <p:txBody>
          <a:bodyPr>
            <a:normAutofit/>
          </a:bodyPr>
          <a:lstStyle/>
          <a:p>
            <a:r>
              <a:rPr lang="en-US" b="1" dirty="0" smtClean="0">
                <a:solidFill>
                  <a:schemeClr val="accent1"/>
                </a:solidFill>
              </a:rPr>
              <a:t>O</a:t>
            </a:r>
          </a:p>
          <a:p>
            <a:r>
              <a:rPr lang="en-US" dirty="0" err="1" smtClean="0"/>
              <a:t>Ajankohtaista</a:t>
            </a:r>
            <a:endParaRPr lang="en-US" dirty="0" smtClean="0"/>
          </a:p>
          <a:p>
            <a:r>
              <a:rPr lang="en-US" b="1" dirty="0">
                <a:solidFill>
                  <a:schemeClr val="accent1"/>
                </a:solidFill>
              </a:rPr>
              <a:t>O</a:t>
            </a:r>
          </a:p>
          <a:p>
            <a:r>
              <a:rPr lang="en-US" dirty="0" err="1" smtClean="0"/>
              <a:t>Seuran</a:t>
            </a:r>
            <a:r>
              <a:rPr lang="en-US" dirty="0" smtClean="0"/>
              <a:t> </a:t>
            </a:r>
            <a:r>
              <a:rPr lang="en-US" dirty="0" err="1" smtClean="0"/>
              <a:t>varanhankinnan</a:t>
            </a:r>
            <a:r>
              <a:rPr lang="en-US" dirty="0" smtClean="0"/>
              <a:t> </a:t>
            </a:r>
            <a:r>
              <a:rPr lang="en-US" dirty="0" err="1" smtClean="0"/>
              <a:t>verotuksen</a:t>
            </a:r>
            <a:r>
              <a:rPr lang="en-US" dirty="0" smtClean="0"/>
              <a:t> </a:t>
            </a:r>
            <a:r>
              <a:rPr lang="en-US" dirty="0" err="1" smtClean="0"/>
              <a:t>perusteet</a:t>
            </a:r>
            <a:endParaRPr lang="en-US" dirty="0" smtClean="0"/>
          </a:p>
          <a:p>
            <a:r>
              <a:rPr lang="en-US" b="1" dirty="0" smtClean="0">
                <a:solidFill>
                  <a:schemeClr val="accent1"/>
                </a:solidFill>
              </a:rPr>
              <a:t>O</a:t>
            </a:r>
          </a:p>
          <a:p>
            <a:r>
              <a:rPr lang="en-US" dirty="0" err="1" smtClean="0"/>
              <a:t>Seuran</a:t>
            </a:r>
            <a:r>
              <a:rPr lang="en-US" dirty="0" smtClean="0"/>
              <a:t> </a:t>
            </a:r>
            <a:r>
              <a:rPr lang="en-US" dirty="0" err="1" smtClean="0"/>
              <a:t>maksamat</a:t>
            </a:r>
            <a:r>
              <a:rPr lang="en-US" dirty="0" smtClean="0"/>
              <a:t> </a:t>
            </a:r>
            <a:r>
              <a:rPr lang="en-US" dirty="0" err="1" smtClean="0"/>
              <a:t>korvaukset</a:t>
            </a:r>
            <a:endParaRPr lang="en-US" dirty="0" smtClean="0"/>
          </a:p>
          <a:p>
            <a:r>
              <a:rPr lang="en-US" b="1" dirty="0">
                <a:solidFill>
                  <a:schemeClr val="accent1"/>
                </a:solidFill>
              </a:rPr>
              <a:t>O</a:t>
            </a:r>
          </a:p>
          <a:p>
            <a:r>
              <a:rPr lang="en-US" dirty="0" err="1" smtClean="0"/>
              <a:t>Urheilijan</a:t>
            </a:r>
            <a:r>
              <a:rPr lang="en-US" dirty="0" smtClean="0"/>
              <a:t> </a:t>
            </a:r>
            <a:r>
              <a:rPr lang="en-US" dirty="0" err="1" smtClean="0"/>
              <a:t>rahastojärjestelmä</a:t>
            </a:r>
            <a:endParaRPr lang="en-US" dirty="0"/>
          </a:p>
          <a:p>
            <a:endParaRPr lang="en-US" b="1" dirty="0">
              <a:solidFill>
                <a:schemeClr val="accent1"/>
              </a:solidFill>
            </a:endParaRPr>
          </a:p>
          <a:p>
            <a:endParaRPr lang="en-US" dirty="0"/>
          </a:p>
          <a:p>
            <a:endParaRPr lang="en-US" b="1" dirty="0" smtClean="0">
              <a:solidFill>
                <a:schemeClr val="accent1"/>
              </a:solidFill>
            </a:endParaRPr>
          </a:p>
        </p:txBody>
      </p:sp>
    </p:spTree>
    <p:extLst>
      <p:ext uri="{BB962C8B-B14F-4D97-AF65-F5344CB8AC3E}">
        <p14:creationId xmlns:p14="http://schemas.microsoft.com/office/powerpoint/2010/main" val="33271067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Urheilijan rahastointijärjestelmä</a:t>
            </a:r>
            <a:endParaRPr lang="fi-FI" dirty="0"/>
          </a:p>
        </p:txBody>
      </p:sp>
      <p:sp>
        <p:nvSpPr>
          <p:cNvPr id="3" name="Sisällön paikkamerkki 2"/>
          <p:cNvSpPr>
            <a:spLocks noGrp="1"/>
          </p:cNvSpPr>
          <p:nvPr>
            <p:ph idx="1"/>
          </p:nvPr>
        </p:nvSpPr>
        <p:spPr>
          <a:xfrm>
            <a:off x="230832" y="1412776"/>
            <a:ext cx="8229600" cy="4349080"/>
          </a:xfrm>
        </p:spPr>
        <p:txBody>
          <a:bodyPr>
            <a:normAutofit fontScale="92500" lnSpcReduction="10000"/>
          </a:bodyPr>
          <a:lstStyle/>
          <a:p>
            <a:r>
              <a:rPr lang="en-US" sz="2400" b="1" dirty="0">
                <a:solidFill>
                  <a:schemeClr val="accent1"/>
                </a:solidFill>
              </a:rPr>
              <a:t>O</a:t>
            </a:r>
          </a:p>
          <a:p>
            <a:pPr lvl="0"/>
            <a:r>
              <a:rPr lang="fi-FI" sz="2400" dirty="0" smtClean="0"/>
              <a:t>Valmennusrahasto</a:t>
            </a:r>
            <a:endParaRPr lang="fi-FI" sz="2400" dirty="0"/>
          </a:p>
          <a:p>
            <a:pPr lvl="0"/>
            <a:endParaRPr lang="fi-FI" sz="2400" dirty="0"/>
          </a:p>
          <a:p>
            <a:pPr lvl="0"/>
            <a:r>
              <a:rPr lang="fi-FI" sz="2400" dirty="0" smtClean="0"/>
              <a:t>Käyttöoikeus </a:t>
            </a:r>
            <a:r>
              <a:rPr lang="fi-FI" sz="2400" dirty="0"/>
              <a:t>yksilöurheilijalla, jolla urheilutuloa on 800 euroa kalenterivuodessa</a:t>
            </a:r>
          </a:p>
          <a:p>
            <a:pPr lvl="0"/>
            <a:r>
              <a:rPr lang="fi-FI" sz="2400" dirty="0" smtClean="0"/>
              <a:t>Kalenterivuoden </a:t>
            </a:r>
            <a:r>
              <a:rPr lang="fi-FI" sz="2400" dirty="0"/>
              <a:t>lopussa valmennusrahastossa voi olla korkeintaan 20 000 euroa</a:t>
            </a:r>
          </a:p>
          <a:p>
            <a:pPr lvl="0"/>
            <a:r>
              <a:rPr lang="fi-FI" sz="2400" dirty="0" smtClean="0"/>
              <a:t>Valmennusrahastosta </a:t>
            </a:r>
            <a:r>
              <a:rPr lang="fi-FI" sz="2400" dirty="0"/>
              <a:t>voi siirtää urheilijarahastoon enintään 50 % urheilutulosta, kuitenkin maksimissaan 100 000 euroa</a:t>
            </a:r>
          </a:p>
          <a:p>
            <a:pPr lvl="0"/>
            <a:r>
              <a:rPr lang="fi-FI" sz="2400" dirty="0" smtClean="0"/>
              <a:t>Varat </a:t>
            </a:r>
            <a:r>
              <a:rPr lang="fi-FI" sz="2400" dirty="0"/>
              <a:t>nostettavissa hyväksyttäviä menoja vastaan tai verokortilla</a:t>
            </a:r>
          </a:p>
          <a:p>
            <a:r>
              <a:rPr lang="fi-FI" sz="2400" dirty="0"/>
              <a:t> </a:t>
            </a:r>
          </a:p>
          <a:p>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2840099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Urheilijan rahastointijärjestelmä</a:t>
            </a:r>
            <a:endParaRPr lang="fi-FI" dirty="0"/>
          </a:p>
        </p:txBody>
      </p:sp>
      <p:sp>
        <p:nvSpPr>
          <p:cNvPr id="3" name="Sisällön paikkamerkki 2"/>
          <p:cNvSpPr>
            <a:spLocks noGrp="1"/>
          </p:cNvSpPr>
          <p:nvPr>
            <p:ph idx="1"/>
          </p:nvPr>
        </p:nvSpPr>
        <p:spPr>
          <a:xfrm>
            <a:off x="230832" y="1412776"/>
            <a:ext cx="8229600" cy="4349080"/>
          </a:xfrm>
        </p:spPr>
        <p:txBody>
          <a:bodyPr>
            <a:normAutofit fontScale="70000" lnSpcReduction="20000"/>
          </a:bodyPr>
          <a:lstStyle/>
          <a:p>
            <a:r>
              <a:rPr lang="en-US" sz="2400" b="1" dirty="0">
                <a:solidFill>
                  <a:schemeClr val="accent1"/>
                </a:solidFill>
              </a:rPr>
              <a:t>O</a:t>
            </a:r>
          </a:p>
          <a:p>
            <a:pPr lvl="0"/>
            <a:r>
              <a:rPr lang="fi-FI" sz="2400" dirty="0" smtClean="0"/>
              <a:t>Urheilijan </a:t>
            </a:r>
            <a:r>
              <a:rPr lang="fi-FI" sz="2400" dirty="0"/>
              <a:t>menot</a:t>
            </a:r>
          </a:p>
          <a:p>
            <a:pPr lvl="0"/>
            <a:endParaRPr lang="fi-FI" sz="2000" dirty="0"/>
          </a:p>
          <a:p>
            <a:pPr lvl="0"/>
            <a:r>
              <a:rPr lang="fi-FI" sz="2000" dirty="0" smtClean="0"/>
              <a:t>Verotuksessa </a:t>
            </a:r>
            <a:r>
              <a:rPr lang="fi-FI" sz="2000" dirty="0"/>
              <a:t>kokonaan hyväksyttävät menot: </a:t>
            </a:r>
            <a:r>
              <a:rPr lang="fi-FI" sz="2400" dirty="0"/>
              <a:t>välittömästi oman lajin harjoitteluun ja kilpailuihin liittyvät kulut: kilpailujen ilmoittautumis- ja osallistumiskustannukset, kotimaan leirimaksut, urheiluun liittyvät vakuutusmaksut ja lajiin liittyvät kohtuulliset urheiluvälinehankinnat sekä urheiluun liittyvät matkakulut</a:t>
            </a:r>
          </a:p>
          <a:p>
            <a:r>
              <a:rPr lang="fi-FI" sz="2400" dirty="0"/>
              <a:t> </a:t>
            </a:r>
            <a:endParaRPr lang="fi-FI" sz="1600" dirty="0"/>
          </a:p>
          <a:p>
            <a:pPr lvl="0"/>
            <a:r>
              <a:rPr lang="fi-FI" sz="2000" dirty="0" smtClean="0"/>
              <a:t>Verotuksessa </a:t>
            </a:r>
            <a:r>
              <a:rPr lang="fi-FI" sz="2000" dirty="0"/>
              <a:t>osittain hyväksyttävät menot: </a:t>
            </a:r>
            <a:r>
              <a:rPr lang="fi-FI" sz="2400" dirty="0"/>
              <a:t>kulut liittyvät lajin harjoitteluun ja kilpailuihin, mutta niitä käytetään myös ”yksityiselämässä”: maastopyörät, juoksumatot, soutuveneet, videokamera. Selvitetään erikseen esim. harjoitusohjelma tai lisäravinteista ja lääkkeistä lääkärin määräys</a:t>
            </a:r>
          </a:p>
          <a:p>
            <a:r>
              <a:rPr lang="fi-FI" sz="2400" dirty="0"/>
              <a:t> </a:t>
            </a:r>
            <a:endParaRPr lang="fi-FI" sz="1600" dirty="0"/>
          </a:p>
          <a:p>
            <a:pPr lvl="0"/>
            <a:r>
              <a:rPr lang="fi-FI" sz="2000" dirty="0" smtClean="0"/>
              <a:t>Elantokulut</a:t>
            </a:r>
            <a:r>
              <a:rPr lang="fi-FI" sz="2000" dirty="0"/>
              <a:t>, joita ei hyväksytä verotuksessa vähennyksinä lainkaan: </a:t>
            </a:r>
            <a:r>
              <a:rPr lang="fi-FI" sz="2400" dirty="0"/>
              <a:t>Asumiskulut, ruoka- ja ravintolalaskut tai henkilökohtaiset hygieniatuotteet tai matkalaukkujen hankinta, jatkuva matkavakuutus tai passin hankinta. Myöskään juhlapukua tai matkaa edustustilaisuuksiin tai tavanomaisia terveystarkastuksen tai hammaslääkärin kuluja ei hyväksytä vähennyksinä</a:t>
            </a:r>
          </a:p>
          <a:p>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2840099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Urheilijan rahastointijärjestelmä</a:t>
            </a:r>
            <a:endParaRPr lang="fi-FI" dirty="0"/>
          </a:p>
        </p:txBody>
      </p:sp>
      <p:sp>
        <p:nvSpPr>
          <p:cNvPr id="3" name="Sisällön paikkamerkki 2"/>
          <p:cNvSpPr>
            <a:spLocks noGrp="1"/>
          </p:cNvSpPr>
          <p:nvPr>
            <p:ph idx="1"/>
          </p:nvPr>
        </p:nvSpPr>
        <p:spPr>
          <a:xfrm>
            <a:off x="230832" y="1412776"/>
            <a:ext cx="8229600" cy="4349080"/>
          </a:xfrm>
        </p:spPr>
        <p:txBody>
          <a:bodyPr>
            <a:normAutofit fontScale="85000" lnSpcReduction="20000"/>
          </a:bodyPr>
          <a:lstStyle/>
          <a:p>
            <a:r>
              <a:rPr lang="en-US" sz="2400" b="1" dirty="0" smtClean="0">
                <a:solidFill>
                  <a:schemeClr val="accent1"/>
                </a:solidFill>
              </a:rPr>
              <a:t>O</a:t>
            </a:r>
            <a:endParaRPr lang="en-US" sz="2400" b="1" dirty="0">
              <a:solidFill>
                <a:schemeClr val="accent1"/>
              </a:solidFill>
            </a:endParaRPr>
          </a:p>
          <a:p>
            <a:r>
              <a:rPr lang="fi-FI" sz="2400" dirty="0"/>
              <a:t>Urheilijarahasto</a:t>
            </a:r>
          </a:p>
          <a:p>
            <a:pPr lvl="0"/>
            <a:endParaRPr lang="fi-FI" sz="2400" dirty="0"/>
          </a:p>
          <a:p>
            <a:pPr lvl="0"/>
            <a:r>
              <a:rPr lang="fi-FI" sz="2400" dirty="0" smtClean="0"/>
              <a:t>Käyttöoikeus </a:t>
            </a:r>
            <a:r>
              <a:rPr lang="fi-FI" sz="2400" dirty="0"/>
              <a:t>urheilijalla, jolla urheilutuloa on 9600 euroa kalenterivuodessa</a:t>
            </a:r>
          </a:p>
          <a:p>
            <a:pPr lvl="0"/>
            <a:endParaRPr lang="fi-FI" sz="2400" dirty="0" smtClean="0"/>
          </a:p>
          <a:p>
            <a:pPr lvl="0"/>
            <a:r>
              <a:rPr lang="fi-FI" sz="2400" dirty="0" smtClean="0"/>
              <a:t>Urheilijarahastoon </a:t>
            </a:r>
            <a:r>
              <a:rPr lang="fi-FI" sz="2400" dirty="0"/>
              <a:t>voi siirtää enintään 50 % urheilutulosta, kuitenkin maksimissaan 100 000 euroa</a:t>
            </a:r>
          </a:p>
          <a:p>
            <a:r>
              <a:rPr lang="fi-FI" sz="2400" dirty="0"/>
              <a:t> </a:t>
            </a:r>
          </a:p>
          <a:p>
            <a:pPr lvl="0"/>
            <a:r>
              <a:rPr lang="fi-FI" sz="2400" dirty="0" smtClean="0"/>
              <a:t>Siirto </a:t>
            </a:r>
            <a:r>
              <a:rPr lang="fi-FI" sz="2400" dirty="0"/>
              <a:t>valmennusrahastosta tai joukkuelajeissa palkan maksajalta</a:t>
            </a:r>
          </a:p>
          <a:p>
            <a:r>
              <a:rPr lang="fi-FI" sz="2400" dirty="0"/>
              <a:t> </a:t>
            </a:r>
          </a:p>
          <a:p>
            <a:pPr lvl="0"/>
            <a:r>
              <a:rPr lang="fi-FI" sz="2400" dirty="0" smtClean="0"/>
              <a:t>Tuloutus </a:t>
            </a:r>
            <a:r>
              <a:rPr lang="fi-FI" sz="2400" dirty="0"/>
              <a:t>urheilu-uran päätyttyä 2-10 vuoden aikana tasaerissä </a:t>
            </a:r>
            <a:r>
              <a:rPr lang="fi-FI" sz="2400" dirty="0" smtClean="0"/>
              <a:t>ansiotulona. Ura </a:t>
            </a:r>
            <a:r>
              <a:rPr lang="fi-FI" sz="2400" dirty="0"/>
              <a:t>päättyy ilmoituksesta tai kun urheilutulo on jäänyt kahtena vuonna alle 9600 euroa</a:t>
            </a:r>
          </a:p>
          <a:p>
            <a:endParaRPr lang="fi-FI" dirty="0"/>
          </a:p>
          <a:p>
            <a:endParaRPr lang="en-US" b="1" dirty="0" smtClean="0">
              <a:solidFill>
                <a:schemeClr val="accent1"/>
              </a:solidFill>
            </a:endParaRPr>
          </a:p>
          <a:p>
            <a:endParaRPr lang="fi-FI" dirty="0" smtClean="0"/>
          </a:p>
          <a:p>
            <a:endParaRPr lang="fi-FI" dirty="0"/>
          </a:p>
          <a:p>
            <a:endParaRPr lang="fi-FI" dirty="0"/>
          </a:p>
        </p:txBody>
      </p:sp>
    </p:spTree>
    <p:extLst>
      <p:ext uri="{BB962C8B-B14F-4D97-AF65-F5344CB8AC3E}">
        <p14:creationId xmlns:p14="http://schemas.microsoft.com/office/powerpoint/2010/main" val="2840099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Valon pääyhteistyökumppanit</a:t>
            </a:r>
            <a:endParaRPr lang="fi-FI" dirty="0"/>
          </a:p>
        </p:txBody>
      </p:sp>
      <p:pic>
        <p:nvPicPr>
          <p:cNvPr id="7" name="Kuva 6"/>
          <p:cNvPicPr>
            <a:picLocks noChangeAspect="1"/>
          </p:cNvPicPr>
          <p:nvPr/>
        </p:nvPicPr>
        <p:blipFill rotWithShape="1">
          <a:blip r:embed="rId2">
            <a:extLst>
              <a:ext uri="{28A0092B-C50C-407E-A947-70E740481C1C}">
                <a14:useLocalDpi xmlns:a14="http://schemas.microsoft.com/office/drawing/2010/main" val="0"/>
              </a:ext>
            </a:extLst>
          </a:blip>
          <a:srcRect r="42517"/>
          <a:stretch/>
        </p:blipFill>
        <p:spPr>
          <a:xfrm>
            <a:off x="1693585" y="2487904"/>
            <a:ext cx="1896322" cy="1874988"/>
          </a:xfrm>
          <a:prstGeom prst="rect">
            <a:avLst/>
          </a:prstGeom>
        </p:spPr>
      </p:pic>
      <p:pic>
        <p:nvPicPr>
          <p:cNvPr id="8" name="Kuva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842" y="2843954"/>
            <a:ext cx="3267663" cy="1155035"/>
          </a:xfrm>
          <a:prstGeom prst="rect">
            <a:avLst/>
          </a:prstGeom>
        </p:spPr>
      </p:pic>
    </p:spTree>
    <p:extLst>
      <p:ext uri="{BB962C8B-B14F-4D97-AF65-F5344CB8AC3E}">
        <p14:creationId xmlns:p14="http://schemas.microsoft.com/office/powerpoint/2010/main" val="4040997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Ajankohtaista</a:t>
            </a:r>
            <a:endParaRPr lang="fi-FI" dirty="0"/>
          </a:p>
        </p:txBody>
      </p:sp>
      <p:sp>
        <p:nvSpPr>
          <p:cNvPr id="3" name="Sisällön paikkamerkki 2"/>
          <p:cNvSpPr>
            <a:spLocks noGrp="1"/>
          </p:cNvSpPr>
          <p:nvPr>
            <p:ph idx="1"/>
          </p:nvPr>
        </p:nvSpPr>
        <p:spPr/>
        <p:txBody>
          <a:bodyPr>
            <a:normAutofit fontScale="92500"/>
          </a:bodyPr>
          <a:lstStyle/>
          <a:p>
            <a:r>
              <a:rPr lang="en-US" b="1" dirty="0">
                <a:solidFill>
                  <a:schemeClr val="accent1"/>
                </a:solidFill>
              </a:rPr>
              <a:t>O</a:t>
            </a:r>
          </a:p>
          <a:p>
            <a:r>
              <a:rPr lang="fi-FI" dirty="0" smtClean="0"/>
              <a:t>Verohallinnon </a:t>
            </a:r>
            <a:r>
              <a:rPr lang="fi-FI" dirty="0"/>
              <a:t>ohjeet (1.6.2005</a:t>
            </a:r>
            <a:r>
              <a:rPr lang="fi-FI"/>
              <a:t>, </a:t>
            </a:r>
            <a:r>
              <a:rPr lang="fi-FI" smtClean="0"/>
              <a:t>12.10.2005, 30.4.2007</a:t>
            </a:r>
            <a:r>
              <a:rPr lang="fi-FI"/>
              <a:t>, </a:t>
            </a:r>
            <a:r>
              <a:rPr lang="fi-FI" smtClean="0"/>
              <a:t>1.7.2011 ja 26.6.2014) </a:t>
            </a:r>
            <a:r>
              <a:rPr lang="fi-FI" dirty="0"/>
              <a:t>– ei muutosta, valvonta on tiukempaa </a:t>
            </a:r>
            <a:endParaRPr lang="fi-FI" dirty="0" smtClean="0"/>
          </a:p>
          <a:p>
            <a:r>
              <a:rPr lang="fi-FI" dirty="0">
                <a:hlinkClick r:id="rId2"/>
              </a:rPr>
              <a:t>http://www.vero.fi/fi-FI/Syventavat_veroohjeet/Verohallinnon_ohjeet/Verotusohje_yleishyodyllisille_yhteisoil(33125</a:t>
            </a:r>
            <a:r>
              <a:rPr lang="fi-FI" dirty="0" smtClean="0">
                <a:hlinkClick r:id="rId2"/>
              </a:rPr>
              <a:t>)</a:t>
            </a:r>
            <a:endParaRPr lang="fi-FI" dirty="0" smtClean="0"/>
          </a:p>
          <a:p>
            <a:endParaRPr lang="fi-FI" dirty="0" smtClean="0"/>
          </a:p>
          <a:p>
            <a:r>
              <a:rPr lang="en-US" b="1" dirty="0">
                <a:solidFill>
                  <a:schemeClr val="accent1"/>
                </a:solidFill>
              </a:rPr>
              <a:t>O</a:t>
            </a:r>
          </a:p>
          <a:p>
            <a:r>
              <a:rPr lang="fi-FI" dirty="0" smtClean="0"/>
              <a:t>Tuloverotuksen kantelu EU-komissiolle ja ALV rikkomusmenettely ALV:n 4§</a:t>
            </a:r>
          </a:p>
          <a:p>
            <a:r>
              <a:rPr lang="en-US" b="1" dirty="0">
                <a:solidFill>
                  <a:schemeClr val="accent1"/>
                </a:solidFill>
              </a:rPr>
              <a:t>O</a:t>
            </a:r>
          </a:p>
          <a:p>
            <a:r>
              <a:rPr lang="fi-FI" dirty="0" smtClean="0"/>
              <a:t>Ei </a:t>
            </a:r>
            <a:r>
              <a:rPr lang="fi-FI" dirty="0"/>
              <a:t>kata kaikkea </a:t>
            </a:r>
            <a:r>
              <a:rPr lang="fi-FI" dirty="0" smtClean="0"/>
              <a:t>inhimillistä, yksinkertaistettu</a:t>
            </a:r>
          </a:p>
          <a:p>
            <a:endParaRPr lang="en-US" b="1" dirty="0" smtClean="0">
              <a:solidFill>
                <a:schemeClr val="accent1"/>
              </a:solidFill>
            </a:endParaRPr>
          </a:p>
          <a:p>
            <a:endParaRPr lang="en-US" b="1" dirty="0" smtClean="0">
              <a:solidFill>
                <a:schemeClr val="accent1"/>
              </a:solidFill>
            </a:endParaRPr>
          </a:p>
        </p:txBody>
      </p:sp>
    </p:spTree>
    <p:extLst>
      <p:ext uri="{BB962C8B-B14F-4D97-AF65-F5344CB8AC3E}">
        <p14:creationId xmlns:p14="http://schemas.microsoft.com/office/powerpoint/2010/main" val="3384206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Yleishyödyllisyys</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Tuloverolain </a:t>
            </a:r>
            <a:r>
              <a:rPr lang="fi-FI" dirty="0"/>
              <a:t>22 §</a:t>
            </a:r>
          </a:p>
          <a:p>
            <a:endParaRPr lang="fi-FI" dirty="0"/>
          </a:p>
          <a:p>
            <a:r>
              <a:rPr lang="fi-FI" dirty="0"/>
              <a:t>1. </a:t>
            </a:r>
            <a:r>
              <a:rPr lang="fi-FI" dirty="0" smtClean="0"/>
              <a:t>Yleishyödyllisen </a:t>
            </a:r>
            <a:r>
              <a:rPr lang="fi-FI" dirty="0"/>
              <a:t>yhteisön tulee toimia yksinomaan ja  </a:t>
            </a:r>
          </a:p>
          <a:p>
            <a:r>
              <a:rPr lang="fi-FI" dirty="0"/>
              <a:t>    </a:t>
            </a:r>
            <a:r>
              <a:rPr lang="fi-FI" dirty="0" smtClean="0"/>
              <a:t>välittömästi </a:t>
            </a:r>
            <a:r>
              <a:rPr lang="fi-FI" dirty="0"/>
              <a:t>yleiseksi hyväksi. </a:t>
            </a:r>
          </a:p>
          <a:p>
            <a:endParaRPr lang="fi-FI" dirty="0"/>
          </a:p>
          <a:p>
            <a:r>
              <a:rPr lang="fi-FI" dirty="0"/>
              <a:t>2.  Yleishyödyllisen yhteisön toiminta ei saa kohdistua </a:t>
            </a:r>
          </a:p>
          <a:p>
            <a:r>
              <a:rPr lang="fi-FI" dirty="0"/>
              <a:t>  </a:t>
            </a:r>
            <a:r>
              <a:rPr lang="fi-FI" dirty="0" smtClean="0"/>
              <a:t>   rajoitettuihin </a:t>
            </a:r>
            <a:r>
              <a:rPr lang="fi-FI" dirty="0"/>
              <a:t>henkilöpiireihin. </a:t>
            </a:r>
          </a:p>
          <a:p>
            <a:endParaRPr lang="fi-FI" dirty="0"/>
          </a:p>
          <a:p>
            <a:r>
              <a:rPr lang="fi-FI" dirty="0"/>
              <a:t>3.  Yleishyödyllinen yhteisö ei saa tuottaa toiminnallaan siihen </a:t>
            </a:r>
          </a:p>
          <a:p>
            <a:r>
              <a:rPr lang="fi-FI" dirty="0"/>
              <a:t>   </a:t>
            </a:r>
            <a:r>
              <a:rPr lang="fi-FI" dirty="0" smtClean="0"/>
              <a:t>  osallisille </a:t>
            </a:r>
            <a:r>
              <a:rPr lang="fi-FI" dirty="0"/>
              <a:t>taloudellista etua osinkona, voitto-osuutena taikka </a:t>
            </a:r>
          </a:p>
          <a:p>
            <a:r>
              <a:rPr lang="fi-FI" dirty="0" smtClean="0"/>
              <a:t>     kohtuullista </a:t>
            </a:r>
            <a:r>
              <a:rPr lang="fi-FI" dirty="0"/>
              <a:t>suurempana palkkana tai muuna hyvityksenä. </a:t>
            </a:r>
          </a:p>
          <a:p>
            <a:endParaRPr lang="fi-FI" dirty="0"/>
          </a:p>
          <a:p>
            <a:r>
              <a:rPr lang="en-US" b="1" dirty="0" smtClean="0">
                <a:solidFill>
                  <a:schemeClr val="accent1"/>
                </a:solidFill>
              </a:rPr>
              <a:t>O</a:t>
            </a:r>
            <a:endParaRPr lang="en-US" b="1" dirty="0">
              <a:solidFill>
                <a:schemeClr val="accent1"/>
              </a:solidFill>
            </a:endParaRPr>
          </a:p>
          <a:p>
            <a:r>
              <a:rPr lang="fi-FI" dirty="0" smtClean="0"/>
              <a:t>Yhteisö</a:t>
            </a:r>
            <a:r>
              <a:rPr lang="fi-FI" dirty="0"/>
              <a:t>, säännöt, toiminta – jatkuva arviointi</a:t>
            </a:r>
            <a:endParaRPr lang="en-US" dirty="0" smtClean="0"/>
          </a:p>
          <a:p>
            <a:endParaRPr lang="fi-FI" dirty="0"/>
          </a:p>
        </p:txBody>
      </p:sp>
    </p:spTree>
    <p:extLst>
      <p:ext uri="{BB962C8B-B14F-4D97-AF65-F5344CB8AC3E}">
        <p14:creationId xmlns:p14="http://schemas.microsoft.com/office/powerpoint/2010/main" val="248474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TVL </a:t>
            </a:r>
            <a:r>
              <a:rPr lang="fi-FI" dirty="0"/>
              <a:t>22 </a:t>
            </a:r>
            <a:r>
              <a:rPr lang="fi-FI" dirty="0" smtClean="0"/>
              <a:t>§ </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Yleishyödyllisenä </a:t>
            </a:r>
            <a:r>
              <a:rPr lang="fi-FI" dirty="0"/>
              <a:t>yhteisönä voidaan pitää muun muassa maatalouskeskusta, maatalous- ja maamiesseuraa, työväenyhdistystä, työmarkkinajärjestöä, nuoriso- ja urheiluseuraa, näihin rinnastettavaa vapaaehtoiseen kansalaistyöhön perustuvaa harrastus- ja vapaa-ajan toimintaa edistävää yhdistystä, puoluerekisteriin merkittyä puoluetta sekä sen jäsen-, paikallis- ja rinnakkais- tai apuyhdistystä, niin myös muuta yhteisöä, jonka varsinaisena tarkoituksena on valtiollisiin asioihin vaikuttaminen tai sosiaalisen toiminnan harjoittaminen taikka tieteen tai taiteen tukeminen.</a:t>
            </a:r>
          </a:p>
          <a:p>
            <a:endParaRPr lang="en-US" b="1" dirty="0" smtClean="0">
              <a:solidFill>
                <a:schemeClr val="accent1"/>
              </a:solidFill>
            </a:endParaRPr>
          </a:p>
          <a:p>
            <a:r>
              <a:rPr lang="en-US" b="1" dirty="0" smtClean="0">
                <a:solidFill>
                  <a:schemeClr val="accent1"/>
                </a:solidFill>
              </a:rPr>
              <a:t>O</a:t>
            </a:r>
            <a:endParaRPr lang="en-US" b="1" dirty="0">
              <a:solidFill>
                <a:schemeClr val="accent1"/>
              </a:solidFill>
            </a:endParaRPr>
          </a:p>
          <a:p>
            <a:r>
              <a:rPr lang="fi-FI" dirty="0" smtClean="0"/>
              <a:t>1/3 </a:t>
            </a:r>
            <a:r>
              <a:rPr lang="fi-FI" dirty="0"/>
              <a:t>yleishyödyllistä toimintaa (ei kategorinen), ei rahastointia</a:t>
            </a:r>
          </a:p>
          <a:p>
            <a:r>
              <a:rPr lang="fi-FI" dirty="0" smtClean="0"/>
              <a:t>Vapaaehtoistyö, </a:t>
            </a:r>
            <a:r>
              <a:rPr lang="fi-FI" dirty="0"/>
              <a:t>(huippu-urheilu?), avustukset, </a:t>
            </a:r>
            <a:r>
              <a:rPr lang="fi-FI" dirty="0" smtClean="0"/>
              <a:t>alle   omakustannushinta </a:t>
            </a:r>
            <a:endParaRPr lang="fi-FI" dirty="0"/>
          </a:p>
        </p:txBody>
      </p:sp>
    </p:spTree>
    <p:extLst>
      <p:ext uri="{BB962C8B-B14F-4D97-AF65-F5344CB8AC3E}">
        <p14:creationId xmlns:p14="http://schemas.microsoft.com/office/powerpoint/2010/main" val="4086282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Tukiyhdistys</a:t>
            </a:r>
            <a:endParaRPr lang="fi-FI" dirty="0"/>
          </a:p>
        </p:txBody>
      </p:sp>
      <p:sp>
        <p:nvSpPr>
          <p:cNvPr id="3" name="Sisällön paikkamerkki 2"/>
          <p:cNvSpPr>
            <a:spLocks noGrp="1"/>
          </p:cNvSpPr>
          <p:nvPr>
            <p:ph idx="1"/>
          </p:nvPr>
        </p:nvSpPr>
        <p:spPr/>
        <p:txBody>
          <a:bodyPr/>
          <a:lstStyle/>
          <a:p>
            <a:r>
              <a:rPr lang="en-US" b="1" dirty="0">
                <a:solidFill>
                  <a:schemeClr val="accent1"/>
                </a:solidFill>
              </a:rPr>
              <a:t>O</a:t>
            </a:r>
          </a:p>
          <a:p>
            <a:r>
              <a:rPr lang="fi-FI" dirty="0" smtClean="0"/>
              <a:t>Tukiyhdistys </a:t>
            </a:r>
            <a:r>
              <a:rPr lang="fi-FI" dirty="0"/>
              <a:t>voidaan katsoa yleishyödylliseksi, kun yleishyödylliseen toimintaan ohjattavien varojen määrä on merkittävä, tuettavia yhteisöjä on useita ja niihin jäseneksi pääsy rajoittamaton</a:t>
            </a:r>
          </a:p>
          <a:p>
            <a:endParaRPr lang="en-US" b="1" dirty="0" smtClean="0">
              <a:solidFill>
                <a:schemeClr val="accent1"/>
              </a:solidFill>
            </a:endParaRPr>
          </a:p>
          <a:p>
            <a:endParaRPr lang="fi-FI" dirty="0"/>
          </a:p>
        </p:txBody>
      </p:sp>
    </p:spTree>
    <p:extLst>
      <p:ext uri="{BB962C8B-B14F-4D97-AF65-F5344CB8AC3E}">
        <p14:creationId xmlns:p14="http://schemas.microsoft.com/office/powerpoint/2010/main" val="408628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Urheiluseuran elinkeinotulo</a:t>
            </a:r>
            <a:endParaRPr lang="fi-FI" dirty="0"/>
          </a:p>
        </p:txBody>
      </p:sp>
      <p:sp>
        <p:nvSpPr>
          <p:cNvPr id="3" name="Sisällön paikkamerkki 2"/>
          <p:cNvSpPr>
            <a:spLocks noGrp="1"/>
          </p:cNvSpPr>
          <p:nvPr>
            <p:ph idx="1"/>
          </p:nvPr>
        </p:nvSpPr>
        <p:spPr>
          <a:xfrm>
            <a:off x="251520" y="1384176"/>
            <a:ext cx="8229600" cy="4349080"/>
          </a:xfrm>
        </p:spPr>
        <p:txBody>
          <a:bodyPr>
            <a:noAutofit/>
          </a:bodyPr>
          <a:lstStyle/>
          <a:p>
            <a:r>
              <a:rPr lang="fi-FI" sz="2000" dirty="0" smtClean="0"/>
              <a:t>Elinkeinotoiminnalle </a:t>
            </a:r>
            <a:r>
              <a:rPr lang="fi-FI" sz="2000" dirty="0"/>
              <a:t>on tyypillistä:</a:t>
            </a:r>
          </a:p>
          <a:p>
            <a:r>
              <a:rPr lang="fi-FI" sz="2000" dirty="0" smtClean="0"/>
              <a:t>1</a:t>
            </a:r>
            <a:r>
              <a:rPr lang="fi-FI" sz="2000" dirty="0"/>
              <a:t>. </a:t>
            </a:r>
            <a:r>
              <a:rPr lang="fi-FI" sz="2000" dirty="0" smtClean="0"/>
              <a:t>Voiton </a:t>
            </a:r>
            <a:r>
              <a:rPr lang="fi-FI" sz="2000" dirty="0"/>
              <a:t>tavoittelu, ansiotarkoitus </a:t>
            </a:r>
          </a:p>
          <a:p>
            <a:r>
              <a:rPr lang="fi-FI" sz="2000" dirty="0" smtClean="0"/>
              <a:t>2</a:t>
            </a:r>
            <a:r>
              <a:rPr lang="fi-FI" sz="2000" dirty="0"/>
              <a:t>. </a:t>
            </a:r>
            <a:r>
              <a:rPr lang="fi-FI" sz="2000" dirty="0" smtClean="0"/>
              <a:t>Itsenäisyys </a:t>
            </a:r>
            <a:endParaRPr lang="fi-FI" sz="2000" dirty="0"/>
          </a:p>
          <a:p>
            <a:r>
              <a:rPr lang="fi-FI" sz="2000" dirty="0" smtClean="0"/>
              <a:t>3</a:t>
            </a:r>
            <a:r>
              <a:rPr lang="fi-FI" sz="2000" dirty="0"/>
              <a:t>. </a:t>
            </a:r>
            <a:r>
              <a:rPr lang="fi-FI" sz="2000" dirty="0" smtClean="0"/>
              <a:t>Jatkuvuus</a:t>
            </a:r>
            <a:endParaRPr lang="fi-FI" sz="2000" dirty="0"/>
          </a:p>
          <a:p>
            <a:r>
              <a:rPr lang="fi-FI" sz="2000" dirty="0" smtClean="0"/>
              <a:t>4</a:t>
            </a:r>
            <a:r>
              <a:rPr lang="fi-FI" sz="2000" dirty="0"/>
              <a:t>. </a:t>
            </a:r>
            <a:r>
              <a:rPr lang="fi-FI" sz="2000" dirty="0" smtClean="0"/>
              <a:t>Suuntautuminen </a:t>
            </a:r>
            <a:r>
              <a:rPr lang="fi-FI" sz="2000" dirty="0"/>
              <a:t>ulospäin rajoittamattomaan tai ainakin laajahkoon   rajattuun henkilöjoukkoon</a:t>
            </a:r>
          </a:p>
          <a:p>
            <a:r>
              <a:rPr lang="fi-FI" sz="2000" dirty="0" smtClean="0"/>
              <a:t>5. Taloudellisen </a:t>
            </a:r>
            <a:r>
              <a:rPr lang="fi-FI" sz="2000" dirty="0"/>
              <a:t>riskin olemassaolo</a:t>
            </a:r>
          </a:p>
          <a:p>
            <a:r>
              <a:rPr lang="fi-FI" sz="2000" dirty="0" smtClean="0"/>
              <a:t>6</a:t>
            </a:r>
            <a:r>
              <a:rPr lang="fi-FI" sz="2000" dirty="0"/>
              <a:t>. </a:t>
            </a:r>
            <a:r>
              <a:rPr lang="fi-FI" sz="2000" dirty="0" smtClean="0"/>
              <a:t>Kilpailuolosuhteet</a:t>
            </a:r>
          </a:p>
          <a:p>
            <a:r>
              <a:rPr lang="fi-FI" sz="2000" dirty="0" smtClean="0"/>
              <a:t>7</a:t>
            </a:r>
            <a:r>
              <a:rPr lang="fi-FI" sz="2000" dirty="0"/>
              <a:t>. Toiminnan harjoittamisen muotoon</a:t>
            </a:r>
          </a:p>
          <a:p>
            <a:r>
              <a:rPr lang="fi-FI" sz="2000" dirty="0" smtClean="0"/>
              <a:t>8</a:t>
            </a:r>
            <a:r>
              <a:rPr lang="fi-FI" sz="2000" dirty="0"/>
              <a:t>. Toiminnan suuri liikevaihto</a:t>
            </a:r>
          </a:p>
          <a:p>
            <a:r>
              <a:rPr lang="fi-FI" sz="2000" dirty="0" smtClean="0"/>
              <a:t>9</a:t>
            </a:r>
            <a:r>
              <a:rPr lang="fi-FI" sz="2000" dirty="0"/>
              <a:t>. Toiminta merkittävä osa varainhankinnasta</a:t>
            </a:r>
          </a:p>
          <a:p>
            <a:r>
              <a:rPr lang="fi-FI" sz="2000" dirty="0" smtClean="0"/>
              <a:t>10</a:t>
            </a:r>
            <a:r>
              <a:rPr lang="fi-FI" sz="2000" dirty="0"/>
              <a:t>. Palkattuun henkilökuntaan</a:t>
            </a:r>
          </a:p>
          <a:p>
            <a:endParaRPr lang="fi-FI" sz="2000" b="1" dirty="0">
              <a:solidFill>
                <a:schemeClr val="accent5">
                  <a:lumMod val="40000"/>
                  <a:lumOff val="60000"/>
                </a:schemeClr>
              </a:solidFill>
            </a:endParaRPr>
          </a:p>
          <a:p>
            <a:endParaRPr lang="fi-FI" sz="1600" dirty="0"/>
          </a:p>
        </p:txBody>
      </p:sp>
    </p:spTree>
    <p:extLst>
      <p:ext uri="{BB962C8B-B14F-4D97-AF65-F5344CB8AC3E}">
        <p14:creationId xmlns:p14="http://schemas.microsoft.com/office/powerpoint/2010/main" val="2141048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Tuloverolain </a:t>
            </a:r>
            <a:r>
              <a:rPr lang="fi-FI" dirty="0"/>
              <a:t>23§ </a:t>
            </a:r>
            <a:r>
              <a:rPr lang="fi-FI" dirty="0" smtClean="0"/>
              <a:t>"yleishyödyllinen varainhankinta”</a:t>
            </a:r>
            <a:endParaRPr lang="fi-FI" dirty="0"/>
          </a:p>
        </p:txBody>
      </p:sp>
      <p:sp>
        <p:nvSpPr>
          <p:cNvPr id="3" name="Sisällön paikkamerkki 2"/>
          <p:cNvSpPr>
            <a:spLocks noGrp="1"/>
          </p:cNvSpPr>
          <p:nvPr>
            <p:ph idx="1"/>
          </p:nvPr>
        </p:nvSpPr>
        <p:spPr/>
        <p:txBody>
          <a:bodyPr>
            <a:normAutofit fontScale="70000" lnSpcReduction="20000"/>
          </a:bodyPr>
          <a:lstStyle/>
          <a:p>
            <a:r>
              <a:rPr lang="en-US" b="1" dirty="0" smtClean="0">
                <a:solidFill>
                  <a:schemeClr val="accent1"/>
                </a:solidFill>
              </a:rPr>
              <a:t>O</a:t>
            </a:r>
          </a:p>
          <a:p>
            <a:r>
              <a:rPr lang="fi-FI" dirty="0" smtClean="0"/>
              <a:t>Yleishyödyllisen </a:t>
            </a:r>
            <a:r>
              <a:rPr lang="fi-FI" dirty="0"/>
              <a:t>yhteisön elinkeinotulona ei pidetä: </a:t>
            </a:r>
          </a:p>
          <a:p>
            <a:endParaRPr lang="fi-FI" dirty="0"/>
          </a:p>
          <a:p>
            <a:r>
              <a:rPr lang="fi-FI" dirty="0"/>
              <a:t>1)  yhteisön toimintansa rahoittamiseksi järjestämistä arpajaisista</a:t>
            </a:r>
            <a:r>
              <a:rPr lang="fi-FI" dirty="0" smtClean="0"/>
              <a:t>, myyjäisistä</a:t>
            </a:r>
            <a:r>
              <a:rPr lang="fi-FI" dirty="0"/>
              <a:t>, urheilukilpailuista, tanssi- ja muista huvitilaisuuksista,    tavarankeräyksestä ja muusta niihin verrattavasta </a:t>
            </a:r>
            <a:r>
              <a:rPr lang="fi-FI" dirty="0" smtClean="0"/>
              <a:t>toiminnasta eikä </a:t>
            </a:r>
            <a:r>
              <a:rPr lang="fi-FI" dirty="0"/>
              <a:t>mainittujen tilaisuuksien yhteydessä harjoitetusta tarjoilu-, </a:t>
            </a:r>
            <a:r>
              <a:rPr lang="fi-FI" dirty="0" smtClean="0"/>
              <a:t>myynti- </a:t>
            </a:r>
            <a:r>
              <a:rPr lang="fi-FI" dirty="0"/>
              <a:t>ja muusta sellaisesta toiminnasta saatua tuloa</a:t>
            </a:r>
          </a:p>
          <a:p>
            <a:endParaRPr lang="fi-FI" dirty="0"/>
          </a:p>
          <a:p>
            <a:r>
              <a:rPr lang="fi-FI" dirty="0"/>
              <a:t>2) </a:t>
            </a:r>
            <a:r>
              <a:rPr lang="fi-FI" dirty="0" smtClean="0"/>
              <a:t> jäsenlehdestä </a:t>
            </a:r>
            <a:r>
              <a:rPr lang="fi-FI" dirty="0"/>
              <a:t>ja muista yhteisön toimintaa välittömästi </a:t>
            </a:r>
            <a:r>
              <a:rPr lang="fi-FI" dirty="0" smtClean="0"/>
              <a:t>palvelevista </a:t>
            </a:r>
            <a:r>
              <a:rPr lang="fi-FI" dirty="0"/>
              <a:t>julkaisuista saatua tuloa</a:t>
            </a:r>
          </a:p>
          <a:p>
            <a:endParaRPr lang="fi-FI" dirty="0"/>
          </a:p>
          <a:p>
            <a:r>
              <a:rPr lang="fi-FI" dirty="0"/>
              <a:t>3) </a:t>
            </a:r>
            <a:r>
              <a:rPr lang="fi-FI" dirty="0" smtClean="0"/>
              <a:t>adressien</a:t>
            </a:r>
            <a:r>
              <a:rPr lang="fi-FI" dirty="0"/>
              <a:t>, merkkien, korttien, viirien tai muiden sellaisten hyödykkeiden myynnin muodossa suoritetusta </a:t>
            </a:r>
            <a:r>
              <a:rPr lang="fi-FI" dirty="0" smtClean="0"/>
              <a:t>varojen </a:t>
            </a:r>
            <a:r>
              <a:rPr lang="fi-FI" dirty="0"/>
              <a:t>keräyksestä saatua tuloa</a:t>
            </a:r>
          </a:p>
          <a:p>
            <a:endParaRPr lang="fi-FI" dirty="0"/>
          </a:p>
          <a:p>
            <a:r>
              <a:rPr lang="fi-FI" dirty="0"/>
              <a:t>4) </a:t>
            </a:r>
            <a:r>
              <a:rPr lang="fi-FI" dirty="0" smtClean="0"/>
              <a:t>sairaaloissa</a:t>
            </a:r>
            <a:r>
              <a:rPr lang="fi-FI" dirty="0"/>
              <a:t>...</a:t>
            </a:r>
          </a:p>
          <a:p>
            <a:endParaRPr lang="fi-FI" dirty="0"/>
          </a:p>
          <a:p>
            <a:r>
              <a:rPr lang="fi-FI" dirty="0"/>
              <a:t>5) </a:t>
            </a:r>
            <a:r>
              <a:rPr lang="fi-FI" dirty="0" smtClean="0"/>
              <a:t>bingopelien </a:t>
            </a:r>
            <a:r>
              <a:rPr lang="fi-FI" dirty="0"/>
              <a:t>pitämisestä saatua </a:t>
            </a:r>
            <a:r>
              <a:rPr lang="fi-FI" dirty="0" smtClean="0"/>
              <a:t>tuloa</a:t>
            </a:r>
            <a:endParaRPr lang="fi-FI" dirty="0"/>
          </a:p>
        </p:txBody>
      </p:sp>
    </p:spTree>
    <p:extLst>
      <p:ext uri="{BB962C8B-B14F-4D97-AF65-F5344CB8AC3E}">
        <p14:creationId xmlns:p14="http://schemas.microsoft.com/office/powerpoint/2010/main" val="4074537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LO_v2013-05-10">
  <a:themeElements>
    <a:clrScheme name="VALO">
      <a:dk1>
        <a:sysClr val="windowText" lastClr="000000"/>
      </a:dk1>
      <a:lt1>
        <a:sysClr val="window" lastClr="FFFFFF"/>
      </a:lt1>
      <a:dk2>
        <a:srgbClr val="003478"/>
      </a:dk2>
      <a:lt2>
        <a:srgbClr val="EEECE1"/>
      </a:lt2>
      <a:accent1>
        <a:srgbClr val="009FDA"/>
      </a:accent1>
      <a:accent2>
        <a:srgbClr val="ED2939"/>
      </a:accent2>
      <a:accent3>
        <a:srgbClr val="00AD83"/>
      </a:accent3>
      <a:accent4>
        <a:srgbClr val="B634BB"/>
      </a:accent4>
      <a:accent5>
        <a:srgbClr val="003478"/>
      </a:accent5>
      <a:accent6>
        <a:srgbClr val="828284"/>
      </a:accent6>
      <a:hlink>
        <a:srgbClr val="0000FF"/>
      </a:hlink>
      <a:folHlink>
        <a:srgbClr val="800080"/>
      </a:folHlink>
    </a:clrScheme>
    <a:fontScheme name="VALO">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VALO_v2013-05-10</Template>
  <TotalTime>934</TotalTime>
  <Words>1583</Words>
  <Application>Microsoft Office PowerPoint</Application>
  <PresentationFormat>Näytössä katseltava diaesitys (4:3)</PresentationFormat>
  <Paragraphs>295</Paragraphs>
  <Slides>33</Slides>
  <Notes>0</Notes>
  <HiddenSlides>0</HiddenSlides>
  <MMClips>0</MMClips>
  <ScaleCrop>false</ScaleCrop>
  <HeadingPairs>
    <vt:vector size="4" baseType="variant">
      <vt:variant>
        <vt:lpstr>Teema</vt:lpstr>
      </vt:variant>
      <vt:variant>
        <vt:i4>1</vt:i4>
      </vt:variant>
      <vt:variant>
        <vt:lpstr>Dian otsikot</vt:lpstr>
      </vt:variant>
      <vt:variant>
        <vt:i4>33</vt:i4>
      </vt:variant>
    </vt:vector>
  </HeadingPairs>
  <TitlesOfParts>
    <vt:vector size="34" baseType="lpstr">
      <vt:lpstr>VALO_v2013-05-10</vt:lpstr>
      <vt:lpstr>PowerPoint-esitys</vt:lpstr>
      <vt:lpstr>Hyvä seuran verotus </vt:lpstr>
      <vt:lpstr>Sisältö</vt:lpstr>
      <vt:lpstr>Ajankohtaista</vt:lpstr>
      <vt:lpstr>Yleishyödyllisyys</vt:lpstr>
      <vt:lpstr>TVL 22 § </vt:lpstr>
      <vt:lpstr>Tukiyhdistys</vt:lpstr>
      <vt:lpstr>Urheiluseuran elinkeinotulo</vt:lpstr>
      <vt:lpstr>Tuloverolain 23§ "yleishyödyllinen varainhankinta”</vt:lpstr>
      <vt:lpstr>Varsinainen yleishyödyllinen toiminta</vt:lpstr>
      <vt:lpstr>PowerPoint-esitys</vt:lpstr>
      <vt:lpstr> </vt:lpstr>
      <vt:lpstr>Talkootyö</vt:lpstr>
      <vt:lpstr>Verottoman talkootyön kriteerit</vt:lpstr>
      <vt:lpstr>Tuloverotus</vt:lpstr>
      <vt:lpstr>Arvonlisäverotus</vt:lpstr>
      <vt:lpstr>Luottamuksen suoja</vt:lpstr>
      <vt:lpstr>Ennakkoratkaisu</vt:lpstr>
      <vt:lpstr>Seuran maksamat korvaukset</vt:lpstr>
      <vt:lpstr>Palkka </vt:lpstr>
      <vt:lpstr>Palkka</vt:lpstr>
      <vt:lpstr>Palkka</vt:lpstr>
      <vt:lpstr>Palkka sivutoimi</vt:lpstr>
      <vt:lpstr>Työkorvaus</vt:lpstr>
      <vt:lpstr>Yleishyödyllinen yhteisö matkakorvauksen maksajana (ei työsuhdetta)</vt:lpstr>
      <vt:lpstr>Stipendi</vt:lpstr>
      <vt:lpstr>Urheilijoiden tukeminen</vt:lpstr>
      <vt:lpstr>Urheilijan rahastointijärjestelmä</vt:lpstr>
      <vt:lpstr>Urheilijan rahastointijärjestelmä</vt:lpstr>
      <vt:lpstr>Urheilijan rahastointijärjestelmä</vt:lpstr>
      <vt:lpstr>Urheilijan rahastointijärjestelmä</vt:lpstr>
      <vt:lpstr>Urheilijan rahastointijärjestelmä</vt:lpstr>
      <vt:lpstr>Valon pääyhteistyökumppanit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Tuula Paataja</dc:creator>
  <cp:lastModifiedBy>Markku Ryytty</cp:lastModifiedBy>
  <cp:revision>58</cp:revision>
  <cp:lastPrinted>2014-09-12T05:47:59Z</cp:lastPrinted>
  <dcterms:created xsi:type="dcterms:W3CDTF">2013-05-13T13:04:46Z</dcterms:created>
  <dcterms:modified xsi:type="dcterms:W3CDTF">2014-09-19T07:40:01Z</dcterms:modified>
</cp:coreProperties>
</file>