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2"/>
  </p:notesMasterIdLst>
  <p:sldIdLst>
    <p:sldId id="256" r:id="rId2"/>
    <p:sldId id="257" r:id="rId3"/>
    <p:sldId id="266" r:id="rId4"/>
    <p:sldId id="269" r:id="rId5"/>
    <p:sldId id="270" r:id="rId6"/>
    <p:sldId id="271" r:id="rId7"/>
    <p:sldId id="272" r:id="rId8"/>
    <p:sldId id="262" r:id="rId9"/>
    <p:sldId id="258" r:id="rId10"/>
    <p:sldId id="259" r:id="rId11"/>
    <p:sldId id="260" r:id="rId12"/>
    <p:sldId id="267" r:id="rId13"/>
    <p:sldId id="268" r:id="rId14"/>
    <p:sldId id="261" r:id="rId15"/>
    <p:sldId id="264" r:id="rId16"/>
    <p:sldId id="265" r:id="rId17"/>
    <p:sldId id="263" r:id="rId18"/>
    <p:sldId id="273" r:id="rId19"/>
    <p:sldId id="275"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A4F7A1-2FAB-4147-B26D-55EFBB1AB976}" type="datetimeFigureOut">
              <a:rPr lang="en-GB" smtClean="0"/>
              <a:t>09/09/2025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84C966-B2B5-4608-A051-677417C48A20}" type="slidenum">
              <a:rPr lang="en-GB" smtClean="0"/>
              <a:t>‹#›</a:t>
            </a:fld>
            <a:endParaRPr lang="en-GB"/>
          </a:p>
        </p:txBody>
      </p:sp>
    </p:spTree>
    <p:extLst>
      <p:ext uri="{BB962C8B-B14F-4D97-AF65-F5344CB8AC3E}">
        <p14:creationId xmlns:p14="http://schemas.microsoft.com/office/powerpoint/2010/main" val="3329843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89BD5C61-2068-4FF7-ABCF-040282E171BF}" type="datetime1">
              <a:rPr lang="en-GB" smtClean="0"/>
              <a:t>09/09/2025</a:t>
            </a:fld>
            <a:endParaRPr lang="en-GB"/>
          </a:p>
        </p:txBody>
      </p:sp>
      <p:sp>
        <p:nvSpPr>
          <p:cNvPr id="8" name="Slide Number Placeholder 7"/>
          <p:cNvSpPr>
            <a:spLocks noGrp="1"/>
          </p:cNvSpPr>
          <p:nvPr>
            <p:ph type="sldNum" sz="quarter" idx="11"/>
          </p:nvPr>
        </p:nvSpPr>
        <p:spPr/>
        <p:txBody>
          <a:bodyPr/>
          <a:lstStyle/>
          <a:p>
            <a:fld id="{847B28A9-EA38-41AB-B13A-F4F7518B9C3D}" type="slidenum">
              <a:rPr lang="en-GB" smtClean="0"/>
              <a:t>‹#›</a:t>
            </a:fld>
            <a:endParaRPr lang="en-GB"/>
          </a:p>
        </p:txBody>
      </p:sp>
      <p:sp>
        <p:nvSpPr>
          <p:cNvPr id="9" name="Footer Placeholder 8"/>
          <p:cNvSpPr>
            <a:spLocks noGrp="1"/>
          </p:cNvSpPr>
          <p:nvPr>
            <p:ph type="ftr" sz="quarter" idx="12"/>
          </p:nvPr>
        </p:nvSpPr>
        <p:spPr/>
        <p:txBody>
          <a:body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3AE0FE-54B7-4A5A-8831-8FE7DF034A59}" type="datetime1">
              <a:rPr lang="en-GB" smtClean="0"/>
              <a:t>09/09/2025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7B28A9-EA38-41AB-B13A-F4F7518B9C3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1C1119-E5BA-450C-A9F2-042C4C01CAF9}" type="datetime1">
              <a:rPr lang="en-GB" smtClean="0"/>
              <a:t>09/09/2025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7B28A9-EA38-41AB-B13A-F4F7518B9C3D}"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909B1F-1A0F-4A86-A64C-0DD867F5AB6D}" type="datetime1">
              <a:rPr lang="en-GB" smtClean="0"/>
              <a:t>09/09/2025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7B28A9-EA38-41AB-B13A-F4F7518B9C3D}"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FEBDEC-E981-47BC-89CB-D0124C89402E}" type="datetime1">
              <a:rPr lang="en-GB" smtClean="0"/>
              <a:t>09/09/2025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7B28A9-EA38-41AB-B13A-F4F7518B9C3D}" type="slidenum">
              <a:rPr lang="en-GB" smtClean="0"/>
              <a:t>‹#›</a:t>
            </a:fld>
            <a:endParaRPr lang="en-GB"/>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FA9554-4F55-4F5C-8B9A-8782CDDD2B50}" type="datetime1">
              <a:rPr lang="en-GB" smtClean="0"/>
              <a:t>09/09/2025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7B28A9-EA38-41AB-B13A-F4F7518B9C3D}" type="slidenum">
              <a:rPr lang="en-GB" smtClean="0"/>
              <a:t>‹#›</a:t>
            </a:fld>
            <a:endParaRPr lang="en-GB"/>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F3975A6F-3F12-4BB0-B156-F51377880DDD}" type="datetime1">
              <a:rPr lang="en-GB" smtClean="0"/>
              <a:t>09/09/2025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7B28A9-EA38-41AB-B13A-F4F7518B9C3D}" type="slidenum">
              <a:rPr lang="en-GB" smtClean="0"/>
              <a:t>‹#›</a:t>
            </a:fld>
            <a:endParaRPr lang="en-GB"/>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B0060E1-3D2A-4488-95A6-B144B5657B22}" type="datetime1">
              <a:rPr lang="en-GB" smtClean="0"/>
              <a:t>09/09/2025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47B28A9-EA38-41AB-B13A-F4F7518B9C3D}"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63A83F-57A4-466B-89F2-310D9012DBE3}" type="datetime1">
              <a:rPr lang="en-GB" smtClean="0"/>
              <a:t>09/09/2025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47B28A9-EA38-41AB-B13A-F4F7518B9C3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E1A4EF-0411-46C7-A644-FC3D809DEC4E}" type="datetime1">
              <a:rPr lang="en-GB" smtClean="0"/>
              <a:t>09/09/2025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7B28A9-EA38-41AB-B13A-F4F7518B9C3D}"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A7D9-3328-4573-9FC2-FEC7D53209E2}" type="datetime1">
              <a:rPr lang="en-GB" smtClean="0"/>
              <a:t>09/09/2025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7B28A9-EA38-41AB-B13A-F4F7518B9C3D}"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79E23FB9-5B09-406F-8569-2FE61B273E4E}" type="datetime1">
              <a:rPr lang="en-GB" smtClean="0"/>
              <a:t>09/09/2025</a:t>
            </a:fld>
            <a:endParaRPr lang="en-GB"/>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GB"/>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847B28A9-EA38-41AB-B13A-F4F7518B9C3D}" type="slidenum">
              <a:rPr lang="en-GB" smtClean="0"/>
              <a:t>‹#›</a:t>
            </a:fld>
            <a:endParaRPr lang="en-GB"/>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a:t>Talviretkeily</a:t>
            </a:r>
            <a:endParaRPr lang="en-GB" dirty="0"/>
          </a:p>
        </p:txBody>
      </p:sp>
      <p:sp>
        <p:nvSpPr>
          <p:cNvPr id="3" name="Subtitle 2"/>
          <p:cNvSpPr>
            <a:spLocks noGrp="1"/>
          </p:cNvSpPr>
          <p:nvPr>
            <p:ph type="subTitle" idx="1"/>
          </p:nvPr>
        </p:nvSpPr>
        <p:spPr/>
        <p:txBody>
          <a:bodyPr>
            <a:normAutofit fontScale="85000" lnSpcReduction="20000"/>
          </a:bodyPr>
          <a:lstStyle/>
          <a:p>
            <a:r>
              <a:rPr lang="fi-FI" dirty="0"/>
              <a:t>Talviretkeilyssä tärkeintä on pitää itsensä lämpimänä ja kuivana!</a:t>
            </a:r>
          </a:p>
          <a:p>
            <a:endParaRPr lang="fi-FI" dirty="0"/>
          </a:p>
          <a:p>
            <a:r>
              <a:rPr lang="fi-FI"/>
              <a:t>Johanna Välimäki, 2014</a:t>
            </a:r>
            <a:endParaRPr lang="en-GB" dirty="0"/>
          </a:p>
        </p:txBody>
      </p:sp>
    </p:spTree>
    <p:extLst>
      <p:ext uri="{BB962C8B-B14F-4D97-AF65-F5344CB8AC3E}">
        <p14:creationId xmlns:p14="http://schemas.microsoft.com/office/powerpoint/2010/main" val="3882775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Yöpyminen ulkona</a:t>
            </a:r>
            <a:endParaRPr lang="en-GB" dirty="0"/>
          </a:p>
        </p:txBody>
      </p:sp>
      <p:sp>
        <p:nvSpPr>
          <p:cNvPr id="3" name="Content Placeholder 2"/>
          <p:cNvSpPr>
            <a:spLocks noGrp="1"/>
          </p:cNvSpPr>
          <p:nvPr>
            <p:ph idx="1"/>
          </p:nvPr>
        </p:nvSpPr>
        <p:spPr/>
        <p:txBody>
          <a:bodyPr/>
          <a:lstStyle/>
          <a:p>
            <a:r>
              <a:rPr lang="fi-FI" dirty="0"/>
              <a:t>Teltta: tunneliteltta lumiliepeillä paras talviteltta</a:t>
            </a:r>
          </a:p>
          <a:p>
            <a:r>
              <a:rPr lang="fi-FI" dirty="0"/>
              <a:t>Laavu, erätoveri-kangas yms. mahdollistavat myös tulen äärellä yöpymisen</a:t>
            </a:r>
          </a:p>
          <a:p>
            <a:r>
              <a:rPr lang="fi-FI" dirty="0"/>
              <a:t>Kuusen juurella</a:t>
            </a:r>
          </a:p>
          <a:p>
            <a:r>
              <a:rPr lang="fi-FI" dirty="0" err="1"/>
              <a:t>Lumimajoitteessa</a:t>
            </a:r>
            <a:endParaRPr lang="fi-FI" dirty="0"/>
          </a:p>
          <a:p>
            <a:pPr marL="0" indent="0">
              <a:buNone/>
            </a:pPr>
            <a:endParaRPr lang="fi-FI" dirty="0"/>
          </a:p>
          <a:p>
            <a:r>
              <a:rPr lang="fi-FI" dirty="0"/>
              <a:t>Vinkkejä: </a:t>
            </a:r>
          </a:p>
          <a:p>
            <a:pPr lvl="1"/>
            <a:r>
              <a:rPr lang="fi-FI" dirty="0"/>
              <a:t>Saappaanvarret makuualustojen alle, etteivät kosteina jäädy</a:t>
            </a:r>
          </a:p>
          <a:p>
            <a:endParaRPr lang="fi-FI" dirty="0"/>
          </a:p>
          <a:p>
            <a:endParaRPr lang="fi-FI" dirty="0"/>
          </a:p>
          <a:p>
            <a:endParaRPr lang="en-GB" dirty="0"/>
          </a:p>
        </p:txBody>
      </p:sp>
      <p:sp>
        <p:nvSpPr>
          <p:cNvPr id="4" name="Slide Number Placeholder 3"/>
          <p:cNvSpPr>
            <a:spLocks noGrp="1"/>
          </p:cNvSpPr>
          <p:nvPr>
            <p:ph type="sldNum" sz="quarter" idx="12"/>
          </p:nvPr>
        </p:nvSpPr>
        <p:spPr/>
        <p:txBody>
          <a:bodyPr/>
          <a:lstStyle/>
          <a:p>
            <a:fld id="{847B28A9-EA38-41AB-B13A-F4F7518B9C3D}" type="slidenum">
              <a:rPr lang="en-GB" smtClean="0"/>
              <a:t>10</a:t>
            </a:fld>
            <a:endParaRPr lang="en-GB"/>
          </a:p>
        </p:txBody>
      </p:sp>
    </p:spTree>
    <p:extLst>
      <p:ext uri="{BB962C8B-B14F-4D97-AF65-F5344CB8AC3E}">
        <p14:creationId xmlns:p14="http://schemas.microsoft.com/office/powerpoint/2010/main" val="3197350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Makuupussit</a:t>
            </a:r>
            <a:endParaRPr lang="en-GB" dirty="0"/>
          </a:p>
        </p:txBody>
      </p:sp>
      <p:sp>
        <p:nvSpPr>
          <p:cNvPr id="3" name="Content Placeholder 2"/>
          <p:cNvSpPr>
            <a:spLocks noGrp="1"/>
          </p:cNvSpPr>
          <p:nvPr>
            <p:ph idx="1"/>
          </p:nvPr>
        </p:nvSpPr>
        <p:spPr/>
        <p:txBody>
          <a:bodyPr>
            <a:normAutofit lnSpcReduction="10000"/>
          </a:bodyPr>
          <a:lstStyle/>
          <a:p>
            <a:r>
              <a:rPr lang="fi-FI" dirty="0"/>
              <a:t>Makuupussin hankintaan vaikuttavat seikat:</a:t>
            </a:r>
          </a:p>
          <a:p>
            <a:pPr lvl="1"/>
            <a:r>
              <a:rPr lang="fi-FI" dirty="0"/>
              <a:t>Käyttötarkoitus, retkien ajankohta</a:t>
            </a:r>
          </a:p>
          <a:p>
            <a:pPr lvl="1"/>
            <a:r>
              <a:rPr lang="fi-FI" dirty="0"/>
              <a:t>Nukkujan koko (pituus ja leveys)</a:t>
            </a:r>
          </a:p>
          <a:p>
            <a:pPr lvl="1"/>
            <a:r>
              <a:rPr lang="fi-FI" dirty="0"/>
              <a:t>Henkilökohtaiset ominaisuudet (kylmänsieto, nukkuma-asento)</a:t>
            </a:r>
          </a:p>
          <a:p>
            <a:pPr lvl="1"/>
            <a:r>
              <a:rPr lang="fi-FI" dirty="0" err="1"/>
              <a:t>Majoitteet</a:t>
            </a:r>
            <a:endParaRPr lang="fi-FI" dirty="0"/>
          </a:p>
          <a:p>
            <a:pPr lvl="1"/>
            <a:r>
              <a:rPr lang="fi-FI" dirty="0"/>
              <a:t>Reissujen pituus</a:t>
            </a:r>
          </a:p>
          <a:p>
            <a:r>
              <a:rPr lang="fi-FI" dirty="0"/>
              <a:t>Lämpötilasuositukset:</a:t>
            </a:r>
          </a:p>
          <a:p>
            <a:pPr lvl="1"/>
            <a:r>
              <a:rPr lang="fi-FI" dirty="0" err="1"/>
              <a:t>comfort</a:t>
            </a:r>
            <a:r>
              <a:rPr lang="fi-FI" dirty="0"/>
              <a:t>: lämpötila, jossa nainen tai kokematon retkeilijä nukkuu yönsä palelematta </a:t>
            </a:r>
          </a:p>
          <a:p>
            <a:pPr lvl="1"/>
            <a:r>
              <a:rPr lang="fi-FI" dirty="0" err="1"/>
              <a:t>limit</a:t>
            </a:r>
            <a:r>
              <a:rPr lang="fi-FI" dirty="0"/>
              <a:t>: lämpötila, jossa mies tai kokenut retkeilijä nukkuu yönsä palelematta</a:t>
            </a:r>
          </a:p>
          <a:p>
            <a:pPr lvl="1"/>
            <a:r>
              <a:rPr lang="fi-FI" dirty="0"/>
              <a:t>Extreme: lämpötila, jossa voi viettää yönsä ilman pelkoa hypotermiasta.</a:t>
            </a:r>
          </a:p>
          <a:p>
            <a:r>
              <a:rPr lang="fi-FI" dirty="0"/>
              <a:t>Makuupussin lämpimyyteen vaikuttaa:</a:t>
            </a:r>
          </a:p>
          <a:p>
            <a:pPr lvl="1"/>
            <a:r>
              <a:rPr lang="fi-FI" dirty="0"/>
              <a:t>Täytteen määrä ja laatu</a:t>
            </a:r>
          </a:p>
          <a:p>
            <a:pPr lvl="1"/>
            <a:r>
              <a:rPr lang="fi-FI" dirty="0"/>
              <a:t>Pussin rakenne ja koko, lämpökaulus</a:t>
            </a:r>
          </a:p>
          <a:p>
            <a:pPr lvl="1"/>
            <a:r>
              <a:rPr lang="fi-FI" dirty="0"/>
              <a:t>Sääolosuhteet (tuuli, pakkanen, ilmankosteus)</a:t>
            </a:r>
          </a:p>
          <a:p>
            <a:pPr lvl="1"/>
            <a:endParaRPr lang="fi-FI" dirty="0"/>
          </a:p>
        </p:txBody>
      </p:sp>
      <p:sp>
        <p:nvSpPr>
          <p:cNvPr id="4" name="Slide Number Placeholder 3"/>
          <p:cNvSpPr>
            <a:spLocks noGrp="1"/>
          </p:cNvSpPr>
          <p:nvPr>
            <p:ph type="sldNum" sz="quarter" idx="12"/>
          </p:nvPr>
        </p:nvSpPr>
        <p:spPr/>
        <p:txBody>
          <a:bodyPr/>
          <a:lstStyle/>
          <a:p>
            <a:fld id="{847B28A9-EA38-41AB-B13A-F4F7518B9C3D}" type="slidenum">
              <a:rPr lang="en-GB" smtClean="0"/>
              <a:t>11</a:t>
            </a:fld>
            <a:endParaRPr lang="en-GB"/>
          </a:p>
        </p:txBody>
      </p:sp>
    </p:spTree>
    <p:extLst>
      <p:ext uri="{BB962C8B-B14F-4D97-AF65-F5344CB8AC3E}">
        <p14:creationId xmlns:p14="http://schemas.microsoft.com/office/powerpoint/2010/main" val="905282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Makuupussit</a:t>
            </a:r>
            <a:endParaRPr lang="en-GB" dirty="0"/>
          </a:p>
        </p:txBody>
      </p:sp>
      <p:sp>
        <p:nvSpPr>
          <p:cNvPr id="3" name="Content Placeholder 2"/>
          <p:cNvSpPr>
            <a:spLocks noGrp="1"/>
          </p:cNvSpPr>
          <p:nvPr>
            <p:ph idx="1"/>
          </p:nvPr>
        </p:nvSpPr>
        <p:spPr/>
        <p:txBody>
          <a:bodyPr>
            <a:normAutofit/>
          </a:bodyPr>
          <a:lstStyle/>
          <a:p>
            <a:pPr lvl="1"/>
            <a:endParaRPr lang="fi-FI" dirty="0"/>
          </a:p>
          <a:p>
            <a:r>
              <a:rPr lang="fi-FI" dirty="0"/>
              <a:t>Untuvamakuupussi </a:t>
            </a:r>
          </a:p>
          <a:p>
            <a:pPr lvl="1"/>
            <a:r>
              <a:rPr lang="fi-FI" dirty="0"/>
              <a:t>Sitoo eniten ilmaa painoonsa nähden -&gt; lämpimämpi</a:t>
            </a:r>
          </a:p>
          <a:p>
            <a:pPr lvl="1"/>
            <a:r>
              <a:rPr lang="fi-FI" dirty="0"/>
              <a:t>kevyempi ja kooltaan pienempi</a:t>
            </a:r>
          </a:p>
          <a:p>
            <a:pPr lvl="1"/>
            <a:r>
              <a:rPr lang="fi-FI" dirty="0"/>
              <a:t>kalliimpi</a:t>
            </a:r>
          </a:p>
          <a:p>
            <a:pPr lvl="1"/>
            <a:r>
              <a:rPr lang="fi-FI" dirty="0"/>
              <a:t>kostuessaan menettää lämmöneristyskykyään enemmän kuin kuitutäytteinen: 11% kosteus pudottaa untuvapussin lämmöneristävyyden puoleen verrattuna kuvaan pussiin</a:t>
            </a:r>
          </a:p>
          <a:p>
            <a:r>
              <a:rPr lang="fi-FI" dirty="0"/>
              <a:t>Kuitumakuupussi</a:t>
            </a:r>
          </a:p>
          <a:p>
            <a:pPr lvl="1"/>
            <a:r>
              <a:rPr lang="fi-FI" dirty="0"/>
              <a:t>Sietää paremmin kosteutta</a:t>
            </a:r>
          </a:p>
          <a:p>
            <a:pPr lvl="1"/>
            <a:r>
              <a:rPr lang="fi-FI" dirty="0"/>
              <a:t>Helppohoitoinen</a:t>
            </a:r>
          </a:p>
          <a:p>
            <a:pPr lvl="1"/>
            <a:r>
              <a:rPr lang="fi-FI" dirty="0"/>
              <a:t>Edullisempi</a:t>
            </a:r>
          </a:p>
          <a:p>
            <a:pPr lvl="1"/>
            <a:r>
              <a:rPr lang="fi-FI" dirty="0"/>
              <a:t>Kookkaampi, painavampi</a:t>
            </a:r>
          </a:p>
        </p:txBody>
      </p:sp>
      <p:sp>
        <p:nvSpPr>
          <p:cNvPr id="4" name="Slide Number Placeholder 3"/>
          <p:cNvSpPr>
            <a:spLocks noGrp="1"/>
          </p:cNvSpPr>
          <p:nvPr>
            <p:ph type="sldNum" sz="quarter" idx="12"/>
          </p:nvPr>
        </p:nvSpPr>
        <p:spPr/>
        <p:txBody>
          <a:bodyPr/>
          <a:lstStyle/>
          <a:p>
            <a:fld id="{847B28A9-EA38-41AB-B13A-F4F7518B9C3D}" type="slidenum">
              <a:rPr lang="en-GB" smtClean="0"/>
              <a:t>12</a:t>
            </a:fld>
            <a:endParaRPr lang="en-GB"/>
          </a:p>
        </p:txBody>
      </p:sp>
    </p:spTree>
    <p:extLst>
      <p:ext uri="{BB962C8B-B14F-4D97-AF65-F5344CB8AC3E}">
        <p14:creationId xmlns:p14="http://schemas.microsoft.com/office/powerpoint/2010/main" val="1576579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Makuupussit</a:t>
            </a:r>
            <a:endParaRPr lang="en-GB" dirty="0"/>
          </a:p>
        </p:txBody>
      </p:sp>
      <p:sp>
        <p:nvSpPr>
          <p:cNvPr id="3" name="Content Placeholder 2"/>
          <p:cNvSpPr>
            <a:spLocks noGrp="1"/>
          </p:cNvSpPr>
          <p:nvPr>
            <p:ph idx="1"/>
          </p:nvPr>
        </p:nvSpPr>
        <p:spPr/>
        <p:txBody>
          <a:bodyPr>
            <a:normAutofit lnSpcReduction="10000"/>
          </a:bodyPr>
          <a:lstStyle/>
          <a:p>
            <a:r>
              <a:rPr lang="fi-FI" dirty="0"/>
              <a:t>Mene vain lämpimänä, kylläisenä ja kuivana makuupussiin! Suojaa pääsi hyvin! </a:t>
            </a:r>
          </a:p>
          <a:p>
            <a:r>
              <a:rPr lang="fi-FI" dirty="0"/>
              <a:t>Yksi paksu talvimakuupussi tai kaksi pussia sisäkkäin. </a:t>
            </a:r>
          </a:p>
          <a:p>
            <a:r>
              <a:rPr lang="fi-FI" dirty="0"/>
              <a:t>Makuupussilakana lisää vähän lämmöneristystä mutta erityisesti suojaa makuupussia likaantumiselta</a:t>
            </a:r>
          </a:p>
          <a:p>
            <a:r>
              <a:rPr lang="fi-FI" dirty="0"/>
              <a:t>Makuupussi kostuu sisältäpäin nukkujan hengityksestä tiivistyneestä kosteudesta sekä hikoilusta, joka on noin 5 dl vuorokaudessa</a:t>
            </a:r>
          </a:p>
          <a:p>
            <a:r>
              <a:rPr lang="fi-FI" dirty="0"/>
              <a:t>Tuuleta ja kuivata makuupussia retkellä aina kun mahdollista ja kotona kunnolla. </a:t>
            </a:r>
          </a:p>
          <a:p>
            <a:r>
              <a:rPr lang="fi-FI" dirty="0"/>
              <a:t>Säilytä makuupussi kotona kuljetuspussia suuremmassa tilassa kuivassa ja lämpimässä</a:t>
            </a:r>
            <a:endParaRPr lang="en-GB" dirty="0"/>
          </a:p>
        </p:txBody>
      </p:sp>
      <p:sp>
        <p:nvSpPr>
          <p:cNvPr id="4" name="Slide Number Placeholder 3"/>
          <p:cNvSpPr>
            <a:spLocks noGrp="1"/>
          </p:cNvSpPr>
          <p:nvPr>
            <p:ph type="sldNum" sz="quarter" idx="12"/>
          </p:nvPr>
        </p:nvSpPr>
        <p:spPr/>
        <p:txBody>
          <a:bodyPr/>
          <a:lstStyle/>
          <a:p>
            <a:fld id="{847B28A9-EA38-41AB-B13A-F4F7518B9C3D}" type="slidenum">
              <a:rPr lang="en-GB" smtClean="0"/>
              <a:t>13</a:t>
            </a:fld>
            <a:endParaRPr lang="en-GB"/>
          </a:p>
        </p:txBody>
      </p:sp>
    </p:spTree>
    <p:extLst>
      <p:ext uri="{BB962C8B-B14F-4D97-AF65-F5344CB8AC3E}">
        <p14:creationId xmlns:p14="http://schemas.microsoft.com/office/powerpoint/2010/main" val="2948503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Makuualusta</a:t>
            </a:r>
            <a:endParaRPr lang="en-GB" dirty="0"/>
          </a:p>
        </p:txBody>
      </p:sp>
      <p:sp>
        <p:nvSpPr>
          <p:cNvPr id="3" name="Content Placeholder 2"/>
          <p:cNvSpPr>
            <a:spLocks noGrp="1"/>
          </p:cNvSpPr>
          <p:nvPr>
            <p:ph idx="1"/>
          </p:nvPr>
        </p:nvSpPr>
        <p:spPr/>
        <p:txBody>
          <a:bodyPr/>
          <a:lstStyle/>
          <a:p>
            <a:r>
              <a:rPr lang="fi-FI" dirty="0"/>
              <a:t>Kylmyys tulee maasta, joten makuualustan merkitys on ihan yhtä suuri kuin makuupussinkin</a:t>
            </a:r>
          </a:p>
          <a:p>
            <a:r>
              <a:rPr lang="fi-FI" dirty="0"/>
              <a:t>Mielellään kaksi hyvää makuualustaa, joista ainakin toinen solumuovinen</a:t>
            </a:r>
          </a:p>
          <a:p>
            <a:r>
              <a:rPr lang="fi-FI" dirty="0"/>
              <a:t>Ilmatäytteinen ei lämmitä </a:t>
            </a:r>
          </a:p>
          <a:p>
            <a:r>
              <a:rPr lang="fi-FI" dirty="0"/>
              <a:t>Untuvatäytteiset ja kuitutäytteiset puhallettavat makuualustat myös lämmittävät</a:t>
            </a:r>
          </a:p>
          <a:p>
            <a:endParaRPr lang="fi-FI" dirty="0"/>
          </a:p>
          <a:p>
            <a:endParaRPr lang="en-GB" dirty="0"/>
          </a:p>
        </p:txBody>
      </p:sp>
      <p:sp>
        <p:nvSpPr>
          <p:cNvPr id="4" name="Slide Number Placeholder 3"/>
          <p:cNvSpPr>
            <a:spLocks noGrp="1"/>
          </p:cNvSpPr>
          <p:nvPr>
            <p:ph type="sldNum" sz="quarter" idx="12"/>
          </p:nvPr>
        </p:nvSpPr>
        <p:spPr/>
        <p:txBody>
          <a:bodyPr/>
          <a:lstStyle/>
          <a:p>
            <a:fld id="{847B28A9-EA38-41AB-B13A-F4F7518B9C3D}" type="slidenum">
              <a:rPr lang="en-GB" smtClean="0"/>
              <a:t>14</a:t>
            </a:fld>
            <a:endParaRPr lang="en-GB"/>
          </a:p>
        </p:txBody>
      </p:sp>
    </p:spTree>
    <p:extLst>
      <p:ext uri="{BB962C8B-B14F-4D97-AF65-F5344CB8AC3E}">
        <p14:creationId xmlns:p14="http://schemas.microsoft.com/office/powerpoint/2010/main" val="1331239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Pukeutuminen</a:t>
            </a:r>
            <a:endParaRPr lang="en-GB" dirty="0"/>
          </a:p>
        </p:txBody>
      </p:sp>
      <p:sp>
        <p:nvSpPr>
          <p:cNvPr id="3" name="Content Placeholder 2"/>
          <p:cNvSpPr>
            <a:spLocks noGrp="1"/>
          </p:cNvSpPr>
          <p:nvPr>
            <p:ph idx="1"/>
          </p:nvPr>
        </p:nvSpPr>
        <p:spPr/>
        <p:txBody>
          <a:bodyPr/>
          <a:lstStyle/>
          <a:p>
            <a:r>
              <a:rPr lang="fi-FI" dirty="0"/>
              <a:t>Kerrospukeutuminen on erittäin tärkeää. Talvella on haitallista hikoilla liikaa.</a:t>
            </a:r>
          </a:p>
          <a:p>
            <a:r>
              <a:rPr lang="fi-FI" dirty="0"/>
              <a:t>Hyvä aluskerrasto, sopiva väliasu ja tuulen pitävä kuorikerros</a:t>
            </a:r>
          </a:p>
          <a:p>
            <a:r>
              <a:rPr lang="fi-FI" dirty="0"/>
              <a:t>Pään ja varpaiden suojaaminen ja lämpimänä pitäminen tärkeää</a:t>
            </a:r>
          </a:p>
          <a:p>
            <a:endParaRPr lang="fi-FI" dirty="0"/>
          </a:p>
          <a:p>
            <a:r>
              <a:rPr lang="fi-FI" dirty="0"/>
              <a:t>Lämmittimet (akkukäyttöiset ja katalyyttiset). Niitäkin on, kukin voi itse kokeilla, jos haluaa.</a:t>
            </a:r>
            <a:endParaRPr lang="en-GB" dirty="0"/>
          </a:p>
          <a:p>
            <a:endParaRPr lang="en-GB" dirty="0"/>
          </a:p>
        </p:txBody>
      </p:sp>
      <p:sp>
        <p:nvSpPr>
          <p:cNvPr id="4" name="Slide Number Placeholder 3"/>
          <p:cNvSpPr>
            <a:spLocks noGrp="1"/>
          </p:cNvSpPr>
          <p:nvPr>
            <p:ph type="sldNum" sz="quarter" idx="12"/>
          </p:nvPr>
        </p:nvSpPr>
        <p:spPr/>
        <p:txBody>
          <a:bodyPr/>
          <a:lstStyle/>
          <a:p>
            <a:fld id="{847B28A9-EA38-41AB-B13A-F4F7518B9C3D}" type="slidenum">
              <a:rPr lang="en-GB" smtClean="0"/>
              <a:t>15</a:t>
            </a:fld>
            <a:endParaRPr lang="en-GB"/>
          </a:p>
        </p:txBody>
      </p:sp>
    </p:spTree>
    <p:extLst>
      <p:ext uri="{BB962C8B-B14F-4D97-AF65-F5344CB8AC3E}">
        <p14:creationId xmlns:p14="http://schemas.microsoft.com/office/powerpoint/2010/main" val="25728599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Ongelmat</a:t>
            </a:r>
            <a:endParaRPr lang="en-GB" dirty="0"/>
          </a:p>
        </p:txBody>
      </p:sp>
      <p:sp>
        <p:nvSpPr>
          <p:cNvPr id="3" name="Content Placeholder 2"/>
          <p:cNvSpPr>
            <a:spLocks noGrp="1"/>
          </p:cNvSpPr>
          <p:nvPr>
            <p:ph idx="1"/>
          </p:nvPr>
        </p:nvSpPr>
        <p:spPr/>
        <p:txBody>
          <a:bodyPr>
            <a:normAutofit fontScale="92500" lnSpcReduction="10000"/>
          </a:bodyPr>
          <a:lstStyle/>
          <a:p>
            <a:r>
              <a:rPr lang="fi-FI" dirty="0"/>
              <a:t>Nestehukka</a:t>
            </a:r>
          </a:p>
          <a:p>
            <a:r>
              <a:rPr lang="fi-FI" dirty="0"/>
              <a:t>Paleltumat, vajaalämpöisyys</a:t>
            </a:r>
          </a:p>
          <a:p>
            <a:r>
              <a:rPr lang="fi-FI" dirty="0"/>
              <a:t>Lumisokeus eli sarveiskalvon pintatulehdus, kivulias mutta vaaraton. Suojaa kevättalven hangilla silmäsi hyvillä aurinkolaseilla.</a:t>
            </a:r>
          </a:p>
          <a:p>
            <a:r>
              <a:rPr lang="fi-FI" dirty="0"/>
              <a:t>Väsyminen</a:t>
            </a:r>
          </a:p>
          <a:p>
            <a:r>
              <a:rPr lang="fi-FI" dirty="0"/>
              <a:t>Eksymisten, varusterikkojen, kelinmuutosten jne. aiheuttamat poikkeamat suunnitelmista</a:t>
            </a:r>
          </a:p>
          <a:p>
            <a:endParaRPr lang="fi-FI" dirty="0"/>
          </a:p>
          <a:p>
            <a:r>
              <a:rPr lang="fi-FI" dirty="0"/>
              <a:t>Talviretkellä pitää olla hyvin varustautunut (tiedollisesti, taidollisesti ja varusteellisesti), olla valmistautunut poikkeuksellisiin olosuhteisiin, tuntea rajansa ja osata tehdä järkeviä päätöksiä. </a:t>
            </a:r>
            <a:endParaRPr lang="en-GB" dirty="0"/>
          </a:p>
        </p:txBody>
      </p:sp>
      <p:sp>
        <p:nvSpPr>
          <p:cNvPr id="4" name="Slide Number Placeholder 3"/>
          <p:cNvSpPr>
            <a:spLocks noGrp="1"/>
          </p:cNvSpPr>
          <p:nvPr>
            <p:ph type="sldNum" sz="quarter" idx="12"/>
          </p:nvPr>
        </p:nvSpPr>
        <p:spPr/>
        <p:txBody>
          <a:bodyPr/>
          <a:lstStyle/>
          <a:p>
            <a:fld id="{847B28A9-EA38-41AB-B13A-F4F7518B9C3D}" type="slidenum">
              <a:rPr lang="en-GB" smtClean="0"/>
              <a:t>16</a:t>
            </a:fld>
            <a:endParaRPr lang="en-GB"/>
          </a:p>
        </p:txBody>
      </p:sp>
    </p:spTree>
    <p:extLst>
      <p:ext uri="{BB962C8B-B14F-4D97-AF65-F5344CB8AC3E}">
        <p14:creationId xmlns:p14="http://schemas.microsoft.com/office/powerpoint/2010/main" val="7280639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Huolto</a:t>
            </a:r>
            <a:endParaRPr lang="en-GB" dirty="0"/>
          </a:p>
        </p:txBody>
      </p:sp>
      <p:sp>
        <p:nvSpPr>
          <p:cNvPr id="3" name="Content Placeholder 2"/>
          <p:cNvSpPr>
            <a:spLocks noGrp="1"/>
          </p:cNvSpPr>
          <p:nvPr>
            <p:ph idx="1"/>
          </p:nvPr>
        </p:nvSpPr>
        <p:spPr/>
        <p:txBody>
          <a:bodyPr>
            <a:normAutofit/>
          </a:bodyPr>
          <a:lstStyle/>
          <a:p>
            <a:r>
              <a:rPr lang="fi-FI" dirty="0"/>
              <a:t>Kuivata varusteesi ja vaatteesi aina, kun mahdollista</a:t>
            </a:r>
          </a:p>
          <a:p>
            <a:r>
              <a:rPr lang="fi-FI" dirty="0"/>
              <a:t>Kuivaus vaatii lämpöä sekä tuuletusta</a:t>
            </a:r>
          </a:p>
          <a:p>
            <a:r>
              <a:rPr lang="fi-FI" dirty="0"/>
              <a:t>Saappaat ja monot kuivataan varret ylöspäin. Pohjalliset ja irtohuovat kuivataan erikseen.</a:t>
            </a:r>
          </a:p>
          <a:p>
            <a:r>
              <a:rPr lang="fi-FI" dirty="0"/>
              <a:t>Kuiva sanomalehtitollo kengässä, saappaiden keittäminen jne. ovat kuivausniksejä.</a:t>
            </a:r>
          </a:p>
          <a:p>
            <a:r>
              <a:rPr lang="fi-FI" dirty="0"/>
              <a:t>Varo liikaa kuumuutta, kun kuivaat nahkakenkiä, kumisaappaita jne. </a:t>
            </a:r>
          </a:p>
          <a:p>
            <a:endParaRPr lang="en-GB" dirty="0"/>
          </a:p>
        </p:txBody>
      </p:sp>
      <p:sp>
        <p:nvSpPr>
          <p:cNvPr id="4" name="Slide Number Placeholder 3"/>
          <p:cNvSpPr>
            <a:spLocks noGrp="1"/>
          </p:cNvSpPr>
          <p:nvPr>
            <p:ph type="sldNum" sz="quarter" idx="12"/>
          </p:nvPr>
        </p:nvSpPr>
        <p:spPr/>
        <p:txBody>
          <a:bodyPr/>
          <a:lstStyle/>
          <a:p>
            <a:fld id="{847B28A9-EA38-41AB-B13A-F4F7518B9C3D}" type="slidenum">
              <a:rPr lang="en-GB" smtClean="0"/>
              <a:t>17</a:t>
            </a:fld>
            <a:endParaRPr lang="en-GB"/>
          </a:p>
        </p:txBody>
      </p:sp>
    </p:spTree>
    <p:extLst>
      <p:ext uri="{BB962C8B-B14F-4D97-AF65-F5344CB8AC3E}">
        <p14:creationId xmlns:p14="http://schemas.microsoft.com/office/powerpoint/2010/main" val="236153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Lumiluola</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04387" y="1600200"/>
            <a:ext cx="4935225" cy="4525963"/>
          </a:xfrm>
          <a:scene3d>
            <a:camera prst="orthographicFront">
              <a:rot lat="0" lon="10800000" rev="0"/>
            </a:camera>
            <a:lightRig rig="threePt" dir="t"/>
          </a:scene3d>
        </p:spPr>
      </p:pic>
      <p:sp>
        <p:nvSpPr>
          <p:cNvPr id="5" name="Slide Number Placeholder 4"/>
          <p:cNvSpPr>
            <a:spLocks noGrp="1"/>
          </p:cNvSpPr>
          <p:nvPr>
            <p:ph type="sldNum" sz="quarter" idx="12"/>
          </p:nvPr>
        </p:nvSpPr>
        <p:spPr/>
        <p:txBody>
          <a:bodyPr/>
          <a:lstStyle/>
          <a:p>
            <a:fld id="{847B28A9-EA38-41AB-B13A-F4F7518B9C3D}" type="slidenum">
              <a:rPr lang="en-GB" smtClean="0"/>
              <a:t>18</a:t>
            </a:fld>
            <a:endParaRPr lang="en-GB"/>
          </a:p>
        </p:txBody>
      </p:sp>
    </p:spTree>
    <p:extLst>
      <p:ext uri="{BB962C8B-B14F-4D97-AF65-F5344CB8AC3E}">
        <p14:creationId xmlns:p14="http://schemas.microsoft.com/office/powerpoint/2010/main" val="3365372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Lumiluola</a:t>
            </a:r>
            <a:endParaRPr lang="en-GB" dirty="0"/>
          </a:p>
        </p:txBody>
      </p:sp>
      <p:sp>
        <p:nvSpPr>
          <p:cNvPr id="3" name="Content Placeholder 2"/>
          <p:cNvSpPr>
            <a:spLocks noGrp="1"/>
          </p:cNvSpPr>
          <p:nvPr>
            <p:ph idx="1"/>
          </p:nvPr>
        </p:nvSpPr>
        <p:spPr/>
        <p:txBody>
          <a:bodyPr>
            <a:normAutofit fontScale="70000" lnSpcReduction="20000"/>
          </a:bodyPr>
          <a:lstStyle/>
          <a:p>
            <a:r>
              <a:rPr lang="fi-FI" dirty="0"/>
              <a:t>Kaivetaan paksuun kinokseen</a:t>
            </a:r>
          </a:p>
          <a:p>
            <a:r>
              <a:rPr lang="fi-FI" dirty="0"/>
              <a:t>Kuruissa, </a:t>
            </a:r>
            <a:r>
              <a:rPr lang="fi-FI" dirty="0" err="1"/>
              <a:t>notkemissa</a:t>
            </a:r>
            <a:r>
              <a:rPr lang="fi-FI" dirty="0"/>
              <a:t> ja kumpareissa usein koillis-, itä- ja kaakkoispuolilla parhaat kinokset, koska vallitseva tuulensuunta Suomessa lounaan ja luoteen välissä</a:t>
            </a:r>
          </a:p>
          <a:p>
            <a:r>
              <a:rPr lang="fi-FI" dirty="0"/>
              <a:t>Oikeaoppisen lumiluolan kaivaminen on todella iso työ, eli lumiluola ei ole </a:t>
            </a:r>
            <a:r>
              <a:rPr lang="fi-FI" dirty="0" err="1"/>
              <a:t>hätämajoite</a:t>
            </a:r>
            <a:r>
              <a:rPr lang="fi-FI" dirty="0"/>
              <a:t>!</a:t>
            </a:r>
          </a:p>
          <a:p>
            <a:r>
              <a:rPr lang="fi-FI" dirty="0"/>
              <a:t>Suuaukko mielellään pari metriä alempana kuin nukkumataso</a:t>
            </a:r>
          </a:p>
          <a:p>
            <a:r>
              <a:rPr lang="fi-FI" dirty="0"/>
              <a:t>Korkeus nukkumatilassa noin 1,5 m</a:t>
            </a:r>
          </a:p>
          <a:p>
            <a:r>
              <a:rPr lang="fi-FI" dirty="0"/>
              <a:t>Seinämät vähintään 60 cm, katto </a:t>
            </a:r>
            <a:r>
              <a:rPr lang="fi-FI" dirty="0" err="1"/>
              <a:t>väh</a:t>
            </a:r>
            <a:r>
              <a:rPr lang="fi-FI" dirty="0"/>
              <a:t>. 1 m</a:t>
            </a:r>
          </a:p>
          <a:p>
            <a:r>
              <a:rPr lang="fi-FI" dirty="0"/>
              <a:t>Kolmen hengen lumiluola vaatii n. 10 kuutiota lunta pois!</a:t>
            </a:r>
          </a:p>
          <a:p>
            <a:r>
              <a:rPr lang="fi-FI" dirty="0"/>
              <a:t>Tuuletusaukko esim. suksisauvalla</a:t>
            </a:r>
          </a:p>
          <a:p>
            <a:r>
              <a:rPr lang="fi-FI" dirty="0"/>
              <a:t>Kynttilälle tasanne. Jos kynttilä sammuu, on happea vähän.</a:t>
            </a:r>
          </a:p>
          <a:p>
            <a:r>
              <a:rPr lang="fi-FI" dirty="0"/>
              <a:t>Katto holvataan hyvin tasaiseksi, särmättömäksi</a:t>
            </a:r>
          </a:p>
          <a:p>
            <a:r>
              <a:rPr lang="fi-FI" dirty="0"/>
              <a:t>Vähintään yksi lapio jätetään sisälle</a:t>
            </a:r>
          </a:p>
          <a:p>
            <a:r>
              <a:rPr lang="fi-FI" dirty="0"/>
              <a:t>Pohjalle harsokangas, päälle erätoveri-kankaita hieman reunat seinille  nostettuna (naulaus), päälle avaruuslakanoita. Havujakin voi käyttää alla.</a:t>
            </a:r>
            <a:endParaRPr lang="en-GB" dirty="0"/>
          </a:p>
        </p:txBody>
      </p:sp>
      <p:sp>
        <p:nvSpPr>
          <p:cNvPr id="4" name="Slide Number Placeholder 3"/>
          <p:cNvSpPr>
            <a:spLocks noGrp="1"/>
          </p:cNvSpPr>
          <p:nvPr>
            <p:ph type="sldNum" sz="quarter" idx="12"/>
          </p:nvPr>
        </p:nvSpPr>
        <p:spPr/>
        <p:txBody>
          <a:bodyPr/>
          <a:lstStyle/>
          <a:p>
            <a:fld id="{847B28A9-EA38-41AB-B13A-F4F7518B9C3D}" type="slidenum">
              <a:rPr lang="en-GB" smtClean="0"/>
              <a:t>19</a:t>
            </a:fld>
            <a:endParaRPr lang="en-GB"/>
          </a:p>
        </p:txBody>
      </p:sp>
    </p:spTree>
    <p:extLst>
      <p:ext uri="{BB962C8B-B14F-4D97-AF65-F5344CB8AC3E}">
        <p14:creationId xmlns:p14="http://schemas.microsoft.com/office/powerpoint/2010/main" val="276565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Taustaa</a:t>
            </a:r>
            <a:endParaRPr lang="en-GB" dirty="0"/>
          </a:p>
        </p:txBody>
      </p:sp>
      <p:sp>
        <p:nvSpPr>
          <p:cNvPr id="3" name="Content Placeholder 2"/>
          <p:cNvSpPr>
            <a:spLocks noGrp="1"/>
          </p:cNvSpPr>
          <p:nvPr>
            <p:ph idx="1"/>
          </p:nvPr>
        </p:nvSpPr>
        <p:spPr/>
        <p:txBody>
          <a:bodyPr>
            <a:normAutofit lnSpcReduction="10000"/>
          </a:bodyPr>
          <a:lstStyle/>
          <a:p>
            <a:r>
              <a:rPr lang="fi-FI" dirty="0"/>
              <a:t>Lempäälä-opiston vaellusohjaajakoulutus 2002-2003</a:t>
            </a:r>
          </a:p>
          <a:p>
            <a:r>
              <a:rPr lang="fi-FI" dirty="0"/>
              <a:t>Kurssiin kuului 4 teoriaviikonloppua, harjoitusyöpyminen -20 asteen pakkasessa </a:t>
            </a:r>
            <a:r>
              <a:rPr lang="fi-FI" dirty="0" err="1"/>
              <a:t>Merunlahdella</a:t>
            </a:r>
            <a:r>
              <a:rPr lang="fi-FI" dirty="0"/>
              <a:t>, talvivaellus Saariselälle ja elokuun lopun vaellus </a:t>
            </a:r>
            <a:r>
              <a:rPr lang="fi-FI" dirty="0" err="1"/>
              <a:t>Muotkalle</a:t>
            </a:r>
            <a:endParaRPr lang="fi-FI" dirty="0"/>
          </a:p>
          <a:p>
            <a:r>
              <a:rPr lang="fi-FI" dirty="0"/>
              <a:t>Talvinen hiihtovaellus sen jälkeen joka vuosi, paitsi vuonna 2014…</a:t>
            </a:r>
          </a:p>
          <a:p>
            <a:r>
              <a:rPr lang="fi-FI" dirty="0"/>
              <a:t>Ensi keväänä toivottavasti jälleen </a:t>
            </a:r>
            <a:r>
              <a:rPr lang="fi-FI" dirty="0" err="1"/>
              <a:t>Pöyrisjärvelle</a:t>
            </a:r>
            <a:endParaRPr lang="fi-FI" dirty="0"/>
          </a:p>
          <a:p>
            <a:endParaRPr lang="fi-FI" dirty="0"/>
          </a:p>
          <a:p>
            <a:r>
              <a:rPr lang="fi-FI" dirty="0"/>
              <a:t>Esitys antaa yhden näkemyksen talviretkeilystä, mutta ei ainoaa oikeaa!</a:t>
            </a:r>
          </a:p>
          <a:p>
            <a:r>
              <a:rPr lang="fi-FI" dirty="0"/>
              <a:t>Kysykää ja kommentoikaa!</a:t>
            </a:r>
          </a:p>
          <a:p>
            <a:endParaRPr lang="fi-FI" dirty="0"/>
          </a:p>
        </p:txBody>
      </p:sp>
      <p:sp>
        <p:nvSpPr>
          <p:cNvPr id="4" name="Slide Number Placeholder 3"/>
          <p:cNvSpPr>
            <a:spLocks noGrp="1"/>
          </p:cNvSpPr>
          <p:nvPr>
            <p:ph type="sldNum" sz="quarter" idx="12"/>
          </p:nvPr>
        </p:nvSpPr>
        <p:spPr/>
        <p:txBody>
          <a:bodyPr/>
          <a:lstStyle/>
          <a:p>
            <a:fld id="{847B28A9-EA38-41AB-B13A-F4F7518B9C3D}" type="slidenum">
              <a:rPr lang="en-GB" smtClean="0"/>
              <a:t>2</a:t>
            </a:fld>
            <a:endParaRPr lang="en-GB"/>
          </a:p>
        </p:txBody>
      </p:sp>
    </p:spTree>
    <p:extLst>
      <p:ext uri="{BB962C8B-B14F-4D97-AF65-F5344CB8AC3E}">
        <p14:creationId xmlns:p14="http://schemas.microsoft.com/office/powerpoint/2010/main" val="1173444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Muita </a:t>
            </a:r>
            <a:r>
              <a:rPr lang="fi-FI" dirty="0" err="1"/>
              <a:t>lumimajotteita</a:t>
            </a:r>
            <a:endParaRPr lang="en-GB" dirty="0"/>
          </a:p>
        </p:txBody>
      </p:sp>
      <p:sp>
        <p:nvSpPr>
          <p:cNvPr id="3" name="Content Placeholder 2"/>
          <p:cNvSpPr>
            <a:spLocks noGrp="1"/>
          </p:cNvSpPr>
          <p:nvPr>
            <p:ph idx="1"/>
          </p:nvPr>
        </p:nvSpPr>
        <p:spPr/>
        <p:txBody>
          <a:bodyPr>
            <a:normAutofit fontScale="92500" lnSpcReduction="10000"/>
          </a:bodyPr>
          <a:lstStyle/>
          <a:p>
            <a:r>
              <a:rPr lang="fi-FI" dirty="0"/>
              <a:t>Lumikuoppa:</a:t>
            </a:r>
          </a:p>
          <a:p>
            <a:pPr lvl="1"/>
            <a:r>
              <a:rPr lang="fi-FI" dirty="0"/>
              <a:t>Perusideana on, että maahan kaivetaan tai poljetaan vähintään 80 cm syvä kuoppa, jonka leveys ja pituus riippuu yöpyjien koosta ja määrästä. Yhden hengen lumikuoppa voi olla esim. 80 x 200 x 100 cm. Kuopan voi kaivaa pohjalta leveämmäksi, jolloin katosta saa helpommin tukevan. </a:t>
            </a:r>
          </a:p>
          <a:p>
            <a:pPr lvl="1"/>
            <a:r>
              <a:rPr lang="fi-FI" dirty="0"/>
              <a:t>Kuopan kattopalkeiksi laitetaan sukset ja sauvat tai riukuja, jos niitä on käytettävissä. Kattopalkit peitetään pressulla, havuilla tms. tai pelkillä lumilohkareilla ja päälle kasataan irtolunta. </a:t>
            </a:r>
          </a:p>
          <a:p>
            <a:pPr lvl="1"/>
            <a:r>
              <a:rPr lang="fi-FI" dirty="0"/>
              <a:t>Sisäänkäynti ja tuuletus jätetään avoimeksi toisesta päädystä. Suuaukkoon voi laittaa esim. rinkan oveksi. </a:t>
            </a:r>
          </a:p>
          <a:p>
            <a:pPr lvl="1"/>
            <a:r>
              <a:rPr lang="fi-FI" dirty="0"/>
              <a:t>Kulkuaukko laitetaan mahdollisimman alas, jotta lämpö pysyisi kuopassa.</a:t>
            </a:r>
          </a:p>
          <a:p>
            <a:r>
              <a:rPr lang="fi-FI" dirty="0" err="1"/>
              <a:t>Quinzee</a:t>
            </a:r>
            <a:r>
              <a:rPr lang="fi-FI" dirty="0"/>
              <a:t> eli </a:t>
            </a:r>
            <a:r>
              <a:rPr lang="fi-FI" dirty="0" err="1"/>
              <a:t>lumikammi</a:t>
            </a:r>
            <a:endParaRPr lang="fi-FI" dirty="0"/>
          </a:p>
          <a:p>
            <a:pPr lvl="1"/>
            <a:r>
              <a:rPr lang="fi-FI" dirty="0"/>
              <a:t>Puolipallon muotoinen lumikasa</a:t>
            </a:r>
          </a:p>
          <a:p>
            <a:pPr lvl="1"/>
            <a:r>
              <a:rPr lang="fi-FI" dirty="0"/>
              <a:t>30 cm pituiset tikut työnnetään tiheästi ulkopinnasta kohti keskustaa</a:t>
            </a:r>
          </a:p>
          <a:p>
            <a:pPr lvl="1"/>
            <a:r>
              <a:rPr lang="fi-FI" dirty="0"/>
              <a:t>Tiivistetään / annetaan tiivistyä ainakin pari tuntia</a:t>
            </a:r>
          </a:p>
          <a:p>
            <a:pPr lvl="1"/>
            <a:r>
              <a:rPr lang="fi-FI" dirty="0" err="1"/>
              <a:t>Lumikammi</a:t>
            </a:r>
            <a:r>
              <a:rPr lang="fi-FI" dirty="0"/>
              <a:t> koverretaan ontoksi. Tikut osoittavat milloin ei saa kaivaa enempää.</a:t>
            </a:r>
            <a:endParaRPr lang="en-GB" dirty="0"/>
          </a:p>
        </p:txBody>
      </p:sp>
      <p:sp>
        <p:nvSpPr>
          <p:cNvPr id="4" name="Slide Number Placeholder 3"/>
          <p:cNvSpPr>
            <a:spLocks noGrp="1"/>
          </p:cNvSpPr>
          <p:nvPr>
            <p:ph type="sldNum" sz="quarter" idx="12"/>
          </p:nvPr>
        </p:nvSpPr>
        <p:spPr/>
        <p:txBody>
          <a:bodyPr/>
          <a:lstStyle/>
          <a:p>
            <a:fld id="{847B28A9-EA38-41AB-B13A-F4F7518B9C3D}" type="slidenum">
              <a:rPr lang="en-GB" smtClean="0"/>
              <a:t>20</a:t>
            </a:fld>
            <a:endParaRPr lang="en-GB"/>
          </a:p>
        </p:txBody>
      </p:sp>
    </p:spTree>
    <p:extLst>
      <p:ext uri="{BB962C8B-B14F-4D97-AF65-F5344CB8AC3E}">
        <p14:creationId xmlns:p14="http://schemas.microsoft.com/office/powerpoint/2010/main" val="2216559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Talviset kulkuvälineet</a:t>
            </a:r>
            <a:endParaRPr lang="en-GB" dirty="0"/>
          </a:p>
        </p:txBody>
      </p:sp>
      <p:sp>
        <p:nvSpPr>
          <p:cNvPr id="3" name="Content Placeholder 2"/>
          <p:cNvSpPr>
            <a:spLocks noGrp="1"/>
          </p:cNvSpPr>
          <p:nvPr>
            <p:ph idx="1"/>
          </p:nvPr>
        </p:nvSpPr>
        <p:spPr/>
        <p:txBody>
          <a:bodyPr/>
          <a:lstStyle/>
          <a:p>
            <a:r>
              <a:rPr lang="fi-FI" dirty="0"/>
              <a:t>Sukset, lumikengät, retkiluistimet, potkukelkka</a:t>
            </a:r>
          </a:p>
          <a:p>
            <a:r>
              <a:rPr lang="fi-FI" dirty="0"/>
              <a:t>Ahkio</a:t>
            </a:r>
          </a:p>
          <a:p>
            <a:endParaRPr lang="fi-FI" dirty="0"/>
          </a:p>
          <a:p>
            <a:pPr marL="342900" lvl="1" indent="-342900">
              <a:buFont typeface="Arial" pitchFamily="34" charset="0"/>
              <a:buChar char="•"/>
            </a:pPr>
            <a:r>
              <a:rPr lang="fi-FI" sz="2400" dirty="0"/>
              <a:t>Vuodenajan vaikutukset: lumen määrä ja laatu sekä olosuhteet vaikuttavat niin, että etenemisnopeuden arviointi etukäteen on erittäin vaikeaa. Reittivalinnat ovat oleellisia, mutta usein vaikeita.</a:t>
            </a:r>
          </a:p>
          <a:p>
            <a:pPr lvl="1"/>
            <a:endParaRPr lang="fi-FI" dirty="0"/>
          </a:p>
          <a:p>
            <a:endParaRPr lang="fi-FI" dirty="0"/>
          </a:p>
        </p:txBody>
      </p:sp>
      <p:sp>
        <p:nvSpPr>
          <p:cNvPr id="4" name="Slide Number Placeholder 3"/>
          <p:cNvSpPr>
            <a:spLocks noGrp="1"/>
          </p:cNvSpPr>
          <p:nvPr>
            <p:ph type="sldNum" sz="quarter" idx="12"/>
          </p:nvPr>
        </p:nvSpPr>
        <p:spPr/>
        <p:txBody>
          <a:bodyPr/>
          <a:lstStyle/>
          <a:p>
            <a:fld id="{847B28A9-EA38-41AB-B13A-F4F7518B9C3D}" type="slidenum">
              <a:rPr lang="en-GB" smtClean="0"/>
              <a:t>3</a:t>
            </a:fld>
            <a:endParaRPr lang="en-GB"/>
          </a:p>
        </p:txBody>
      </p:sp>
    </p:spTree>
    <p:extLst>
      <p:ext uri="{BB962C8B-B14F-4D97-AF65-F5344CB8AC3E}">
        <p14:creationId xmlns:p14="http://schemas.microsoft.com/office/powerpoint/2010/main" val="490214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420888"/>
          </a:xfrm>
        </p:spPr>
        <p:txBody>
          <a:bodyPr/>
          <a:lstStyle/>
          <a:p>
            <a:r>
              <a:rPr lang="fi-FI" b="1" dirty="0"/>
              <a:t>Talvivaelluksen varusteluettelo, </a:t>
            </a:r>
            <a:r>
              <a:rPr lang="fi-FI" dirty="0"/>
              <a:t>Ryhmäkohtaiset varusteet</a:t>
            </a:r>
            <a:endParaRPr lang="en-GB" dirty="0"/>
          </a:p>
        </p:txBody>
      </p:sp>
      <p:sp>
        <p:nvSpPr>
          <p:cNvPr id="3" name="Content Placeholder 2"/>
          <p:cNvSpPr>
            <a:spLocks noGrp="1"/>
          </p:cNvSpPr>
          <p:nvPr>
            <p:ph idx="1"/>
          </p:nvPr>
        </p:nvSpPr>
        <p:spPr>
          <a:xfrm>
            <a:off x="467544" y="2492896"/>
            <a:ext cx="8229600" cy="4525963"/>
          </a:xfrm>
        </p:spPr>
        <p:txBody>
          <a:bodyPr>
            <a:normAutofit fontScale="70000" lnSpcReduction="20000"/>
          </a:bodyPr>
          <a:lstStyle/>
          <a:p>
            <a:r>
              <a:rPr lang="fi-FI" b="1" dirty="0"/>
              <a:t>teltta tai muu </a:t>
            </a:r>
            <a:r>
              <a:rPr lang="fi-FI" b="1" dirty="0" err="1"/>
              <a:t>majoite</a:t>
            </a:r>
            <a:endParaRPr lang="fi-FI" b="1" dirty="0"/>
          </a:p>
          <a:p>
            <a:r>
              <a:rPr lang="fi-FI" dirty="0"/>
              <a:t>avaruuslakana</a:t>
            </a:r>
          </a:p>
          <a:p>
            <a:r>
              <a:rPr lang="fi-FI" dirty="0"/>
              <a:t>retkiruuat</a:t>
            </a:r>
          </a:p>
          <a:p>
            <a:r>
              <a:rPr lang="fi-FI" dirty="0" err="1"/>
              <a:t>trangia</a:t>
            </a:r>
            <a:r>
              <a:rPr lang="fi-FI" dirty="0"/>
              <a:t> ja polttoaine, </a:t>
            </a:r>
            <a:r>
              <a:rPr lang="fi-FI" b="1" dirty="0"/>
              <a:t>aluslevy </a:t>
            </a:r>
            <a:r>
              <a:rPr lang="fi-FI" b="1" dirty="0" err="1"/>
              <a:t>trangialle</a:t>
            </a:r>
            <a:endParaRPr lang="fi-FI" b="1" dirty="0"/>
          </a:p>
          <a:p>
            <a:r>
              <a:rPr lang="fi-FI" dirty="0"/>
              <a:t>kauha, vispilä, paistinlasta, juustohöylä, vesipussi</a:t>
            </a:r>
          </a:p>
          <a:p>
            <a:r>
              <a:rPr lang="fi-FI" dirty="0"/>
              <a:t>astianpesuaine ja -harja</a:t>
            </a:r>
          </a:p>
          <a:p>
            <a:r>
              <a:rPr lang="fi-FI" dirty="0"/>
              <a:t>korjausvälineet, ilmastointiteippi, rautalanka, naru, neula ja lankaa yms.</a:t>
            </a:r>
          </a:p>
          <a:p>
            <a:r>
              <a:rPr lang="fi-FI" b="1" dirty="0"/>
              <a:t>suksen varakärki ja varasauva/sompa</a:t>
            </a:r>
          </a:p>
          <a:p>
            <a:r>
              <a:rPr lang="fi-FI" dirty="0" err="1"/>
              <a:t>EA-tarvikkeet</a:t>
            </a:r>
            <a:endParaRPr lang="fi-FI" dirty="0"/>
          </a:p>
          <a:p>
            <a:r>
              <a:rPr lang="fi-FI" dirty="0"/>
              <a:t>kirves, saha</a:t>
            </a:r>
          </a:p>
          <a:p>
            <a:r>
              <a:rPr lang="fi-FI" b="1" dirty="0"/>
              <a:t>lumilapio</a:t>
            </a:r>
          </a:p>
          <a:p>
            <a:r>
              <a:rPr lang="fi-FI" dirty="0"/>
              <a:t>lämpömittari</a:t>
            </a:r>
          </a:p>
          <a:p>
            <a:r>
              <a:rPr lang="fi-FI" b="1" dirty="0"/>
              <a:t>pikaluistovoide (lumen takertumisen ehkäisyyn), sikli (jään poistoon)</a:t>
            </a:r>
          </a:p>
          <a:p>
            <a:r>
              <a:rPr lang="fi-FI" dirty="0" err="1"/>
              <a:t>GPS-laite</a:t>
            </a:r>
            <a:r>
              <a:rPr lang="fi-FI" dirty="0"/>
              <a:t>?</a:t>
            </a:r>
          </a:p>
          <a:p>
            <a:endParaRPr lang="en-GB" dirty="0"/>
          </a:p>
        </p:txBody>
      </p:sp>
      <p:sp>
        <p:nvSpPr>
          <p:cNvPr id="4" name="Slide Number Placeholder 3"/>
          <p:cNvSpPr>
            <a:spLocks noGrp="1"/>
          </p:cNvSpPr>
          <p:nvPr>
            <p:ph type="sldNum" sz="quarter" idx="12"/>
          </p:nvPr>
        </p:nvSpPr>
        <p:spPr/>
        <p:txBody>
          <a:bodyPr/>
          <a:lstStyle/>
          <a:p>
            <a:fld id="{847B28A9-EA38-41AB-B13A-F4F7518B9C3D}" type="slidenum">
              <a:rPr lang="en-GB" smtClean="0"/>
              <a:t>4</a:t>
            </a:fld>
            <a:endParaRPr lang="en-GB"/>
          </a:p>
        </p:txBody>
      </p:sp>
    </p:spTree>
    <p:extLst>
      <p:ext uri="{BB962C8B-B14F-4D97-AF65-F5344CB8AC3E}">
        <p14:creationId xmlns:p14="http://schemas.microsoft.com/office/powerpoint/2010/main" val="155870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Henkilökohtaiset varusteet, osa 1</a:t>
            </a:r>
            <a:endParaRPr lang="en-GB" dirty="0"/>
          </a:p>
        </p:txBody>
      </p:sp>
      <p:sp>
        <p:nvSpPr>
          <p:cNvPr id="3" name="Content Placeholder 2"/>
          <p:cNvSpPr>
            <a:spLocks noGrp="1"/>
          </p:cNvSpPr>
          <p:nvPr>
            <p:ph idx="1"/>
          </p:nvPr>
        </p:nvSpPr>
        <p:spPr/>
        <p:txBody>
          <a:bodyPr>
            <a:normAutofit fontScale="62500" lnSpcReduction="20000"/>
          </a:bodyPr>
          <a:lstStyle/>
          <a:p>
            <a:r>
              <a:rPr lang="fi-FI" b="1" dirty="0"/>
              <a:t>ahkio</a:t>
            </a:r>
            <a:r>
              <a:rPr lang="fi-FI" dirty="0"/>
              <a:t> tai rinkka ja sadesuojus</a:t>
            </a:r>
          </a:p>
          <a:p>
            <a:r>
              <a:rPr lang="fi-FI" dirty="0"/>
              <a:t>päiväreppu tms.</a:t>
            </a:r>
          </a:p>
          <a:p>
            <a:r>
              <a:rPr lang="fi-FI" b="1" dirty="0"/>
              <a:t>vaellussukset ja sauvat, nousukarvat</a:t>
            </a:r>
          </a:p>
          <a:p>
            <a:r>
              <a:rPr lang="fi-FI" b="1" dirty="0"/>
              <a:t>makuupussi (tai kaksi sisäkkäin) ja makuualustat (ainakin yksi solumuovinen alusta)</a:t>
            </a:r>
          </a:p>
          <a:p>
            <a:r>
              <a:rPr lang="fi-FI" dirty="0"/>
              <a:t>irtohihnoja, muovipusseja, pakastepusseja yms. (miljoonapussi: henkilökohtaiset korjausvälineet ja sekalaiset tarvikkeet)</a:t>
            </a:r>
          </a:p>
          <a:p>
            <a:r>
              <a:rPr lang="fi-FI" b="1" dirty="0" err="1"/>
              <a:t>rantilliset</a:t>
            </a:r>
            <a:r>
              <a:rPr lang="fi-FI" b="1" dirty="0"/>
              <a:t> irtohuopakumisaappaat ja pohjalliset + varahuovat / monot / muut hiihtojalkineet</a:t>
            </a:r>
          </a:p>
          <a:p>
            <a:r>
              <a:rPr lang="fi-FI" b="1" dirty="0"/>
              <a:t>tupajalkineet, esim. Reinot / </a:t>
            </a:r>
            <a:r>
              <a:rPr lang="fi-FI" b="1" dirty="0" err="1"/>
              <a:t>talvicrocsit</a:t>
            </a:r>
            <a:endParaRPr lang="fi-FI" b="1" dirty="0"/>
          </a:p>
          <a:p>
            <a:r>
              <a:rPr lang="fi-FI" dirty="0"/>
              <a:t>alusvaatteet ja yöasu</a:t>
            </a:r>
          </a:p>
          <a:p>
            <a:r>
              <a:rPr lang="fi-FI" dirty="0"/>
              <a:t>kerrasto</a:t>
            </a:r>
          </a:p>
          <a:p>
            <a:r>
              <a:rPr lang="fi-FI" dirty="0"/>
              <a:t>sukat, villasukat</a:t>
            </a:r>
          </a:p>
          <a:p>
            <a:r>
              <a:rPr lang="fi-FI" dirty="0"/>
              <a:t>t-paita, </a:t>
            </a:r>
            <a:r>
              <a:rPr lang="fi-FI" dirty="0" err="1"/>
              <a:t>fleecepaita</a:t>
            </a:r>
            <a:r>
              <a:rPr lang="fi-FI" dirty="0"/>
              <a:t>, flanellipaita, villapusero</a:t>
            </a:r>
          </a:p>
          <a:p>
            <a:r>
              <a:rPr lang="fi-FI" dirty="0"/>
              <a:t>vaellusasu (tuulen pitävä), vyö</a:t>
            </a:r>
          </a:p>
          <a:p>
            <a:r>
              <a:rPr lang="fi-FI" b="1" dirty="0"/>
              <a:t>käsineet (villa), rukkaset, </a:t>
            </a:r>
            <a:r>
              <a:rPr lang="fi-FI" b="1" dirty="0" err="1"/>
              <a:t>kynsikkäät</a:t>
            </a:r>
            <a:r>
              <a:rPr lang="fi-FI" b="1" dirty="0"/>
              <a:t>, kypärämyssy, pipo, kaulahuivi tottumusten mukaan, mutta myös vara-asusteita mukaan</a:t>
            </a:r>
          </a:p>
          <a:p>
            <a:r>
              <a:rPr lang="fi-FI" dirty="0"/>
              <a:t>vaihtovaatteet </a:t>
            </a:r>
          </a:p>
          <a:p>
            <a:r>
              <a:rPr lang="fi-FI" dirty="0"/>
              <a:t>sadevaatteet</a:t>
            </a:r>
          </a:p>
          <a:p>
            <a:r>
              <a:rPr lang="fi-FI" dirty="0"/>
              <a:t>taukotakki</a:t>
            </a:r>
          </a:p>
          <a:p>
            <a:endParaRPr lang="en-GB" dirty="0"/>
          </a:p>
        </p:txBody>
      </p:sp>
      <p:sp>
        <p:nvSpPr>
          <p:cNvPr id="4" name="Slide Number Placeholder 3"/>
          <p:cNvSpPr>
            <a:spLocks noGrp="1"/>
          </p:cNvSpPr>
          <p:nvPr>
            <p:ph type="sldNum" sz="quarter" idx="12"/>
          </p:nvPr>
        </p:nvSpPr>
        <p:spPr/>
        <p:txBody>
          <a:bodyPr/>
          <a:lstStyle/>
          <a:p>
            <a:fld id="{847B28A9-EA38-41AB-B13A-F4F7518B9C3D}" type="slidenum">
              <a:rPr lang="en-GB" smtClean="0"/>
              <a:t>5</a:t>
            </a:fld>
            <a:endParaRPr lang="en-GB"/>
          </a:p>
        </p:txBody>
      </p:sp>
    </p:spTree>
    <p:extLst>
      <p:ext uri="{BB962C8B-B14F-4D97-AF65-F5344CB8AC3E}">
        <p14:creationId xmlns:p14="http://schemas.microsoft.com/office/powerpoint/2010/main" val="1422033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Henkilökohtaiset varusteet, osa 2</a:t>
            </a:r>
            <a:endParaRPr lang="en-GB" dirty="0"/>
          </a:p>
        </p:txBody>
      </p:sp>
      <p:sp>
        <p:nvSpPr>
          <p:cNvPr id="3" name="Content Placeholder 2"/>
          <p:cNvSpPr>
            <a:spLocks noGrp="1"/>
          </p:cNvSpPr>
          <p:nvPr>
            <p:ph idx="1"/>
          </p:nvPr>
        </p:nvSpPr>
        <p:spPr/>
        <p:txBody>
          <a:bodyPr>
            <a:normAutofit fontScale="55000" lnSpcReduction="20000"/>
          </a:bodyPr>
          <a:lstStyle/>
          <a:p>
            <a:r>
              <a:rPr lang="fi-FI" dirty="0"/>
              <a:t>juomapullo</a:t>
            </a:r>
          </a:p>
          <a:p>
            <a:r>
              <a:rPr lang="fi-FI" b="1" dirty="0"/>
              <a:t>termospullo</a:t>
            </a:r>
          </a:p>
          <a:p>
            <a:r>
              <a:rPr lang="fi-FI" dirty="0"/>
              <a:t>ruokailuvälineet: muki, lautanen, haarukkasetti</a:t>
            </a:r>
          </a:p>
          <a:p>
            <a:r>
              <a:rPr lang="fi-FI" dirty="0"/>
              <a:t>puukko</a:t>
            </a:r>
          </a:p>
          <a:p>
            <a:r>
              <a:rPr lang="fi-FI" dirty="0"/>
              <a:t>istuinalusta</a:t>
            </a:r>
          </a:p>
          <a:p>
            <a:r>
              <a:rPr lang="fi-FI" dirty="0"/>
              <a:t>henkilökohtaiset terveydenhoitotarvikkeet ja lääkkeet, laastarit</a:t>
            </a:r>
          </a:p>
          <a:p>
            <a:r>
              <a:rPr lang="fi-FI" dirty="0"/>
              <a:t>wc-paperi, peräpyyhkeet</a:t>
            </a:r>
          </a:p>
          <a:p>
            <a:r>
              <a:rPr lang="fi-FI" dirty="0"/>
              <a:t>hammasharja + tahna, saippua, pyyhe (esim. harsokangasta)</a:t>
            </a:r>
          </a:p>
          <a:p>
            <a:r>
              <a:rPr lang="fi-FI" dirty="0"/>
              <a:t>kampa</a:t>
            </a:r>
          </a:p>
          <a:p>
            <a:r>
              <a:rPr lang="fi-FI" dirty="0"/>
              <a:t>nenäliinoja</a:t>
            </a:r>
          </a:p>
          <a:p>
            <a:r>
              <a:rPr lang="fi-FI" b="1" dirty="0"/>
              <a:t>aurinkolasit</a:t>
            </a:r>
          </a:p>
          <a:p>
            <a:r>
              <a:rPr lang="fi-FI" b="1" dirty="0"/>
              <a:t>aurinkovoiteet, huulirasva, sinkkipasta</a:t>
            </a:r>
          </a:p>
          <a:p>
            <a:r>
              <a:rPr lang="fi-FI" dirty="0"/>
              <a:t>tulitikut, sytkäri</a:t>
            </a:r>
          </a:p>
          <a:p>
            <a:r>
              <a:rPr lang="fi-FI" dirty="0"/>
              <a:t>kartta, kompassi, pilli</a:t>
            </a:r>
          </a:p>
          <a:p>
            <a:r>
              <a:rPr lang="fi-FI" b="1" dirty="0"/>
              <a:t>otsalamppu + paristot</a:t>
            </a:r>
          </a:p>
          <a:p>
            <a:r>
              <a:rPr lang="fi-FI" b="1" dirty="0"/>
              <a:t>kynttilöitä</a:t>
            </a:r>
          </a:p>
          <a:p>
            <a:r>
              <a:rPr lang="fi-FI" dirty="0"/>
              <a:t>retken käsikirja, laulukirja, pelikortit, päiväkirja tms. </a:t>
            </a:r>
          </a:p>
          <a:p>
            <a:r>
              <a:rPr lang="fi-FI" dirty="0"/>
              <a:t>kamera + varaparistot</a:t>
            </a:r>
          </a:p>
          <a:p>
            <a:r>
              <a:rPr lang="fi-FI" dirty="0"/>
              <a:t>kalastusvälineet ja -luvat</a:t>
            </a:r>
          </a:p>
          <a:p>
            <a:r>
              <a:rPr lang="fi-FI" dirty="0"/>
              <a:t>hyväntuulen pussi (pähkinöitä, kuivahedelmiä jne.) ja -pullo</a:t>
            </a:r>
          </a:p>
          <a:p>
            <a:r>
              <a:rPr lang="fi-FI" dirty="0"/>
              <a:t>Henkilökohtaiset ruuat, usein leivät, levitteet, </a:t>
            </a:r>
            <a:r>
              <a:rPr lang="fi-FI" dirty="0" err="1"/>
              <a:t>metwursti</a:t>
            </a:r>
            <a:r>
              <a:rPr lang="fi-FI" dirty="0"/>
              <a:t> ja juusto</a:t>
            </a:r>
          </a:p>
        </p:txBody>
      </p:sp>
      <p:sp>
        <p:nvSpPr>
          <p:cNvPr id="4" name="Slide Number Placeholder 3"/>
          <p:cNvSpPr>
            <a:spLocks noGrp="1"/>
          </p:cNvSpPr>
          <p:nvPr>
            <p:ph type="sldNum" sz="quarter" idx="12"/>
          </p:nvPr>
        </p:nvSpPr>
        <p:spPr/>
        <p:txBody>
          <a:bodyPr/>
          <a:lstStyle/>
          <a:p>
            <a:fld id="{847B28A9-EA38-41AB-B13A-F4F7518B9C3D}" type="slidenum">
              <a:rPr lang="en-GB" smtClean="0"/>
              <a:t>6</a:t>
            </a:fld>
            <a:endParaRPr lang="en-GB"/>
          </a:p>
        </p:txBody>
      </p:sp>
    </p:spTree>
    <p:extLst>
      <p:ext uri="{BB962C8B-B14F-4D97-AF65-F5344CB8AC3E}">
        <p14:creationId xmlns:p14="http://schemas.microsoft.com/office/powerpoint/2010/main" val="3726736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Varusteet matkalle</a:t>
            </a:r>
            <a:endParaRPr lang="en-GB" dirty="0"/>
          </a:p>
        </p:txBody>
      </p:sp>
      <p:sp>
        <p:nvSpPr>
          <p:cNvPr id="3" name="Content Placeholder 2"/>
          <p:cNvSpPr>
            <a:spLocks noGrp="1"/>
          </p:cNvSpPr>
          <p:nvPr>
            <p:ph idx="1"/>
          </p:nvPr>
        </p:nvSpPr>
        <p:spPr/>
        <p:txBody>
          <a:bodyPr>
            <a:normAutofit lnSpcReduction="10000"/>
          </a:bodyPr>
          <a:lstStyle/>
          <a:p>
            <a:r>
              <a:rPr lang="fi-FI" dirty="0"/>
              <a:t>matkustusvaatteet</a:t>
            </a:r>
          </a:p>
          <a:p>
            <a:r>
              <a:rPr lang="fi-FI" dirty="0"/>
              <a:t>mukavat jalkineet</a:t>
            </a:r>
          </a:p>
          <a:p>
            <a:r>
              <a:rPr lang="fi-FI" dirty="0"/>
              <a:t>pyyhe + pesuaineet</a:t>
            </a:r>
          </a:p>
          <a:p>
            <a:r>
              <a:rPr lang="fi-FI" dirty="0"/>
              <a:t>puhtaat alusvaatteet</a:t>
            </a:r>
          </a:p>
          <a:p>
            <a:r>
              <a:rPr lang="fi-FI" dirty="0"/>
              <a:t>lakanasetti?</a:t>
            </a:r>
          </a:p>
          <a:p>
            <a:endParaRPr lang="fi-FI" dirty="0"/>
          </a:p>
          <a:p>
            <a:r>
              <a:rPr lang="fi-FI" dirty="0"/>
              <a:t>Muuta huomioitavaa</a:t>
            </a:r>
          </a:p>
          <a:p>
            <a:pPr lvl="1"/>
            <a:r>
              <a:rPr lang="fi-FI" dirty="0"/>
              <a:t>puhelin</a:t>
            </a:r>
          </a:p>
          <a:p>
            <a:pPr lvl="1"/>
            <a:r>
              <a:rPr lang="fi-FI" dirty="0"/>
              <a:t>lompakko ja matkaliput</a:t>
            </a:r>
          </a:p>
          <a:p>
            <a:pPr lvl="1"/>
            <a:r>
              <a:rPr lang="fi-FI" dirty="0"/>
              <a:t>tarpeelliset osoitteet ja puhelinnumerot</a:t>
            </a:r>
          </a:p>
          <a:p>
            <a:pPr lvl="1"/>
            <a:r>
              <a:rPr lang="fi-FI" dirty="0"/>
              <a:t>vakuutukset (matka/tapaturma) </a:t>
            </a:r>
          </a:p>
          <a:p>
            <a:pPr lvl="1"/>
            <a:r>
              <a:rPr lang="fi-FI" b="1" dirty="0"/>
              <a:t>lähtöilmoitus</a:t>
            </a:r>
          </a:p>
          <a:p>
            <a:endParaRPr lang="en-GB" dirty="0"/>
          </a:p>
        </p:txBody>
      </p:sp>
      <p:sp>
        <p:nvSpPr>
          <p:cNvPr id="4" name="Slide Number Placeholder 3"/>
          <p:cNvSpPr>
            <a:spLocks noGrp="1"/>
          </p:cNvSpPr>
          <p:nvPr>
            <p:ph type="sldNum" sz="quarter" idx="12"/>
          </p:nvPr>
        </p:nvSpPr>
        <p:spPr/>
        <p:txBody>
          <a:bodyPr/>
          <a:lstStyle/>
          <a:p>
            <a:fld id="{847B28A9-EA38-41AB-B13A-F4F7518B9C3D}" type="slidenum">
              <a:rPr lang="en-GB" smtClean="0"/>
              <a:t>7</a:t>
            </a:fld>
            <a:endParaRPr lang="en-GB"/>
          </a:p>
        </p:txBody>
      </p:sp>
    </p:spTree>
    <p:extLst>
      <p:ext uri="{BB962C8B-B14F-4D97-AF65-F5344CB8AC3E}">
        <p14:creationId xmlns:p14="http://schemas.microsoft.com/office/powerpoint/2010/main" val="3133226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Ruokailu</a:t>
            </a:r>
            <a:endParaRPr lang="en-GB" dirty="0"/>
          </a:p>
        </p:txBody>
      </p:sp>
      <p:sp>
        <p:nvSpPr>
          <p:cNvPr id="3" name="Content Placeholder 2"/>
          <p:cNvSpPr>
            <a:spLocks noGrp="1"/>
          </p:cNvSpPr>
          <p:nvPr>
            <p:ph idx="1"/>
          </p:nvPr>
        </p:nvSpPr>
        <p:spPr/>
        <p:txBody>
          <a:bodyPr>
            <a:normAutofit/>
          </a:bodyPr>
          <a:lstStyle/>
          <a:p>
            <a:r>
              <a:rPr lang="fi-FI" dirty="0"/>
              <a:t>Kylmässä energiaa kuluu lämpimänä pysymiseen. Energiantarve siis lisääntyy. </a:t>
            </a:r>
          </a:p>
          <a:p>
            <a:r>
              <a:rPr lang="fi-FI" dirty="0"/>
              <a:t>Nestettä tulee juoda riittävästi ja usein. Pidä juomapullo tai termari helpossa paikassa. Liian kylmä juotava ei ole elimistölle hyväksi. </a:t>
            </a:r>
          </a:p>
          <a:p>
            <a:r>
              <a:rPr lang="fi-FI" dirty="0"/>
              <a:t>Tankkaa runsaasti nestettä viimeistään illalla.</a:t>
            </a:r>
          </a:p>
          <a:p>
            <a:r>
              <a:rPr lang="fi-FI" dirty="0"/>
              <a:t>Nestehukan oireet ovat muun muassa: lihasten jäykkyys, päänsärky, vapina, viluntunne ja väsymys.   </a:t>
            </a:r>
            <a:endParaRPr lang="en-GB" dirty="0"/>
          </a:p>
        </p:txBody>
      </p:sp>
      <p:sp>
        <p:nvSpPr>
          <p:cNvPr id="4" name="Slide Number Placeholder 3"/>
          <p:cNvSpPr>
            <a:spLocks noGrp="1"/>
          </p:cNvSpPr>
          <p:nvPr>
            <p:ph type="sldNum" sz="quarter" idx="12"/>
          </p:nvPr>
        </p:nvSpPr>
        <p:spPr/>
        <p:txBody>
          <a:bodyPr/>
          <a:lstStyle/>
          <a:p>
            <a:fld id="{847B28A9-EA38-41AB-B13A-F4F7518B9C3D}" type="slidenum">
              <a:rPr lang="en-GB" smtClean="0"/>
              <a:t>8</a:t>
            </a:fld>
            <a:endParaRPr lang="en-GB"/>
          </a:p>
        </p:txBody>
      </p:sp>
    </p:spTree>
    <p:extLst>
      <p:ext uri="{BB962C8B-B14F-4D97-AF65-F5344CB8AC3E}">
        <p14:creationId xmlns:p14="http://schemas.microsoft.com/office/powerpoint/2010/main" val="2390090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Ruokailu</a:t>
            </a:r>
            <a:endParaRPr lang="en-GB" dirty="0"/>
          </a:p>
        </p:txBody>
      </p:sp>
      <p:sp>
        <p:nvSpPr>
          <p:cNvPr id="3" name="Content Placeholder 2"/>
          <p:cNvSpPr>
            <a:spLocks noGrp="1"/>
          </p:cNvSpPr>
          <p:nvPr>
            <p:ph idx="1"/>
          </p:nvPr>
        </p:nvSpPr>
        <p:spPr/>
        <p:txBody>
          <a:bodyPr>
            <a:normAutofit fontScale="85000" lnSpcReduction="10000"/>
          </a:bodyPr>
          <a:lstStyle/>
          <a:p>
            <a:r>
              <a:rPr lang="fi-FI" dirty="0"/>
              <a:t>Kaasukeittimet toimivat huonosti pakkasessa, mutta ovat tupakäytössä mukavia</a:t>
            </a:r>
          </a:p>
          <a:p>
            <a:r>
              <a:rPr lang="fi-FI" dirty="0"/>
              <a:t>Polttoneste </a:t>
            </a:r>
            <a:r>
              <a:rPr lang="fi-FI" dirty="0" err="1"/>
              <a:t>trangiassa</a:t>
            </a:r>
            <a:r>
              <a:rPr lang="fi-FI" dirty="0"/>
              <a:t> palaa heikommin</a:t>
            </a:r>
          </a:p>
          <a:p>
            <a:r>
              <a:rPr lang="fi-FI" dirty="0" err="1"/>
              <a:t>Trangiaan</a:t>
            </a:r>
            <a:r>
              <a:rPr lang="fi-FI" dirty="0"/>
              <a:t> on saatavilla ns. talvipoltin, eli polttimen alle tuleva esilämmitinkuppi. Kupin huokoiselle materiaalille kaadetaan polttonestettä, joka palaessaan lämmittää itse poltinta ja siinä olevaa polttonestettä. Kovilla pakkasilla polttimen alle sytytetty tuikkukynttilä hoitaa esilämmittimen homman. </a:t>
            </a:r>
          </a:p>
          <a:p>
            <a:r>
              <a:rPr lang="fi-FI" dirty="0"/>
              <a:t>Veden sulattaminen lumesta on hidasta ja vie paljon polttoainetta sekä lunta</a:t>
            </a:r>
          </a:p>
          <a:p>
            <a:r>
              <a:rPr lang="fi-FI" dirty="0"/>
              <a:t>Eväät jäätyvät herkästi pidemmillä reissuilla</a:t>
            </a:r>
          </a:p>
          <a:p>
            <a:r>
              <a:rPr lang="fi-FI" dirty="0"/>
              <a:t>Vinkkejä: </a:t>
            </a:r>
          </a:p>
          <a:p>
            <a:pPr lvl="1"/>
            <a:r>
              <a:rPr lang="fi-FI" dirty="0"/>
              <a:t>Sulata vesi  jäästä, jos saatavilla</a:t>
            </a:r>
          </a:p>
          <a:p>
            <a:pPr lvl="1"/>
            <a:r>
              <a:rPr lang="fi-FI" dirty="0"/>
              <a:t>Kankainen tai </a:t>
            </a:r>
            <a:r>
              <a:rPr lang="fi-FI" dirty="0" err="1"/>
              <a:t>styroksinen</a:t>
            </a:r>
            <a:r>
              <a:rPr lang="fi-FI" dirty="0"/>
              <a:t> pieni kylmälaukku eväiden säilytykseen</a:t>
            </a:r>
          </a:p>
          <a:p>
            <a:pPr lvl="1"/>
            <a:r>
              <a:rPr lang="fi-FI" dirty="0"/>
              <a:t>Vesikaira, jos virtaavaa vettä ei ole alueella tai ajankohtana helposti saatavilla</a:t>
            </a:r>
          </a:p>
          <a:p>
            <a:endParaRPr lang="en-GB" dirty="0"/>
          </a:p>
        </p:txBody>
      </p:sp>
      <p:sp>
        <p:nvSpPr>
          <p:cNvPr id="4" name="Slide Number Placeholder 3"/>
          <p:cNvSpPr>
            <a:spLocks noGrp="1"/>
          </p:cNvSpPr>
          <p:nvPr>
            <p:ph type="sldNum" sz="quarter" idx="12"/>
          </p:nvPr>
        </p:nvSpPr>
        <p:spPr/>
        <p:txBody>
          <a:bodyPr/>
          <a:lstStyle/>
          <a:p>
            <a:fld id="{847B28A9-EA38-41AB-B13A-F4F7518B9C3D}" type="slidenum">
              <a:rPr lang="en-GB" smtClean="0"/>
              <a:t>9</a:t>
            </a:fld>
            <a:endParaRPr lang="en-GB"/>
          </a:p>
        </p:txBody>
      </p:sp>
    </p:spTree>
    <p:extLst>
      <p:ext uri="{BB962C8B-B14F-4D97-AF65-F5344CB8AC3E}">
        <p14:creationId xmlns:p14="http://schemas.microsoft.com/office/powerpoint/2010/main" val="29751003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9359</TotalTime>
  <Words>1252</Words>
  <Application>Microsoft Office PowerPoint</Application>
  <PresentationFormat>Näytössä katseltava diaesitys (4:3)</PresentationFormat>
  <Paragraphs>211</Paragraphs>
  <Slides>20</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20</vt:i4>
      </vt:variant>
    </vt:vector>
  </HeadingPairs>
  <TitlesOfParts>
    <vt:vector size="26" baseType="lpstr">
      <vt:lpstr>Arial</vt:lpstr>
      <vt:lpstr>Calibri</vt:lpstr>
      <vt:lpstr>Century Gothic</vt:lpstr>
      <vt:lpstr>Courier New</vt:lpstr>
      <vt:lpstr>Palatino Linotype</vt:lpstr>
      <vt:lpstr>Executive</vt:lpstr>
      <vt:lpstr>Talviretkeily</vt:lpstr>
      <vt:lpstr>Taustaa</vt:lpstr>
      <vt:lpstr>Talviset kulkuvälineet</vt:lpstr>
      <vt:lpstr>Talvivaelluksen varusteluettelo, Ryhmäkohtaiset varusteet</vt:lpstr>
      <vt:lpstr>Henkilökohtaiset varusteet, osa 1</vt:lpstr>
      <vt:lpstr>Henkilökohtaiset varusteet, osa 2</vt:lpstr>
      <vt:lpstr>Varusteet matkalle</vt:lpstr>
      <vt:lpstr>Ruokailu</vt:lpstr>
      <vt:lpstr>Ruokailu</vt:lpstr>
      <vt:lpstr>Yöpyminen ulkona</vt:lpstr>
      <vt:lpstr>Makuupussit</vt:lpstr>
      <vt:lpstr>Makuupussit</vt:lpstr>
      <vt:lpstr>Makuupussit</vt:lpstr>
      <vt:lpstr>Makuualusta</vt:lpstr>
      <vt:lpstr>Pukeutuminen</vt:lpstr>
      <vt:lpstr>Ongelmat</vt:lpstr>
      <vt:lpstr>Huolto</vt:lpstr>
      <vt:lpstr>Lumiluola</vt:lpstr>
      <vt:lpstr>Lumiluola</vt:lpstr>
      <vt:lpstr>Muita lumimajotteita</vt:lpstr>
    </vt:vector>
  </TitlesOfParts>
  <Company>Tieto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Talviretkeily</dc:title>
  <dc:creator>Valimaki Johanna</dc:creator>
  <cp:lastModifiedBy>Susanna Ranta-aho</cp:lastModifiedBy>
  <cp:revision>24</cp:revision>
  <dcterms:created xsi:type="dcterms:W3CDTF">2014-10-02T09:30:11Z</dcterms:created>
  <dcterms:modified xsi:type="dcterms:W3CDTF">2025-09-09T10:44:36Z</dcterms:modified>
</cp:coreProperties>
</file>