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79" r:id="rId2"/>
    <p:sldId id="257" r:id="rId3"/>
    <p:sldId id="258" r:id="rId4"/>
    <p:sldId id="280" r:id="rId5"/>
    <p:sldId id="259" r:id="rId6"/>
    <p:sldId id="260" r:id="rId7"/>
    <p:sldId id="265" r:id="rId8"/>
    <p:sldId id="308" r:id="rId9"/>
    <p:sldId id="309" r:id="rId10"/>
    <p:sldId id="268" r:id="rId11"/>
    <p:sldId id="269" r:id="rId12"/>
    <p:sldId id="294" r:id="rId13"/>
    <p:sldId id="270" r:id="rId14"/>
    <p:sldId id="281" r:id="rId15"/>
    <p:sldId id="282" r:id="rId16"/>
    <p:sldId id="283" r:id="rId17"/>
    <p:sldId id="284" r:id="rId18"/>
    <p:sldId id="285" r:id="rId19"/>
    <p:sldId id="286" r:id="rId20"/>
    <p:sldId id="287" r:id="rId21"/>
    <p:sldId id="288" r:id="rId22"/>
    <p:sldId id="289" r:id="rId23"/>
    <p:sldId id="291" r:id="rId24"/>
    <p:sldId id="290" r:id="rId25"/>
    <p:sldId id="271" r:id="rId26"/>
    <p:sldId id="292" r:id="rId27"/>
    <p:sldId id="314" r:id="rId28"/>
    <p:sldId id="272" r:id="rId29"/>
    <p:sldId id="296" r:id="rId30"/>
    <p:sldId id="303" r:id="rId31"/>
    <p:sldId id="304" r:id="rId32"/>
    <p:sldId id="310" r:id="rId33"/>
    <p:sldId id="305" r:id="rId34"/>
    <p:sldId id="313" r:id="rId35"/>
    <p:sldId id="273" r:id="rId36"/>
    <p:sldId id="311" r:id="rId37"/>
    <p:sldId id="274" r:id="rId38"/>
    <p:sldId id="293" r:id="rId39"/>
    <p:sldId id="295" r:id="rId40"/>
    <p:sldId id="275" r:id="rId41"/>
    <p:sldId id="317" r:id="rId42"/>
    <p:sldId id="316" r:id="rId43"/>
    <p:sldId id="297" r:id="rId44"/>
    <p:sldId id="302" r:id="rId45"/>
    <p:sldId id="276" r:id="rId46"/>
    <p:sldId id="301" r:id="rId47"/>
    <p:sldId id="315" r:id="rId48"/>
    <p:sldId id="299" r:id="rId49"/>
    <p:sldId id="300" r:id="rId50"/>
    <p:sldId id="298" r:id="rId51"/>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0" autoAdjust="0"/>
    <p:restoredTop sz="90511" autoAdjust="0"/>
  </p:normalViewPr>
  <p:slideViewPr>
    <p:cSldViewPr>
      <p:cViewPr varScale="1">
        <p:scale>
          <a:sx n="66" d="100"/>
          <a:sy n="66" d="100"/>
        </p:scale>
        <p:origin x="86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128106BC-4EB1-499F-946D-0FBAD168887E}" type="datetimeFigureOut">
              <a:rPr lang="fi-FI" smtClean="0"/>
              <a:t>18.5.2016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99456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28106BC-4EB1-499F-946D-0FBAD168887E}" type="datetimeFigureOut">
              <a:rPr lang="fi-FI" smtClean="0"/>
              <a:t>18.5.2016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3355507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28106BC-4EB1-499F-946D-0FBAD168887E}" type="datetimeFigureOut">
              <a:rPr lang="fi-FI" smtClean="0"/>
              <a:t>18.5.2016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30374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28106BC-4EB1-499F-946D-0FBAD168887E}" type="datetimeFigureOut">
              <a:rPr lang="fi-FI" smtClean="0"/>
              <a:t>18.5.2016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27312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128106BC-4EB1-499F-946D-0FBAD168887E}" type="datetimeFigureOut">
              <a:rPr lang="fi-FI" smtClean="0"/>
              <a:t>18.5.2016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315455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128106BC-4EB1-499F-946D-0FBAD168887E}" type="datetimeFigureOut">
              <a:rPr lang="fi-FI" smtClean="0"/>
              <a:t>18.5.2016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462538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128106BC-4EB1-499F-946D-0FBAD168887E}" type="datetimeFigureOut">
              <a:rPr lang="fi-FI" smtClean="0"/>
              <a:t>18.5.2016</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319797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128106BC-4EB1-499F-946D-0FBAD168887E}" type="datetimeFigureOut">
              <a:rPr lang="fi-FI" smtClean="0"/>
              <a:t>18.5.2016</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282904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128106BC-4EB1-499F-946D-0FBAD168887E}" type="datetimeFigureOut">
              <a:rPr lang="fi-FI" smtClean="0"/>
              <a:t>18.5.2016</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95444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28106BC-4EB1-499F-946D-0FBAD168887E}" type="datetimeFigureOut">
              <a:rPr lang="fi-FI" smtClean="0"/>
              <a:t>18.5.2016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167700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28106BC-4EB1-499F-946D-0FBAD168887E}" type="datetimeFigureOut">
              <a:rPr lang="fi-FI" smtClean="0"/>
              <a:t>18.5.2016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4E5A7B9E-8100-43EB-8996-79243C350913}" type="slidenum">
              <a:rPr lang="fi-FI" smtClean="0"/>
              <a:t>‹#›</a:t>
            </a:fld>
            <a:endParaRPr lang="fi-FI"/>
          </a:p>
        </p:txBody>
      </p:sp>
    </p:spTree>
    <p:extLst>
      <p:ext uri="{BB962C8B-B14F-4D97-AF65-F5344CB8AC3E}">
        <p14:creationId xmlns:p14="http://schemas.microsoft.com/office/powerpoint/2010/main" val="28333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106BC-4EB1-499F-946D-0FBAD168887E}" type="datetimeFigureOut">
              <a:rPr lang="fi-FI" smtClean="0"/>
              <a:t>18.5.2016</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A7B9E-8100-43EB-8996-79243C350913}" type="slidenum">
              <a:rPr lang="fi-FI" smtClean="0"/>
              <a:t>‹#›</a:t>
            </a:fld>
            <a:endParaRPr lang="fi-FI"/>
          </a:p>
        </p:txBody>
      </p:sp>
    </p:spTree>
    <p:extLst>
      <p:ext uri="{BB962C8B-B14F-4D97-AF65-F5344CB8AC3E}">
        <p14:creationId xmlns:p14="http://schemas.microsoft.com/office/powerpoint/2010/main" val="1797312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smtClean="0"/>
              <a:t>Hämeenlinnan Insinöörit  ry</a:t>
            </a:r>
            <a:br>
              <a:rPr lang="fi-FI" dirty="0" smtClean="0"/>
            </a:br>
            <a:endParaRPr lang="en-US" dirty="0"/>
          </a:p>
        </p:txBody>
      </p:sp>
      <p:pic>
        <p:nvPicPr>
          <p:cNvPr id="4"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899432"/>
            <a:ext cx="9144000" cy="5958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835125"/>
      </p:ext>
    </p:extLst>
  </p:cSld>
  <p:clrMapOvr>
    <a:masterClrMapping/>
  </p:clrMapOvr>
  <mc:AlternateContent xmlns:mc="http://schemas.openxmlformats.org/markup-compatibility/2006">
    <mc:Choice xmlns:p14="http://schemas.microsoft.com/office/powerpoint/2010/main" Requires="p14">
      <p:transition spd="slow" p14:dur="2000" advTm="15676"/>
    </mc:Choice>
    <mc:Fallback>
      <p:transition spd="slow" advTm="1567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dirty="0" smtClean="0"/>
              <a:t>1996 ,  50 vuotta</a:t>
            </a:r>
            <a:endParaRPr lang="fi-FI" dirty="0"/>
          </a:p>
        </p:txBody>
      </p:sp>
      <p:pic>
        <p:nvPicPr>
          <p:cNvPr id="2" name="Sisällön paikkamerkki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396316300"/>
      </p:ext>
    </p:extLst>
  </p:cSld>
  <p:clrMapOvr>
    <a:masterClrMapping/>
  </p:clrMapOvr>
  <mc:AlternateContent xmlns:mc="http://schemas.openxmlformats.org/markup-compatibility/2006">
    <mc:Choice xmlns:p14="http://schemas.microsoft.com/office/powerpoint/2010/main" Requires="p14">
      <p:transition spd="slow" p14:dur="2000" advTm="15414"/>
    </mc:Choice>
    <mc:Fallback>
      <p:transition spd="slow" advTm="1541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smtClean="0"/>
              <a:t>2000-luku</a:t>
            </a:r>
            <a:br>
              <a:rPr lang="fi-FI" dirty="0" smtClean="0"/>
            </a:br>
            <a:endParaRPr lang="fi-FI" dirty="0"/>
          </a:p>
        </p:txBody>
      </p:sp>
      <p:pic>
        <p:nvPicPr>
          <p:cNvPr id="4" name="Kuv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052736"/>
            <a:ext cx="7787208" cy="5462364"/>
          </a:xfrm>
          <a:prstGeom prst="rect">
            <a:avLst/>
          </a:prstGeom>
        </p:spPr>
      </p:pic>
    </p:spTree>
    <p:extLst>
      <p:ext uri="{BB962C8B-B14F-4D97-AF65-F5344CB8AC3E}">
        <p14:creationId xmlns:p14="http://schemas.microsoft.com/office/powerpoint/2010/main" val="2830869237"/>
      </p:ext>
    </p:extLst>
  </p:cSld>
  <p:clrMapOvr>
    <a:masterClrMapping/>
  </p:clrMapOvr>
  <mc:AlternateContent xmlns:mc="http://schemas.openxmlformats.org/markup-compatibility/2006">
    <mc:Choice xmlns:p14="http://schemas.microsoft.com/office/powerpoint/2010/main" Requires="p14">
      <p:transition spd="slow" p14:dur="2000" advTm="14827"/>
    </mc:Choice>
    <mc:Fallback>
      <p:transition spd="slow" advTm="14827"/>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normAutofit/>
          </a:bodyPr>
          <a:lstStyle/>
          <a:p>
            <a:pPr marL="0" indent="0"/>
            <a:r>
              <a:rPr lang="fi-FI" sz="2200" b="1" dirty="0"/>
              <a:t>Insinööriliitto huolissaan maamme massairtisanomisista</a:t>
            </a:r>
            <a:br>
              <a:rPr lang="fi-FI" sz="2200" b="1" dirty="0"/>
            </a:br>
            <a:r>
              <a:rPr lang="fi-FI" sz="2200" dirty="0"/>
              <a:t>Noin 300 insinööriä on viime viikkojen aikana saanut kenkää.</a:t>
            </a:r>
            <a:r>
              <a:rPr lang="fi-FI" dirty="0"/>
              <a:t> </a:t>
            </a:r>
            <a:endParaRPr lang="en-US" dirty="0"/>
          </a:p>
        </p:txBody>
      </p:sp>
      <p:sp>
        <p:nvSpPr>
          <p:cNvPr id="4" name="Sisällön paikkamerkki 3"/>
          <p:cNvSpPr>
            <a:spLocks noGrp="1"/>
          </p:cNvSpPr>
          <p:nvPr>
            <p:ph idx="1"/>
          </p:nvPr>
        </p:nvSpPr>
        <p:spPr>
          <a:xfrm>
            <a:off x="457200" y="1600200"/>
            <a:ext cx="8229600" cy="4925144"/>
          </a:xfrm>
        </p:spPr>
        <p:txBody>
          <a:bodyPr>
            <a:noAutofit/>
          </a:bodyPr>
          <a:lstStyle/>
          <a:p>
            <a:pPr marL="0" indent="0">
              <a:buNone/>
            </a:pPr>
            <a:r>
              <a:rPr lang="fi-FI" sz="1600" dirty="0" smtClean="0"/>
              <a:t>Suurten </a:t>
            </a:r>
            <a:r>
              <a:rPr lang="fi-FI" sz="1600" dirty="0"/>
              <a:t>yhtiöiden viime aikoina julkistamat, yhteensä tuhansien ihmisten irtisanomiset Suomessa vievät työpaikan noin 300 insinööriltä.</a:t>
            </a:r>
            <a:br>
              <a:rPr lang="fi-FI" sz="1600" dirty="0"/>
            </a:br>
            <a:r>
              <a:rPr lang="fi-FI" sz="1600" dirty="0"/>
              <a:t/>
            </a:r>
            <a:br>
              <a:rPr lang="fi-FI" sz="1600" dirty="0"/>
            </a:br>
            <a:r>
              <a:rPr lang="fi-FI" sz="1600" dirty="0"/>
              <a:t>- Runsaan viikon aikana Suomesta on päätetty lopettaa viitisen tuhatta työpaikkaa. Silloin puhutaan myös noin kolmensadan insinöörin kohtalosta. Tämä on ollut monelle melkoinen sokki, akavalaisen Insinööriliiton ja Ylempien Toimihenkilöiden Neuvottelujärjestön </a:t>
            </a:r>
            <a:r>
              <a:rPr lang="fi-FI" sz="1600" dirty="0" err="1"/>
              <a:t>YTN:n</a:t>
            </a:r>
            <a:r>
              <a:rPr lang="fi-FI" sz="1600" dirty="0"/>
              <a:t> puheenjohtaja Matti Viljanen sanoo.</a:t>
            </a:r>
            <a:br>
              <a:rPr lang="fi-FI" sz="1600" dirty="0"/>
            </a:br>
            <a:r>
              <a:rPr lang="fi-FI" sz="1600" dirty="0"/>
              <a:t/>
            </a:r>
            <a:br>
              <a:rPr lang="fi-FI" sz="1600" dirty="0"/>
            </a:br>
            <a:r>
              <a:rPr lang="fi-FI" sz="1600" dirty="0"/>
              <a:t>Insinööriliiton toimiston puhelin onkin viime päivien aikana soinut Viljasen mukaan taajaan, kun irtisanotut insinöörit ovat olleet huolissaan tulevaisuudestaan ja työttömyysajan toimeentulostaan - myös liittoon kuulumattomat.</a:t>
            </a:r>
            <a:br>
              <a:rPr lang="fi-FI" sz="1600" dirty="0"/>
            </a:br>
            <a:r>
              <a:rPr lang="fi-FI" sz="1600" dirty="0"/>
              <a:t/>
            </a:r>
            <a:br>
              <a:rPr lang="fi-FI" sz="1600" dirty="0"/>
            </a:br>
            <a:r>
              <a:rPr lang="fi-FI" sz="1600" dirty="0"/>
              <a:t>- Moni olisi ollut valmis maksamaan heti kahden vuoden jäsenmaksun päästäkseen liittoon, jotta he saisivat työsuhdeturvan ja lainopillisen neuvonnan itselleen. Se vain ei ole mahdollista tämmöisessä aikataulussa, mutta kaikkia pyrimme auttamaan mahdollisuuksien mukaan.</a:t>
            </a:r>
            <a:br>
              <a:rPr lang="fi-FI" sz="1600" dirty="0"/>
            </a:br>
            <a:r>
              <a:rPr lang="fi-FI" sz="1600" dirty="0"/>
              <a:t/>
            </a:r>
            <a:br>
              <a:rPr lang="fi-FI" sz="1600" dirty="0"/>
            </a:br>
            <a:r>
              <a:rPr lang="fi-FI" sz="1600" dirty="0"/>
              <a:t>Matti Viljanen puhui alan työmarkkinatilanteesta torstaina Hämeenlinnassa vieraillessaan Hämeenlinnan Insinöörit ry:n 60-vuotisjuhlissa.</a:t>
            </a:r>
            <a:br>
              <a:rPr lang="fi-FI" sz="1600" dirty="0"/>
            </a:br>
            <a:endParaRPr lang="fi-FI" sz="1600" dirty="0"/>
          </a:p>
        </p:txBody>
      </p:sp>
    </p:spTree>
    <p:extLst>
      <p:ext uri="{BB962C8B-B14F-4D97-AF65-F5344CB8AC3E}">
        <p14:creationId xmlns:p14="http://schemas.microsoft.com/office/powerpoint/2010/main" val="529359939"/>
      </p:ext>
    </p:extLst>
  </p:cSld>
  <p:clrMapOvr>
    <a:masterClrMapping/>
  </p:clrMapOvr>
  <mc:AlternateContent xmlns:mc="http://schemas.openxmlformats.org/markup-compatibility/2006">
    <mc:Choice xmlns:p14="http://schemas.microsoft.com/office/powerpoint/2010/main" Requires="p14">
      <p:transition spd="slow" p14:dur="2000" advTm="14877"/>
    </mc:Choice>
    <mc:Fallback>
      <p:transition spd="slow" advTm="14877"/>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dirty="0" smtClean="0"/>
              <a:t>60 vuotta, v. 2006</a:t>
            </a:r>
            <a:endParaRPr lang="fi-FI" dirty="0"/>
          </a:p>
        </p:txBody>
      </p:sp>
      <p:sp>
        <p:nvSpPr>
          <p:cNvPr id="4" name="Sisällön paikkamerkki 3"/>
          <p:cNvSpPr>
            <a:spLocks noGrp="1"/>
          </p:cNvSpPr>
          <p:nvPr>
            <p:ph idx="1"/>
          </p:nvPr>
        </p:nvSpPr>
        <p:spPr/>
        <p:txBody>
          <a:bodyPr>
            <a:noAutofit/>
          </a:bodyPr>
          <a:lstStyle/>
          <a:p>
            <a:pPr marL="0" indent="0">
              <a:buNone/>
            </a:pPr>
            <a:r>
              <a:rPr lang="fi-FI" sz="1600" b="1" dirty="0"/>
              <a:t>Lainaus Toivo Kallion kirjoituksesta vuodelta 1986: (Pätee tänäkin päivänä) 	</a:t>
            </a:r>
            <a:endParaRPr lang="en-US" sz="1600" b="1" dirty="0"/>
          </a:p>
          <a:p>
            <a:pPr marL="0" indent="0">
              <a:buNone/>
            </a:pPr>
            <a:r>
              <a:rPr lang="fi-FI" sz="1600" b="1" dirty="0"/>
              <a:t>”Vaikka insinöörien määrä jatkuvasti lisääntyy ei johtokunnan mielestä aktiivijäsenten luku ole kasvanut samassa suhteessa. Tästä syystä johtokunta lähettikin 1950-luvun puolivälissä kaikille seudulla asuville insinööreille kirjeen, jossa oli 3 perusohjetta”:</a:t>
            </a:r>
            <a:endParaRPr lang="en-US" sz="1600" b="1" dirty="0"/>
          </a:p>
          <a:p>
            <a:pPr marL="0" indent="0">
              <a:buNone/>
            </a:pPr>
            <a:r>
              <a:rPr lang="fi-FI" sz="1600" b="1" dirty="0"/>
              <a:t>	</a:t>
            </a:r>
            <a:endParaRPr lang="en-US" sz="1600" b="1" dirty="0"/>
          </a:p>
          <a:p>
            <a:pPr marL="0" lvl="0" indent="0">
              <a:buNone/>
            </a:pPr>
            <a:r>
              <a:rPr lang="fi-FI" sz="1600" b="1" dirty="0"/>
              <a:t>Yhteisen harrastuksen piirissä me parhaiten tutustumme toisiimme ja siten löydämme ystäviä</a:t>
            </a:r>
            <a:endParaRPr lang="en-US" sz="1600" b="1" dirty="0"/>
          </a:p>
          <a:p>
            <a:pPr marL="0" lvl="0" indent="0">
              <a:buNone/>
            </a:pPr>
            <a:r>
              <a:rPr lang="fi-FI" sz="1600" b="1" dirty="0"/>
              <a:t>Ammatillisen ja kaikenpuolisen kehittymisemme kannalta katsoen</a:t>
            </a:r>
            <a:endParaRPr lang="en-US" sz="1600" b="1" dirty="0"/>
          </a:p>
          <a:p>
            <a:pPr marL="0" lvl="0" indent="0">
              <a:buNone/>
            </a:pPr>
            <a:r>
              <a:rPr lang="fi-FI" sz="1600" b="1" dirty="0"/>
              <a:t>ystävät aukaiset tietä voitolliseen elämään</a:t>
            </a:r>
            <a:endParaRPr lang="en-US" sz="1600" b="1" dirty="0"/>
          </a:p>
          <a:p>
            <a:pPr marL="0" lvl="0" indent="0">
              <a:buNone/>
            </a:pPr>
            <a:r>
              <a:rPr lang="fi-FI" sz="1600" b="1" dirty="0"/>
              <a:t>Mikään ihmiselämä ei voi täyttää tarkoitustaan ellei se liity myös muiden elämään</a:t>
            </a:r>
            <a:endParaRPr lang="en-US" sz="1600" b="1" dirty="0"/>
          </a:p>
          <a:p>
            <a:pPr marL="0" indent="0">
              <a:buNone/>
            </a:pPr>
            <a:r>
              <a:rPr lang="fi-FI" sz="1600" b="1" dirty="0"/>
              <a:t> </a:t>
            </a:r>
            <a:endParaRPr lang="en-US" sz="1600" b="1" dirty="0"/>
          </a:p>
          <a:p>
            <a:pPr marL="0" indent="0">
              <a:buNone/>
            </a:pPr>
            <a:r>
              <a:rPr lang="fi-FI" sz="1600" b="1" dirty="0"/>
              <a:t>Insinööriliitto IL ry järjestää kevään kenttäkierrospäivän ti 28.3, mikä päättyy ammattikorkeakoulun uudessa auditoriossa klo 18.00 pidettävään tilaisuuteen. Tänne ovat kaikki insinöörit tervetulleita kuulemaan alan nykyisistä näkymistä. </a:t>
            </a:r>
            <a:endParaRPr lang="en-US" sz="1600" b="1" dirty="0"/>
          </a:p>
          <a:p>
            <a:pPr marL="0" indent="0">
              <a:buNone/>
            </a:pPr>
            <a:r>
              <a:rPr lang="fi-FI" sz="1600" b="1" dirty="0"/>
              <a:t> </a:t>
            </a:r>
            <a:endParaRPr lang="en-US" sz="1600" b="1" dirty="0"/>
          </a:p>
          <a:p>
            <a:pPr marL="0" indent="0">
              <a:buNone/>
            </a:pPr>
            <a:r>
              <a:rPr lang="fi-FI" sz="1600" b="1" dirty="0"/>
              <a:t>Hämeenlinnan Insinöörit ry </a:t>
            </a:r>
            <a:endParaRPr lang="en-US" sz="1600" b="1" dirty="0"/>
          </a:p>
          <a:p>
            <a:pPr marL="0" indent="0">
              <a:buNone/>
            </a:pPr>
            <a:r>
              <a:rPr lang="fi-FI" sz="1600" b="1" dirty="0"/>
              <a:t>Matti Lepistö  pj.</a:t>
            </a:r>
            <a:endParaRPr lang="en-US" sz="1600" b="1" dirty="0"/>
          </a:p>
        </p:txBody>
      </p:sp>
    </p:spTree>
    <p:extLst>
      <p:ext uri="{BB962C8B-B14F-4D97-AF65-F5344CB8AC3E}">
        <p14:creationId xmlns:p14="http://schemas.microsoft.com/office/powerpoint/2010/main" val="1315370289"/>
      </p:ext>
    </p:extLst>
  </p:cSld>
  <p:clrMapOvr>
    <a:masterClrMapping/>
  </p:clrMapOvr>
  <mc:AlternateContent xmlns:mc="http://schemas.openxmlformats.org/markup-compatibility/2006">
    <mc:Choice xmlns:p14="http://schemas.microsoft.com/office/powerpoint/2010/main" Requires="p14">
      <p:transition spd="slow" p14:dur="2000" advTm="15203"/>
    </mc:Choice>
    <mc:Fallback>
      <p:transition spd="slow" advTm="1520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Inssisählyä</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4853136"/>
          </a:xfrm>
        </p:spPr>
      </p:pic>
    </p:spTree>
    <p:extLst>
      <p:ext uri="{BB962C8B-B14F-4D97-AF65-F5344CB8AC3E}">
        <p14:creationId xmlns:p14="http://schemas.microsoft.com/office/powerpoint/2010/main" val="1643705137"/>
      </p:ext>
    </p:extLst>
  </p:cSld>
  <p:clrMapOvr>
    <a:masterClrMapping/>
  </p:clrMapOvr>
  <mc:AlternateContent xmlns:mc="http://schemas.openxmlformats.org/markup-compatibility/2006">
    <mc:Choice xmlns:p14="http://schemas.microsoft.com/office/powerpoint/2010/main" Requires="p14">
      <p:transition spd="slow" p14:dur="2000" advTm="15031"/>
    </mc:Choice>
    <mc:Fallback>
      <p:transition spd="slow" advTm="1503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Syyskokous v.2007</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5141168"/>
          </a:xfrm>
        </p:spPr>
      </p:pic>
    </p:spTree>
    <p:extLst>
      <p:ext uri="{BB962C8B-B14F-4D97-AF65-F5344CB8AC3E}">
        <p14:creationId xmlns:p14="http://schemas.microsoft.com/office/powerpoint/2010/main" val="542983797"/>
      </p:ext>
    </p:extLst>
  </p:cSld>
  <p:clrMapOvr>
    <a:masterClrMapping/>
  </p:clrMapOvr>
  <mc:AlternateContent xmlns:mc="http://schemas.openxmlformats.org/markup-compatibility/2006">
    <mc:Choice xmlns:p14="http://schemas.microsoft.com/office/powerpoint/2010/main" Requires="p14">
      <p:transition spd="slow" p14:dur="2000" advTm="15086"/>
    </mc:Choice>
    <mc:Fallback>
      <p:transition spd="slow" advTm="1508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Insinööriosaamista</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556792"/>
            <a:ext cx="8229600" cy="5112568"/>
          </a:xfrm>
        </p:spPr>
      </p:pic>
    </p:spTree>
    <p:extLst>
      <p:ext uri="{BB962C8B-B14F-4D97-AF65-F5344CB8AC3E}">
        <p14:creationId xmlns:p14="http://schemas.microsoft.com/office/powerpoint/2010/main" val="2226798713"/>
      </p:ext>
    </p:extLst>
  </p:cSld>
  <p:clrMapOvr>
    <a:masterClrMapping/>
  </p:clrMapOvr>
  <mc:AlternateContent xmlns:mc="http://schemas.openxmlformats.org/markup-compatibility/2006">
    <mc:Choice xmlns:p14="http://schemas.microsoft.com/office/powerpoint/2010/main" Requires="p14">
      <p:transition spd="slow" p14:dur="2000" advTm="14631"/>
    </mc:Choice>
    <mc:Fallback>
      <p:transition spd="slow" advTm="1463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Teatterivierailu</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997152"/>
          </a:xfrm>
        </p:spPr>
      </p:pic>
    </p:spTree>
    <p:extLst>
      <p:ext uri="{BB962C8B-B14F-4D97-AF65-F5344CB8AC3E}">
        <p14:creationId xmlns:p14="http://schemas.microsoft.com/office/powerpoint/2010/main" val="1702735746"/>
      </p:ext>
    </p:extLst>
  </p:cSld>
  <p:clrMapOvr>
    <a:masterClrMapping/>
  </p:clrMapOvr>
  <mc:AlternateContent xmlns:mc="http://schemas.openxmlformats.org/markup-compatibility/2006">
    <mc:Choice xmlns:p14="http://schemas.microsoft.com/office/powerpoint/2010/main" Requires="p14">
      <p:transition spd="slow" p14:dur="2000" advTm="15684"/>
    </mc:Choice>
    <mc:Fallback>
      <p:transition spd="slow" advTm="1568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Insinööriosaamista</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4925144"/>
          </a:xfrm>
        </p:spPr>
      </p:pic>
    </p:spTree>
    <p:extLst>
      <p:ext uri="{BB962C8B-B14F-4D97-AF65-F5344CB8AC3E}">
        <p14:creationId xmlns:p14="http://schemas.microsoft.com/office/powerpoint/2010/main" val="2192411444"/>
      </p:ext>
    </p:extLst>
  </p:cSld>
  <p:clrMapOvr>
    <a:masterClrMapping/>
  </p:clrMapOvr>
  <mc:AlternateContent xmlns:mc="http://schemas.openxmlformats.org/markup-compatibility/2006">
    <mc:Choice xmlns:p14="http://schemas.microsoft.com/office/powerpoint/2010/main" Requires="p14">
      <p:transition spd="slow" p14:dur="2000" advTm="14399"/>
    </mc:Choice>
    <mc:Fallback>
      <p:transition spd="slow" advTm="1439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Syyskokous</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5069160"/>
          </a:xfrm>
        </p:spPr>
      </p:pic>
    </p:spTree>
    <p:extLst>
      <p:ext uri="{BB962C8B-B14F-4D97-AF65-F5344CB8AC3E}">
        <p14:creationId xmlns:p14="http://schemas.microsoft.com/office/powerpoint/2010/main" val="1413178390"/>
      </p:ext>
    </p:extLst>
  </p:cSld>
  <p:clrMapOvr>
    <a:masterClrMapping/>
  </p:clrMapOvr>
  <mc:AlternateContent xmlns:mc="http://schemas.openxmlformats.org/markup-compatibility/2006">
    <mc:Choice xmlns:p14="http://schemas.microsoft.com/office/powerpoint/2010/main" Requires="p14">
      <p:transition spd="slow" p14:dur="2000" advTm="15094"/>
    </mc:Choice>
    <mc:Fallback>
      <p:transition spd="slow" advTm="1509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dirty="0" smtClean="0"/>
              <a:t>1940 -luku</a:t>
            </a:r>
            <a:endParaRPr lang="fi-FI" dirty="0"/>
          </a:p>
        </p:txBody>
      </p:sp>
      <p:pic>
        <p:nvPicPr>
          <p:cNvPr id="1026" name="Picture 2" descr="C:\Users\Aulis Veteläinen\Documents\HMLn Insinöörit ry\2016\70 juhlat\Kuvat 70v. juhlaan\DSCF268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124744"/>
            <a:ext cx="7128792"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686675"/>
      </p:ext>
    </p:extLst>
  </p:cSld>
  <p:clrMapOvr>
    <a:masterClrMapping/>
  </p:clrMapOvr>
  <mc:AlternateContent xmlns:mc="http://schemas.openxmlformats.org/markup-compatibility/2006">
    <mc:Choice xmlns:p14="http://schemas.microsoft.com/office/powerpoint/2010/main" Requires="p14">
      <p:transition spd="slow" p14:dur="2000" advTm="14973"/>
    </mc:Choice>
    <mc:Fallback>
      <p:transition spd="slow" advTm="1497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Kunniamerkkejä</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5069160"/>
          </a:xfrm>
        </p:spPr>
      </p:pic>
    </p:spTree>
    <p:extLst>
      <p:ext uri="{BB962C8B-B14F-4D97-AF65-F5344CB8AC3E}">
        <p14:creationId xmlns:p14="http://schemas.microsoft.com/office/powerpoint/2010/main" val="1011933892"/>
      </p:ext>
    </p:extLst>
  </p:cSld>
  <p:clrMapOvr>
    <a:masterClrMapping/>
  </p:clrMapOvr>
  <mc:AlternateContent xmlns:mc="http://schemas.openxmlformats.org/markup-compatibility/2006">
    <mc:Choice xmlns:p14="http://schemas.microsoft.com/office/powerpoint/2010/main" Requires="p14">
      <p:transition spd="slow" p14:dur="2000" advTm="14991"/>
    </mc:Choice>
    <mc:Fallback>
      <p:transition spd="slow" advTm="1499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IT - osaamista</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4997152"/>
          </a:xfrm>
        </p:spPr>
      </p:pic>
    </p:spTree>
    <p:extLst>
      <p:ext uri="{BB962C8B-B14F-4D97-AF65-F5344CB8AC3E}">
        <p14:creationId xmlns:p14="http://schemas.microsoft.com/office/powerpoint/2010/main" val="4104521889"/>
      </p:ext>
    </p:extLst>
  </p:cSld>
  <p:clrMapOvr>
    <a:masterClrMapping/>
  </p:clrMapOvr>
  <mc:AlternateContent xmlns:mc="http://schemas.openxmlformats.org/markup-compatibility/2006">
    <mc:Choice xmlns:p14="http://schemas.microsoft.com/office/powerpoint/2010/main" Requires="p14">
      <p:transition spd="slow" p14:dur="2000" advTm="15086"/>
    </mc:Choice>
    <mc:Fallback>
      <p:transition spd="slow" advTm="1508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Työmarkkinaristeily Vanajavedellä</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5069160"/>
          </a:xfrm>
        </p:spPr>
      </p:pic>
    </p:spTree>
    <p:extLst>
      <p:ext uri="{BB962C8B-B14F-4D97-AF65-F5344CB8AC3E}">
        <p14:creationId xmlns:p14="http://schemas.microsoft.com/office/powerpoint/2010/main" val="2985100847"/>
      </p:ext>
    </p:extLst>
  </p:cSld>
  <p:clrMapOvr>
    <a:masterClrMapping/>
  </p:clrMapOvr>
  <mc:AlternateContent xmlns:mc="http://schemas.openxmlformats.org/markup-compatibility/2006">
    <mc:Choice xmlns:p14="http://schemas.microsoft.com/office/powerpoint/2010/main" Requires="p14">
      <p:transition spd="slow" p14:dur="2000" advTm="15175"/>
    </mc:Choice>
    <mc:Fallback>
      <p:transition spd="slow" advTm="1517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Työmarkkina-asiaa</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4925144"/>
          </a:xfrm>
        </p:spPr>
      </p:pic>
    </p:spTree>
    <p:extLst>
      <p:ext uri="{BB962C8B-B14F-4D97-AF65-F5344CB8AC3E}">
        <p14:creationId xmlns:p14="http://schemas.microsoft.com/office/powerpoint/2010/main" val="3761996959"/>
      </p:ext>
    </p:extLst>
  </p:cSld>
  <p:clrMapOvr>
    <a:masterClrMapping/>
  </p:clrMapOvr>
  <mc:AlternateContent xmlns:mc="http://schemas.openxmlformats.org/markup-compatibility/2006">
    <mc:Choice xmlns:p14="http://schemas.microsoft.com/office/powerpoint/2010/main" Requires="p14">
      <p:transition spd="slow" p14:dur="2000" advTm="14454"/>
    </mc:Choice>
    <mc:Fallback>
      <p:transition spd="slow" advTm="1445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Kotisivut </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4925144"/>
          </a:xfrm>
        </p:spPr>
      </p:pic>
    </p:spTree>
    <p:extLst>
      <p:ext uri="{BB962C8B-B14F-4D97-AF65-F5344CB8AC3E}">
        <p14:creationId xmlns:p14="http://schemas.microsoft.com/office/powerpoint/2010/main" val="204678115"/>
      </p:ext>
    </p:extLst>
  </p:cSld>
  <p:clrMapOvr>
    <a:masterClrMapping/>
  </p:clrMapOvr>
  <mc:AlternateContent xmlns:mc="http://schemas.openxmlformats.org/markup-compatibility/2006">
    <mc:Choice xmlns:p14="http://schemas.microsoft.com/office/powerpoint/2010/main" Requires="p14">
      <p:transition spd="slow" p14:dur="2000" advTm="15134"/>
    </mc:Choice>
    <mc:Fallback>
      <p:transition spd="slow" advTm="15134"/>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457200" y="274638"/>
            <a:ext cx="8147248" cy="1143000"/>
          </a:xfrm>
        </p:spPr>
        <p:txBody>
          <a:bodyPr>
            <a:normAutofit/>
          </a:bodyPr>
          <a:lstStyle/>
          <a:p>
            <a:r>
              <a:rPr lang="fi-FI" dirty="0" smtClean="0"/>
              <a:t>Golf-kisat</a:t>
            </a:r>
            <a:endParaRPr lang="fi-FI" dirty="0"/>
          </a:p>
        </p:txBody>
      </p:sp>
      <p:pic>
        <p:nvPicPr>
          <p:cNvPr id="2" name="Sisällön paikkamerkki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147248" cy="4997152"/>
          </a:xfrm>
        </p:spPr>
      </p:pic>
    </p:spTree>
    <p:extLst>
      <p:ext uri="{BB962C8B-B14F-4D97-AF65-F5344CB8AC3E}">
        <p14:creationId xmlns:p14="http://schemas.microsoft.com/office/powerpoint/2010/main" val="458250273"/>
      </p:ext>
    </p:extLst>
  </p:cSld>
  <p:clrMapOvr>
    <a:masterClrMapping/>
  </p:clrMapOvr>
  <mc:AlternateContent xmlns:mc="http://schemas.openxmlformats.org/markup-compatibility/2006">
    <mc:Choice xmlns:p14="http://schemas.microsoft.com/office/powerpoint/2010/main" Requires="p14">
      <p:transition spd="slow" p14:dur="2000" advTm="15120"/>
    </mc:Choice>
    <mc:Fallback>
      <p:transition spd="slow" advTm="1512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Kevätkokous </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4525963"/>
          </a:xfrm>
        </p:spPr>
      </p:pic>
    </p:spTree>
    <p:extLst>
      <p:ext uri="{BB962C8B-B14F-4D97-AF65-F5344CB8AC3E}">
        <p14:creationId xmlns:p14="http://schemas.microsoft.com/office/powerpoint/2010/main" val="249987694"/>
      </p:ext>
    </p:extLst>
  </p:cSld>
  <p:clrMapOvr>
    <a:masterClrMapping/>
  </p:clrMapOvr>
  <mc:AlternateContent xmlns:mc="http://schemas.openxmlformats.org/markup-compatibility/2006">
    <mc:Choice xmlns:p14="http://schemas.microsoft.com/office/powerpoint/2010/main" Requires="p14">
      <p:transition spd="slow" p14:dur="2000" advTm="15118"/>
    </mc:Choice>
    <mc:Fallback>
      <p:transition spd="slow" advTm="1511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Kevätkokous 2011</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525963"/>
          </a:xfrm>
        </p:spPr>
      </p:pic>
    </p:spTree>
    <p:extLst>
      <p:ext uri="{BB962C8B-B14F-4D97-AF65-F5344CB8AC3E}">
        <p14:creationId xmlns:p14="http://schemas.microsoft.com/office/powerpoint/2010/main" val="3969419665"/>
      </p:ext>
    </p:extLst>
  </p:cSld>
  <p:clrMapOvr>
    <a:masterClrMapping/>
  </p:clrMapOvr>
  <mc:AlternateContent xmlns:mc="http://schemas.openxmlformats.org/markup-compatibility/2006">
    <mc:Choice xmlns:p14="http://schemas.microsoft.com/office/powerpoint/2010/main" Requires="p14">
      <p:transition spd="slow" p14:dur="2000" advTm="14813"/>
    </mc:Choice>
    <mc:Fallback>
      <p:transition spd="slow" advTm="14813"/>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65v. Juhlaristeily  v. 2011</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5141168"/>
          </a:xfrm>
        </p:spPr>
      </p:pic>
    </p:spTree>
    <p:extLst>
      <p:ext uri="{BB962C8B-B14F-4D97-AF65-F5344CB8AC3E}">
        <p14:creationId xmlns:p14="http://schemas.microsoft.com/office/powerpoint/2010/main" val="3753479561"/>
      </p:ext>
    </p:extLst>
  </p:cSld>
  <p:clrMapOvr>
    <a:masterClrMapping/>
  </p:clrMapOvr>
  <mc:AlternateContent xmlns:mc="http://schemas.openxmlformats.org/markup-compatibility/2006">
    <mc:Choice xmlns:p14="http://schemas.microsoft.com/office/powerpoint/2010/main" Requires="p14">
      <p:transition spd="slow" p14:dur="2000" advTm="15287"/>
    </mc:Choice>
    <mc:Fallback>
      <p:transition spd="slow" advTm="15287"/>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Pertti, Seija ja Matti</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4525963"/>
          </a:xfrm>
        </p:spPr>
      </p:pic>
    </p:spTree>
    <p:extLst>
      <p:ext uri="{BB962C8B-B14F-4D97-AF65-F5344CB8AC3E}">
        <p14:creationId xmlns:p14="http://schemas.microsoft.com/office/powerpoint/2010/main" val="141704739"/>
      </p:ext>
    </p:extLst>
  </p:cSld>
  <p:clrMapOvr>
    <a:masterClrMapping/>
  </p:clrMapOvr>
  <mc:AlternateContent xmlns:mc="http://schemas.openxmlformats.org/markup-compatibility/2006">
    <mc:Choice xmlns:p14="http://schemas.microsoft.com/office/powerpoint/2010/main" Requires="p14">
      <p:transition spd="slow" p14:dur="2000" advTm="15013"/>
    </mc:Choice>
    <mc:Fallback>
      <p:transition spd="slow" advTm="1501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70000" lnSpcReduction="20000"/>
          </a:bodyPr>
          <a:lstStyle/>
          <a:p>
            <a:pPr marL="0" indent="0">
              <a:buNone/>
            </a:pPr>
            <a:r>
              <a:rPr lang="fi-FI" dirty="0"/>
              <a:t>Hämeenlinna insinöörit ry ” teknillisenä yhdistyksenä” on perustettu 1946. </a:t>
            </a:r>
            <a:endParaRPr lang="en-US" dirty="0"/>
          </a:p>
          <a:p>
            <a:pPr marL="0" indent="0">
              <a:buNone/>
            </a:pPr>
            <a:r>
              <a:rPr lang="fi-FI" dirty="0"/>
              <a:t>”Ei liene sattuma, että yhdistyksemme perustettiin  juuri 60 vuotta sitten. Silloiset suuret muutokset teollisuudessa ja teknillisessä koulutuksessa aiheuttivat myös monien muiden vastaavien yhdistysten perustamisen”: </a:t>
            </a:r>
            <a:endParaRPr lang="en-US" dirty="0"/>
          </a:p>
          <a:p>
            <a:pPr marL="0" indent="0">
              <a:buNone/>
            </a:pPr>
            <a:r>
              <a:rPr lang="fi-FI" dirty="0"/>
              <a:t>Näin aloittaa Toivo Kallio muistelemiset yhdistyksen taipaleesta 20 vuotta sitten. Hänen oma taipaleensa yhdistystoiminnassa alkoi Seurahuoneella nuorena insinöörinä 12.1.1948. </a:t>
            </a:r>
            <a:endParaRPr lang="en-US" dirty="0"/>
          </a:p>
          <a:p>
            <a:pPr marL="0" indent="0">
              <a:buNone/>
            </a:pPr>
            <a:r>
              <a:rPr lang="fi-FI" dirty="0"/>
              <a:t> </a:t>
            </a:r>
            <a:endParaRPr lang="en-US" dirty="0"/>
          </a:p>
          <a:p>
            <a:pPr marL="0" indent="0">
              <a:buNone/>
            </a:pPr>
            <a:r>
              <a:rPr lang="fi-FI" dirty="0"/>
              <a:t>Ensimmäiset opistoinsinööri valmistuivat aikoinaan Tampereelta 1915. Vuonna1944 oli perustettu 2 uutta teknistä opistoa Helsinki ja Turku, joista ensimmäiset insinöörit valmistuivat vuonna 1947, mikä vauhditti yhdistysten perustamista. </a:t>
            </a:r>
            <a:endParaRPr lang="en-US" dirty="0"/>
          </a:p>
        </p:txBody>
      </p:sp>
    </p:spTree>
    <p:extLst>
      <p:ext uri="{BB962C8B-B14F-4D97-AF65-F5344CB8AC3E}">
        <p14:creationId xmlns:p14="http://schemas.microsoft.com/office/powerpoint/2010/main" val="4107949942"/>
      </p:ext>
    </p:extLst>
  </p:cSld>
  <p:clrMapOvr>
    <a:masterClrMapping/>
  </p:clrMapOvr>
  <mc:AlternateContent xmlns:mc="http://schemas.openxmlformats.org/markup-compatibility/2006">
    <mc:Choice xmlns:p14="http://schemas.microsoft.com/office/powerpoint/2010/main" Requires="p14">
      <p:transition spd="slow" p14:dur="2000" advTm="15178"/>
    </mc:Choice>
    <mc:Fallback>
      <p:transition spd="slow" advTm="1517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Nautitaan seurasta</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268760"/>
            <a:ext cx="8229599" cy="5256584"/>
          </a:xfrm>
        </p:spPr>
      </p:pic>
    </p:spTree>
    <p:extLst>
      <p:ext uri="{BB962C8B-B14F-4D97-AF65-F5344CB8AC3E}">
        <p14:creationId xmlns:p14="http://schemas.microsoft.com/office/powerpoint/2010/main" val="491950298"/>
      </p:ext>
    </p:extLst>
  </p:cSld>
  <p:clrMapOvr>
    <a:masterClrMapping/>
  </p:clrMapOvr>
  <mc:AlternateContent xmlns:mc="http://schemas.openxmlformats.org/markup-compatibility/2006">
    <mc:Choice xmlns:p14="http://schemas.microsoft.com/office/powerpoint/2010/main" Requires="p14">
      <p:transition spd="slow" p14:dur="2000" advTm="15023"/>
    </mc:Choice>
    <mc:Fallback>
      <p:transition spd="slow" advTm="15023"/>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Risteilyllä</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525963"/>
          </a:xfrm>
        </p:spPr>
      </p:pic>
    </p:spTree>
    <p:extLst>
      <p:ext uri="{BB962C8B-B14F-4D97-AF65-F5344CB8AC3E}">
        <p14:creationId xmlns:p14="http://schemas.microsoft.com/office/powerpoint/2010/main" val="2454191367"/>
      </p:ext>
    </p:extLst>
  </p:cSld>
  <p:clrMapOvr>
    <a:masterClrMapping/>
  </p:clrMapOvr>
  <mc:AlternateContent xmlns:mc="http://schemas.openxmlformats.org/markup-compatibility/2006">
    <mc:Choice xmlns:p14="http://schemas.microsoft.com/office/powerpoint/2010/main" Requires="p14">
      <p:transition spd="slow" p14:dur="2000" advTm="15014"/>
    </mc:Choice>
    <mc:Fallback>
      <p:transition spd="slow" advTm="15014"/>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Ruoka maistuu…..</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229599" cy="4781128"/>
          </a:xfrm>
        </p:spPr>
      </p:pic>
    </p:spTree>
    <p:extLst>
      <p:ext uri="{BB962C8B-B14F-4D97-AF65-F5344CB8AC3E}">
        <p14:creationId xmlns:p14="http://schemas.microsoft.com/office/powerpoint/2010/main" val="1056566708"/>
      </p:ext>
    </p:extLst>
  </p:cSld>
  <p:clrMapOvr>
    <a:masterClrMapping/>
  </p:clrMapOvr>
  <mc:AlternateContent xmlns:mc="http://schemas.openxmlformats.org/markup-compatibility/2006">
    <mc:Choice xmlns:p14="http://schemas.microsoft.com/office/powerpoint/2010/main" Requires="p14">
      <p:transition spd="slow" p14:dur="2000" advTm="14434"/>
    </mc:Choice>
    <mc:Fallback>
      <p:transition spd="slow" advTm="14434"/>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Risteilyjatkot…..</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525963"/>
          </a:xfrm>
        </p:spPr>
      </p:pic>
    </p:spTree>
    <p:extLst>
      <p:ext uri="{BB962C8B-B14F-4D97-AF65-F5344CB8AC3E}">
        <p14:creationId xmlns:p14="http://schemas.microsoft.com/office/powerpoint/2010/main" val="1673047123"/>
      </p:ext>
    </p:extLst>
  </p:cSld>
  <p:clrMapOvr>
    <a:masterClrMapping/>
  </p:clrMapOvr>
  <mc:AlternateContent xmlns:mc="http://schemas.openxmlformats.org/markup-compatibility/2006">
    <mc:Choice xmlns:p14="http://schemas.microsoft.com/office/powerpoint/2010/main" Requires="p14">
      <p:transition spd="slow" p14:dur="2000" advTm="15225"/>
    </mc:Choice>
    <mc:Fallback>
      <p:transition spd="slow" advTm="15225"/>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Syyskokous</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853136"/>
          </a:xfrm>
        </p:spPr>
      </p:pic>
    </p:spTree>
    <p:extLst>
      <p:ext uri="{BB962C8B-B14F-4D97-AF65-F5344CB8AC3E}">
        <p14:creationId xmlns:p14="http://schemas.microsoft.com/office/powerpoint/2010/main" val="3458961389"/>
      </p:ext>
    </p:extLst>
  </p:cSld>
  <p:clrMapOvr>
    <a:masterClrMapping/>
  </p:clrMapOvr>
  <mc:AlternateContent xmlns:mc="http://schemas.openxmlformats.org/markup-compatibility/2006">
    <mc:Choice xmlns:p14="http://schemas.microsoft.com/office/powerpoint/2010/main" Requires="p14">
      <p:transition spd="slow" p14:dur="2000" advTm="15143"/>
    </mc:Choice>
    <mc:Fallback>
      <p:transition spd="slow" advTm="1514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a:xfrm>
            <a:off x="457200" y="274638"/>
            <a:ext cx="8229600" cy="634082"/>
          </a:xfrm>
        </p:spPr>
        <p:txBody>
          <a:bodyPr>
            <a:noAutofit/>
          </a:bodyPr>
          <a:lstStyle/>
          <a:p>
            <a:r>
              <a:rPr lang="fi-FI" sz="2400" dirty="0"/>
              <a:t>Insinöörien kenttälajien joukkuepiiri-  mestaruuskilpailut</a:t>
            </a:r>
            <a:r>
              <a:rPr lang="en-US" sz="2400" dirty="0"/>
              <a:t/>
            </a:r>
            <a:br>
              <a:rPr lang="en-US" sz="2400" dirty="0"/>
            </a:br>
            <a:endParaRPr lang="en-US" sz="2400" dirty="0"/>
          </a:p>
        </p:txBody>
      </p:sp>
      <p:sp>
        <p:nvSpPr>
          <p:cNvPr id="6" name="Sisällön paikkamerkki 5"/>
          <p:cNvSpPr>
            <a:spLocks noGrp="1"/>
          </p:cNvSpPr>
          <p:nvPr>
            <p:ph idx="1"/>
          </p:nvPr>
        </p:nvSpPr>
        <p:spPr>
          <a:xfrm>
            <a:off x="457200" y="1268760"/>
            <a:ext cx="8229600" cy="4857403"/>
          </a:xfrm>
        </p:spPr>
        <p:txBody>
          <a:bodyPr>
            <a:normAutofit fontScale="85000" lnSpcReduction="10000"/>
          </a:bodyPr>
          <a:lstStyle/>
          <a:p>
            <a:pPr marL="0" indent="0">
              <a:buNone/>
            </a:pPr>
            <a:r>
              <a:rPr lang="fi-FI" dirty="0" err="1"/>
              <a:t>UIL:n</a:t>
            </a:r>
            <a:r>
              <a:rPr lang="fi-FI" dirty="0"/>
              <a:t> Hämeen ja Keski-Suomen piiri järjestää Insinöörien kenttälajien joukkuepiiri-  mestaruuskilpailut leikkimielisissä lajeissa Valkeakoskella lauantaina 25.8.2012. Kisailut ovat Apian kentällä klo 14-18 ja </a:t>
            </a:r>
            <a:r>
              <a:rPr lang="fi-FI" dirty="0" err="1"/>
              <a:t>banquet</a:t>
            </a:r>
            <a:r>
              <a:rPr lang="fi-FI" dirty="0"/>
              <a:t> on hotelli </a:t>
            </a:r>
            <a:r>
              <a:rPr lang="fi-FI" dirty="0" err="1"/>
              <a:t>Waltikassa</a:t>
            </a:r>
            <a:r>
              <a:rPr lang="fi-FI" dirty="0"/>
              <a:t> klo 19 alkaen. Kenttälajit suoritetaan joukkueena, jonka koko on 4-8 jäsentä.</a:t>
            </a:r>
            <a:endParaRPr lang="en-US" dirty="0"/>
          </a:p>
          <a:p>
            <a:pPr marL="0" indent="0">
              <a:buNone/>
            </a:pPr>
            <a:r>
              <a:rPr lang="fi-FI" dirty="0"/>
              <a:t>Kisailulajit olivat: Kännykän </a:t>
            </a:r>
            <a:r>
              <a:rPr lang="fi-FI" dirty="0" err="1" smtClean="0"/>
              <a:t>tarkkuusheitto,Toimisto</a:t>
            </a:r>
            <a:r>
              <a:rPr lang="fi-FI" dirty="0" smtClean="0"/>
              <a:t>-tuolikelaus</a:t>
            </a:r>
            <a:r>
              <a:rPr lang="fi-FI" dirty="0"/>
              <a:t>, Kahvikupin täyttö</a:t>
            </a:r>
            <a:r>
              <a:rPr lang="fi-FI" dirty="0" smtClean="0"/>
              <a:t>, Ruuvi </a:t>
            </a:r>
            <a:r>
              <a:rPr lang="fi-FI" dirty="0"/>
              <a:t>ja mutteri –viesti, Jalkapallokeilaus ja Ryhmälautahiihto</a:t>
            </a:r>
            <a:endParaRPr lang="en-US" dirty="0"/>
          </a:p>
          <a:p>
            <a:pPr marL="0" indent="0">
              <a:buNone/>
            </a:pPr>
            <a:r>
              <a:rPr lang="fi-FI" dirty="0"/>
              <a:t>Kentällä oli tarjolla paljon mukavaa tekemistä ja yhdessäoloa sekä urheilujuomia.</a:t>
            </a:r>
            <a:br>
              <a:rPr lang="fi-FI" dirty="0"/>
            </a:br>
            <a:r>
              <a:rPr lang="fi-FI" dirty="0"/>
              <a:t>Hotelli </a:t>
            </a:r>
            <a:r>
              <a:rPr lang="fi-FI" dirty="0" err="1"/>
              <a:t>Waltikan</a:t>
            </a:r>
            <a:r>
              <a:rPr lang="fi-FI" dirty="0"/>
              <a:t> saunat olivat myös käytössä klo 17-19.</a:t>
            </a:r>
            <a:endParaRPr lang="en-US" dirty="0"/>
          </a:p>
          <a:p>
            <a:pPr marL="0" indent="0">
              <a:buNone/>
            </a:pPr>
            <a:endParaRPr lang="en-US" dirty="0"/>
          </a:p>
        </p:txBody>
      </p:sp>
    </p:spTree>
    <p:extLst>
      <p:ext uri="{BB962C8B-B14F-4D97-AF65-F5344CB8AC3E}">
        <p14:creationId xmlns:p14="http://schemas.microsoft.com/office/powerpoint/2010/main" val="3308750660"/>
      </p:ext>
    </p:extLst>
  </p:cSld>
  <p:clrMapOvr>
    <a:masterClrMapping/>
  </p:clrMapOvr>
  <mc:AlternateContent xmlns:mc="http://schemas.openxmlformats.org/markup-compatibility/2006">
    <mc:Choice xmlns:p14="http://schemas.microsoft.com/office/powerpoint/2010/main" Requires="p14">
      <p:transition spd="slow" p14:dur="2000" advTm="37"/>
    </mc:Choice>
    <mc:Fallback>
      <p:transition spd="slow" advTm="37"/>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Hallitus Turengin Asemalla</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525963"/>
          </a:xfrm>
        </p:spPr>
      </p:pic>
    </p:spTree>
    <p:extLst>
      <p:ext uri="{BB962C8B-B14F-4D97-AF65-F5344CB8AC3E}">
        <p14:creationId xmlns:p14="http://schemas.microsoft.com/office/powerpoint/2010/main" val="2036935310"/>
      </p:ext>
    </p:extLst>
  </p:cSld>
  <p:clrMapOvr>
    <a:masterClrMapping/>
  </p:clrMapOvr>
  <mc:AlternateContent xmlns:mc="http://schemas.openxmlformats.org/markup-compatibility/2006">
    <mc:Choice xmlns:p14="http://schemas.microsoft.com/office/powerpoint/2010/main" Requires="p14">
      <p:transition spd="slow" p14:dur="2000" advTm="14857"/>
    </mc:Choice>
    <mc:Fallback>
      <p:transition spd="slow" advTm="14857"/>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2013 Inssiolympialaiset</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600" cy="4997152"/>
          </a:xfrm>
        </p:spPr>
      </p:pic>
    </p:spTree>
    <p:extLst>
      <p:ext uri="{BB962C8B-B14F-4D97-AF65-F5344CB8AC3E}">
        <p14:creationId xmlns:p14="http://schemas.microsoft.com/office/powerpoint/2010/main" val="882911094"/>
      </p:ext>
    </p:extLst>
  </p:cSld>
  <p:clrMapOvr>
    <a:masterClrMapping/>
  </p:clrMapOvr>
  <mc:AlternateContent xmlns:mc="http://schemas.openxmlformats.org/markup-compatibility/2006">
    <mc:Choice xmlns:p14="http://schemas.microsoft.com/office/powerpoint/2010/main" Requires="p14">
      <p:transition spd="slow" p14:dur="2000" advTm="15029"/>
    </mc:Choice>
    <mc:Fallback>
      <p:transition spd="slow" advTm="15029"/>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Lautahiihto</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997152"/>
          </a:xfrm>
        </p:spPr>
      </p:pic>
    </p:spTree>
    <p:extLst>
      <p:ext uri="{BB962C8B-B14F-4D97-AF65-F5344CB8AC3E}">
        <p14:creationId xmlns:p14="http://schemas.microsoft.com/office/powerpoint/2010/main" val="3384866044"/>
      </p:ext>
    </p:extLst>
  </p:cSld>
  <p:clrMapOvr>
    <a:masterClrMapping/>
  </p:clrMapOvr>
  <mc:AlternateContent xmlns:mc="http://schemas.openxmlformats.org/markup-compatibility/2006">
    <mc:Choice xmlns:p14="http://schemas.microsoft.com/office/powerpoint/2010/main" Requires="p14">
      <p:transition spd="slow" p14:dur="2000" advTm="95"/>
    </mc:Choice>
    <mc:Fallback>
      <p:transition spd="slow" advTm="95"/>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562074"/>
          </a:xfrm>
        </p:spPr>
        <p:txBody>
          <a:bodyPr>
            <a:normAutofit/>
          </a:bodyPr>
          <a:lstStyle/>
          <a:p>
            <a:r>
              <a:rPr lang="fi-FI" sz="2400" b="1" dirty="0" smtClean="0"/>
              <a:t>Elomessuilla 2013</a:t>
            </a:r>
            <a:endParaRPr lang="en-US" sz="2400" b="1" dirty="0"/>
          </a:p>
        </p:txBody>
      </p:sp>
      <p:sp>
        <p:nvSpPr>
          <p:cNvPr id="3" name="Sisällön paikkamerkki 2"/>
          <p:cNvSpPr>
            <a:spLocks noGrp="1"/>
          </p:cNvSpPr>
          <p:nvPr>
            <p:ph idx="1"/>
          </p:nvPr>
        </p:nvSpPr>
        <p:spPr>
          <a:xfrm>
            <a:off x="457200" y="980728"/>
            <a:ext cx="8229600" cy="5145435"/>
          </a:xfrm>
        </p:spPr>
        <p:txBody>
          <a:bodyPr>
            <a:normAutofit/>
          </a:bodyPr>
          <a:lstStyle/>
          <a:p>
            <a:pPr marL="0" indent="0">
              <a:buNone/>
            </a:pPr>
            <a:r>
              <a:rPr lang="fi-FI" sz="2400" dirty="0"/>
              <a:t>Uusi Insinööriliitto ja Hämeenlinnan Insinöörit jakoivat Elomessujen messuvieraille lähes 5 000 popparimukia </a:t>
            </a:r>
            <a:r>
              <a:rPr lang="fi-FI" sz="2400" b="1" dirty="0"/>
              <a:t>Tommi Grönholmin</a:t>
            </a:r>
            <a:r>
              <a:rPr lang="fi-FI" sz="2400" dirty="0"/>
              <a:t> ideoimasta popcorn -koneesta.</a:t>
            </a:r>
          </a:p>
          <a:p>
            <a:pPr marL="0" indent="0">
              <a:buNone/>
            </a:pPr>
            <a:r>
              <a:rPr lang="fi-FI" sz="2400" dirty="0"/>
              <a:t>Luonnonkaunis </a:t>
            </a:r>
            <a:r>
              <a:rPr lang="fi-FI" sz="2400" dirty="0" err="1"/>
              <a:t>Hämeensaari</a:t>
            </a:r>
            <a:r>
              <a:rPr lang="fi-FI" sz="2400" dirty="0"/>
              <a:t> tarjosi ihanteelliset puitteet messuille Hämeenlinnassa 10.-11.elokuuta. Messupuistoon kaupungin ydinkeskustassa oli luotu niin messuvieraiden kuin näytteilleasettajien viihtyvyydeksi mieleenpainuva kokonaisuus</a:t>
            </a:r>
            <a:r>
              <a:rPr lang="fi-FI" sz="2400" dirty="0" smtClean="0"/>
              <a:t>.</a:t>
            </a:r>
          </a:p>
          <a:p>
            <a:pPr marL="0" indent="0">
              <a:buNone/>
            </a:pPr>
            <a:endParaRPr lang="fi-FI" sz="2400" dirty="0" smtClean="0"/>
          </a:p>
          <a:p>
            <a:pPr marL="0" indent="0">
              <a:buNone/>
            </a:pPr>
            <a:r>
              <a:rPr lang="fi-FI" sz="2400" dirty="0" err="1"/>
              <a:t>Hämeeenlinnan</a:t>
            </a:r>
            <a:r>
              <a:rPr lang="fi-FI" sz="2400" dirty="0"/>
              <a:t> insinöörien tiedottajan </a:t>
            </a:r>
            <a:r>
              <a:rPr lang="fi-FI" sz="2400" b="1" dirty="0"/>
              <a:t>Aulis Veteläisen</a:t>
            </a:r>
            <a:r>
              <a:rPr lang="fi-FI" sz="2400" dirty="0"/>
              <a:t> mielestä osastolla oli menevä tarjonta. Popcorn-kone oli hauska idea, eikä kilpaillut muiden kanssa</a:t>
            </a:r>
            <a:r>
              <a:rPr lang="fi-FI" sz="2400" dirty="0" smtClean="0"/>
              <a:t>.</a:t>
            </a:r>
          </a:p>
          <a:p>
            <a:pPr marL="0" indent="0">
              <a:buNone/>
            </a:pPr>
            <a:endParaRPr lang="fi-FI" sz="1800" dirty="0" smtClean="0"/>
          </a:p>
          <a:p>
            <a:pPr marL="0" indent="0">
              <a:buNone/>
            </a:pPr>
            <a:r>
              <a:rPr lang="fi-FI" sz="1800" dirty="0" smtClean="0"/>
              <a:t>Teksti ja kuvat Olli </a:t>
            </a:r>
            <a:r>
              <a:rPr lang="fi-FI" sz="1800" dirty="0"/>
              <a:t>B</a:t>
            </a:r>
            <a:r>
              <a:rPr lang="fi-FI" sz="1800" dirty="0" smtClean="0"/>
              <a:t>ackman</a:t>
            </a:r>
            <a:endParaRPr lang="fi-FI" sz="1800" dirty="0"/>
          </a:p>
        </p:txBody>
      </p:sp>
    </p:spTree>
    <p:extLst>
      <p:ext uri="{BB962C8B-B14F-4D97-AF65-F5344CB8AC3E}">
        <p14:creationId xmlns:p14="http://schemas.microsoft.com/office/powerpoint/2010/main" val="3646229948"/>
      </p:ext>
    </p:extLst>
  </p:cSld>
  <p:clrMapOvr>
    <a:masterClrMapping/>
  </p:clrMapOvr>
  <mc:AlternateContent xmlns:mc="http://schemas.openxmlformats.org/markup-compatibility/2006">
    <mc:Choice xmlns:p14="http://schemas.microsoft.com/office/powerpoint/2010/main" Requires="p14">
      <p:transition spd="slow" p14:dur="2000" advTm="150"/>
    </mc:Choice>
    <mc:Fallback>
      <p:transition spd="slow" advTm="15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Perustamiskokous 2.12.1946</a:t>
            </a:r>
            <a:endParaRPr lang="en-US" dirty="0"/>
          </a:p>
        </p:txBody>
      </p:sp>
      <p:sp>
        <p:nvSpPr>
          <p:cNvPr id="3" name="Sisällön paikkamerkki 2"/>
          <p:cNvSpPr>
            <a:spLocks noGrp="1"/>
          </p:cNvSpPr>
          <p:nvPr>
            <p:ph idx="1"/>
          </p:nvPr>
        </p:nvSpPr>
        <p:spPr/>
        <p:txBody>
          <a:bodyPr>
            <a:normAutofit fontScale="70000" lnSpcReduction="20000"/>
          </a:bodyPr>
          <a:lstStyle/>
          <a:p>
            <a:pPr marL="0" indent="0">
              <a:buNone/>
            </a:pPr>
            <a:r>
              <a:rPr lang="fi-FI" dirty="0"/>
              <a:t> </a:t>
            </a:r>
            <a:endParaRPr lang="en-US" dirty="0"/>
          </a:p>
          <a:p>
            <a:pPr marL="0" indent="0">
              <a:buNone/>
            </a:pPr>
            <a:r>
              <a:rPr lang="fi-FI" dirty="0"/>
              <a:t>Hämeenlinnan” Teknillisen Yhdistyksen” perustava kokous pidettiin ravintola Ehossa  2.12.1946 eli 50 vuotta ennen kuin Hämeen Ammattikorkeakoulun toimilupa vakinaistettiin. </a:t>
            </a:r>
            <a:endParaRPr lang="en-US" dirty="0"/>
          </a:p>
          <a:p>
            <a:pPr marL="0" indent="0">
              <a:buNone/>
            </a:pPr>
            <a:r>
              <a:rPr lang="fi-FI" dirty="0"/>
              <a:t> </a:t>
            </a:r>
            <a:endParaRPr lang="en-US" dirty="0"/>
          </a:p>
          <a:p>
            <a:pPr marL="0" indent="0">
              <a:buNone/>
            </a:pPr>
            <a:r>
              <a:rPr lang="fi-FI" dirty="0"/>
              <a:t>Perustavassa kokouksessa oli läsnä 9 insinööriä ja ensimmäiseksi puheenjohtajaksi valittiin Sulo Lonka (</a:t>
            </a:r>
            <a:r>
              <a:rPr lang="fi-FI" dirty="0" err="1"/>
              <a:t>Kummila</a:t>
            </a:r>
            <a:r>
              <a:rPr lang="fi-FI" dirty="0"/>
              <a:t> Oy) ja sihteeriksi Nanna Jaatinen (Mensa Oy). </a:t>
            </a:r>
            <a:endParaRPr lang="fi-FI" dirty="0" smtClean="0"/>
          </a:p>
          <a:p>
            <a:pPr marL="0" indent="0">
              <a:buNone/>
            </a:pPr>
            <a:endParaRPr lang="fi-FI" dirty="0"/>
          </a:p>
          <a:p>
            <a:pPr marL="0" indent="0">
              <a:buNone/>
            </a:pPr>
            <a:r>
              <a:rPr lang="fi-FI" dirty="0" smtClean="0"/>
              <a:t>Alkuaikojen </a:t>
            </a:r>
            <a:r>
              <a:rPr lang="fi-FI" dirty="0"/>
              <a:t>muita johtokunnan jäseniä olivat  Veikko </a:t>
            </a:r>
            <a:r>
              <a:rPr lang="fi-FI" dirty="0" err="1"/>
              <a:t>Kummila</a:t>
            </a:r>
            <a:r>
              <a:rPr lang="fi-FI" dirty="0"/>
              <a:t> (</a:t>
            </a:r>
            <a:r>
              <a:rPr lang="fi-FI" dirty="0" err="1"/>
              <a:t>Kummila</a:t>
            </a:r>
            <a:r>
              <a:rPr lang="fi-FI" dirty="0"/>
              <a:t> Oy), Väinö Siipi (sähkölaitoksen johtaja),Väinö Lee (autokatsastusinsinööri), Toivo </a:t>
            </a:r>
            <a:r>
              <a:rPr lang="fi-FI" dirty="0" err="1"/>
              <a:t>Vilanen</a:t>
            </a:r>
            <a:r>
              <a:rPr lang="fi-FI" dirty="0"/>
              <a:t> (Hämeen Sähkön johtaja),  </a:t>
            </a:r>
            <a:r>
              <a:rPr lang="fi-FI" dirty="0" err="1"/>
              <a:t>Harld</a:t>
            </a:r>
            <a:r>
              <a:rPr lang="fi-FI" dirty="0"/>
              <a:t> </a:t>
            </a:r>
            <a:r>
              <a:rPr lang="fi-FI" dirty="0" err="1"/>
              <a:t>Angelma</a:t>
            </a:r>
            <a:r>
              <a:rPr lang="fi-FI" dirty="0"/>
              <a:t> (</a:t>
            </a:r>
            <a:r>
              <a:rPr lang="fi-FI" dirty="0" err="1"/>
              <a:t>Angelman</a:t>
            </a:r>
            <a:r>
              <a:rPr lang="fi-FI" dirty="0"/>
              <a:t> putkiliike) valmistuneet insinööreiksi v.1924. </a:t>
            </a:r>
            <a:endParaRPr lang="en-US" dirty="0"/>
          </a:p>
          <a:p>
            <a:pPr marL="0" indent="0">
              <a:buNone/>
            </a:pPr>
            <a:r>
              <a:rPr lang="fi-FI" dirty="0"/>
              <a:t> </a:t>
            </a:r>
            <a:endParaRPr lang="en-US" dirty="0"/>
          </a:p>
          <a:p>
            <a:endParaRPr lang="en-US" dirty="0"/>
          </a:p>
        </p:txBody>
      </p:sp>
    </p:spTree>
    <p:extLst>
      <p:ext uri="{BB962C8B-B14F-4D97-AF65-F5344CB8AC3E}">
        <p14:creationId xmlns:p14="http://schemas.microsoft.com/office/powerpoint/2010/main" val="2087581327"/>
      </p:ext>
    </p:extLst>
  </p:cSld>
  <p:clrMapOvr>
    <a:masterClrMapping/>
  </p:clrMapOvr>
  <mc:AlternateContent xmlns:mc="http://schemas.openxmlformats.org/markup-compatibility/2006">
    <mc:Choice xmlns:p14="http://schemas.microsoft.com/office/powerpoint/2010/main" Requires="p14">
      <p:transition spd="slow" p14:dur="2000" advTm="14870"/>
    </mc:Choice>
    <mc:Fallback>
      <p:transition spd="slow" advTm="1487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 Rölli poppaa</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417638"/>
            <a:ext cx="8964488" cy="5107706"/>
          </a:xfrm>
        </p:spPr>
      </p:pic>
    </p:spTree>
    <p:extLst>
      <p:ext uri="{BB962C8B-B14F-4D97-AF65-F5344CB8AC3E}">
        <p14:creationId xmlns:p14="http://schemas.microsoft.com/office/powerpoint/2010/main" val="858677836"/>
      </p:ext>
    </p:extLst>
  </p:cSld>
  <p:clrMapOvr>
    <a:masterClrMapping/>
  </p:clrMapOvr>
  <mc:AlternateContent xmlns:mc="http://schemas.openxmlformats.org/markup-compatibility/2006">
    <mc:Choice xmlns:p14="http://schemas.microsoft.com/office/powerpoint/2010/main" Requires="p14">
      <p:transition spd="slow" p14:dur="2000" advTm="14735"/>
    </mc:Choice>
    <mc:Fallback>
      <p:transition spd="slow" advTm="14735"/>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Engelinrantaa</a:t>
            </a:r>
            <a:r>
              <a:rPr lang="fi-FI" dirty="0" smtClean="0"/>
              <a:t> esitellään…</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525963"/>
          </a:xfrm>
        </p:spPr>
      </p:pic>
    </p:spTree>
    <p:extLst>
      <p:ext uri="{BB962C8B-B14F-4D97-AF65-F5344CB8AC3E}">
        <p14:creationId xmlns:p14="http://schemas.microsoft.com/office/powerpoint/2010/main" val="891383996"/>
      </p:ext>
    </p:extLst>
  </p:cSld>
  <p:clrMapOvr>
    <a:masterClrMapping/>
  </p:clrMapOvr>
  <mc:AlternateContent xmlns:mc="http://schemas.openxmlformats.org/markup-compatibility/2006">
    <mc:Choice xmlns:p14="http://schemas.microsoft.com/office/powerpoint/2010/main" Requires="p14">
      <p:transition spd="slow" p14:dur="2000" advTm="15254"/>
    </mc:Choice>
    <mc:Fallback>
      <p:transition spd="slow" advTm="15254"/>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Syyskokous illallinen Putkassa</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3" y="1600200"/>
            <a:ext cx="7488833" cy="4525963"/>
          </a:xfrm>
        </p:spPr>
      </p:pic>
    </p:spTree>
    <p:extLst>
      <p:ext uri="{BB962C8B-B14F-4D97-AF65-F5344CB8AC3E}">
        <p14:creationId xmlns:p14="http://schemas.microsoft.com/office/powerpoint/2010/main" val="3501708626"/>
      </p:ext>
    </p:extLst>
  </p:cSld>
  <p:clrMapOvr>
    <a:masterClrMapping/>
  </p:clrMapOvr>
  <mc:AlternateContent xmlns:mc="http://schemas.openxmlformats.org/markup-compatibility/2006">
    <mc:Choice xmlns:p14="http://schemas.microsoft.com/office/powerpoint/2010/main" Requires="p14">
      <p:transition spd="slow" p14:dur="2000" advTm="15226"/>
    </mc:Choice>
    <mc:Fallback>
      <p:transition spd="slow" advTm="15226"/>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v. 2014</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313" y="1417639"/>
            <a:ext cx="3917663" cy="2464336"/>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3835794"/>
            <a:ext cx="4206084" cy="2689550"/>
          </a:xfrm>
          <a:prstGeom prst="rect">
            <a:avLst/>
          </a:prstGeom>
        </p:spPr>
      </p:pic>
    </p:spTree>
    <p:extLst>
      <p:ext uri="{BB962C8B-B14F-4D97-AF65-F5344CB8AC3E}">
        <p14:creationId xmlns:p14="http://schemas.microsoft.com/office/powerpoint/2010/main" val="1014875445"/>
      </p:ext>
    </p:extLst>
  </p:cSld>
  <p:clrMapOvr>
    <a:masterClrMapping/>
  </p:clrMapOvr>
  <mc:AlternateContent xmlns:mc="http://schemas.openxmlformats.org/markup-compatibility/2006">
    <mc:Choice xmlns:p14="http://schemas.microsoft.com/office/powerpoint/2010/main" Requires="p14">
      <p:transition spd="slow" p14:dur="2000" advTm="14331"/>
    </mc:Choice>
    <mc:Fallback>
      <p:transition spd="slow" advTm="1433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Intialaisen ruoan kurssi</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0304" y="4077073"/>
            <a:ext cx="2921616" cy="1800200"/>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060" y="4077072"/>
            <a:ext cx="2916295" cy="1952231"/>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1556793"/>
            <a:ext cx="2904323" cy="1944216"/>
          </a:xfrm>
          <a:prstGeom prst="rect">
            <a:avLst/>
          </a:prstGeom>
        </p:spPr>
      </p:pic>
    </p:spTree>
    <p:extLst>
      <p:ext uri="{BB962C8B-B14F-4D97-AF65-F5344CB8AC3E}">
        <p14:creationId xmlns:p14="http://schemas.microsoft.com/office/powerpoint/2010/main" val="3140858684"/>
      </p:ext>
    </p:extLst>
  </p:cSld>
  <p:clrMapOvr>
    <a:masterClrMapping/>
  </p:clrMapOvr>
  <mc:AlternateContent xmlns:mc="http://schemas.openxmlformats.org/markup-compatibility/2006">
    <mc:Choice xmlns:p14="http://schemas.microsoft.com/office/powerpoint/2010/main" Requires="p14">
      <p:transition spd="slow" p14:dur="2000" advTm="15039"/>
    </mc:Choice>
    <mc:Fallback>
      <p:transition spd="slow" advTm="15039"/>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v. 2015</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600200"/>
            <a:ext cx="7920879" cy="4853136"/>
          </a:xfrm>
        </p:spPr>
      </p:pic>
    </p:spTree>
    <p:extLst>
      <p:ext uri="{BB962C8B-B14F-4D97-AF65-F5344CB8AC3E}">
        <p14:creationId xmlns:p14="http://schemas.microsoft.com/office/powerpoint/2010/main" val="640418379"/>
      </p:ext>
    </p:extLst>
  </p:cSld>
  <p:clrMapOvr>
    <a:masterClrMapping/>
  </p:clrMapOvr>
  <mc:AlternateContent xmlns:mc="http://schemas.openxmlformats.org/markup-compatibility/2006">
    <mc:Choice xmlns:p14="http://schemas.microsoft.com/office/powerpoint/2010/main" Requires="p14">
      <p:transition spd="slow" p14:dur="2000" advTm="15197"/>
    </mc:Choice>
    <mc:Fallback>
      <p:transition spd="slow" advTm="15197"/>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Syyskokous </a:t>
            </a:r>
            <a:r>
              <a:rPr lang="fi-FI" dirty="0" err="1" smtClean="0"/>
              <a:t>Militariassa</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3" y="1600200"/>
            <a:ext cx="7560840" cy="4925144"/>
          </a:xfrm>
        </p:spPr>
      </p:pic>
    </p:spTree>
    <p:extLst>
      <p:ext uri="{BB962C8B-B14F-4D97-AF65-F5344CB8AC3E}">
        <p14:creationId xmlns:p14="http://schemas.microsoft.com/office/powerpoint/2010/main" val="3180441566"/>
      </p:ext>
    </p:extLst>
  </p:cSld>
  <p:clrMapOvr>
    <a:masterClrMapping/>
  </p:clrMapOvr>
  <mc:AlternateContent xmlns:mc="http://schemas.openxmlformats.org/markup-compatibility/2006">
    <mc:Choice xmlns:p14="http://schemas.microsoft.com/office/powerpoint/2010/main" Requires="p14">
      <p:transition spd="slow" p14:dur="2000" advTm="14915"/>
    </mc:Choice>
    <mc:Fallback>
      <p:transition spd="slow" advTm="14915"/>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smtClean="0"/>
              <a:t>Ruoka viipyy…</a:t>
            </a:r>
            <a:br>
              <a:rPr lang="fi-FI" dirty="0" smtClean="0"/>
            </a:b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525963"/>
          </a:xfrm>
        </p:spPr>
      </p:pic>
    </p:spTree>
    <p:extLst>
      <p:ext uri="{BB962C8B-B14F-4D97-AF65-F5344CB8AC3E}">
        <p14:creationId xmlns:p14="http://schemas.microsoft.com/office/powerpoint/2010/main" val="1869508298"/>
      </p:ext>
    </p:extLst>
  </p:cSld>
  <p:clrMapOvr>
    <a:masterClrMapping/>
  </p:clrMapOvr>
  <mc:AlternateContent xmlns:mc="http://schemas.openxmlformats.org/markup-compatibility/2006">
    <mc:Choice xmlns:p14="http://schemas.microsoft.com/office/powerpoint/2010/main" Requires="p14">
      <p:transition spd="slow" p14:dur="2000" advTm="15345"/>
    </mc:Choice>
    <mc:Fallback>
      <p:transition spd="slow" advTm="15345"/>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v. 2016</a:t>
            </a:r>
            <a:endParaRPr lang="en-US" dirty="0"/>
          </a:p>
        </p:txBody>
      </p:sp>
      <p:sp>
        <p:nvSpPr>
          <p:cNvPr id="3" name="Sisällön paikkamerkki 2"/>
          <p:cNvSpPr>
            <a:spLocks noGrp="1"/>
          </p:cNvSpPr>
          <p:nvPr>
            <p:ph idx="1"/>
          </p:nvPr>
        </p:nvSpPr>
        <p:spPr/>
        <p:txBody>
          <a:bodyPr>
            <a:normAutofit/>
          </a:bodyPr>
          <a:lstStyle/>
          <a:p>
            <a:r>
              <a:rPr lang="fi-FI" dirty="0" smtClean="0"/>
              <a:t>Liikuntaa; Keilailua, Laskettelua, Uintia</a:t>
            </a:r>
          </a:p>
          <a:p>
            <a:r>
              <a:rPr lang="fi-FI" dirty="0" smtClean="0"/>
              <a:t>Kulttuuria; Teatteria, Musiikkia</a:t>
            </a:r>
          </a:p>
          <a:p>
            <a:r>
              <a:rPr lang="fi-FI" dirty="0" smtClean="0"/>
              <a:t>Koulutusta</a:t>
            </a:r>
          </a:p>
          <a:p>
            <a:r>
              <a:rPr lang="fi-FI" dirty="0" smtClean="0"/>
              <a:t>Osallistumista </a:t>
            </a:r>
            <a:r>
              <a:rPr lang="fi-FI" dirty="0" err="1" smtClean="0"/>
              <a:t>IL:n</a:t>
            </a:r>
            <a:r>
              <a:rPr lang="fi-FI" dirty="0" smtClean="0"/>
              <a:t> kokouksiin</a:t>
            </a:r>
          </a:p>
          <a:p>
            <a:r>
              <a:rPr lang="fi-FI" dirty="0" smtClean="0"/>
              <a:t>Edustaja </a:t>
            </a:r>
            <a:r>
              <a:rPr lang="fi-FI" dirty="0" err="1" smtClean="0"/>
              <a:t>IL:n</a:t>
            </a:r>
            <a:r>
              <a:rPr lang="fi-FI" dirty="0" smtClean="0"/>
              <a:t> hallitukseen</a:t>
            </a:r>
          </a:p>
          <a:p>
            <a:r>
              <a:rPr lang="fi-FI" dirty="0" smtClean="0"/>
              <a:t>70v. Juhlintaa</a:t>
            </a:r>
          </a:p>
          <a:p>
            <a:r>
              <a:rPr lang="fi-FI" dirty="0" smtClean="0"/>
              <a:t>Akavan aluetoimintaa</a:t>
            </a:r>
          </a:p>
          <a:p>
            <a:endParaRPr lang="fi-FI" dirty="0" smtClean="0"/>
          </a:p>
          <a:p>
            <a:endParaRPr lang="fi-FI" dirty="0" smtClean="0"/>
          </a:p>
          <a:p>
            <a:endParaRPr lang="en-US" dirty="0"/>
          </a:p>
        </p:txBody>
      </p:sp>
    </p:spTree>
    <p:extLst>
      <p:ext uri="{BB962C8B-B14F-4D97-AF65-F5344CB8AC3E}">
        <p14:creationId xmlns:p14="http://schemas.microsoft.com/office/powerpoint/2010/main" val="2105281972"/>
      </p:ext>
    </p:extLst>
  </p:cSld>
  <p:clrMapOvr>
    <a:masterClrMapping/>
  </p:clrMapOvr>
  <mc:AlternateContent xmlns:mc="http://schemas.openxmlformats.org/markup-compatibility/2006">
    <mc:Choice xmlns:p14="http://schemas.microsoft.com/office/powerpoint/2010/main" Requires="p14">
      <p:transition spd="slow" p14:dur="2000" advTm="14759"/>
    </mc:Choice>
    <mc:Fallback>
      <p:transition spd="slow" advTm="14759"/>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en-US"/>
          </a:p>
        </p:txBody>
      </p:sp>
      <p:sp>
        <p:nvSpPr>
          <p:cNvPr id="3" name="Sisällön paikkamerkki 2"/>
          <p:cNvSpPr>
            <a:spLocks noGrp="1"/>
          </p:cNvSpPr>
          <p:nvPr>
            <p:ph idx="1"/>
          </p:nvPr>
        </p:nvSpPr>
        <p:spPr/>
        <p:txBody>
          <a:bodyPr/>
          <a:lstStyle/>
          <a:p>
            <a:endParaRPr lang="en-US" dirty="0"/>
          </a:p>
        </p:txBody>
      </p:sp>
    </p:spTree>
    <p:extLst>
      <p:ext uri="{BB962C8B-B14F-4D97-AF65-F5344CB8AC3E}">
        <p14:creationId xmlns:p14="http://schemas.microsoft.com/office/powerpoint/2010/main" val="1065277879"/>
      </p:ext>
    </p:extLst>
  </p:cSld>
  <p:clrMapOvr>
    <a:masterClrMapping/>
  </p:clrMapOvr>
  <mc:AlternateContent xmlns:mc="http://schemas.openxmlformats.org/markup-compatibility/2006">
    <mc:Choice xmlns:p14="http://schemas.microsoft.com/office/powerpoint/2010/main" Requires="p14">
      <p:transition spd="slow" p14:dur="2000" advTm="15167"/>
    </mc:Choice>
    <mc:Fallback>
      <p:transition spd="slow" advTm="1516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1950-luku</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387348992"/>
      </p:ext>
    </p:extLst>
  </p:cSld>
  <p:clrMapOvr>
    <a:masterClrMapping/>
  </p:clrMapOvr>
  <mc:AlternateContent xmlns:mc="http://schemas.openxmlformats.org/markup-compatibility/2006">
    <mc:Choice xmlns:p14="http://schemas.microsoft.com/office/powerpoint/2010/main" Requires="p14">
      <p:transition spd="slow" p14:dur="2000" advTm="15109"/>
    </mc:Choice>
    <mc:Fallback>
      <p:transition spd="slow" advTm="15109"/>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Kiitos !</a:t>
            </a:r>
            <a:endParaRPr lang="en-US"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340768"/>
            <a:ext cx="8136904" cy="5040560"/>
          </a:xfrm>
        </p:spPr>
      </p:pic>
    </p:spTree>
    <p:extLst>
      <p:ext uri="{BB962C8B-B14F-4D97-AF65-F5344CB8AC3E}">
        <p14:creationId xmlns:p14="http://schemas.microsoft.com/office/powerpoint/2010/main" val="2229371035"/>
      </p:ext>
    </p:extLst>
  </p:cSld>
  <p:clrMapOvr>
    <a:masterClrMapping/>
  </p:clrMapOvr>
  <mc:AlternateContent xmlns:mc="http://schemas.openxmlformats.org/markup-compatibility/2006">
    <mc:Choice xmlns:p14="http://schemas.microsoft.com/office/powerpoint/2010/main" Requires="p14">
      <p:transition spd="slow" p14:dur="2000" advTm="19729"/>
    </mc:Choice>
    <mc:Fallback>
      <p:transition spd="slow" advTm="1972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normAutofit fontScale="90000"/>
          </a:bodyPr>
          <a:lstStyle/>
          <a:p>
            <a:r>
              <a:rPr lang="fi-FI" sz="4000" dirty="0" smtClean="0"/>
              <a:t/>
            </a:r>
            <a:br>
              <a:rPr lang="fi-FI" sz="4000" dirty="0" smtClean="0"/>
            </a:br>
            <a:r>
              <a:rPr lang="fi-FI" sz="4000" dirty="0" smtClean="0"/>
              <a:t>Näkymä Palokunnankadulta</a:t>
            </a:r>
            <a:br>
              <a:rPr lang="fi-FI" sz="4000" dirty="0" smtClean="0"/>
            </a:br>
            <a:r>
              <a:rPr lang="fi-FI" sz="4000" dirty="0" smtClean="0"/>
              <a:t>1960-luvulla</a:t>
            </a:r>
            <a:r>
              <a:rPr lang="fi-FI" dirty="0" smtClean="0"/>
              <a:t/>
            </a:r>
            <a:br>
              <a:rPr lang="fi-FI" dirty="0" smtClean="0"/>
            </a:br>
            <a:endParaRPr lang="fi-FI" dirty="0"/>
          </a:p>
        </p:txBody>
      </p:sp>
      <p:pic>
        <p:nvPicPr>
          <p:cNvPr id="5" name="Sisällön paikkamerkk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669659973"/>
      </p:ext>
    </p:extLst>
  </p:cSld>
  <p:clrMapOvr>
    <a:masterClrMapping/>
  </p:clrMapOvr>
  <mc:AlternateContent xmlns:mc="http://schemas.openxmlformats.org/markup-compatibility/2006">
    <mc:Choice xmlns:p14="http://schemas.microsoft.com/office/powerpoint/2010/main" Requires="p14">
      <p:transition spd="slow" p14:dur="2000" advTm="14119"/>
    </mc:Choice>
    <mc:Fallback>
      <p:transition spd="slow" advTm="1411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normAutofit fontScale="90000"/>
          </a:bodyPr>
          <a:lstStyle/>
          <a:p>
            <a:r>
              <a:rPr lang="fi-FI" dirty="0" smtClean="0"/>
              <a:t>1980-luku</a:t>
            </a:r>
            <a:br>
              <a:rPr lang="fi-FI" dirty="0" smtClean="0"/>
            </a:br>
            <a:endParaRPr lang="fi-FI" dirty="0"/>
          </a:p>
        </p:txBody>
      </p:sp>
      <p:sp>
        <p:nvSpPr>
          <p:cNvPr id="4" name="Sisällön paikkamerkki 3"/>
          <p:cNvSpPr>
            <a:spLocks noGrp="1"/>
          </p:cNvSpPr>
          <p:nvPr>
            <p:ph idx="1"/>
          </p:nvPr>
        </p:nvSpPr>
        <p:spPr/>
        <p:txBody>
          <a:bodyPr/>
          <a:lstStyle/>
          <a:p>
            <a:endParaRPr lang="fi-FI" dirty="0" smtClean="0"/>
          </a:p>
          <a:p>
            <a:r>
              <a:rPr lang="fi-FI" dirty="0" smtClean="0"/>
              <a:t>ATK-kursseja</a:t>
            </a:r>
            <a:r>
              <a:rPr lang="fi-FI" dirty="0" smtClean="0"/>
              <a:t> mm. ohjelmointia</a:t>
            </a:r>
          </a:p>
          <a:p>
            <a:endParaRPr lang="fi-FI" dirty="0" smtClean="0"/>
          </a:p>
          <a:p>
            <a:r>
              <a:rPr lang="fi-FI" dirty="0" smtClean="0"/>
              <a:t>Retkiä Viroon</a:t>
            </a:r>
          </a:p>
          <a:p>
            <a:endParaRPr lang="fi-FI" dirty="0"/>
          </a:p>
          <a:p>
            <a:r>
              <a:rPr lang="fi-FI" dirty="0" smtClean="0"/>
              <a:t>Ruokakursseja</a:t>
            </a:r>
          </a:p>
          <a:p>
            <a:endParaRPr lang="fi-FI" dirty="0" smtClean="0"/>
          </a:p>
          <a:p>
            <a:endParaRPr lang="fi-FI" dirty="0" smtClean="0"/>
          </a:p>
        </p:txBody>
      </p:sp>
    </p:spTree>
    <p:extLst>
      <p:ext uri="{BB962C8B-B14F-4D97-AF65-F5344CB8AC3E}">
        <p14:creationId xmlns:p14="http://schemas.microsoft.com/office/powerpoint/2010/main" val="3522224160"/>
      </p:ext>
    </p:extLst>
  </p:cSld>
  <p:clrMapOvr>
    <a:masterClrMapping/>
  </p:clrMapOvr>
  <mc:AlternateContent xmlns:mc="http://schemas.openxmlformats.org/markup-compatibility/2006">
    <mc:Choice xmlns:p14="http://schemas.microsoft.com/office/powerpoint/2010/main" Requires="p14">
      <p:transition spd="slow" p14:dur="2000" advTm="15942"/>
    </mc:Choice>
    <mc:Fallback>
      <p:transition spd="slow" advTm="1594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Retkellä Virossa</a:t>
            </a:r>
            <a:endParaRPr lang="en-US"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599" cy="4525963"/>
          </a:xfrm>
        </p:spPr>
      </p:pic>
    </p:spTree>
    <p:extLst>
      <p:ext uri="{BB962C8B-B14F-4D97-AF65-F5344CB8AC3E}">
        <p14:creationId xmlns:p14="http://schemas.microsoft.com/office/powerpoint/2010/main" val="610031386"/>
      </p:ext>
    </p:extLst>
  </p:cSld>
  <p:clrMapOvr>
    <a:masterClrMapping/>
  </p:clrMapOvr>
  <mc:AlternateContent xmlns:mc="http://schemas.openxmlformats.org/markup-compatibility/2006">
    <mc:Choice xmlns:p14="http://schemas.microsoft.com/office/powerpoint/2010/main" Requires="p14">
      <p:transition spd="slow" p14:dur="2000" advTm="14711"/>
    </mc:Choice>
    <mc:Fallback>
      <p:transition spd="slow" advTm="1471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en-US"/>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363271" cy="4525963"/>
          </a:xfrm>
        </p:spPr>
      </p:pic>
    </p:spTree>
    <p:extLst>
      <p:ext uri="{BB962C8B-B14F-4D97-AF65-F5344CB8AC3E}">
        <p14:creationId xmlns:p14="http://schemas.microsoft.com/office/powerpoint/2010/main" val="3392246759"/>
      </p:ext>
    </p:extLst>
  </p:cSld>
  <p:clrMapOvr>
    <a:masterClrMapping/>
  </p:clrMapOvr>
  <mc:AlternateContent xmlns:mc="http://schemas.openxmlformats.org/markup-compatibility/2006">
    <mc:Choice xmlns:p14="http://schemas.microsoft.com/office/powerpoint/2010/main" Requires="p14">
      <p:transition spd="slow" p14:dur="2000" advTm="15014"/>
    </mc:Choice>
    <mc:Fallback>
      <p:transition spd="slow" advTm="15014"/>
    </mc:Fallback>
  </mc:AlternateContent>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285</Words>
  <Application>Microsoft Office PowerPoint</Application>
  <PresentationFormat>Näytössä katseltava diaesitys (4:3)</PresentationFormat>
  <Paragraphs>95</Paragraphs>
  <Slides>50</Slides>
  <Notes>0</Notes>
  <HiddenSlides>0</HiddenSlides>
  <MMClips>0</MMClips>
  <ScaleCrop>false</ScaleCrop>
  <HeadingPairs>
    <vt:vector size="6" baseType="variant">
      <vt:variant>
        <vt:lpstr>Käytetyt fontit</vt:lpstr>
      </vt:variant>
      <vt:variant>
        <vt:i4>2</vt:i4>
      </vt:variant>
      <vt:variant>
        <vt:lpstr>Teema</vt:lpstr>
      </vt:variant>
      <vt:variant>
        <vt:i4>1</vt:i4>
      </vt:variant>
      <vt:variant>
        <vt:lpstr>Dian otsikot</vt:lpstr>
      </vt:variant>
      <vt:variant>
        <vt:i4>50</vt:i4>
      </vt:variant>
    </vt:vector>
  </HeadingPairs>
  <TitlesOfParts>
    <vt:vector size="53" baseType="lpstr">
      <vt:lpstr>Arial</vt:lpstr>
      <vt:lpstr>Calibri</vt:lpstr>
      <vt:lpstr>Office-teema</vt:lpstr>
      <vt:lpstr>Hämeenlinnan Insinöörit  ry </vt:lpstr>
      <vt:lpstr>1940 -luku</vt:lpstr>
      <vt:lpstr>PowerPoint-esitys</vt:lpstr>
      <vt:lpstr>Perustamiskokous 2.12.1946</vt:lpstr>
      <vt:lpstr>1950-luku</vt:lpstr>
      <vt:lpstr> Näkymä Palokunnankadulta 1960-luvulla </vt:lpstr>
      <vt:lpstr>1980-luku </vt:lpstr>
      <vt:lpstr>Retkellä Virossa</vt:lpstr>
      <vt:lpstr>PowerPoint-esitys</vt:lpstr>
      <vt:lpstr>1996 ,  50 vuotta</vt:lpstr>
      <vt:lpstr>2000-luku </vt:lpstr>
      <vt:lpstr>Insinööriliitto huolissaan maamme massairtisanomisista Noin 300 insinööriä on viime viikkojen aikana saanut kenkää. </vt:lpstr>
      <vt:lpstr>60 vuotta, v. 2006</vt:lpstr>
      <vt:lpstr>Inssisählyä</vt:lpstr>
      <vt:lpstr>Syyskokous v.2007</vt:lpstr>
      <vt:lpstr>Insinööriosaamista</vt:lpstr>
      <vt:lpstr>Teatterivierailu</vt:lpstr>
      <vt:lpstr>Insinööriosaamista</vt:lpstr>
      <vt:lpstr>Syyskokous</vt:lpstr>
      <vt:lpstr>Kunniamerkkejä</vt:lpstr>
      <vt:lpstr>IT - osaamista</vt:lpstr>
      <vt:lpstr>Työmarkkinaristeily Vanajavedellä</vt:lpstr>
      <vt:lpstr>Työmarkkina-asiaa</vt:lpstr>
      <vt:lpstr>Kotisivut </vt:lpstr>
      <vt:lpstr>Golf-kisat</vt:lpstr>
      <vt:lpstr>Kevätkokous </vt:lpstr>
      <vt:lpstr>Kevätkokous 2011</vt:lpstr>
      <vt:lpstr>65v. Juhlaristeily  v. 2011</vt:lpstr>
      <vt:lpstr>Pertti, Seija ja Matti</vt:lpstr>
      <vt:lpstr>Nautitaan seurasta</vt:lpstr>
      <vt:lpstr>Risteilyllä</vt:lpstr>
      <vt:lpstr>Ruoka maistuu…..</vt:lpstr>
      <vt:lpstr>Risteilyjatkot…..</vt:lpstr>
      <vt:lpstr>Syyskokous</vt:lpstr>
      <vt:lpstr>Insinöörien kenttälajien joukkuepiiri-  mestaruuskilpailut </vt:lpstr>
      <vt:lpstr>Hallitus Turengin Asemalla</vt:lpstr>
      <vt:lpstr>2013 Inssiolympialaiset</vt:lpstr>
      <vt:lpstr>Lautahiihto</vt:lpstr>
      <vt:lpstr>Elomessuilla 2013</vt:lpstr>
      <vt:lpstr> Rölli poppaa</vt:lpstr>
      <vt:lpstr>Engelinrantaa esitellään…</vt:lpstr>
      <vt:lpstr>Syyskokous illallinen Putkassa</vt:lpstr>
      <vt:lpstr>v. 2014</vt:lpstr>
      <vt:lpstr>Intialaisen ruoan kurssi</vt:lpstr>
      <vt:lpstr>v. 2015</vt:lpstr>
      <vt:lpstr>Syyskokous Militariassa</vt:lpstr>
      <vt:lpstr>Ruoka viipyy… </vt:lpstr>
      <vt:lpstr>v. 2016</vt:lpstr>
      <vt:lpstr>PowerPoint-esitys</vt:lpstr>
      <vt:lpstr>Kiitos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Hämeenlinnan Insinöörit ry  70 v.</dc:title>
  <dc:creator>Aulis Veteläinen</dc:creator>
  <cp:lastModifiedBy>Tiia-Maria Veteläinen</cp:lastModifiedBy>
  <cp:revision>36</cp:revision>
  <dcterms:created xsi:type="dcterms:W3CDTF">2016-04-26T08:48:40Z</dcterms:created>
  <dcterms:modified xsi:type="dcterms:W3CDTF">2016-05-18T19:14:25Z</dcterms:modified>
</cp:coreProperties>
</file>