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70" r:id="rId6"/>
    <p:sldId id="272" r:id="rId7"/>
    <p:sldId id="273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91E7E-56B0-437A-9A55-4FED6A69FA2C}" v="143" dt="2025-09-24T06:25:10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4D39-EFCD-4883-B8EB-D462B66E6B49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6E03-9C6C-4F42-BBA7-E539D64BC3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4654550"/>
            <a:ext cx="9067800" cy="69056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5DB9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1B5FAEC-CFB2-896E-4C8E-85902D760B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628" y="2404494"/>
            <a:ext cx="4700544" cy="20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2547582"/>
            <a:ext cx="4953095" cy="12266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2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122363"/>
            <a:ext cx="9067800" cy="2387600"/>
          </a:xfrm>
        </p:spPr>
        <p:txBody>
          <a:bodyPr anchor="b"/>
          <a:lstStyle>
            <a:lvl1pPr algn="ctr">
              <a:defRPr sz="6000">
                <a:solidFill>
                  <a:srgbClr val="5DB9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A335EF-4DC8-B68A-9E1A-4326E8347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3602038"/>
            <a:ext cx="9067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0BE5D942-8A95-14F7-0812-F518EFBD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9251-EB39-44C6-A1EB-91C8BC530518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6E9D31BE-8D0E-BC65-6627-489F961C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0A84A225-3A34-EF3B-F291-5042348E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7E55966-1A16-F024-3ABE-854338245F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4E8B9A-FE20-BAC2-0CD0-FAA85E4F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EB29EB-FB41-4014-AACE-48E376E6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825625"/>
            <a:ext cx="90678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4F68E1F-6D8C-CD08-CACF-380A05326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AD36923-CFDC-85AA-7BDD-F0EA4F052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9DAF4B83-C5E9-4C83-8281-E1B9C202B3F6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3869B145-E58B-6F16-A788-B7B26CB0D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13">
            <a:extLst>
              <a:ext uri="{FF2B5EF4-FFF2-40B4-BE49-F238E27FC236}">
                <a16:creationId xmlns:a16="http://schemas.microsoft.com/office/drawing/2014/main" id="{978F6E8A-D125-F300-854D-161C6ABC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B9628B9-A46C-4BD9-7719-F4602ABED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07A4E8-03FF-94D2-EDC2-E51B35CD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09738"/>
            <a:ext cx="90614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3B5E91-5DAB-FD2C-A4CB-3C46361B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4589463"/>
            <a:ext cx="9061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D66E059-CE07-3F9C-509B-EBD1652B5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28A384C-53EF-08D1-6D22-2D1A329FB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134951E-7605-4C36-922D-899E4A3C9275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B0AFDF20-DA90-9DD3-940A-725BA60C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Alatunnisteen paikkamerkki 13">
            <a:extLst>
              <a:ext uri="{FF2B5EF4-FFF2-40B4-BE49-F238E27FC236}">
                <a16:creationId xmlns:a16="http://schemas.microsoft.com/office/drawing/2014/main" id="{AB38BC10-B579-A09D-50BE-19A5C957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5A35B5D-8A64-0FAE-6763-796532E41D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6707A2-3C28-1D3E-B055-0E2BC93F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7D3D5E-F9DF-A4D1-B71D-9DFB0571C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0" y="1825625"/>
            <a:ext cx="44577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580DA4-DCA3-DBBB-D97D-5C619D5F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6100" y="1825625"/>
            <a:ext cx="445770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2EB91C-5C35-3F12-9F83-BC304F181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5D42032-0696-D74B-CE7B-C8AD1173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CD41A02A-19B3-40DE-92E6-A3B70DB18601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5E3E781-E9BA-4F6C-116A-D53132CBF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13">
            <a:extLst>
              <a:ext uri="{FF2B5EF4-FFF2-40B4-BE49-F238E27FC236}">
                <a16:creationId xmlns:a16="http://schemas.microsoft.com/office/drawing/2014/main" id="{33544172-EC6D-822C-9BE9-7C5B415A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64D2DE-1242-082A-B503-2BF1C3E76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4C0AF-482F-AD1F-2687-4AB8DE6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938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590AFA-1460-AC93-D01F-7AA3704B0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681163"/>
            <a:ext cx="44592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E587CD-AA6C-6F2F-C6D9-93AC9F30E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2505075"/>
            <a:ext cx="44592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128B13-AFBE-5E5E-9BA4-E7DA5504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6100" y="1681163"/>
            <a:ext cx="44592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458B32C-D3F4-3F00-05F2-0A411268E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6100" y="2505075"/>
            <a:ext cx="44592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5EE0C0E-5506-DA7B-9E43-DFDBACDB5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35905B04-4F9F-52B8-8F7A-BE80516A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AE29A7C-BC81-4238-A133-80AC7A776988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60B96AC-9601-9148-13D5-C7CAE492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9EB4E98-1DFC-DEC0-15EE-5EE438A3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5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E4151A8-C92A-4397-FAC0-885DB76A1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248E7-0B6B-BCB5-B97C-0169FE25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D14918-2AE6-8E0D-9669-87C41610A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D4E93E2-5C97-0739-84C8-4CA8E8132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1540A12-D47C-431E-AA57-4EC9BC36FEFA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81B7796-2AB5-C598-952F-52DE1017B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Alatunnisteen paikkamerkki 13">
            <a:extLst>
              <a:ext uri="{FF2B5EF4-FFF2-40B4-BE49-F238E27FC236}">
                <a16:creationId xmlns:a16="http://schemas.microsoft.com/office/drawing/2014/main" id="{AADBD228-78ED-9DFB-9479-C3601E86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287D81A-93F5-6D9E-2C55-62C217EBC1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8F69989-143F-8D57-2958-55DC860FD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CAC101C-D979-F948-DF1D-C0A4A508B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529D7A32-1D76-4090-8AAD-841EC7DE5087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D63B6A8-E1C8-7BA6-A76D-CA87381DF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13">
            <a:extLst>
              <a:ext uri="{FF2B5EF4-FFF2-40B4-BE49-F238E27FC236}">
                <a16:creationId xmlns:a16="http://schemas.microsoft.com/office/drawing/2014/main" id="{D4A128BE-2584-BD61-8F2A-84CB59C0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5D0ED1-368A-4E4C-E895-011EB4369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7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52772F-DBA8-B6C6-086B-369F78A6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702" y="457200"/>
            <a:ext cx="440168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D19F29-F4E8-E7F7-4CAE-5ACE4437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342" y="987425"/>
            <a:ext cx="4530045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91383F9-8DDD-E242-C5DE-01551CB8E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6702" y="2057400"/>
            <a:ext cx="440168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EACE4F0-85C7-0269-EFBA-C18B71401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739FB1F-6FB4-11B2-E40F-A0A2233F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E222382-ACEF-4A81-8F9E-2198FC40D1E5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FC031CA-7558-909D-F1C9-F71DA5E27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13">
            <a:extLst>
              <a:ext uri="{FF2B5EF4-FFF2-40B4-BE49-F238E27FC236}">
                <a16:creationId xmlns:a16="http://schemas.microsoft.com/office/drawing/2014/main" id="{9939290F-3DE8-EA64-730F-B309A52F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7E681A5-15DC-F198-B2F6-DC133DDE4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sisä-&#10;&#10;Kuvaus luotu automaattisesti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1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47125B-6A90-50B4-6200-9579AC85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557" y="457200"/>
            <a:ext cx="441118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3DAAB25-C3C0-3F5C-2E94-5C344C7CE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25344" y="987425"/>
            <a:ext cx="45300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055625-E654-7E9B-4929-F8106E7FB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0557" y="2057400"/>
            <a:ext cx="44111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4604E3-C6EA-B061-DFD1-CB635E52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F0F4DE-BAB5-B206-217B-AB8A93A7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209EA85-1B22-4FEB-BFDB-10251BF6B619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E497DA1C-F0A9-0FB2-F832-0818AE29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13">
            <a:extLst>
              <a:ext uri="{FF2B5EF4-FFF2-40B4-BE49-F238E27FC236}">
                <a16:creationId xmlns:a16="http://schemas.microsoft.com/office/drawing/2014/main" id="{FF6D7D95-B03C-D823-003B-A6518317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1AF7AD3-0E55-A2EA-C704-9ACB4EFED6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26" y="6269389"/>
            <a:ext cx="1125274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8C47A8F-9E90-2EF5-2612-367B8EFAA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1D3A61C7-9DDD-F242-68C1-9B600351D00C}"/>
              </a:ext>
            </a:extLst>
          </p:cNvPr>
          <p:cNvSpPr/>
          <p:nvPr userDrawn="1"/>
        </p:nvSpPr>
        <p:spPr>
          <a:xfrm>
            <a:off x="5054600" y="1990725"/>
            <a:ext cx="2082800" cy="287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81E468C-15C8-D070-2132-339184B2B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6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56" y="2227157"/>
            <a:ext cx="1794688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CA4DE2-E7AA-FAD2-4164-6DFE88A29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47AD4E-87A8-A96D-6D19-181F330E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50" y="3083719"/>
            <a:ext cx="6178550" cy="6905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10F690-DB12-4891-F5C2-BB8A1254D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01073" cy="68580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A58AB7-4139-49E2-53B6-ABD87D35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055" y="2227157"/>
            <a:ext cx="179469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FEDB7AE-737C-FDB6-E790-50BD6C4A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50DA8A-A396-03E3-C12D-70655ADA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69867A4E-765E-3DFB-9778-B557DC9A5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48671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252BD28-1570-4576-A6A8-37E42C15C981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A4C0ECF8-107D-1266-5E64-F1EA74734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305300" cy="365125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483FF9F0-EDB7-B438-9FFF-41B84BC98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067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A4D2E002-8971-A54B-820E-A97A140BC48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4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3" r:id="rId4"/>
    <p:sldLayoutId id="2147483664" r:id="rId5"/>
    <p:sldLayoutId id="2147483665" r:id="rId6"/>
    <p:sldLayoutId id="2147483662" r:id="rId7"/>
    <p:sldLayoutId id="2147483667" r:id="rId8"/>
    <p:sldLayoutId id="2147483668" r:id="rId9"/>
    <p:sldLayoutId id="2147483669" r:id="rId10"/>
    <p:sldLayoutId id="2147483666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9E100-499C-0F14-BC64-9EBC0F547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4654549"/>
            <a:ext cx="9067800" cy="1237367"/>
          </a:xfrm>
        </p:spPr>
        <p:txBody>
          <a:bodyPr>
            <a:normAutofit/>
          </a:bodyPr>
          <a:lstStyle/>
          <a:p>
            <a:r>
              <a:rPr lang="fi-FI" dirty="0"/>
              <a:t>Työsuojeluvaltuutetun tehtävät</a:t>
            </a:r>
          </a:p>
        </p:txBody>
      </p:sp>
    </p:spTree>
    <p:extLst>
      <p:ext uri="{BB962C8B-B14F-4D97-AF65-F5344CB8AC3E}">
        <p14:creationId xmlns:p14="http://schemas.microsoft.com/office/powerpoint/2010/main" val="349017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83092A-9E32-4FD4-A143-DFED8234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9251-EB39-44C6-A1EB-91C8BC530518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E4AEFA-39FF-4EC9-931B-DDC47DB4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40" tIns="45720" rIns="91440" bIns="45720" anchor="t"/>
          <a:lstStyle/>
          <a:p>
            <a:r>
              <a:rPr lang="fi-FI" dirty="0"/>
              <a:t>TYÖSUOJELU tiimi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DEDBAE-072E-4A63-916D-F02F4911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2E002-8971-A54B-820E-A97A140BC48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71AD1E-1FD9-3472-DAEF-6C359A2862A2}"/>
              </a:ext>
            </a:extLst>
          </p:cNvPr>
          <p:cNvSpPr/>
          <p:nvPr/>
        </p:nvSpPr>
        <p:spPr>
          <a:xfrm>
            <a:off x="3348711" y="2923333"/>
            <a:ext cx="5551874" cy="10006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TYÖSUOJELUVALTUUTETTU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FCB25B-5D01-4F44-DA3D-537B1B0FB424}"/>
              </a:ext>
            </a:extLst>
          </p:cNvPr>
          <p:cNvSpPr/>
          <p:nvPr/>
        </p:nvSpPr>
        <p:spPr>
          <a:xfrm>
            <a:off x="7342616" y="2244335"/>
            <a:ext cx="1997723" cy="9143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Yhteistyössä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toimijana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E43FE3-0C38-0DEF-4F14-7BBBFC28FA34}"/>
              </a:ext>
            </a:extLst>
          </p:cNvPr>
          <p:cNvSpPr/>
          <p:nvPr/>
        </p:nvSpPr>
        <p:spPr>
          <a:xfrm>
            <a:off x="5926035" y="1319003"/>
            <a:ext cx="2511845" cy="80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Osallistuu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työhyvinvoinnin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työturvallisuuden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työterveyshuollon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toimintasuunnitelman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laadintaan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766BC3-23F1-2C51-8245-7AD4D125A50F}"/>
              </a:ext>
            </a:extLst>
          </p:cNvPr>
          <p:cNvSpPr/>
          <p:nvPr/>
        </p:nvSpPr>
        <p:spPr>
          <a:xfrm>
            <a:off x="7531695" y="338962"/>
            <a:ext cx="1658037" cy="923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Tekee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yhteistyötä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työturvallisuusasioissa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eri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asiantuntijoiden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toimijoiden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kanssa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42EEAC-312D-D866-0E20-D3A869DE1181}"/>
              </a:ext>
            </a:extLst>
          </p:cNvPr>
          <p:cNvSpPr/>
          <p:nvPr/>
        </p:nvSpPr>
        <p:spPr>
          <a:xfrm>
            <a:off x="9356122" y="538401"/>
            <a:ext cx="2346591" cy="914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Tekee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yhteistyötä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työntekijöiden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työnantajan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edustajioen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kanssa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työhyvinvointiin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työsuojeluun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liittyvissä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asioissa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F8064B-1397-30EB-D96D-D29B1526A73A}"/>
              </a:ext>
            </a:extLst>
          </p:cNvPr>
          <p:cNvSpPr/>
          <p:nvPr/>
        </p:nvSpPr>
        <p:spPr>
          <a:xfrm>
            <a:off x="9359142" y="1610128"/>
            <a:ext cx="2640374" cy="877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Osallistuu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työturvallisuuden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työkyvyn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dirty="0" err="1">
                <a:solidFill>
                  <a:schemeClr val="tx1"/>
                </a:solidFill>
              </a:rPr>
              <a:t>työhyvinvoinnin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ohjeiden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dirty="0" err="1">
                <a:solidFill>
                  <a:schemeClr val="tx1"/>
                </a:solidFill>
              </a:rPr>
              <a:t>toimintamallien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kehittämiseen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dirty="0" err="1">
                <a:solidFill>
                  <a:schemeClr val="tx1"/>
                </a:solidFill>
              </a:rPr>
              <a:t>hankkeisiin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86A854-30E5-AAD9-FEE0-A01FF6644B49}"/>
              </a:ext>
            </a:extLst>
          </p:cNvPr>
          <p:cNvSpPr/>
          <p:nvPr/>
        </p:nvSpPr>
        <p:spPr>
          <a:xfrm>
            <a:off x="9654495" y="2704809"/>
            <a:ext cx="1547869" cy="923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Toimii </a:t>
            </a:r>
            <a:r>
              <a:rPr lang="en-US" sz="1100" err="1">
                <a:solidFill>
                  <a:schemeClr val="tx1"/>
                </a:solidFill>
              </a:rPr>
              <a:t>pyydettäessä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tukena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työterveysneuvotteluissa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2BE8A-96CA-5C62-ADCF-68B2FC0B682A}"/>
              </a:ext>
            </a:extLst>
          </p:cNvPr>
          <p:cNvSpPr/>
          <p:nvPr/>
        </p:nvSpPr>
        <p:spPr>
          <a:xfrm>
            <a:off x="7043306" y="3769411"/>
            <a:ext cx="2309867" cy="9143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err="1"/>
              <a:t>Henkilöstön</a:t>
            </a:r>
            <a:r>
              <a:rPr lang="en-US" b="1" dirty="0"/>
              <a:t> </a:t>
            </a:r>
            <a:r>
              <a:rPr lang="en-US" b="1" err="1"/>
              <a:t>näkemysten</a:t>
            </a:r>
            <a:r>
              <a:rPr lang="en-US" b="1" dirty="0"/>
              <a:t> </a:t>
            </a:r>
            <a:r>
              <a:rPr lang="en-US" b="1" err="1"/>
              <a:t>esiin</a:t>
            </a:r>
            <a:r>
              <a:rPr lang="en-US" b="1" dirty="0"/>
              <a:t> </a:t>
            </a:r>
            <a:r>
              <a:rPr lang="en-US" b="1" err="1"/>
              <a:t>tuoja</a:t>
            </a:r>
            <a:endParaRPr lang="en-US" b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86CD9F-E18B-C084-9B94-8C20E2E11737}"/>
              </a:ext>
            </a:extLst>
          </p:cNvPr>
          <p:cNvSpPr/>
          <p:nvPr/>
        </p:nvSpPr>
        <p:spPr>
          <a:xfrm>
            <a:off x="9351049" y="4226030"/>
            <a:ext cx="2750543" cy="8593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Seuraa</a:t>
            </a:r>
            <a:r>
              <a:rPr lang="en-US" sz="1100" dirty="0"/>
              <a:t> </a:t>
            </a:r>
            <a:r>
              <a:rPr lang="en-US" sz="1100" dirty="0" err="1"/>
              <a:t>oman</a:t>
            </a:r>
            <a:r>
              <a:rPr lang="en-US" sz="1100" dirty="0"/>
              <a:t> </a:t>
            </a:r>
            <a:r>
              <a:rPr lang="en-US" sz="1100" dirty="0" err="1"/>
              <a:t>alueensa</a:t>
            </a:r>
            <a:r>
              <a:rPr lang="en-US" sz="1100" dirty="0"/>
              <a:t> </a:t>
            </a:r>
            <a:r>
              <a:rPr lang="en-US" sz="1100" dirty="0" err="1"/>
              <a:t>työsuojeluilmoituksia</a:t>
            </a:r>
            <a:r>
              <a:rPr lang="en-US" sz="1100" dirty="0"/>
              <a:t>. </a:t>
            </a:r>
            <a:r>
              <a:rPr lang="en-US" sz="1100" dirty="0" err="1"/>
              <a:t>Välittää</a:t>
            </a:r>
            <a:r>
              <a:rPr lang="en-US" sz="1100" dirty="0"/>
              <a:t> </a:t>
            </a:r>
            <a:r>
              <a:rPr lang="en-US" sz="1100" dirty="0" err="1"/>
              <a:t>työturvallisuudesta</a:t>
            </a:r>
            <a:r>
              <a:rPr lang="en-US" sz="1100" dirty="0"/>
              <a:t> </a:t>
            </a:r>
            <a:r>
              <a:rPr lang="en-US" sz="1100" dirty="0" err="1"/>
              <a:t>koottua</a:t>
            </a:r>
            <a:r>
              <a:rPr lang="en-US" sz="1100" dirty="0"/>
              <a:t> </a:t>
            </a:r>
            <a:r>
              <a:rPr lang="en-US" sz="1100" dirty="0" err="1"/>
              <a:t>tietoa</a:t>
            </a:r>
            <a:r>
              <a:rPr lang="en-US" sz="1100" dirty="0"/>
              <a:t> </a:t>
            </a:r>
            <a:r>
              <a:rPr lang="en-US" sz="1100" dirty="0" err="1"/>
              <a:t>työsuojelutoimikuntaan</a:t>
            </a:r>
            <a:r>
              <a:rPr lang="en-US" sz="1100" dirty="0"/>
              <a:t> ja </a:t>
            </a:r>
            <a:r>
              <a:rPr lang="en-US" sz="1100" dirty="0" err="1"/>
              <a:t>työnantajan</a:t>
            </a:r>
            <a:r>
              <a:rPr lang="en-US" sz="1100" dirty="0"/>
              <a:t> </a:t>
            </a:r>
            <a:r>
              <a:rPr lang="en-US" sz="1100" dirty="0" err="1"/>
              <a:t>edustajille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3A07C8-C5CE-C442-7C08-1E14A46B90E2}"/>
              </a:ext>
            </a:extLst>
          </p:cNvPr>
          <p:cNvSpPr/>
          <p:nvPr/>
        </p:nvSpPr>
        <p:spPr>
          <a:xfrm>
            <a:off x="8194189" y="5269627"/>
            <a:ext cx="3319748" cy="9143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Osallistuu</a:t>
            </a:r>
            <a:r>
              <a:rPr lang="en-US" sz="1100" dirty="0"/>
              <a:t> </a:t>
            </a:r>
            <a:r>
              <a:rPr lang="en-US" sz="1100" dirty="0" err="1"/>
              <a:t>työsuojelutoimikunnan</a:t>
            </a:r>
            <a:r>
              <a:rPr lang="en-US" sz="1100" dirty="0"/>
              <a:t>, </a:t>
            </a:r>
            <a:r>
              <a:rPr lang="en-US" sz="1100" dirty="0" err="1"/>
              <a:t>sisäilmaryhmän</a:t>
            </a:r>
            <a:r>
              <a:rPr lang="en-US" sz="1100" dirty="0"/>
              <a:t>, </a:t>
            </a:r>
            <a:r>
              <a:rPr lang="en-US" sz="1100" dirty="0" err="1"/>
              <a:t>kiinteistöryhmän</a:t>
            </a:r>
            <a:r>
              <a:rPr lang="en-US" sz="1100" dirty="0"/>
              <a:t>, </a:t>
            </a:r>
            <a:r>
              <a:rPr lang="en-US" sz="1100" dirty="0" err="1"/>
              <a:t>yhteistoimintaryhmän</a:t>
            </a:r>
            <a:r>
              <a:rPr lang="en-US" sz="1100" dirty="0"/>
              <a:t> </a:t>
            </a:r>
            <a:r>
              <a:rPr lang="en-US" sz="1100" dirty="0" err="1"/>
              <a:t>kokouksiin</a:t>
            </a:r>
            <a:r>
              <a:rPr lang="en-US" sz="1100" dirty="0"/>
              <a:t>. </a:t>
            </a:r>
            <a:r>
              <a:rPr lang="en-US" sz="1100" dirty="0" err="1"/>
              <a:t>Osallistuu</a:t>
            </a:r>
            <a:r>
              <a:rPr lang="en-US" sz="1100" dirty="0"/>
              <a:t> </a:t>
            </a:r>
            <a:r>
              <a:rPr lang="en-US" sz="1100" dirty="0" err="1"/>
              <a:t>tarvittaessa</a:t>
            </a:r>
            <a:r>
              <a:rPr lang="en-US" sz="1100" dirty="0"/>
              <a:t> </a:t>
            </a:r>
            <a:r>
              <a:rPr lang="en-US" sz="1100" dirty="0" err="1"/>
              <a:t>muihin</a:t>
            </a:r>
            <a:r>
              <a:rPr lang="en-US" sz="1100" dirty="0"/>
              <a:t> </a:t>
            </a:r>
            <a:r>
              <a:rPr lang="en-US" sz="1100" dirty="0" err="1"/>
              <a:t>työryhmiin</a:t>
            </a:r>
            <a:r>
              <a:rPr lang="en-US" sz="1100" dirty="0"/>
              <a:t>, </a:t>
            </a:r>
            <a:r>
              <a:rPr lang="en-US" sz="1100" dirty="0" err="1"/>
              <a:t>joissa</a:t>
            </a:r>
            <a:r>
              <a:rPr lang="en-US" sz="1100" dirty="0"/>
              <a:t> </a:t>
            </a:r>
            <a:r>
              <a:rPr lang="en-US" sz="1100" dirty="0" err="1"/>
              <a:t>käsitellään</a:t>
            </a:r>
            <a:r>
              <a:rPr lang="en-US" sz="1100" dirty="0"/>
              <a:t> </a:t>
            </a:r>
            <a:r>
              <a:rPr lang="en-US" sz="1100" dirty="0" err="1"/>
              <a:t>työhyvinvointi</a:t>
            </a:r>
            <a:r>
              <a:rPr lang="en-US" sz="1100" dirty="0"/>
              <a:t>- ja </a:t>
            </a:r>
            <a:r>
              <a:rPr lang="en-US" sz="1100" dirty="0" err="1"/>
              <a:t>työturvallisuusasioita</a:t>
            </a:r>
            <a:endParaRPr lang="en-US" sz="11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D1106A-CFAE-0E64-8C1E-509409AF2509}"/>
              </a:ext>
            </a:extLst>
          </p:cNvPr>
          <p:cNvSpPr/>
          <p:nvPr/>
        </p:nvSpPr>
        <p:spPr>
          <a:xfrm>
            <a:off x="5571175" y="4860728"/>
            <a:ext cx="2465830" cy="10047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Välittää</a:t>
            </a:r>
            <a:r>
              <a:rPr lang="en-US" sz="1100" dirty="0"/>
              <a:t> </a:t>
            </a:r>
            <a:r>
              <a:rPr lang="en-US" sz="1100" dirty="0" err="1"/>
              <a:t>eri</a:t>
            </a:r>
            <a:r>
              <a:rPr lang="en-US" sz="1100" dirty="0"/>
              <a:t> </a:t>
            </a:r>
            <a:r>
              <a:rPr lang="en-US" sz="1100" dirty="0" err="1"/>
              <a:t>tavoin</a:t>
            </a:r>
            <a:r>
              <a:rPr lang="en-US" sz="1100" dirty="0"/>
              <a:t> </a:t>
            </a:r>
            <a:r>
              <a:rPr lang="en-US" sz="1100" dirty="0" err="1"/>
              <a:t>saamaansa</a:t>
            </a:r>
            <a:r>
              <a:rPr lang="en-US" sz="1100" dirty="0"/>
              <a:t> </a:t>
            </a:r>
            <a:r>
              <a:rPr lang="en-US" sz="1100" dirty="0" err="1"/>
              <a:t>työhyvinvointiin</a:t>
            </a:r>
            <a:r>
              <a:rPr lang="en-US" sz="1100" dirty="0"/>
              <a:t> ja </a:t>
            </a:r>
            <a:r>
              <a:rPr lang="en-US" sz="1100" dirty="0" err="1"/>
              <a:t>työturvallisuuteen</a:t>
            </a:r>
            <a:r>
              <a:rPr lang="en-US" sz="1100" dirty="0"/>
              <a:t> </a:t>
            </a:r>
            <a:r>
              <a:rPr lang="en-US" sz="1100" dirty="0" err="1"/>
              <a:t>liittyvää</a:t>
            </a:r>
            <a:r>
              <a:rPr lang="en-US" sz="1100" dirty="0"/>
              <a:t> </a:t>
            </a:r>
            <a:r>
              <a:rPr lang="en-US" sz="1100" dirty="0" err="1"/>
              <a:t>tietoa</a:t>
            </a:r>
            <a:r>
              <a:rPr lang="en-US" sz="1100" dirty="0"/>
              <a:t> </a:t>
            </a:r>
            <a:r>
              <a:rPr lang="en-US" sz="1100" dirty="0" err="1"/>
              <a:t>aktiivisesti</a:t>
            </a:r>
            <a:r>
              <a:rPr lang="en-US" sz="1100" dirty="0"/>
              <a:t> </a:t>
            </a:r>
            <a:r>
              <a:rPr lang="en-US" sz="1100" dirty="0" err="1"/>
              <a:t>eteenpäin</a:t>
            </a:r>
            <a:r>
              <a:rPr lang="en-US" sz="1100" dirty="0"/>
              <a:t> </a:t>
            </a:r>
            <a:r>
              <a:rPr lang="en-US" sz="1100" dirty="0" err="1"/>
              <a:t>organisaatiossa</a:t>
            </a:r>
            <a:r>
              <a:rPr lang="en-US" sz="1100" dirty="0"/>
              <a:t> </a:t>
            </a:r>
            <a:r>
              <a:rPr lang="en-US" sz="1100" dirty="0" err="1"/>
              <a:t>työnantajan</a:t>
            </a:r>
            <a:r>
              <a:rPr lang="en-US" sz="1100" dirty="0"/>
              <a:t> </a:t>
            </a:r>
            <a:r>
              <a:rPr lang="en-US" sz="1100" dirty="0" err="1"/>
              <a:t>edustajille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9E2DF6-6CAC-32A0-814D-1C71EB24A4E7}"/>
              </a:ext>
            </a:extLst>
          </p:cNvPr>
          <p:cNvSpPr/>
          <p:nvPr/>
        </p:nvSpPr>
        <p:spPr>
          <a:xfrm>
            <a:off x="2562126" y="3768086"/>
            <a:ext cx="2826065" cy="8856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Työturvallisuuden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osaaja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5C9DDC-3FF9-8432-6C54-7D137894CED9}"/>
              </a:ext>
            </a:extLst>
          </p:cNvPr>
          <p:cNvSpPr/>
          <p:nvPr/>
        </p:nvSpPr>
        <p:spPr>
          <a:xfrm>
            <a:off x="2965893" y="1827167"/>
            <a:ext cx="3127280" cy="11520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/>
              <a:t>Työyhteisön</a:t>
            </a:r>
            <a:r>
              <a:rPr lang="en-US" b="1" dirty="0"/>
              <a:t> </a:t>
            </a:r>
            <a:r>
              <a:rPr lang="en-US" b="1" dirty="0" err="1"/>
              <a:t>toimivuuden</a:t>
            </a:r>
            <a:r>
              <a:rPr lang="en-US" b="1" dirty="0"/>
              <a:t> ja </a:t>
            </a:r>
            <a:r>
              <a:rPr lang="en-US" b="1" dirty="0" err="1"/>
              <a:t>muutoksen</a:t>
            </a:r>
            <a:r>
              <a:rPr lang="en-US" b="1" dirty="0"/>
              <a:t> </a:t>
            </a:r>
            <a:r>
              <a:rPr lang="en-US" b="1" dirty="0" err="1"/>
              <a:t>tukijana</a:t>
            </a:r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9F44D7-18C8-36C2-CBB6-42EC0E9F05C9}"/>
              </a:ext>
            </a:extLst>
          </p:cNvPr>
          <p:cNvSpPr/>
          <p:nvPr/>
        </p:nvSpPr>
        <p:spPr>
          <a:xfrm>
            <a:off x="5407204" y="4077953"/>
            <a:ext cx="1336712" cy="5838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Oikeus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keskeyttää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vaarallinen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323E1D-8543-A8AE-BDBA-56FAEFA43E12}"/>
              </a:ext>
            </a:extLst>
          </p:cNvPr>
          <p:cNvSpPr/>
          <p:nvPr/>
        </p:nvSpPr>
        <p:spPr>
          <a:xfrm>
            <a:off x="3746822" y="4713342"/>
            <a:ext cx="1658037" cy="8593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Edistää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toiminnallaan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henkilöstön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terveyttä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err="1">
                <a:solidFill>
                  <a:schemeClr val="tx1"/>
                </a:solidFill>
              </a:rPr>
              <a:t>turvallisuutta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työkykyä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91D255-3F4E-575E-F726-3EC632286B5E}"/>
              </a:ext>
            </a:extLst>
          </p:cNvPr>
          <p:cNvSpPr/>
          <p:nvPr/>
        </p:nvSpPr>
        <p:spPr>
          <a:xfrm>
            <a:off x="2437582" y="5727588"/>
            <a:ext cx="1832470" cy="6022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Toimii </a:t>
            </a:r>
            <a:r>
              <a:rPr lang="en-US" sz="1100" err="1">
                <a:solidFill>
                  <a:schemeClr val="tx1"/>
                </a:solidFill>
              </a:rPr>
              <a:t>tiedon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välitääjänä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kehittäjänä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työolosuhteisiin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liittyvissä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asioissa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95B551-83AC-0299-89AB-865B44CC3282}"/>
              </a:ext>
            </a:extLst>
          </p:cNvPr>
          <p:cNvSpPr/>
          <p:nvPr/>
        </p:nvSpPr>
        <p:spPr>
          <a:xfrm>
            <a:off x="1543207" y="4654022"/>
            <a:ext cx="1658037" cy="8593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Pitää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yllä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osaamistaan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perehtyy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työsuojelua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koskeviin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säännöksiin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asetuksiin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AFD46C-008E-B3A1-AA62-C02E39244A50}"/>
              </a:ext>
            </a:extLst>
          </p:cNvPr>
          <p:cNvSpPr/>
          <p:nvPr/>
        </p:nvSpPr>
        <p:spPr>
          <a:xfrm>
            <a:off x="624893" y="3079407"/>
            <a:ext cx="2576109" cy="785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err="1">
                <a:solidFill>
                  <a:schemeClr val="tx1"/>
                </a:solidFill>
              </a:rPr>
              <a:t>Osallistuu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työsuojelun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edustajana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vakavien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tapaturmien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tutkintaan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err="1">
                <a:solidFill>
                  <a:schemeClr val="tx1"/>
                </a:solidFill>
              </a:rPr>
              <a:t>uudisrakennussuunniteluun</a:t>
            </a:r>
            <a:r>
              <a:rPr lang="en-US" sz="1100" dirty="0">
                <a:solidFill>
                  <a:schemeClr val="tx1"/>
                </a:solidFill>
              </a:rPr>
              <a:t> ja </a:t>
            </a:r>
            <a:r>
              <a:rPr lang="en-US" sz="1100" err="1">
                <a:solidFill>
                  <a:schemeClr val="tx1"/>
                </a:solidFill>
              </a:rPr>
              <a:t>remonttihankkeisiin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C32279-BB50-2112-D646-BCB21225D8CC}"/>
              </a:ext>
            </a:extLst>
          </p:cNvPr>
          <p:cNvSpPr/>
          <p:nvPr/>
        </p:nvSpPr>
        <p:spPr>
          <a:xfrm>
            <a:off x="3408222" y="1108572"/>
            <a:ext cx="2337410" cy="5747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Opastaa</a:t>
            </a:r>
            <a:r>
              <a:rPr lang="en-US" sz="1100" dirty="0"/>
              <a:t> ja </a:t>
            </a:r>
            <a:r>
              <a:rPr lang="en-US" sz="1100" dirty="0" err="1"/>
              <a:t>tukee</a:t>
            </a:r>
            <a:r>
              <a:rPr lang="en-US" sz="1100" dirty="0"/>
              <a:t> </a:t>
            </a:r>
            <a:r>
              <a:rPr lang="en-US" sz="1100" dirty="0" err="1"/>
              <a:t>työn</a:t>
            </a:r>
            <a:r>
              <a:rPr lang="en-US" sz="1100" dirty="0"/>
              <a:t> </a:t>
            </a:r>
            <a:r>
              <a:rPr lang="en-US" sz="1100" dirty="0" err="1"/>
              <a:t>vaarojen</a:t>
            </a:r>
            <a:r>
              <a:rPr lang="en-US" sz="1100" dirty="0"/>
              <a:t>, </a:t>
            </a:r>
            <a:r>
              <a:rPr lang="en-US" sz="1100" dirty="0" err="1"/>
              <a:t>haittojen</a:t>
            </a:r>
            <a:r>
              <a:rPr lang="en-US" sz="1100" dirty="0"/>
              <a:t> ja </a:t>
            </a:r>
            <a:r>
              <a:rPr lang="en-US" sz="1100" dirty="0" err="1"/>
              <a:t>kuormittavuuden</a:t>
            </a:r>
            <a:r>
              <a:rPr lang="en-US" sz="1100" dirty="0"/>
              <a:t> </a:t>
            </a:r>
            <a:r>
              <a:rPr lang="en-US" sz="1100" dirty="0" err="1"/>
              <a:t>arvioinnissa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48F121-C1C9-888A-DF98-306648252E4B}"/>
              </a:ext>
            </a:extLst>
          </p:cNvPr>
          <p:cNvSpPr/>
          <p:nvPr/>
        </p:nvSpPr>
        <p:spPr>
          <a:xfrm>
            <a:off x="1545019" y="48923"/>
            <a:ext cx="2842350" cy="9694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Osallistuu</a:t>
            </a:r>
            <a:r>
              <a:rPr lang="en-US" sz="1100" dirty="0"/>
              <a:t> </a:t>
            </a:r>
            <a:r>
              <a:rPr lang="en-US" sz="1100" dirty="0" err="1"/>
              <a:t>työterveyshuollon</a:t>
            </a:r>
            <a:r>
              <a:rPr lang="en-US" sz="1100" dirty="0"/>
              <a:t> </a:t>
            </a:r>
            <a:r>
              <a:rPr lang="en-US" sz="1100" dirty="0" err="1"/>
              <a:t>työpaikkaselvityksiin</a:t>
            </a:r>
            <a:r>
              <a:rPr lang="en-US" sz="1100" dirty="0"/>
              <a:t>. </a:t>
            </a:r>
            <a:r>
              <a:rPr lang="en-US" sz="1100" dirty="0" err="1"/>
              <a:t>Tekee</a:t>
            </a:r>
            <a:r>
              <a:rPr lang="en-US" sz="1100" dirty="0"/>
              <a:t> </a:t>
            </a:r>
            <a:r>
              <a:rPr lang="en-US" sz="1100" dirty="0" err="1"/>
              <a:t>työpaikkakäyntejä</a:t>
            </a:r>
            <a:r>
              <a:rPr lang="en-US" sz="1100" dirty="0"/>
              <a:t> ja </a:t>
            </a:r>
            <a:r>
              <a:rPr lang="en-US" sz="1100" dirty="0" err="1"/>
              <a:t>osallistuu</a:t>
            </a:r>
            <a:r>
              <a:rPr lang="en-US" sz="1100" dirty="0"/>
              <a:t> </a:t>
            </a:r>
            <a:r>
              <a:rPr lang="en-US" sz="1100" dirty="0" err="1"/>
              <a:t>tarvittaessa</a:t>
            </a:r>
            <a:r>
              <a:rPr lang="en-US" sz="1100" dirty="0"/>
              <a:t> </a:t>
            </a:r>
            <a:r>
              <a:rPr lang="en-US" sz="1100" dirty="0" err="1"/>
              <a:t>viranomaisten</a:t>
            </a:r>
            <a:r>
              <a:rPr lang="en-US" sz="1100" dirty="0"/>
              <a:t> </a:t>
            </a:r>
            <a:r>
              <a:rPr lang="en-US" sz="1100" dirty="0" err="1"/>
              <a:t>tarkastuskäynteihin</a:t>
            </a:r>
            <a:r>
              <a:rPr lang="en-US" sz="1100" dirty="0"/>
              <a:t>. </a:t>
            </a:r>
            <a:r>
              <a:rPr lang="en-US" sz="1100" dirty="0" err="1"/>
              <a:t>Seuraa</a:t>
            </a:r>
            <a:r>
              <a:rPr lang="en-US" sz="1100" dirty="0"/>
              <a:t> </a:t>
            </a:r>
            <a:r>
              <a:rPr lang="en-US" sz="1100" dirty="0" err="1"/>
              <a:t>tehtyjen</a:t>
            </a:r>
            <a:r>
              <a:rPr lang="en-US" sz="1100" dirty="0"/>
              <a:t> </a:t>
            </a:r>
            <a:r>
              <a:rPr lang="en-US" sz="1100" dirty="0" err="1"/>
              <a:t>toimenpiteiden</a:t>
            </a:r>
            <a:r>
              <a:rPr lang="en-US" sz="1100" dirty="0"/>
              <a:t> </a:t>
            </a:r>
            <a:r>
              <a:rPr lang="en-US" sz="1100" dirty="0" err="1"/>
              <a:t>toteutumista</a:t>
            </a:r>
            <a:r>
              <a:rPr lang="en-US" sz="1100" dirty="0"/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2BAB6A-46CC-0CD4-F722-1054729B4895}"/>
              </a:ext>
            </a:extLst>
          </p:cNvPr>
          <p:cNvSpPr/>
          <p:nvPr/>
        </p:nvSpPr>
        <p:spPr>
          <a:xfrm>
            <a:off x="1780336" y="1106277"/>
            <a:ext cx="1566229" cy="94194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Pitää</a:t>
            </a:r>
            <a:r>
              <a:rPr lang="en-US" sz="1100" dirty="0"/>
              <a:t> </a:t>
            </a:r>
            <a:r>
              <a:rPr lang="en-US" sz="1100" dirty="0" err="1"/>
              <a:t>työturvllisuuteen</a:t>
            </a:r>
            <a:r>
              <a:rPr lang="en-US" sz="1100" dirty="0"/>
              <a:t> ja </a:t>
            </a:r>
            <a:r>
              <a:rPr lang="en-US" sz="1100" dirty="0" err="1"/>
              <a:t>työhyvinvointiin</a:t>
            </a:r>
            <a:r>
              <a:rPr lang="en-US" sz="1100" dirty="0"/>
              <a:t> </a:t>
            </a:r>
            <a:r>
              <a:rPr lang="en-US" sz="1100" dirty="0" err="1"/>
              <a:t>liittyvää</a:t>
            </a:r>
            <a:r>
              <a:rPr lang="en-US" sz="1100" dirty="0"/>
              <a:t> </a:t>
            </a:r>
            <a:r>
              <a:rPr lang="en-US" sz="1100" dirty="0" err="1"/>
              <a:t>koulutusta</a:t>
            </a:r>
            <a:r>
              <a:rPr lang="en-US" sz="1100" dirty="0"/>
              <a:t>, </a:t>
            </a:r>
            <a:r>
              <a:rPr lang="en-US" sz="1100" dirty="0" err="1"/>
              <a:t>ohjausta</a:t>
            </a:r>
            <a:r>
              <a:rPr lang="en-US" sz="1100" dirty="0"/>
              <a:t> ja </a:t>
            </a:r>
            <a:r>
              <a:rPr lang="en-US" sz="1100" dirty="0" err="1"/>
              <a:t>valmennusta</a:t>
            </a:r>
            <a:r>
              <a:rPr lang="en-US" sz="1100" dirty="0"/>
              <a:t>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E3880E-E0EE-3422-0D1C-E957A5A2E214}"/>
              </a:ext>
            </a:extLst>
          </p:cNvPr>
          <p:cNvSpPr/>
          <p:nvPr/>
        </p:nvSpPr>
        <p:spPr>
          <a:xfrm>
            <a:off x="988740" y="2113257"/>
            <a:ext cx="1860013" cy="8593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Seuraa</a:t>
            </a:r>
            <a:r>
              <a:rPr lang="en-US" sz="1100" dirty="0"/>
              <a:t> ja </a:t>
            </a:r>
            <a:r>
              <a:rPr lang="en-US" sz="1100" dirty="0" err="1"/>
              <a:t>perehtyy</a:t>
            </a:r>
            <a:r>
              <a:rPr lang="en-US" sz="1100" dirty="0"/>
              <a:t> </a:t>
            </a:r>
            <a:r>
              <a:rPr lang="en-US" sz="1100" dirty="0" err="1"/>
              <a:t>työpaikan</a:t>
            </a:r>
            <a:r>
              <a:rPr lang="en-US" sz="1100" dirty="0"/>
              <a:t> </a:t>
            </a:r>
            <a:r>
              <a:rPr lang="en-US" sz="1100" dirty="0" err="1"/>
              <a:t>turvallisuuteen</a:t>
            </a:r>
            <a:r>
              <a:rPr lang="en-US" sz="1100" dirty="0"/>
              <a:t> ja </a:t>
            </a:r>
            <a:r>
              <a:rPr lang="en-US" sz="1100" dirty="0" err="1"/>
              <a:t>terveellisyyteen</a:t>
            </a:r>
            <a:r>
              <a:rPr lang="en-US" sz="1100" dirty="0"/>
              <a:t>. Hyödyntää </a:t>
            </a:r>
            <a:r>
              <a:rPr lang="en-US" sz="1100" dirty="0" err="1"/>
              <a:t>eri</a:t>
            </a:r>
            <a:r>
              <a:rPr lang="en-US" sz="1100" dirty="0"/>
              <a:t> </a:t>
            </a:r>
            <a:r>
              <a:rPr lang="en-US" sz="1100" dirty="0" err="1"/>
              <a:t>tietolähteitä</a:t>
            </a:r>
            <a:r>
              <a:rPr lang="en-US" sz="1100" dirty="0"/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F8CE9C-9367-F71D-214C-22024FFDB411}"/>
              </a:ext>
            </a:extLst>
          </p:cNvPr>
          <p:cNvSpPr/>
          <p:nvPr/>
        </p:nvSpPr>
        <p:spPr>
          <a:xfrm>
            <a:off x="4578765" y="107872"/>
            <a:ext cx="1988542" cy="9235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Auttaa</a:t>
            </a:r>
            <a:r>
              <a:rPr lang="en-US" sz="1100" dirty="0"/>
              <a:t> </a:t>
            </a:r>
            <a:r>
              <a:rPr lang="en-US" sz="1100" dirty="0" err="1"/>
              <a:t>löytämään</a:t>
            </a:r>
            <a:r>
              <a:rPr lang="en-US" sz="1100" dirty="0"/>
              <a:t> </a:t>
            </a:r>
            <a:r>
              <a:rPr lang="en-US" sz="1100" dirty="0" err="1"/>
              <a:t>tukea</a:t>
            </a:r>
            <a:r>
              <a:rPr lang="en-US" sz="1100" dirty="0"/>
              <a:t> </a:t>
            </a:r>
            <a:r>
              <a:rPr lang="en-US" sz="1100" dirty="0" err="1"/>
              <a:t>työyhteisön</a:t>
            </a:r>
            <a:r>
              <a:rPr lang="en-US" sz="1100" dirty="0"/>
              <a:t> </a:t>
            </a:r>
            <a:r>
              <a:rPr lang="en-US" sz="1100" dirty="0" err="1"/>
              <a:t>toimivuuden</a:t>
            </a:r>
            <a:r>
              <a:rPr lang="en-US" sz="1100" dirty="0"/>
              <a:t> ja </a:t>
            </a:r>
            <a:r>
              <a:rPr lang="en-US" sz="1100" dirty="0" err="1"/>
              <a:t>ongelmatilanteiden</a:t>
            </a:r>
            <a:r>
              <a:rPr lang="en-US" sz="1100" dirty="0"/>
              <a:t> </a:t>
            </a:r>
            <a:r>
              <a:rPr lang="en-US" sz="1100" dirty="0" err="1"/>
              <a:t>ratkaisemiseksi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04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376283-A304-E982-6A22-327FEC05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7764379" cy="563563"/>
          </a:xfrm>
        </p:spPr>
        <p:txBody>
          <a:bodyPr>
            <a:normAutofit fontScale="90000"/>
          </a:bodyPr>
          <a:lstStyle/>
          <a:p>
            <a:r>
              <a:rPr lang="fi-FI" dirty="0"/>
              <a:t>Tehtävät ja oikeudet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2B634-EA84-4B26-612E-C9E907E8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02A-19B3-40DE-92E6-A3B70DB18601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F9CFF3-430E-773C-98B8-960175F7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D2E002-8971-A54B-820E-A97A140BC48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2E78E1A-5DAD-F233-D8C5-E8EE0C5F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40" tIns="45720" rIns="91440" bIns="45720" anchor="t"/>
          <a:lstStyle/>
          <a:p>
            <a:r>
              <a:rPr lang="fi-FI" dirty="0"/>
              <a:t>TYÖSUOJELU tiimi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CAF8DED-EE66-D9C2-4C8D-6458A7340743}"/>
              </a:ext>
            </a:extLst>
          </p:cNvPr>
          <p:cNvSpPr txBox="1"/>
          <p:nvPr/>
        </p:nvSpPr>
        <p:spPr>
          <a:xfrm>
            <a:off x="1804077" y="1164454"/>
            <a:ext cx="10124128" cy="49475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482"/>
              </a:lnSpc>
            </a:pPr>
            <a:r>
              <a:rPr lang="fi-FI" sz="1600" b="1" dirty="0">
                <a:latin typeface="Aptos"/>
                <a:cs typeface="Segoe UI"/>
              </a:rPr>
              <a:t>TYÖSUOJELU </a:t>
            </a:r>
            <a:r>
              <a:rPr lang="fi-FI" sz="1100" dirty="0">
                <a:latin typeface="Aptos"/>
                <a:cs typeface="Segoe UI"/>
              </a:rPr>
              <a:t>(tekoälyn kokoama)</a:t>
            </a:r>
            <a:r>
              <a:rPr lang="fi-FI" sz="1100" dirty="0">
                <a:latin typeface="Aptos"/>
              </a:rPr>
              <a:t> </a:t>
            </a:r>
          </a:p>
          <a:p>
            <a:pPr>
              <a:lnSpc>
                <a:spcPts val="1569"/>
              </a:lnSpc>
            </a:pPr>
            <a:r>
              <a:rPr lang="fi-FI" sz="1200" dirty="0">
                <a:latin typeface="Aptos"/>
                <a:cs typeface="Segoe UI"/>
              </a:rPr>
              <a:t>Työsuojeluvaltuutetun tehtävät ja oikeudet perustuvat Suomen työsuojelulainsäädäntöön, erityisesti työturvallisuuslakiin (738/2002) ja työsuojelun valvontalakiin (44/2006). Työsuojeluvaltuutettu on työntekijöiden valitsema edustaja, joka toimii työntekijöiden ja työnantajan välisenä linkkinä työsuojeluasioissa. </a:t>
            </a:r>
          </a:p>
          <a:p>
            <a:pPr>
              <a:lnSpc>
                <a:spcPts val="1569"/>
              </a:lnSpc>
            </a:pPr>
            <a:endParaRPr lang="fi-FI" sz="1200" dirty="0">
              <a:solidFill>
                <a:srgbClr val="000000"/>
              </a:solidFill>
              <a:latin typeface="Aptos"/>
              <a:cs typeface="Segoe UI"/>
            </a:endParaRPr>
          </a:p>
          <a:p>
            <a:pPr>
              <a:lnSpc>
                <a:spcPts val="1918"/>
              </a:lnSpc>
            </a:pPr>
            <a:r>
              <a:rPr lang="fi-FI" sz="1400" b="1" dirty="0">
                <a:solidFill>
                  <a:srgbClr val="0F4761"/>
                </a:solidFill>
                <a:latin typeface="Aptos"/>
                <a:cs typeface="Segoe UI"/>
              </a:rPr>
              <a:t>🔧 Työsuojeluvaltuutetun tehtävät</a:t>
            </a:r>
            <a:r>
              <a:rPr lang="fi-FI" sz="1400" dirty="0">
                <a:solidFill>
                  <a:srgbClr val="0F4761"/>
                </a:solidFill>
                <a:latin typeface="Aptos"/>
                <a:cs typeface="Segoe UI"/>
              </a:rPr>
              <a:t> </a:t>
            </a:r>
          </a:p>
          <a:p>
            <a:pPr>
              <a:lnSpc>
                <a:spcPts val="1569"/>
              </a:lnSpc>
            </a:pPr>
            <a:r>
              <a:rPr lang="fi-FI" sz="1200" dirty="0">
                <a:latin typeface="Aptos"/>
                <a:cs typeface="Segoe UI"/>
              </a:rPr>
              <a:t>Työsuojeluvaltuutetun tehtävänä on edustaa työntekijöitä työpaikan työsuojeluasioissa. Hänen keskeiset tehtävänsä ovat: </a:t>
            </a:r>
          </a:p>
          <a:p>
            <a:pPr marL="228600" indent="-228600">
              <a:lnSpc>
                <a:spcPts val="1569"/>
              </a:lnSpc>
              <a:buFont typeface="Aptos"/>
              <a:buAutoNum type="arabicPeriod"/>
            </a:pPr>
            <a:r>
              <a:rPr lang="fi-FI" sz="1200" b="1" dirty="0">
                <a:latin typeface="Aptos"/>
              </a:rPr>
              <a:t>Valvoa työturvallisuutta ja työoloja</a:t>
            </a:r>
            <a:r>
              <a:rPr lang="fi-FI" sz="1200" dirty="0">
                <a:latin typeface="Aptos"/>
              </a:rPr>
              <a:t>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Seurata, että työpaikalla noudatetaan työturvallisuutta koskevaa lainsäädäntöä, viranomaismääräyksiä ja työpaikan omia ohjeita.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Tarkkailla työoloja ja mahdollisia vaaratekijöitä (fyysiset, kemialliset, psyykkiset, sosiaaliset jne.). </a:t>
            </a:r>
          </a:p>
          <a:p>
            <a:pPr marL="228600" indent="-228600">
              <a:lnSpc>
                <a:spcPts val="1569"/>
              </a:lnSpc>
              <a:buFont typeface="Aptos"/>
              <a:buAutoNum type="arabicPeriod" startAt="2"/>
            </a:pPr>
            <a:r>
              <a:rPr lang="fi-FI" sz="1200" b="1" dirty="0">
                <a:latin typeface="Aptos"/>
              </a:rPr>
              <a:t>Osallistua työsuojelun yhteistoimintaan</a:t>
            </a:r>
            <a:r>
              <a:rPr lang="fi-FI" sz="1200" dirty="0">
                <a:latin typeface="Aptos"/>
              </a:rPr>
              <a:t>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Toimia yhteistyössä työnantajan, työsuojelupäällikön ja työsuojelutoimikunnan kanssa.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Osallistua työsuojelutarkastuksiin ja kehittämistoimiin. </a:t>
            </a:r>
          </a:p>
          <a:p>
            <a:pPr marL="228600" indent="-228600">
              <a:lnSpc>
                <a:spcPts val="1569"/>
              </a:lnSpc>
              <a:buFont typeface="Aptos"/>
              <a:buAutoNum type="arabicPeriod" startAt="3"/>
            </a:pPr>
            <a:r>
              <a:rPr lang="fi-FI" sz="1200" b="1" dirty="0">
                <a:latin typeface="Aptos"/>
              </a:rPr>
              <a:t>Neuvoa ja auttaa työntekijöitä</a:t>
            </a:r>
            <a:r>
              <a:rPr lang="fi-FI" sz="1200" dirty="0">
                <a:latin typeface="Aptos"/>
              </a:rPr>
              <a:t>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Auttaa työntekijöitä työsuojeluun liittyvissä kysymyksissä.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Ottaa vastaan työntekijöiden ilmoituksia vaaratilanteista ja viedä niitä eteenpäin. </a:t>
            </a:r>
          </a:p>
          <a:p>
            <a:pPr marL="228600" indent="-228600">
              <a:lnSpc>
                <a:spcPts val="1569"/>
              </a:lnSpc>
              <a:buFont typeface="Aptos"/>
              <a:buAutoNum type="arabicPeriod" startAt="4"/>
            </a:pPr>
            <a:r>
              <a:rPr lang="fi-FI" sz="1200" b="1" dirty="0">
                <a:latin typeface="Aptos"/>
              </a:rPr>
              <a:t>Osallistua työsuojelutarkastuksiin</a:t>
            </a:r>
            <a:r>
              <a:rPr lang="fi-FI" sz="1200" dirty="0">
                <a:latin typeface="Aptos"/>
              </a:rPr>
              <a:t>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Olla läsnä työsuojeluviranomaisen tekemissä tarkastuksissa ja antaa niissä lausuntonsa työntekijöiden näkökulmasta. </a:t>
            </a:r>
          </a:p>
          <a:p>
            <a:pPr marL="228600" indent="-228600">
              <a:lnSpc>
                <a:spcPts val="1569"/>
              </a:lnSpc>
              <a:buFont typeface="Aptos"/>
              <a:buAutoNum type="arabicPeriod" startAt="5"/>
            </a:pPr>
            <a:r>
              <a:rPr lang="fi-FI" sz="1200" b="1" dirty="0">
                <a:latin typeface="Aptos"/>
              </a:rPr>
              <a:t>Ilmoittaa havaitsemistaan puutteista</a:t>
            </a:r>
            <a:r>
              <a:rPr lang="fi-FI" sz="1200" dirty="0">
                <a:latin typeface="Aptos"/>
              </a:rPr>
              <a:t> </a:t>
            </a:r>
          </a:p>
          <a:p>
            <a:pPr marL="685800" lvl="2" indent="-228600">
              <a:lnSpc>
                <a:spcPts val="1569"/>
              </a:lnSpc>
              <a:buAutoNum type="alphaLcParenR"/>
            </a:pPr>
            <a:r>
              <a:rPr lang="fi-FI" sz="1200" dirty="0">
                <a:latin typeface="Aptos"/>
              </a:rPr>
              <a:t>Ilmoittaa työnantajalle ja tarvittaessa työsuojeluviranomaiselle työpaikan haitoista ja vaaroista. </a:t>
            </a:r>
          </a:p>
          <a:p>
            <a:pPr>
              <a:lnSpc>
                <a:spcPts val="1569"/>
              </a:lnSpc>
            </a:pPr>
            <a:endParaRPr lang="fi-FI" sz="1200">
              <a:latin typeface="Aptos"/>
              <a:cs typeface="Segoe UI"/>
            </a:endParaRPr>
          </a:p>
          <a:p>
            <a:pPr>
              <a:lnSpc>
                <a:spcPts val="1918"/>
              </a:lnSpc>
            </a:pPr>
            <a:endParaRPr lang="fi-FI" sz="1400" b="1" dirty="0">
              <a:solidFill>
                <a:srgbClr val="0F4761"/>
              </a:solidFill>
              <a:latin typeface="Aptos"/>
              <a:cs typeface="Segoe UI"/>
            </a:endParaRPr>
          </a:p>
          <a:p>
            <a:endParaRPr lang="fi-FI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5792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B539E3E-9337-EB94-4C81-786EBAFCC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9D7A32-1D76-4090-8AAD-841EC7DE5087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787E78-E299-3609-3FC9-9AB50E3F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D2E002-8971-A54B-820E-A97A140BC48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0C0EAE8-367F-E79B-400F-D87D9446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40" tIns="45720" rIns="91440" bIns="45720" anchor="t"/>
          <a:lstStyle/>
          <a:p>
            <a:r>
              <a:rPr lang="fi-FI" dirty="0"/>
              <a:t>TYÖSUOJELU tiimi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A224529-90E1-B0B5-FC47-FEF99690F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8619"/>
              </p:ext>
            </p:extLst>
          </p:nvPr>
        </p:nvGraphicFramePr>
        <p:xfrm>
          <a:off x="7806572" y="993788"/>
          <a:ext cx="4045127" cy="37514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5618">
                  <a:extLst>
                    <a:ext uri="{9D8B030D-6E8A-4147-A177-3AD203B41FA5}">
                      <a16:colId xmlns:a16="http://schemas.microsoft.com/office/drawing/2014/main" val="627735099"/>
                    </a:ext>
                  </a:extLst>
                </a:gridCol>
                <a:gridCol w="2679509">
                  <a:extLst>
                    <a:ext uri="{9D8B030D-6E8A-4147-A177-3AD203B41FA5}">
                      <a16:colId xmlns:a16="http://schemas.microsoft.com/office/drawing/2014/main" val="243091216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ts val="19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i="0" u="none" strike="noStrike" noProof="0" dirty="0">
                          <a:solidFill>
                            <a:srgbClr val="0F4761"/>
                          </a:solidFill>
                          <a:effectLst/>
                          <a:latin typeface="Aptos"/>
                        </a:rPr>
                        <a:t>⚖</a:t>
                      </a:r>
                      <a:endParaRPr lang="fi-FI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  <a:p>
                      <a:pPr marL="0" marR="0" lvl="0" indent="0" algn="l">
                        <a:lnSpc>
                          <a:spcPts val="19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i="0" u="none" strike="noStrike" noProof="0" dirty="0">
                          <a:solidFill>
                            <a:srgbClr val="0F4761"/>
                          </a:solidFill>
                          <a:effectLst/>
                          <a:latin typeface="Aptos"/>
                        </a:rPr>
                        <a:t>📌 Yhteenveto</a:t>
                      </a:r>
                      <a:r>
                        <a:rPr lang="fi-FI" sz="1400" b="0" i="0" u="none" strike="noStrike" noProof="0" dirty="0">
                          <a:solidFill>
                            <a:srgbClr val="0F476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fi-FI" dirty="0"/>
                    </a:p>
                    <a:p>
                      <a:pPr lvl="0" algn="ctr">
                        <a:lnSpc>
                          <a:spcPts val="1500"/>
                        </a:lnSpc>
                        <a:buNone/>
                      </a:pPr>
                      <a:endParaRPr lang="fi-FI" sz="1200" b="1" dirty="0">
                        <a:effectLst/>
                        <a:latin typeface="Aptos"/>
                      </a:endParaRPr>
                    </a:p>
                    <a:p>
                      <a:pPr lvl="0" algn="ctr">
                        <a:lnSpc>
                          <a:spcPts val="1500"/>
                        </a:lnSpc>
                        <a:buNone/>
                      </a:pPr>
                      <a:r>
                        <a:rPr lang="fi-FI" sz="1200" b="1" dirty="0">
                          <a:effectLst/>
                          <a:latin typeface="Aptos"/>
                        </a:rPr>
                        <a:t>Tehtävä / Oikeus</a:t>
                      </a:r>
                      <a:r>
                        <a:rPr lang="fi-FI" sz="1200" dirty="0">
                          <a:effectLst/>
                          <a:latin typeface="Aptos"/>
                        </a:rPr>
                        <a:t> </a:t>
                      </a:r>
                      <a:endParaRPr lang="fi-FI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endParaRPr lang="fi-FI" sz="1200" b="1" dirty="0">
                        <a:effectLst/>
                        <a:latin typeface="Aptos"/>
                      </a:endParaRPr>
                    </a:p>
                    <a:p>
                      <a:pPr lvl="0" algn="ctr">
                        <a:lnSpc>
                          <a:spcPts val="1500"/>
                        </a:lnSpc>
                        <a:buNone/>
                      </a:pPr>
                      <a:endParaRPr lang="fi-FI" sz="1200" b="1" dirty="0">
                        <a:effectLst/>
                        <a:latin typeface="Aptos"/>
                      </a:endParaRPr>
                    </a:p>
                    <a:p>
                      <a:pPr lvl="0" algn="ctr">
                        <a:lnSpc>
                          <a:spcPts val="1500"/>
                        </a:lnSpc>
                        <a:buNone/>
                      </a:pPr>
                      <a:endParaRPr lang="fi-FI" sz="1200" b="1" dirty="0">
                        <a:effectLst/>
                        <a:latin typeface="Aptos"/>
                      </a:endParaRPr>
                    </a:p>
                    <a:p>
                      <a:pPr lvl="0" algn="l">
                        <a:lnSpc>
                          <a:spcPts val="1500"/>
                        </a:lnSpc>
                        <a:buNone/>
                      </a:pPr>
                      <a:r>
                        <a:rPr lang="fi-FI" sz="1200" b="1">
                          <a:effectLst/>
                          <a:latin typeface="Aptos"/>
                        </a:rPr>
                        <a:t>Kuvaus</a:t>
                      </a:r>
                      <a:r>
                        <a:rPr lang="fi-FI" sz="1200" dirty="0">
                          <a:effectLst/>
                          <a:latin typeface="Aptos"/>
                        </a:rPr>
                        <a:t> </a:t>
                      </a:r>
                      <a:endParaRPr lang="fi-FI" dirty="0">
                        <a:effectLst/>
                        <a:latin typeface="Segoe UI"/>
                      </a:endParaRPr>
                    </a:p>
                  </a:txBody>
                  <a:tcPr marL="66675" marR="6667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7745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Työolojen valvonta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Seuraa, että lainsäädäntö ja ohjeet toteutuvat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5167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Edustaminen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Toimii työntekijöiden edustajana työsuojeluasioissa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98595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Oikeus tietoon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Saa tiedot, joita tarvitsee tehtäviensä hoitamiseen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13394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Oikeus koulutukseen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Saa osallistua tarvittavaan koulutukseen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4383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Palkka ja työaika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Saa palkan ja työaikaa tehtävän hoitoon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6681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Erityinen irtisanomissuoja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buNone/>
                      </a:pPr>
                      <a:r>
                        <a:rPr lang="fi-FI" sz="1200" dirty="0">
                          <a:effectLst/>
                          <a:latin typeface="Aptos"/>
                        </a:rPr>
                        <a:t>Suojattu perusteettomalta irtisanomiselta </a:t>
                      </a:r>
                      <a:endParaRPr lang="fi-FI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381407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46873BF5-A796-B4BE-0ADC-BF8650A28879}"/>
              </a:ext>
            </a:extLst>
          </p:cNvPr>
          <p:cNvSpPr txBox="1"/>
          <p:nvPr/>
        </p:nvSpPr>
        <p:spPr>
          <a:xfrm>
            <a:off x="1546059" y="473242"/>
            <a:ext cx="5911515" cy="5096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439"/>
              </a:lnSpc>
            </a:pPr>
            <a:r>
              <a:rPr lang="fi-FI" sz="1400" b="1" dirty="0">
                <a:solidFill>
                  <a:srgbClr val="0F4761"/>
                </a:solidFill>
                <a:latin typeface="Aptos"/>
                <a:cs typeface="Arial"/>
              </a:rPr>
              <a:t>Työsuojeluvaltuutetun oikeudet</a:t>
            </a:r>
            <a:endParaRPr lang="fi-FI" dirty="0"/>
          </a:p>
          <a:p>
            <a:pPr>
              <a:lnSpc>
                <a:spcPts val="1439"/>
              </a:lnSpc>
            </a:pPr>
            <a:r>
              <a:rPr lang="fi-FI" sz="1400" dirty="0">
                <a:solidFill>
                  <a:srgbClr val="0F4761"/>
                </a:solidFill>
                <a:latin typeface="Aptos"/>
                <a:cs typeface="Arial"/>
              </a:rPr>
              <a:t> </a:t>
            </a:r>
            <a:r>
              <a:rPr lang="en-US" sz="1400" dirty="0">
                <a:latin typeface="Aptos"/>
                <a:cs typeface="Arial"/>
              </a:rPr>
              <a:t>​</a:t>
            </a:r>
            <a:endParaRPr lang="en-US" dirty="0"/>
          </a:p>
          <a:p>
            <a:pPr>
              <a:lnSpc>
                <a:spcPts val="1177"/>
              </a:lnSpc>
            </a:pPr>
            <a:r>
              <a:rPr lang="fi-FI" sz="1200" dirty="0">
                <a:latin typeface="Aptos"/>
                <a:cs typeface="Arial"/>
              </a:rPr>
              <a:t>Työsuojeluvaltuutetulla on useita lakiin perustuvia oikeuksia, jotka turvaavat hänen mahdollisuutensa hoitaa tehtäväänsä asianmukaisesti: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>
              <a:lnSpc>
                <a:spcPts val="1177"/>
              </a:lnSpc>
            </a:pPr>
            <a:endParaRPr lang="en-US" sz="1200" dirty="0">
              <a:latin typeface="Aptos"/>
              <a:cs typeface="Arial"/>
            </a:endParaRPr>
          </a:p>
          <a:p>
            <a:pPr marL="228600" indent="-228600">
              <a:lnSpc>
                <a:spcPts val="1177"/>
              </a:lnSpc>
              <a:buFont typeface=""/>
              <a:buAutoNum type="arabicPeriod"/>
            </a:pPr>
            <a:r>
              <a:rPr lang="fi-FI" sz="1200" b="1" dirty="0">
                <a:latin typeface="Aptos"/>
                <a:cs typeface="Arial"/>
              </a:rPr>
              <a:t>Aikaa tehtävien hoitoon</a:t>
            </a:r>
            <a:r>
              <a:rPr lang="fi-FI" sz="1200" dirty="0">
                <a:latin typeface="Aptos"/>
                <a:cs typeface="Arial"/>
              </a:rPr>
              <a:t>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2" indent="-228600">
              <a:lnSpc>
                <a:spcPts val="1177"/>
              </a:lnSpc>
              <a:buAutoNum type="alphaLcParenR"/>
            </a:pPr>
            <a:r>
              <a:rPr lang="fi-FI" sz="1200" dirty="0">
                <a:latin typeface="Aptos"/>
                <a:cs typeface="Arial"/>
              </a:rPr>
              <a:t>Työnantajan on vapautettava työsuojeluvaltuutettu omasta työstä työsuojelutehtävien hoitamista varten kohtuulliseksi katsottavaksi ajaksi (riippuu työpaikan koosta ja riskeistä).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228600" indent="-228600">
              <a:lnSpc>
                <a:spcPts val="1177"/>
              </a:lnSpc>
              <a:buFont typeface=""/>
              <a:buAutoNum type="arabicPeriod" startAt="2"/>
            </a:pPr>
            <a:r>
              <a:rPr lang="fi-FI" sz="1200" b="1" dirty="0">
                <a:latin typeface="Aptos"/>
                <a:cs typeface="Arial"/>
              </a:rPr>
              <a:t>Palkka tehtävän hoidon ajalta</a:t>
            </a:r>
            <a:r>
              <a:rPr lang="fi-FI" sz="1200" dirty="0">
                <a:latin typeface="Aptos"/>
                <a:cs typeface="Arial"/>
              </a:rPr>
              <a:t>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2" indent="-228600">
              <a:lnSpc>
                <a:spcPts val="1177"/>
              </a:lnSpc>
              <a:buAutoNum type="alphaLcParenR"/>
            </a:pPr>
            <a:r>
              <a:rPr lang="fi-FI" sz="1200" dirty="0">
                <a:latin typeface="Aptos"/>
                <a:cs typeface="Arial"/>
              </a:rPr>
              <a:t>Työsuojeluvaltuutetulle maksetaan normaali palkka siltä ajalta, kun hän hoitaa valtuutetun tehtäviä työajalla.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228600" indent="-228600">
              <a:lnSpc>
                <a:spcPts val="1177"/>
              </a:lnSpc>
              <a:buFont typeface=""/>
              <a:buAutoNum type="arabicPeriod" startAt="3"/>
            </a:pPr>
            <a:r>
              <a:rPr lang="fi-FI" sz="1200" b="1" dirty="0">
                <a:latin typeface="Aptos"/>
                <a:cs typeface="Arial"/>
              </a:rPr>
              <a:t>Tietojen saanti</a:t>
            </a:r>
            <a:r>
              <a:rPr lang="fi-FI" sz="1200" dirty="0">
                <a:latin typeface="Aptos"/>
                <a:cs typeface="Arial"/>
              </a:rPr>
              <a:t>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2" indent="-228600">
              <a:lnSpc>
                <a:spcPts val="1177"/>
              </a:lnSpc>
              <a:buAutoNum type="alphaLcParenR"/>
            </a:pPr>
            <a:r>
              <a:rPr lang="fi-FI" sz="1200" dirty="0">
                <a:latin typeface="Aptos"/>
                <a:cs typeface="Arial"/>
              </a:rPr>
              <a:t>Työsuojeluvaltuutetulla on oikeus saada työpaikan työturvallisuutta, työterveyttä ja työoloja koskevat tarpeelliset tiedot.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228600" indent="-228600">
              <a:lnSpc>
                <a:spcPts val="1177"/>
              </a:lnSpc>
              <a:buFont typeface=""/>
              <a:buAutoNum type="arabicPeriod" startAt="4"/>
            </a:pPr>
            <a:r>
              <a:rPr lang="fi-FI" sz="1200" b="1" dirty="0">
                <a:latin typeface="Aptos"/>
                <a:cs typeface="Arial"/>
              </a:rPr>
              <a:t>Suojelu työsuhteessa</a:t>
            </a:r>
            <a:r>
              <a:rPr lang="fi-FI" sz="1200" dirty="0">
                <a:latin typeface="Aptos"/>
                <a:cs typeface="Arial"/>
              </a:rPr>
              <a:t>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2" indent="-228600">
              <a:lnSpc>
                <a:spcPts val="1177"/>
              </a:lnSpc>
              <a:buAutoNum type="alphaLcParenR"/>
            </a:pPr>
            <a:r>
              <a:rPr lang="fi-FI" sz="1200" dirty="0">
                <a:latin typeface="Aptos"/>
                <a:cs typeface="Arial"/>
              </a:rPr>
              <a:t>Työsuojeluvaltuutetulla on erityinen </a:t>
            </a:r>
            <a:r>
              <a:rPr lang="fi-FI" sz="1200" b="1" dirty="0">
                <a:latin typeface="Aptos"/>
                <a:cs typeface="Arial"/>
              </a:rPr>
              <a:t>suoja irtisanomista ja lomauttamista vastaan</a:t>
            </a:r>
            <a:r>
              <a:rPr lang="fi-FI" sz="1200" dirty="0">
                <a:latin typeface="Aptos"/>
                <a:cs typeface="Arial"/>
              </a:rPr>
              <a:t> vastaava kuin luottamusmiehillä.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2" indent="-228600">
              <a:lnSpc>
                <a:spcPts val="1177"/>
              </a:lnSpc>
              <a:buAutoNum type="alphaLcParenR"/>
            </a:pPr>
            <a:r>
              <a:rPr lang="fi-FI" sz="1200" dirty="0">
                <a:latin typeface="Aptos"/>
                <a:cs typeface="Arial"/>
              </a:rPr>
              <a:t>Työnantaja ei saa irtisanoa tai siirtää työsuojeluvaltuutettua ilman painavaa syytä.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228600" indent="-228600">
              <a:lnSpc>
                <a:spcPts val="1177"/>
              </a:lnSpc>
              <a:buFont typeface=""/>
              <a:buAutoNum type="arabicPeriod" startAt="5"/>
            </a:pPr>
            <a:r>
              <a:rPr lang="fi-FI" sz="1200" b="1" dirty="0">
                <a:latin typeface="Aptos"/>
                <a:cs typeface="Arial"/>
              </a:rPr>
              <a:t>Oikeus koulutukseen</a:t>
            </a:r>
            <a:r>
              <a:rPr lang="fi-FI" sz="1200" dirty="0">
                <a:latin typeface="Aptos"/>
                <a:cs typeface="Arial"/>
              </a:rPr>
              <a:t>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2" indent="-228600">
              <a:lnSpc>
                <a:spcPts val="1177"/>
              </a:lnSpc>
              <a:buAutoNum type="alphaLcParenR"/>
            </a:pPr>
            <a:r>
              <a:rPr lang="fi-FI" sz="1200" dirty="0">
                <a:latin typeface="Aptos"/>
                <a:cs typeface="Arial"/>
              </a:rPr>
              <a:t>Työnantajan on mahdollistettava työsuojeluvaltuutetun osallistuminen tarvittavaan koulutukseen, ja koulutuksen ajalta maksetaan palkka.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0" lvl="1">
              <a:lnSpc>
                <a:spcPts val="1177"/>
              </a:lnSpc>
            </a:pPr>
            <a:endParaRPr lang="en-US" sz="1200" dirty="0">
              <a:latin typeface="Aptos"/>
              <a:cs typeface="Arial"/>
            </a:endParaRPr>
          </a:p>
          <a:p>
            <a:pPr>
              <a:lnSpc>
                <a:spcPts val="1177"/>
              </a:lnSpc>
            </a:pPr>
            <a:r>
              <a:rPr lang="fi-FI" sz="1200" dirty="0">
                <a:latin typeface="Aptos"/>
                <a:cs typeface="Arial"/>
              </a:rPr>
              <a:t>​</a:t>
            </a:r>
          </a:p>
          <a:p>
            <a:pPr>
              <a:lnSpc>
                <a:spcPts val="1439"/>
              </a:lnSpc>
            </a:pPr>
            <a:r>
              <a:rPr lang="fi-FI" sz="1400" b="1" dirty="0">
                <a:solidFill>
                  <a:srgbClr val="0F4761"/>
                </a:solidFill>
                <a:latin typeface="Aptos"/>
                <a:cs typeface="Arial"/>
              </a:rPr>
              <a:t>🏢 Työsuojeluorganisaatio työpaikalla</a:t>
            </a:r>
            <a:r>
              <a:rPr lang="fi-FI" sz="1400" dirty="0">
                <a:solidFill>
                  <a:srgbClr val="0F4761"/>
                </a:solidFill>
                <a:latin typeface="Aptos"/>
                <a:cs typeface="Arial"/>
              </a:rPr>
              <a:t> </a:t>
            </a:r>
            <a:r>
              <a:rPr lang="en-US" sz="1400" dirty="0">
                <a:latin typeface="Aptos"/>
                <a:cs typeface="Arial"/>
              </a:rPr>
              <a:t>​</a:t>
            </a:r>
          </a:p>
          <a:p>
            <a:pPr marL="685800" lvl="1" indent="-228600">
              <a:lnSpc>
                <a:spcPts val="1177"/>
              </a:lnSpc>
              <a:buFont typeface="Arial"/>
              <a:buChar char="•"/>
            </a:pPr>
            <a:r>
              <a:rPr lang="fi-FI" sz="1200" b="1" dirty="0">
                <a:latin typeface="Aptos"/>
                <a:cs typeface="Arial"/>
              </a:rPr>
              <a:t>Työsuojeluvaltuutettu</a:t>
            </a:r>
            <a:r>
              <a:rPr lang="fi-FI" sz="1200" dirty="0">
                <a:latin typeface="Aptos"/>
                <a:cs typeface="Arial"/>
              </a:rPr>
              <a:t>: työntekijöiden edustaja, valitaan vähintään 10 työntekijän työpaikoilla.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1" indent="-228600">
              <a:lnSpc>
                <a:spcPts val="1177"/>
              </a:lnSpc>
              <a:buFont typeface="Arial"/>
              <a:buChar char="•"/>
            </a:pPr>
            <a:r>
              <a:rPr lang="fi-FI" sz="1200" b="1" dirty="0">
                <a:latin typeface="Aptos"/>
                <a:cs typeface="Arial"/>
              </a:rPr>
              <a:t>Varavaltuutetut</a:t>
            </a:r>
            <a:r>
              <a:rPr lang="fi-FI" sz="1200" dirty="0">
                <a:latin typeface="Aptos"/>
                <a:cs typeface="Arial"/>
              </a:rPr>
              <a:t>: valitaan myös, he toimivat sijaisina.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1" indent="-228600">
              <a:lnSpc>
                <a:spcPts val="1177"/>
              </a:lnSpc>
              <a:buFont typeface="Arial"/>
              <a:buChar char="•"/>
            </a:pPr>
            <a:r>
              <a:rPr lang="fi-FI" sz="1200" b="1" dirty="0">
                <a:latin typeface="Aptos"/>
                <a:cs typeface="Arial"/>
              </a:rPr>
              <a:t>Työsuojelupäällikkö</a:t>
            </a:r>
            <a:r>
              <a:rPr lang="fi-FI" sz="1200" dirty="0">
                <a:latin typeface="Aptos"/>
                <a:cs typeface="Arial"/>
              </a:rPr>
              <a:t>: työnantajan nimeämä edustaja.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  <a:p>
            <a:pPr marL="685800" lvl="1" indent="-228600">
              <a:lnSpc>
                <a:spcPts val="1177"/>
              </a:lnSpc>
              <a:buFont typeface="Arial"/>
              <a:buChar char="•"/>
            </a:pPr>
            <a:r>
              <a:rPr lang="fi-FI" sz="1200" b="1" dirty="0">
                <a:latin typeface="Aptos"/>
                <a:cs typeface="Arial"/>
              </a:rPr>
              <a:t>Työsuojelutoimikunta</a:t>
            </a:r>
            <a:r>
              <a:rPr lang="fi-FI" sz="1200" dirty="0">
                <a:latin typeface="Aptos"/>
                <a:cs typeface="Arial"/>
              </a:rPr>
              <a:t>: suositellaan perustettavaksi suuremmille työpaikoille (yli 20 työntekijää). </a:t>
            </a:r>
            <a:r>
              <a:rPr lang="en-US" sz="1200" dirty="0">
                <a:latin typeface="Aptos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4598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28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Viht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DB996"/>
      </a:accent1>
      <a:accent2>
        <a:srgbClr val="3AA2BA"/>
      </a:accent2>
      <a:accent3>
        <a:srgbClr val="CA4476"/>
      </a:accent3>
      <a:accent4>
        <a:srgbClr val="FAB730"/>
      </a:accent4>
      <a:accent5>
        <a:srgbClr val="B95019"/>
      </a:accent5>
      <a:accent6>
        <a:srgbClr val="682873"/>
      </a:accent6>
      <a:hlink>
        <a:srgbClr val="3AA2BA"/>
      </a:hlink>
      <a:folHlink>
        <a:srgbClr val="0070C0"/>
      </a:folHlink>
    </a:clrScheme>
    <a:fontScheme name="Vihti">
      <a:majorFont>
        <a:latin typeface="DIN Condense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ti_Kunta_Powerpoint_Office" id="{9E0BAE06-84C7-419F-9C02-763FD2D36E1B}" vid="{E0528557-16FF-47E1-9A45-8A327CA6D2D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A416F5CFF01AC4A9A3FAE273DA9AE85" ma:contentTypeVersion="15" ma:contentTypeDescription="Luo uusi asiakirja." ma:contentTypeScope="" ma:versionID="85d39ca81d875590f12633b302f248b2">
  <xsd:schema xmlns:xsd="http://www.w3.org/2001/XMLSchema" xmlns:xs="http://www.w3.org/2001/XMLSchema" xmlns:p="http://schemas.microsoft.com/office/2006/metadata/properties" xmlns:ns2="7259b87a-fdb6-4c40-8ea2-88cdd0045313" xmlns:ns3="cac1be70-42fa-414a-92c1-7bd1d344bc25" targetNamespace="http://schemas.microsoft.com/office/2006/metadata/properties" ma:root="true" ma:fieldsID="03c32081cc883e97d8ac762368dfc8b1" ns2:_="" ns3:_="">
    <xsd:import namespace="7259b87a-fdb6-4c40-8ea2-88cdd0045313"/>
    <xsd:import namespace="cac1be70-42fa-414a-92c1-7bd1d344b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9b87a-fdb6-4c40-8ea2-88cdd0045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a4c9c15a-9792-44c6-b6fe-e542aee49d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1be70-42fa-414a-92c1-7bd1d344b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8b9d8f8-6a4c-4bd7-8a54-98089019a8fa}" ma:internalName="TaxCatchAll" ma:showField="CatchAllData" ma:web="cac1be70-42fa-414a-92c1-7bd1d344bc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c1be70-42fa-414a-92c1-7bd1d344bc25" xsi:nil="true"/>
    <lcf76f155ced4ddcb4097134ff3c332f xmlns="7259b87a-fdb6-4c40-8ea2-88cdd0045313">
      <Terms xmlns="http://schemas.microsoft.com/office/infopath/2007/PartnerControls"/>
    </lcf76f155ced4ddcb4097134ff3c332f>
    <SharedWithUsers xmlns="cac1be70-42fa-414a-92c1-7bd1d344bc2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3DCDDB8-3EB1-4A3C-BCEA-24E9ED5F5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59b87a-fdb6-4c40-8ea2-88cdd0045313"/>
    <ds:schemaRef ds:uri="cac1be70-42fa-414a-92c1-7bd1d344bc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E7772C-3AA9-444C-A7F8-799F02709F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C5CE0-B77B-46A7-AE40-F5260895BBF2}">
  <ds:schemaRefs>
    <ds:schemaRef ds:uri="http://schemas.microsoft.com/office/2006/metadata/properties"/>
    <ds:schemaRef ds:uri="http://schemas.microsoft.com/office/infopath/2007/PartnerControls"/>
    <ds:schemaRef ds:uri="bb47d00b-b087-4bed-8f2f-23781674544f"/>
    <ds:schemaRef ds:uri="3ec40af2-7700-487d-a9ff-1c66edd4801a"/>
    <ds:schemaRef ds:uri="cac1be70-42fa-414a-92c1-7bd1d344bc25"/>
    <ds:schemaRef ds:uri="7259b87a-fdb6-4c40-8ea2-88cdd00453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Vihti_Kunta_Powerpoint</Template>
  <TotalTime>35</TotalTime>
  <Words>599</Words>
  <Application>Microsoft Office PowerPoint</Application>
  <PresentationFormat>Laajakuva</PresentationFormat>
  <Paragraphs>95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DIN Condensed</vt:lpstr>
      <vt:lpstr>Inter</vt:lpstr>
      <vt:lpstr>Segoe UI</vt:lpstr>
      <vt:lpstr>Office-teema</vt:lpstr>
      <vt:lpstr>Työsuojeluvaltuutetun tehtävät</vt:lpstr>
      <vt:lpstr>PowerPoint-esitys</vt:lpstr>
      <vt:lpstr>Tehtävät ja oikeudet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Virtanen Anne</dc:creator>
  <cp:lastModifiedBy>Stång Anne</cp:lastModifiedBy>
  <cp:revision>296</cp:revision>
  <dcterms:created xsi:type="dcterms:W3CDTF">2023-09-11T08:02:13Z</dcterms:created>
  <dcterms:modified xsi:type="dcterms:W3CDTF">2025-09-24T06:26:08Z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0x0101004A416F5CFF01AC4A9A3FAE273DA9AE85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