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315" r:id="rId3"/>
    <p:sldId id="316" r:id="rId4"/>
    <p:sldId id="323" r:id="rId5"/>
    <p:sldId id="317" r:id="rId6"/>
    <p:sldId id="318" r:id="rId7"/>
    <p:sldId id="319" r:id="rId8"/>
    <p:sldId id="325" r:id="rId9"/>
    <p:sldId id="326" r:id="rId10"/>
    <p:sldId id="327" r:id="rId11"/>
    <p:sldId id="328" r:id="rId12"/>
    <p:sldId id="330" r:id="rId13"/>
    <p:sldId id="329" r:id="rId14"/>
    <p:sldId id="331" r:id="rId15"/>
    <p:sldId id="320" r:id="rId16"/>
    <p:sldId id="334" r:id="rId17"/>
    <p:sldId id="333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21" r:id="rId26"/>
    <p:sldId id="342" r:id="rId27"/>
    <p:sldId id="343" r:id="rId28"/>
    <p:sldId id="347" r:id="rId29"/>
    <p:sldId id="345" r:id="rId30"/>
    <p:sldId id="346" r:id="rId31"/>
    <p:sldId id="322" r:id="rId32"/>
    <p:sldId id="285" r:id="rId3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034"/>
    <a:srgbClr val="23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71744" autoAdjust="0"/>
  </p:normalViewPr>
  <p:slideViewPr>
    <p:cSldViewPr snapToGrid="0" snapToObjects="1">
      <p:cViewPr varScale="1">
        <p:scale>
          <a:sx n="49" d="100"/>
          <a:sy n="49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ko.joronen\Desktop\Vammaisfoorumi\Tulokset\Ajoja\Viimeisimm&#228;t\FINAL_Perusluvut_ja_kuvaaja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Kokenut väkivaltaa </a:t>
            </a:r>
            <a:r>
              <a:rPr lang="fi-FI" dirty="0"/>
              <a:t>usein tai melko usein</a:t>
            </a:r>
            <a:r>
              <a:rPr lang="fi-FI" baseline="0" dirty="0"/>
              <a:t> (%)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 Epäas. kohtelu ja väkivalta'!$B$223,' Epäas. kohtelu ja väkivalta'!$B$237,' Epäas. kohtelu ja väkivalta'!$B$252,' Epäas. kohtelu ja väkivalta'!$B$297,' Epäas. kohtelu ja väkivalta'!$B$312,' Epäas. kohtelu ja väkivalta'!$B$327,' Epäas. kohtelu ja väkivalta'!$B$342)</c:f>
              <c:strCache>
                <c:ptCount val="7"/>
                <c:pt idx="0">
                  <c:v>Fyysinen väkivalta</c:v>
                </c:pt>
                <c:pt idx="1">
                  <c:v>Henkinen väkivalta</c:v>
                </c:pt>
                <c:pt idx="2">
                  <c:v>Seksuaalista väkivaltaa, hyväksikäyttöä tai kaltoinkohtelua</c:v>
                </c:pt>
                <c:pt idx="3">
                  <c:v>Turvattomuus</c:v>
                </c:pt>
                <c:pt idx="4">
                  <c:v>Halventava tai vähättelevä kohtelu</c:v>
                </c:pt>
                <c:pt idx="5">
                  <c:v>Epäinhimillinen kohtelu</c:v>
                </c:pt>
                <c:pt idx="6">
                  <c:v>Henkilökohtaisen koskemattomuuden loukkaus</c:v>
                </c:pt>
              </c:strCache>
            </c:strRef>
          </c:cat>
          <c:val>
            <c:numRef>
              <c:f>(' Epäas. kohtelu ja väkivalta'!$D$223,' Epäas. kohtelu ja väkivalta'!$D$237,' Epäas. kohtelu ja väkivalta'!$D$252,' Epäas. kohtelu ja väkivalta'!$D$297,' Epäas. kohtelu ja väkivalta'!$D$312,' Epäas. kohtelu ja väkivalta'!$D$327,' Epäas. kohtelu ja väkivalta'!$D$342)</c:f>
              <c:numCache>
                <c:formatCode>General</c:formatCode>
                <c:ptCount val="7"/>
                <c:pt idx="0">
                  <c:v>2.7</c:v>
                </c:pt>
                <c:pt idx="1">
                  <c:v>19.299999999999997</c:v>
                </c:pt>
                <c:pt idx="2">
                  <c:v>2.2000000000000002</c:v>
                </c:pt>
                <c:pt idx="3">
                  <c:v>24.1</c:v>
                </c:pt>
                <c:pt idx="4">
                  <c:v>27.6</c:v>
                </c:pt>
                <c:pt idx="5">
                  <c:v>17.2</c:v>
                </c:pt>
                <c:pt idx="6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8-49F1-8689-E7EFE1322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2059000"/>
        <c:axId val="792053424"/>
      </c:barChart>
      <c:catAx>
        <c:axId val="792059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2053424"/>
        <c:crosses val="autoZero"/>
        <c:auto val="1"/>
        <c:lblAlgn val="ctr"/>
        <c:lblOffset val="100"/>
        <c:noMultiLvlLbl val="0"/>
      </c:catAx>
      <c:valAx>
        <c:axId val="79205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205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Ihmisarvon</a:t>
            </a:r>
            <a:r>
              <a:rPr lang="fi-FI" baseline="0"/>
              <a:t> kunnioittaminen ja ennakkoluulot (%)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'Ihmisarvo ja ennakkoluulot'!$B$52:$B$53</c:f>
              <c:strCache>
                <c:ptCount val="2"/>
                <c:pt idx="0">
                  <c:v>Ihmisarvon kunnioitus vähentynyt</c:v>
                </c:pt>
                <c:pt idx="1">
                  <c:v>Enakkoluulot lisääntyneet</c:v>
                </c:pt>
              </c:strCache>
            </c:strRef>
          </c:cat>
          <c:val>
            <c:numRef>
              <c:f>'Ihmisarvo ja ennakkoluulot'!$D$52:$D$53</c:f>
              <c:numCache>
                <c:formatCode>General</c:formatCode>
                <c:ptCount val="2"/>
                <c:pt idx="0">
                  <c:v>47.8</c:v>
                </c:pt>
                <c:pt idx="1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1-4C2F-B3D1-DDDACBE4C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6126464"/>
        <c:axId val="746126792"/>
      </c:barChart>
      <c:catAx>
        <c:axId val="74612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6126792"/>
        <c:crosses val="autoZero"/>
        <c:auto val="1"/>
        <c:lblAlgn val="ctr"/>
        <c:lblOffset val="100"/>
        <c:noMultiLvlLbl val="0"/>
      </c:catAx>
      <c:valAx>
        <c:axId val="746126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61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Onko</a:t>
            </a:r>
            <a:r>
              <a:rPr lang="fi-FI" baseline="0" dirty="0"/>
              <a:t> oikeuttasi </a:t>
            </a:r>
            <a:r>
              <a:rPr lang="fi-FI" baseline="0" dirty="0" smtClean="0"/>
              <a:t>elämään suoraan tai välillisesti </a:t>
            </a:r>
            <a:r>
              <a:rPr lang="fi-FI" baseline="0" dirty="0" smtClean="0"/>
              <a:t>kyseenalaistettu? </a:t>
            </a:r>
            <a:r>
              <a:rPr lang="fi-FI" baseline="0" dirty="0"/>
              <a:t>(%)</a:t>
            </a:r>
            <a:endParaRPr lang="fi-FI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'Ihmisarvo ja ennakkoluulot'!$D$61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'Ihmisarvo ja ennakkoluulot'!$A$62:$B$66</c:f>
              <c:multiLvlStrCache>
                <c:ptCount val="2"/>
                <c:lvl>
                  <c:pt idx="0">
                    <c:v>Ei</c:v>
                  </c:pt>
                  <c:pt idx="1">
                    <c:v>Kyllä</c:v>
                  </c:pt>
                </c:lvl>
                <c:lvl/>
              </c:multiLvlStrCache>
            </c:multiLvlStrRef>
          </c:cat>
          <c:val>
            <c:numRef>
              <c:f>'Ihmisarvo ja ennakkoluulot'!$D$62:$D$66</c:f>
              <c:numCache>
                <c:formatCode>General</c:formatCode>
                <c:ptCount val="2"/>
                <c:pt idx="0">
                  <c:v>69.2</c:v>
                </c:pt>
                <c:pt idx="1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0-4FA6-ACFA-E23DF248F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172664"/>
        <c:axId val="4501772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'Ihmisarvo ja ennakkoluulot'!$F$61</c15:sqref>
                        </c15:formulaRef>
                      </c:ext>
                    </c:extLst>
                    <c:strCache>
                      <c:ptCount val="1"/>
                      <c:pt idx="0">
                        <c:v>Cumulative Percent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'Ihmisarvo ja ennakkoluulot'!$A$62:$B$66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Ei</c:v>
                        </c:pt>
                        <c:pt idx="1">
                          <c:v>Kyllä</c:v>
                        </c:pt>
                      </c:lvl>
                      <c:lvl/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'Ihmisarvo ja ennakkoluulot'!$F$62:$F$66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73.099999999999994</c:v>
                      </c:pt>
                      <c:pt idx="1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D30-4FA6-ACFA-E23DF248F358}"/>
                  </c:ext>
                </c:extLst>
              </c15:ser>
            </c15:filteredBarSeries>
          </c:ext>
        </c:extLst>
      </c:barChart>
      <c:catAx>
        <c:axId val="45017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177256"/>
        <c:crosses val="autoZero"/>
        <c:auto val="1"/>
        <c:lblAlgn val="ctr"/>
        <c:lblOffset val="100"/>
        <c:noMultiLvlLbl val="0"/>
      </c:catAx>
      <c:valAx>
        <c:axId val="45017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17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Syrjintä koulutuksessa ja työelämässä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Syrjintä!$B$86:$B$91</c:f>
              <c:strCache>
                <c:ptCount val="6"/>
                <c:pt idx="0">
                  <c:v>Koulutukseen pääsy</c:v>
                </c:pt>
                <c:pt idx="1">
                  <c:v>Koulutuksen mukautukset</c:v>
                </c:pt>
                <c:pt idx="2">
                  <c:v>Koulutuksessa muuten</c:v>
                </c:pt>
                <c:pt idx="3">
                  <c:v>Työelämään pääsyssä tai työnhaussa</c:v>
                </c:pt>
                <c:pt idx="4">
                  <c:v>Työelämän mukautukset</c:v>
                </c:pt>
                <c:pt idx="5">
                  <c:v>Työelämässä muuten</c:v>
                </c:pt>
              </c:strCache>
            </c:strRef>
          </c:cat>
          <c:val>
            <c:numRef>
              <c:f>Syrjintä!$D$86:$D$91</c:f>
              <c:numCache>
                <c:formatCode>General</c:formatCode>
                <c:ptCount val="6"/>
                <c:pt idx="0">
                  <c:v>25.6</c:v>
                </c:pt>
                <c:pt idx="1">
                  <c:v>33.9</c:v>
                </c:pt>
                <c:pt idx="2">
                  <c:v>34.700000000000003</c:v>
                </c:pt>
                <c:pt idx="3">
                  <c:v>52.8</c:v>
                </c:pt>
                <c:pt idx="4">
                  <c:v>46.8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1-418B-B486-70A64BB0F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3601976"/>
        <c:axId val="833602632"/>
      </c:barChart>
      <c:catAx>
        <c:axId val="83360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602632"/>
        <c:crosses val="autoZero"/>
        <c:auto val="1"/>
        <c:lblAlgn val="ctr"/>
        <c:lblOffset val="100"/>
        <c:noMultiLvlLbl val="0"/>
      </c:catAx>
      <c:valAx>
        <c:axId val="833602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60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Oletko</a:t>
            </a:r>
            <a:r>
              <a:rPr lang="en-US" dirty="0" smtClean="0"/>
              <a:t> </a:t>
            </a:r>
            <a:r>
              <a:rPr lang="en-US" dirty="0" err="1" smtClean="0"/>
              <a:t>kokenut</a:t>
            </a:r>
            <a:r>
              <a:rPr lang="en-US" dirty="0" smtClean="0"/>
              <a:t> </a:t>
            </a:r>
            <a:r>
              <a:rPr lang="en-US" dirty="0" err="1" smtClean="0"/>
              <a:t>köyhyyttä</a:t>
            </a:r>
            <a:r>
              <a:rPr lang="en-US" dirty="0" smtClean="0"/>
              <a:t> (%)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Köyhyys!$D$4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Köyhyys!$A$5:$B$8</c:f>
              <c:multiLvlStrCache>
                <c:ptCount val="2"/>
                <c:lvl>
                  <c:pt idx="0">
                    <c:v>Ei</c:v>
                  </c:pt>
                  <c:pt idx="1">
                    <c:v>Kyllä</c:v>
                  </c:pt>
                </c:lvl>
                <c:lvl/>
              </c:multiLvlStrCache>
            </c:multiLvlStrRef>
          </c:cat>
          <c:val>
            <c:numRef>
              <c:f>Köyhyys!$D$5:$D$8</c:f>
              <c:numCache>
                <c:formatCode>General</c:formatCode>
                <c:ptCount val="2"/>
                <c:pt idx="0">
                  <c:v>43.6</c:v>
                </c:pt>
                <c:pt idx="1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5-4E87-909E-76543502B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038400"/>
        <c:axId val="579039384"/>
      </c:barChart>
      <c:catAx>
        <c:axId val="5790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9039384"/>
        <c:crosses val="autoZero"/>
        <c:auto val="1"/>
        <c:lblAlgn val="ctr"/>
        <c:lblOffset val="100"/>
        <c:noMultiLvlLbl val="0"/>
      </c:catAx>
      <c:valAx>
        <c:axId val="57903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903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Köyhyyden vaikutus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Köyhyys!$B$187:$B$191</c:f>
              <c:strCache>
                <c:ptCount val="5"/>
                <c:pt idx="0">
                  <c:v>Perus- ja sosiaalipalvelut</c:v>
                </c:pt>
                <c:pt idx="1">
                  <c:v>Terveydenhuolto</c:v>
                </c:pt>
                <c:pt idx="2">
                  <c:v>Lääkkeet ja hoitotarvikkeet</c:v>
                </c:pt>
                <c:pt idx="3">
                  <c:v>Opiskelu tai koulutus</c:v>
                </c:pt>
                <c:pt idx="4">
                  <c:v>Oikeuksien ajaminen</c:v>
                </c:pt>
              </c:strCache>
            </c:strRef>
          </c:cat>
          <c:val>
            <c:numRef>
              <c:f>Köyhyys!$D$187:$D$191</c:f>
              <c:numCache>
                <c:formatCode>General</c:formatCode>
                <c:ptCount val="5"/>
                <c:pt idx="0">
                  <c:v>35.1</c:v>
                </c:pt>
                <c:pt idx="1">
                  <c:v>54.7</c:v>
                </c:pt>
                <c:pt idx="2">
                  <c:v>53.8</c:v>
                </c:pt>
                <c:pt idx="3">
                  <c:v>21</c:v>
                </c:pt>
                <c:pt idx="4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F-48DA-A7E7-431499D9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352224"/>
        <c:axId val="651353536"/>
      </c:barChart>
      <c:catAx>
        <c:axId val="65135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1353536"/>
        <c:crosses val="autoZero"/>
        <c:auto val="1"/>
        <c:lblAlgn val="ctr"/>
        <c:lblOffset val="100"/>
        <c:noMultiLvlLbl val="0"/>
      </c:catAx>
      <c:valAx>
        <c:axId val="65135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13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Köyhyyden vaikutus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Köyhyys!$B$201:$B$206</c:f>
              <c:strCache>
                <c:ptCount val="6"/>
                <c:pt idx="0">
                  <c:v>Asuminen</c:v>
                </c:pt>
                <c:pt idx="1">
                  <c:v>Terveellinen ruoka</c:v>
                </c:pt>
                <c:pt idx="2">
                  <c:v>Vaatteet</c:v>
                </c:pt>
                <c:pt idx="3">
                  <c:v>Liikkuminen kodin ulkopuolella </c:v>
                </c:pt>
                <c:pt idx="4">
                  <c:v>Vapaa-ajan vietto</c:v>
                </c:pt>
                <c:pt idx="5">
                  <c:v>Perhe- ja ystävyyssuhteiden ylläpito</c:v>
                </c:pt>
              </c:strCache>
            </c:strRef>
          </c:cat>
          <c:val>
            <c:numRef>
              <c:f>Köyhyys!$D$201:$D$206</c:f>
              <c:numCache>
                <c:formatCode>General</c:formatCode>
                <c:ptCount val="6"/>
                <c:pt idx="0">
                  <c:v>48.4</c:v>
                </c:pt>
                <c:pt idx="1">
                  <c:v>65.599999999999994</c:v>
                </c:pt>
                <c:pt idx="2">
                  <c:v>63</c:v>
                </c:pt>
                <c:pt idx="3">
                  <c:v>61.7</c:v>
                </c:pt>
                <c:pt idx="4">
                  <c:v>78.400000000000006</c:v>
                </c:pt>
                <c:pt idx="5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E-4FEC-93F8-A3D9A72C4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2913064"/>
        <c:axId val="872913392"/>
      </c:barChart>
      <c:catAx>
        <c:axId val="872913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2913392"/>
        <c:crosses val="autoZero"/>
        <c:auto val="1"/>
        <c:lblAlgn val="ctr"/>
        <c:lblOffset val="100"/>
        <c:noMultiLvlLbl val="0"/>
      </c:catAx>
      <c:valAx>
        <c:axId val="87291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291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Osallistuminen huonosti tai melko huonosti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(Osallistuminen!$B$12,Osallistuminen!$B$26,Osallistuminen!$B$40,Osallistuminen!$B$54,Osallistuminen!$B$68,Osallistuminen!$B$82)</c:f>
              <c:strCache>
                <c:ptCount val="6"/>
                <c:pt idx="0">
                  <c:v>Vaalit</c:v>
                </c:pt>
                <c:pt idx="1">
                  <c:v>Politiikka ja julkiset asiat</c:v>
                </c:pt>
                <c:pt idx="2">
                  <c:v>Kansalaisjärjestöjen ja yhdistysten toiminta</c:v>
                </c:pt>
                <c:pt idx="3">
                  <c:v>Harrastus- ja vapaa-ajan toiminta</c:v>
                </c:pt>
                <c:pt idx="4">
                  <c:v>Kulttuurielämä</c:v>
                </c:pt>
                <c:pt idx="5">
                  <c:v>Urheilu</c:v>
                </c:pt>
              </c:strCache>
            </c:strRef>
          </c:cat>
          <c:val>
            <c:numRef>
              <c:f>(Osallistuminen!$D$12,Osallistuminen!$D$26,Osallistuminen!$D$40,Osallistuminen!$D$54,Osallistuminen!$D$68,Osallistuminen!$D$82)</c:f>
              <c:numCache>
                <c:formatCode>General</c:formatCode>
                <c:ptCount val="6"/>
                <c:pt idx="0">
                  <c:v>9.6999999999999993</c:v>
                </c:pt>
                <c:pt idx="1">
                  <c:v>20</c:v>
                </c:pt>
                <c:pt idx="2">
                  <c:v>18.2</c:v>
                </c:pt>
                <c:pt idx="3">
                  <c:v>33.1</c:v>
                </c:pt>
                <c:pt idx="4">
                  <c:v>33.200000000000003</c:v>
                </c:pt>
                <c:pt idx="5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B-47B8-A7BE-7FEEEB294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6800008"/>
        <c:axId val="836804928"/>
      </c:barChart>
      <c:catAx>
        <c:axId val="836800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6804928"/>
        <c:crosses val="autoZero"/>
        <c:auto val="1"/>
        <c:lblAlgn val="ctr"/>
        <c:lblOffset val="100"/>
        <c:noMultiLvlLbl val="0"/>
      </c:catAx>
      <c:valAx>
        <c:axId val="83680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680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Esteettömyys rakennetussa ympäristössä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('Esteettömyys ja saavutettavuus'!$B$12,'Esteettömyys ja saavutettavuus'!$B$26,'Esteettömyys ja saavutettavuus'!$B$40,'Esteettömyys ja saavutettavuus'!$B$53,'Esteettömyys ja saavutettavuus'!$B$67)</c:f>
              <c:strCache>
                <c:ptCount val="5"/>
                <c:pt idx="0">
                  <c:v>Julkiset tilat</c:v>
                </c:pt>
                <c:pt idx="1">
                  <c:v>Oppilaitokset</c:v>
                </c:pt>
                <c:pt idx="2">
                  <c:v>Työpaikka</c:v>
                </c:pt>
                <c:pt idx="3">
                  <c:v>Joukkoliikenne</c:v>
                </c:pt>
                <c:pt idx="4">
                  <c:v>Katu- ja puistoalue</c:v>
                </c:pt>
              </c:strCache>
            </c:strRef>
          </c:cat>
          <c:val>
            <c:numRef>
              <c:f>('Esteettömyys ja saavutettavuus'!$D$12,'Esteettömyys ja saavutettavuus'!$D$26,'Esteettömyys ja saavutettavuus'!$D$40,'Esteettömyys ja saavutettavuus'!$D$53,'Esteettömyys ja saavutettavuus'!$D$67)</c:f>
              <c:numCache>
                <c:formatCode>General</c:formatCode>
                <c:ptCount val="5"/>
                <c:pt idx="0">
                  <c:v>18</c:v>
                </c:pt>
                <c:pt idx="1">
                  <c:v>8.8000000000000007</c:v>
                </c:pt>
                <c:pt idx="2">
                  <c:v>7.2</c:v>
                </c:pt>
                <c:pt idx="3">
                  <c:v>20.9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1-4CC5-A255-233D4E495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4487056"/>
        <c:axId val="644490664"/>
      </c:barChart>
      <c:catAx>
        <c:axId val="64448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4490664"/>
        <c:crosses val="autoZero"/>
        <c:auto val="1"/>
        <c:lblAlgn val="ctr"/>
        <c:lblOffset val="100"/>
        <c:noMultiLvlLbl val="0"/>
      </c:catAx>
      <c:valAx>
        <c:axId val="644490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448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Esteettömyys tiedonsaannissa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('Esteettömyys ja saavutettavuus'!$B$81,'Esteettömyys ja saavutettavuus'!$B$95,'Esteettömyys ja saavutettavuus'!$B$108,'Esteettömyys ja saavutettavuus'!$B$122,'Esteettömyys ja saavutettavuus'!$B$132)</c:f>
              <c:strCache>
                <c:ptCount val="5"/>
                <c:pt idx="0">
                  <c:v>Opasteet</c:v>
                </c:pt>
                <c:pt idx="1">
                  <c:v>Tulkkaus</c:v>
                </c:pt>
                <c:pt idx="2">
                  <c:v>Tiedotus ja viestintä</c:v>
                </c:pt>
                <c:pt idx="3">
                  <c:v>Internet ja muu tietoliikenne</c:v>
                </c:pt>
                <c:pt idx="4">
                  <c:v>Hätä- ja pelastuspalvelut</c:v>
                </c:pt>
              </c:strCache>
            </c:strRef>
          </c:cat>
          <c:val>
            <c:numRef>
              <c:f>('Esteettömyys ja saavutettavuus'!$D$81,'Esteettömyys ja saavutettavuus'!$D$95,'Esteettömyys ja saavutettavuus'!$D$108,'Esteettömyys ja saavutettavuus'!$D$122,'Esteettömyys ja saavutettavuus'!$D$132)</c:f>
              <c:numCache>
                <c:formatCode>General</c:formatCode>
                <c:ptCount val="5"/>
                <c:pt idx="0">
                  <c:v>9.6</c:v>
                </c:pt>
                <c:pt idx="1">
                  <c:v>3.6</c:v>
                </c:pt>
                <c:pt idx="2">
                  <c:v>11.1</c:v>
                </c:pt>
                <c:pt idx="3">
                  <c:v>8.6999999999999993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4-419F-AAF5-5587A430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3609848"/>
        <c:axId val="833601648"/>
      </c:barChart>
      <c:catAx>
        <c:axId val="833609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601648"/>
        <c:crosses val="autoZero"/>
        <c:auto val="1"/>
        <c:lblAlgn val="ctr"/>
        <c:lblOffset val="100"/>
        <c:noMultiLvlLbl val="0"/>
      </c:catAx>
      <c:valAx>
        <c:axId val="83360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60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</a:t>
            </a:r>
            <a:r>
              <a:rPr lang="fi-FI" baseline="0"/>
              <a:t>enkilökohtainen apu (%)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'Henkilökohtainen apu'!$B$65:$B$66</c:f>
              <c:strCache>
                <c:ptCount val="2"/>
                <c:pt idx="0">
                  <c:v>Henk.koht. avun riittävyys</c:v>
                </c:pt>
                <c:pt idx="1">
                  <c:v>Henk. koht. avun sopivuus</c:v>
                </c:pt>
              </c:strCache>
            </c:strRef>
          </c:cat>
          <c:val>
            <c:numRef>
              <c:f>'Henkilökohtainen apu'!$D$65:$D$66</c:f>
              <c:numCache>
                <c:formatCode>General</c:formatCode>
                <c:ptCount val="2"/>
                <c:pt idx="0">
                  <c:v>29.4</c:v>
                </c:pt>
                <c:pt idx="1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1-45BE-86F9-C202AF862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3631496"/>
        <c:axId val="833624936"/>
      </c:barChart>
      <c:catAx>
        <c:axId val="83363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624936"/>
        <c:crosses val="autoZero"/>
        <c:auto val="1"/>
        <c:lblAlgn val="ctr"/>
        <c:lblOffset val="100"/>
        <c:noMultiLvlLbl val="0"/>
      </c:catAx>
      <c:valAx>
        <c:axId val="833624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63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Kuljetuspalvelu ja apuvälineet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'Liikkuminen ja apuvälineet'!$B$125:$B$127</c:f>
              <c:strCache>
                <c:ptCount val="3"/>
                <c:pt idx="0">
                  <c:v>Kuljetuspalvelun riittävyys</c:v>
                </c:pt>
                <c:pt idx="1">
                  <c:v>Kuljetuspalvelun sopivuus</c:v>
                </c:pt>
                <c:pt idx="2">
                  <c:v>Sopivat liikkumisen apuvälineet</c:v>
                </c:pt>
              </c:strCache>
            </c:strRef>
          </c:cat>
          <c:val>
            <c:numRef>
              <c:f>'Liikkuminen ja apuvälineet'!$C$125:$C$127</c:f>
              <c:numCache>
                <c:formatCode>General</c:formatCode>
                <c:ptCount val="3"/>
                <c:pt idx="0">
                  <c:v>26.6</c:v>
                </c:pt>
                <c:pt idx="1">
                  <c:v>26.5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A-4E59-95E8-F82C3CF72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9861296"/>
        <c:axId val="529861952"/>
      </c:barChart>
      <c:catAx>
        <c:axId val="52986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9861952"/>
        <c:crosses val="autoZero"/>
        <c:auto val="1"/>
        <c:lblAlgn val="ctr"/>
        <c:lblOffset val="100"/>
        <c:noMultiLvlLbl val="0"/>
      </c:catAx>
      <c:valAx>
        <c:axId val="5298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986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6093F7-FB8E-46D7-B2EF-3D9C5B2ACCC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31A1BB4-A339-40D0-8FFE-93867BF1A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3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73631F6-B0A6-4460-B973-A7E323141116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3AA499-04E5-4EE8-8BF9-8B6D0F320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4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2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6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Geneva" pitchFamily="127" charset="-128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A499-04E5-4EE8-8BF9-8B6D0F320F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6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5464175"/>
            <a:ext cx="457358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6250" y="342385"/>
            <a:ext cx="7772400" cy="2140858"/>
          </a:xfrm>
        </p:spPr>
        <p:txBody>
          <a:bodyPr/>
          <a:lstStyle>
            <a:lvl1pPr>
              <a:lnSpc>
                <a:spcPct val="90000"/>
              </a:lnSpc>
              <a:defRPr sz="4500" spc="-5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6250" y="2883661"/>
            <a:ext cx="6400800" cy="697434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/>
            </a:lvl1pPr>
          </a:lstStyle>
          <a:p>
            <a:fld id="{ECFB780D-5799-4FF4-8CC6-4FBE9CAD85E7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C0B8C4A3-2F39-4606-B8F9-577D8A3FA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970588"/>
            <a:ext cx="27447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/>
            </a:lvl1pPr>
          </a:lstStyle>
          <a:p>
            <a:fld id="{4D0E614D-F671-4063-894F-49DC013E51B1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1DB00483-9167-4A26-A308-C047A8198F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vu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641600"/>
            <a:ext cx="6908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vu, vär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OK-logo-v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641600"/>
            <a:ext cx="6908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64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, vär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OK-logo-v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5457825"/>
            <a:ext cx="4572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250" y="342385"/>
            <a:ext cx="7772400" cy="2140858"/>
          </a:xfrm>
        </p:spPr>
        <p:txBody>
          <a:bodyPr/>
          <a:lstStyle>
            <a:lvl1pPr>
              <a:lnSpc>
                <a:spcPct val="90000"/>
              </a:lnSpc>
              <a:defRPr sz="4500" spc="-5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6250" y="2883661"/>
            <a:ext cx="6400800" cy="697434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>
                <a:solidFill>
                  <a:srgbClr val="EA9685"/>
                </a:solidFill>
              </a:defRPr>
            </a:lvl1pPr>
          </a:lstStyle>
          <a:p>
            <a:fld id="{CBB808D6-C3D0-4C06-BCB9-25C976AFB8D3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>
                <a:solidFill>
                  <a:srgbClr val="EA9685"/>
                </a:solidFill>
              </a:defRPr>
            </a:lvl1pPr>
          </a:lstStyle>
          <a:p>
            <a:fld id="{3969414D-C9F5-41C4-8582-2ECFC3185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970588"/>
            <a:ext cx="27447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989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152"/>
            <a:ext cx="8332752" cy="42227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/>
            </a:lvl1pPr>
          </a:lstStyle>
          <a:p>
            <a:fld id="{2FABA527-6DDD-4250-AA67-54D9C3390C85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B6362E2D-14A5-404D-8B8B-2F350793A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970588"/>
            <a:ext cx="27447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5046"/>
            <a:ext cx="4139378" cy="4222787"/>
          </a:xfrm>
        </p:spPr>
        <p:txBody>
          <a:bodyPr/>
          <a:lstStyle>
            <a:lvl1pPr>
              <a:defRPr sz="2200" baseline="0"/>
            </a:lvl1pPr>
            <a:lvl2pPr>
              <a:defRPr sz="180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047" y="1515046"/>
            <a:ext cx="4118953" cy="422278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989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/>
            </a:lvl1pPr>
          </a:lstStyle>
          <a:p>
            <a:fld id="{0B9818C1-83EE-4316-9441-D71631F5240B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7598F58F-5488-47DD-A4B3-63306186B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,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970588"/>
            <a:ext cx="27447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5281612"/>
          </a:xfrm>
        </p:spPr>
        <p:txBody>
          <a:bodyPr/>
          <a:lstStyle>
            <a:lvl1pPr>
              <a:defRPr sz="4500" spc="-8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/>
            </a:lvl1pPr>
          </a:lstStyle>
          <a:p>
            <a:fld id="{52EE0418-C275-4AC5-BF40-7C34568FDC71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899253D3-D98C-4576-80C8-2CE0982C7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, väri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OK-logo-v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5970588"/>
            <a:ext cx="2743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5281612"/>
          </a:xfrm>
        </p:spPr>
        <p:txBody>
          <a:bodyPr/>
          <a:lstStyle>
            <a:lvl1pPr>
              <a:defRPr sz="4500" spc="-8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CA2635-94EC-45EC-BD09-796810F25AEB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BFB2F40-AF41-4447-875B-0CD4BF7CC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, väri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OK-logo-v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5970588"/>
            <a:ext cx="2743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5281612"/>
          </a:xfrm>
        </p:spPr>
        <p:txBody>
          <a:bodyPr/>
          <a:lstStyle>
            <a:lvl1pPr>
              <a:defRPr sz="4500" spc="-8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AD8AE-BF0C-4CCD-856E-AD33AAE1F5C5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92A2951-4671-4013-9FA2-C0FDAC050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ivu, väri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OK-logo-va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5970588"/>
            <a:ext cx="2743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5281612"/>
          </a:xfrm>
        </p:spPr>
        <p:txBody>
          <a:bodyPr/>
          <a:lstStyle>
            <a:lvl1pPr>
              <a:defRPr sz="4500" spc="-8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19311F-2331-4F66-A0B1-4BF91CC2FAE2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DDD23BE-900B-419C-961B-29E6655B8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OK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970588"/>
            <a:ext cx="27447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332752" cy="4124739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08075" y="6170613"/>
            <a:ext cx="2133600" cy="365125"/>
          </a:xfrm>
        </p:spPr>
        <p:txBody>
          <a:bodyPr lIns="0" tIns="0" rIns="0" bIns="0"/>
          <a:lstStyle>
            <a:lvl1pPr>
              <a:defRPr/>
            </a:lvl1pPr>
          </a:lstStyle>
          <a:p>
            <a:fld id="{46351572-C2CB-4A7D-84CE-11B24DD93707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170613"/>
            <a:ext cx="650875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3467E3C8-EB24-4A66-B980-165B69FDA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perustyyliä napsauttamalla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A09D67ED-35B7-4648-9DF5-FEE8549745AD}" type="datetime5">
              <a:rPr lang="en-US"/>
              <a:pPr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kern="1000" spc="3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B258395-FCE6-45E9-A194-DB4BF20BB9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spc="-20">
          <a:solidFill>
            <a:schemeClr val="tx2"/>
          </a:solidFill>
          <a:latin typeface="+mj-lt"/>
          <a:ea typeface="Geneva" pitchFamily="127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Geneva" pitchFamily="127" charset="-128"/>
        </a:defRPr>
      </a:lvl9pPr>
    </p:titleStyle>
    <p:bodyStyle>
      <a:lvl1pPr marL="358775" indent="-358775" algn="l" defTabSz="457200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75000"/>
        <a:buFont typeface="Lucida Grande" pitchFamily="127" charset="0"/>
        <a:buChar char="•"/>
        <a:defRPr sz="2200" kern="1200">
          <a:solidFill>
            <a:schemeClr val="tx1"/>
          </a:solidFill>
          <a:latin typeface="+mn-lt"/>
          <a:ea typeface="Geneva" pitchFamily="127" charset="-128"/>
          <a:cs typeface="+mn-cs"/>
        </a:defRPr>
      </a:lvl1pPr>
      <a:lvl2pPr marL="7429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Lucida Grande" pitchFamily="127" charset="0"/>
        <a:buChar char="-"/>
        <a:defRPr kern="1200">
          <a:solidFill>
            <a:schemeClr val="tx1"/>
          </a:solidFill>
          <a:latin typeface="+mn-lt"/>
          <a:ea typeface="Geneva" pitchFamily="12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 pitchFamily="127" charset="0"/>
        <a:buChar char="-"/>
        <a:defRPr kern="1200">
          <a:solidFill>
            <a:schemeClr val="tx1"/>
          </a:solidFill>
          <a:latin typeface="+mn-lt"/>
          <a:ea typeface="Geneva" pitchFamily="12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 pitchFamily="127" charset="0"/>
        <a:buChar char="»"/>
        <a:defRPr kern="1200">
          <a:solidFill>
            <a:schemeClr val="tx1"/>
          </a:solidFill>
          <a:latin typeface="+mn-lt"/>
          <a:ea typeface="Geneva" pitchFamily="127" charset="-128"/>
          <a:cs typeface="+mn-cs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Geneva" pitchFamily="12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Ihmisoikeuskeskus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 smtClean="0"/>
              <a:t>Vammaisten henkilöiden yhdenvertainen osallisuus yhteiskunnassa - miltä tilanne näyttää?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9414D-C9F5-41C4-8582-2ECFC3185B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koettu köyhyys ja sen vaikutukset (1/5)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7E0A80F6-6718-4685-B93B-2FE0A8BAE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335157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883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koettu köyhyys ja sen vaikutukset (2/5)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Eniten köyhyyttä olivat kokeneet 25-44-vuotiaat (59 %) ja 45-54-vuotiaat (57 %).</a:t>
            </a:r>
          </a:p>
          <a:p>
            <a:r>
              <a:rPr lang="fi-FI" dirty="0"/>
              <a:t>Naiset (57.1%) ilmoittivat kokeneensa enemmän köyhyyttä kuin miehet (47.3%). </a:t>
            </a:r>
          </a:p>
          <a:p>
            <a:r>
              <a:rPr lang="fi-FI" dirty="0"/>
              <a:t>Eniten köyhyyttä olivat kokeneet neuropsykiatrisesti vammaiset</a:t>
            </a:r>
          </a:p>
          <a:p>
            <a:r>
              <a:rPr lang="fi-FI" dirty="0"/>
              <a:t>Viittomakieliset raportoivat kokeneensa köyhyyttä (32 %) hieman muita vammaryhmiä vähemmän</a:t>
            </a:r>
            <a:r>
              <a:rPr lang="fi-FI" dirty="0" smtClean="0"/>
              <a:t>.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koettu köyhyys ja sen vaikutukset (3/5)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hart 45">
            <a:extLst>
              <a:ext uri="{FF2B5EF4-FFF2-40B4-BE49-F238E27FC236}">
                <a16:creationId xmlns:a16="http://schemas.microsoft.com/office/drawing/2014/main" id="{1C985850-2037-4F45-AD30-1D55FA922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091845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45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Koettu köyhyys ja sen vaikutukset (4/5)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7">
            <a:extLst>
              <a:ext uri="{FF2B5EF4-FFF2-40B4-BE49-F238E27FC236}">
                <a16:creationId xmlns:a16="http://schemas.microsoft.com/office/drawing/2014/main" id="{4C2307BF-81E6-41F5-822C-56EBF537A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371035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50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koettu köyhyys ja sen vaikutukset (5/5)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Ikäryhmissä 25-44-vuotiaat ja 45-54-vuotiaat köyhyys vaikuttanut eniten, erityisesti: </a:t>
            </a:r>
          </a:p>
          <a:p>
            <a:pPr lvl="1"/>
            <a:r>
              <a:rPr lang="fi-FI" dirty="0"/>
              <a:t>terveelliseen ruokaan, terveydenhuoltoon, perhe- ja ystävyyssuhteiden ylläpito, opiskeluun ja koulutukseen.</a:t>
            </a:r>
          </a:p>
          <a:p>
            <a:r>
              <a:rPr lang="fi-FI" dirty="0"/>
              <a:t>Naiset ilmoittivat kokeneensa useammin köyhyyttä kuin miehet erityisesti:</a:t>
            </a:r>
          </a:p>
          <a:p>
            <a:pPr lvl="1"/>
            <a:r>
              <a:rPr lang="fi-FI" dirty="0"/>
              <a:t>välttämättömissä lääkkeissä ja hoitotarvikkeissa (57 %)</a:t>
            </a:r>
          </a:p>
          <a:p>
            <a:pPr lvl="1"/>
            <a:r>
              <a:rPr lang="fi-FI" dirty="0"/>
              <a:t>terveydenhuollossa (57 %).</a:t>
            </a:r>
          </a:p>
          <a:p>
            <a:pPr lvl="1"/>
            <a:r>
              <a:rPr lang="fi-FI" dirty="0"/>
              <a:t>Liikkumisessa kodin ulkopuolella (57 %)</a:t>
            </a:r>
          </a:p>
          <a:p>
            <a:r>
              <a:rPr lang="fi-FI" dirty="0"/>
              <a:t>Köyhyyden kokemus on yhteydessä osallistumisaktiivisuuteen. Mikäli vastaaja on kokenut köyhyyttä, osallistuminen yhteiskunnallisiin toimintoihin heikompaa.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osallistuminen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hart 12">
            <a:extLst>
              <a:ext uri="{FF2B5EF4-FFF2-40B4-BE49-F238E27FC236}">
                <a16:creationId xmlns:a16="http://schemas.microsoft.com/office/drawing/2014/main" id="{39171CE5-E02A-40FE-818B-998658980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941813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38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osallistuminen (2/2)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Alle 25-vuotiaat erottuvat selvästi muista:</a:t>
            </a:r>
          </a:p>
          <a:p>
            <a:pPr lvl="1"/>
            <a:r>
              <a:rPr lang="fi-FI" dirty="0"/>
              <a:t>Kokevat voineensa osallistua muita huonommin, mutta samaan aikaan ovat myös vähiten kiinnostuneita osallistumaan esim. äänestämiseen, politiikkaan tai järjestötoimintaan.</a:t>
            </a:r>
          </a:p>
          <a:p>
            <a:pPr lvl="1"/>
            <a:r>
              <a:rPr lang="fi-FI" dirty="0"/>
              <a:t>Kiinnostuneita harrastustoiminnasta, kulttuurista ja urheilusta, mutta eivät koe voivansa osallistua siihen kovin hyvin.</a:t>
            </a:r>
          </a:p>
          <a:p>
            <a:r>
              <a:rPr lang="fi-FI" dirty="0"/>
              <a:t>Kehitysvammaisten osallistuminen muita vammaryhmiä huonompaa. </a:t>
            </a:r>
          </a:p>
          <a:p>
            <a:r>
              <a:rPr lang="fi-FI" dirty="0"/>
              <a:t>Naiset kokivat miehiä useammin, että he olivat voineet osallistua niin kulttuuri- kuin urheilutoimintaan huonosti tai melko huonosti.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98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esteettömyys rakennetussa ympäristössä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14">
            <a:extLst>
              <a:ext uri="{FF2B5EF4-FFF2-40B4-BE49-F238E27FC236}">
                <a16:creationId xmlns:a16="http://schemas.microsoft.com/office/drawing/2014/main" id="{91280B50-30B9-4874-BC4A-32822F91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796952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0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esteettömyys rakennetussa ympäristössä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Naisilla miehiä enemmän ongelmia esteettömyyteen ja saavutettavuuteen liittyvissä asioissa erityisesti julkisissa tiloissa, joukkoliikenteessä, katu- ja puistoalueilla.</a:t>
            </a:r>
          </a:p>
          <a:p>
            <a:r>
              <a:rPr lang="fi-FI" dirty="0"/>
              <a:t>Viittomakieliset kokevat muita ryhmiä enemmän ongelmia esteettömyydessä ja saavutettavuudessa julkisissa tiloissa.</a:t>
            </a:r>
          </a:p>
          <a:p>
            <a:r>
              <a:rPr lang="fi-FI" dirty="0"/>
              <a:t>Katu- ja puistoalueilla eniten esteettömyyden ja saavutettavuuden ongelmia vanhemmilla ikäryhmillä (45-64-vuotiaat ja yli 64-vuotiaat).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saavutettavuus tiedonsaannissa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31">
            <a:extLst>
              <a:ext uri="{FF2B5EF4-FFF2-40B4-BE49-F238E27FC236}">
                <a16:creationId xmlns:a16="http://schemas.microsoft.com/office/drawing/2014/main" id="{4DCC761E-B9E3-42C9-BEA3-2AE2388A9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560255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929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61105"/>
            <a:ext cx="8229600" cy="4387660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Osallisuus yhteiskunnassa: mitä tarkoittaa?</a:t>
            </a:r>
          </a:p>
          <a:p>
            <a:r>
              <a:rPr lang="fi-FI" dirty="0" smtClean="0"/>
              <a:t>Osallisuuden edellytykset</a:t>
            </a:r>
          </a:p>
          <a:p>
            <a:r>
              <a:rPr lang="fi-FI" dirty="0" smtClean="0"/>
              <a:t>Perusturvallisuus</a:t>
            </a:r>
          </a:p>
          <a:p>
            <a:r>
              <a:rPr lang="fi-FI" dirty="0" smtClean="0"/>
              <a:t>Toimijuus</a:t>
            </a:r>
          </a:p>
          <a:p>
            <a:r>
              <a:rPr lang="fi-FI" dirty="0" smtClean="0"/>
              <a:t>Yhteenkuuluvuus</a:t>
            </a:r>
          </a:p>
          <a:p>
            <a:r>
              <a:rPr lang="fi-FI" dirty="0" smtClean="0"/>
              <a:t>Johtopäätökset: Miten tästä eteenpäin?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saavutettavuus tiedonsaannissa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Tulkkauksessa esteettömyyden ja saavutettavuuden ongelmia olivat kokeneet useimmin alle 25-vuotiaat.</a:t>
            </a:r>
          </a:p>
          <a:p>
            <a:r>
              <a:rPr lang="fi-FI" dirty="0"/>
              <a:t>Kehitysvammaisilla oli selkeästi eniten ongelmia tiedotuksessa ja viestinnässä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Aistivammaiset ja viittomakieliset kokivat selkeästi eniten ongelmia esteettömyydessä ja saavutettavuudessa.</a:t>
            </a:r>
          </a:p>
          <a:p>
            <a:r>
              <a:rPr lang="fi-FI" dirty="0"/>
              <a:t>Seuraavaksi eniten ongelmia kohtasivat ’muulla tavalla’ vammaiset sekä fyysisesti vammaiset.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henkilökohtainen apu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C055ABFA-E924-4447-90BA-B7DE963F1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347195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42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henkilökohtainen apu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Henkilökohtaista apua kertoi tarvitsevan selvästi eniten alle 25-vuotiaat.</a:t>
            </a:r>
          </a:p>
          <a:p>
            <a:r>
              <a:rPr lang="fi-FI" dirty="0"/>
              <a:t>Alle 25-vuotiaat kokivat muita useammin, etteivät saa riittävästi henkilökohtaista apua.</a:t>
            </a:r>
          </a:p>
          <a:p>
            <a:r>
              <a:rPr lang="fi-FI" dirty="0"/>
              <a:t>Alle 25-vuotiaat kokivat, etteivät saa sitä sopivalla tavalla järjestettynä.</a:t>
            </a:r>
          </a:p>
          <a:p>
            <a:r>
              <a:rPr lang="fi-FI" dirty="0"/>
              <a:t>Fyysisesti vammaiset kertoivat saavansa riittävästi ja sopivalla tavalla järjestettyä henkilökohtaista apua  </a:t>
            </a:r>
          </a:p>
          <a:p>
            <a:r>
              <a:rPr lang="fi-FI" dirty="0"/>
              <a:t>Vammaluokista fyysisesti vammaiset (79 %) ja kehitysvammaiset (82 %) tarvitsevat selkeästi eniten henkilökohtaista apua.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kuljetuspalvelut ja liikkumisen apuvälineet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29740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60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Toimijuus: kuljetuspalvelut ja liikkumisen apuvälineet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Kuljetuspalvelua tarvitsivat kaikkein eniten nuorimmat (alle 25-vuotiaat) ja kaikkein iäkkäimmät (yli 64-vuotiaat).</a:t>
            </a:r>
          </a:p>
          <a:p>
            <a:r>
              <a:rPr lang="fi-FI" dirty="0"/>
              <a:t>Fyysisesti vammaiset ja kehitysvammaiset tarvitsivat eniten kuljetuspalveluita.</a:t>
            </a:r>
          </a:p>
          <a:p>
            <a:r>
              <a:rPr lang="fi-FI" dirty="0"/>
              <a:t>Liikkumisen apuvälineitä tarvitsevat naiset kokevat miehiä useammin, ettei heillä ole itselle sopivia apuvälineitä.</a:t>
            </a:r>
          </a:p>
          <a:p>
            <a:r>
              <a:rPr lang="fi-FI" dirty="0"/>
              <a:t>Fyysisesti vammaisista  80 % raportoi apuvälineiden olevan sopivia.</a:t>
            </a:r>
          </a:p>
          <a:p>
            <a:r>
              <a:rPr lang="fi-FI" dirty="0"/>
              <a:t>Kuljetuspalveluiden riittävyys yhteydessä osallistumisaktiivisuuteen. Mikäli vastaaja on kokenut kuljetuspalvelut riittäviksi osallistuu hän todennäköisemmin yhteiskunnallisiin toimintoihin.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53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Yhteisöllisyys: ihmisarvo ja ennakkoluulot (1/2)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hart 14">
            <a:extLst>
              <a:ext uri="{FF2B5EF4-FFF2-40B4-BE49-F238E27FC236}">
                <a16:creationId xmlns:a16="http://schemas.microsoft.com/office/drawing/2014/main" id="{3C3E6DB9-4DE9-4ABC-B36B-C651F6A53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79536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81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Yhteisöllisyys: ihmisarvo ja ennakkoluulot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Alle 25-vuotialla kaikkein negatiivisimmat näkemykset</a:t>
            </a:r>
          </a:p>
          <a:p>
            <a:r>
              <a:rPr lang="fi-FI" dirty="0"/>
              <a:t>Yli 64-vuotiailla kaikkein positiivisimmat näkemykset</a:t>
            </a:r>
          </a:p>
          <a:p>
            <a:r>
              <a:rPr lang="fi-FI" dirty="0"/>
              <a:t>Miehet kokivat useammin kuin naiset, että vammaisten henkilöiden ihmisarvon kunnioittaminen on lisääntynyt. Runsas kolmannes miehistä oli tätä mieltä ja naisista noin neljännes. </a:t>
            </a:r>
          </a:p>
          <a:p>
            <a:r>
              <a:rPr lang="fi-FI" dirty="0"/>
              <a:t>Kognitiivisesti vammaiset ja viittomakieliset kokivat eniten ihmisarvon kunnioituksen vähentyneen ja ennakkoluulojen lisääntyneen.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Yhteisöllisyys: oikeus elämään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819089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571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Oikeus elämään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Eniten kyseenalaistamista kokeneet </a:t>
            </a:r>
            <a:r>
              <a:rPr lang="fi-FI" dirty="0"/>
              <a:t>nuorimmat, alle 25-vuotiaat (</a:t>
            </a:r>
            <a:r>
              <a:rPr lang="fi-FI" dirty="0" smtClean="0"/>
              <a:t>42%), </a:t>
            </a:r>
            <a:r>
              <a:rPr lang="fi-FI" dirty="0"/>
              <a:t>ja </a:t>
            </a:r>
            <a:r>
              <a:rPr lang="fi-FI" dirty="0" smtClean="0"/>
              <a:t>vähiten vanhimmat</a:t>
            </a:r>
            <a:r>
              <a:rPr lang="fi-FI" dirty="0"/>
              <a:t>, yli 64-vuotiaat (</a:t>
            </a:r>
            <a:r>
              <a:rPr lang="fi-FI" dirty="0" smtClean="0"/>
              <a:t>16%). </a:t>
            </a:r>
          </a:p>
          <a:p>
            <a:r>
              <a:rPr lang="fi-FI" dirty="0" smtClean="0"/>
              <a:t>Neuropsykiatrisesti </a:t>
            </a:r>
            <a:r>
              <a:rPr lang="fi-FI" dirty="0"/>
              <a:t>vammaiset </a:t>
            </a:r>
            <a:r>
              <a:rPr lang="fi-FI" dirty="0" smtClean="0"/>
              <a:t>(36%) kokivat </a:t>
            </a:r>
            <a:r>
              <a:rPr lang="fi-FI" dirty="0"/>
              <a:t>muita </a:t>
            </a:r>
            <a:r>
              <a:rPr lang="fi-FI" dirty="0" smtClean="0"/>
              <a:t>ryhmiä enemmän</a:t>
            </a:r>
            <a:r>
              <a:rPr lang="fi-FI" dirty="0"/>
              <a:t>, että heidän oikeuttaan elämään on suoraan tai välillisesti </a:t>
            </a:r>
            <a:r>
              <a:rPr lang="fi-FI" dirty="0" smtClean="0"/>
              <a:t>kyseenalaistettu.</a:t>
            </a:r>
          </a:p>
          <a:p>
            <a:r>
              <a:rPr lang="fi-FI" dirty="0" smtClean="0"/>
              <a:t>Myös kehitysvammaisista (29%) ja viittomakielisistä (29%) monella oli kokemuksia heidän oikeutensa elämään suorasta tai välillisestä kyseenalaistamisesta.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Yhteisöllisyys: syrjintä koulutuksessa ja työelämässä (1/2)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15">
            <a:extLst>
              <a:ext uri="{FF2B5EF4-FFF2-40B4-BE49-F238E27FC236}">
                <a16:creationId xmlns:a16="http://schemas.microsoft.com/office/drawing/2014/main" id="{658083E3-807E-446D-9BB9-6B9B2E0A2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453436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3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Osallistuminen ja osallisuus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02152"/>
            <a:ext cx="8332752" cy="4348232"/>
          </a:xfrm>
        </p:spPr>
        <p:txBody>
          <a:bodyPr/>
          <a:lstStyle/>
          <a:p>
            <a:r>
              <a:rPr lang="fi-FI" dirty="0" smtClean="0"/>
              <a:t>Vammaisyleissopimus 3 artikla c kohta: Täysimääräinen ja tehokas osallistuminen (</a:t>
            </a:r>
            <a:r>
              <a:rPr lang="fi-FI" i="1" dirty="0" err="1" smtClean="0"/>
              <a:t>participation</a:t>
            </a:r>
            <a:r>
              <a:rPr lang="fi-FI" dirty="0" smtClean="0"/>
              <a:t>) ja osallisuus (</a:t>
            </a:r>
            <a:r>
              <a:rPr lang="fi-FI" i="1" dirty="0" err="1" smtClean="0"/>
              <a:t>inclusion</a:t>
            </a:r>
            <a:r>
              <a:rPr lang="fi-FI" dirty="0" smtClean="0"/>
              <a:t>) yhteiskuntaan.</a:t>
            </a:r>
          </a:p>
          <a:p>
            <a:r>
              <a:rPr lang="fi-FI" dirty="0" smtClean="0"/>
              <a:t>Osallistuminen luo yhteenkuuluvuutta ja jäsenyyden tunnetta yhteiskuntaan.</a:t>
            </a:r>
          </a:p>
          <a:p>
            <a:r>
              <a:rPr lang="fi-FI" dirty="0" smtClean="0"/>
              <a:t>Osallistuminen toimii yhteiskunnallisen muutoksen välineenä:</a:t>
            </a:r>
          </a:p>
          <a:p>
            <a:pPr lvl="1"/>
            <a:r>
              <a:rPr lang="fi-FI" dirty="0" smtClean="0"/>
              <a:t>”</a:t>
            </a:r>
            <a:r>
              <a:rPr lang="en-GB" i="1" dirty="0" smtClean="0"/>
              <a:t>States </a:t>
            </a:r>
            <a:r>
              <a:rPr lang="en-GB" i="1" dirty="0"/>
              <a:t>parties should ensure the full and effective participation of persons with </a:t>
            </a:r>
            <a:r>
              <a:rPr lang="en-GB" i="1" dirty="0" smtClean="0"/>
              <a:t>disabilities […] as </a:t>
            </a:r>
            <a:r>
              <a:rPr lang="en-GB" i="1" dirty="0"/>
              <a:t>a measure to achieve their inclusion in society and combat discrimination against them</a:t>
            </a:r>
            <a:r>
              <a:rPr lang="en-GB" dirty="0" smtClean="0"/>
              <a:t>.” (CRPD-</a:t>
            </a:r>
            <a:r>
              <a:rPr lang="en-GB" dirty="0" err="1" smtClean="0"/>
              <a:t>komitean</a:t>
            </a:r>
            <a:r>
              <a:rPr lang="en-GB" dirty="0" smtClean="0"/>
              <a:t> </a:t>
            </a:r>
            <a:r>
              <a:rPr lang="en-GB" dirty="0" err="1" smtClean="0"/>
              <a:t>yleiskommentti</a:t>
            </a:r>
            <a:r>
              <a:rPr lang="en-GB" dirty="0" smtClean="0"/>
              <a:t> 7)</a:t>
            </a:r>
            <a:endParaRPr lang="fi-FI" dirty="0"/>
          </a:p>
          <a:p>
            <a:r>
              <a:rPr lang="fi-FI" dirty="0" smtClean="0"/>
              <a:t>Osallisuuden toteutuminen edellyttää toimenpiteitä osallistumismahdollisuuksien parantamiseksi.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3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Yhteisöllisyys: syrjintä koulutuksessa ja työelämässä (2/2)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Ei merkittäviä eroja sukupuolen perusteella.</a:t>
            </a:r>
          </a:p>
          <a:p>
            <a:r>
              <a:rPr lang="fi-FI" dirty="0"/>
              <a:t>Eniten kokemuksia syrjinnästä niin koulutuksessa kuin työelämässä on alle 25-vuotialla. Vähiten yli 64-vuotialla.</a:t>
            </a:r>
          </a:p>
          <a:p>
            <a:r>
              <a:rPr lang="fi-FI" dirty="0"/>
              <a:t>Syrjintää koulutukseen pääsyssä kokenut eniten neuropsykiatrisesti vammaiset ja ’muu’ vammaryhmä.</a:t>
            </a:r>
          </a:p>
          <a:p>
            <a:r>
              <a:rPr lang="fi-FI" dirty="0"/>
              <a:t>Koulutuksen mukautuksissa syrjintää kokeneet selkeästi eniten kehitysvammaiset, neuropsykiatrisesti vammaiset sekä ’muu’ vammaryhmä.</a:t>
            </a:r>
          </a:p>
          <a:p>
            <a:r>
              <a:rPr lang="fi-FI" dirty="0"/>
              <a:t>Viittomakielisistä 41 % kokenut syrjintään työelämään pääsyssä ja työnhaussa.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65200"/>
            <a:ext cx="8332752" cy="4759739"/>
          </a:xfrm>
        </p:spPr>
        <p:txBody>
          <a:bodyPr/>
          <a:lstStyle/>
          <a:p>
            <a:r>
              <a:rPr lang="fi-FI" dirty="0" smtClean="0"/>
              <a:t>Vammaisten henkilöiden yhdenvertainen osallisuus yhteiskunnassa keskeneräistä.</a:t>
            </a:r>
          </a:p>
          <a:p>
            <a:r>
              <a:rPr lang="fi-FI" dirty="0" smtClean="0"/>
              <a:t>Ei riitä, että poistetaan esteet paremman osallisuuden tieltä, vaan on toteutettava sellaisia toimenpiteitä, joilla muutos etenee (”</a:t>
            </a:r>
            <a:r>
              <a:rPr lang="fi-FI" i="1" dirty="0" err="1" smtClean="0"/>
              <a:t>transformative</a:t>
            </a:r>
            <a:r>
              <a:rPr lang="fi-FI" i="1" dirty="0" smtClean="0"/>
              <a:t> </a:t>
            </a:r>
            <a:r>
              <a:rPr lang="fi-FI" i="1" dirty="0" err="1" smtClean="0"/>
              <a:t>equality</a:t>
            </a:r>
            <a:r>
              <a:rPr lang="fi-FI" i="1" dirty="0" smtClean="0"/>
              <a:t>”</a:t>
            </a:r>
            <a:r>
              <a:rPr lang="fi-FI" dirty="0" smtClean="0"/>
              <a:t>).</a:t>
            </a:r>
          </a:p>
          <a:p>
            <a:r>
              <a:rPr lang="fi-FI" dirty="0" smtClean="0"/>
              <a:t>Osallistaminen (”</a:t>
            </a:r>
            <a:r>
              <a:rPr lang="fi-FI" dirty="0" err="1" smtClean="0"/>
              <a:t>involve</a:t>
            </a:r>
            <a:r>
              <a:rPr lang="fi-FI" dirty="0" smtClean="0"/>
              <a:t>”): sopimusosapuolten on aktiivisesti </a:t>
            </a:r>
            <a:r>
              <a:rPr lang="fi-FI" dirty="0" err="1" smtClean="0"/>
              <a:t>osallistettava</a:t>
            </a:r>
            <a:r>
              <a:rPr lang="fi-FI" dirty="0" smtClean="0"/>
              <a:t> vammaisia henkilöitä heitä itseään koskevien asioiden suunnitteluun, valmisteluun, toteuttamiseen ja seurantaan.</a:t>
            </a:r>
          </a:p>
          <a:p>
            <a:r>
              <a:rPr lang="fi-FI" dirty="0" smtClean="0"/>
              <a:t>Hyvä yhteiskunnallinen osallisuus edellyttää vammaisten henkilöiden kuuntelemista, heidän osallistamista!</a:t>
            </a:r>
          </a:p>
          <a:p>
            <a:r>
              <a:rPr lang="fi-FI" dirty="0" smtClean="0"/>
              <a:t>Tähän kaikkeen tarvitsemme myös asenteiden muokkausta laajemmin yhteiskunnassa.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20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739153" y="498437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fi-FI" dirty="0" err="1" smtClean="0"/>
          </a:p>
        </p:txBody>
      </p:sp>
      <p:sp>
        <p:nvSpPr>
          <p:cNvPr id="3" name="Tekstiruutu 2"/>
          <p:cNvSpPr txBox="1"/>
          <p:nvPr/>
        </p:nvSpPr>
        <p:spPr>
          <a:xfrm>
            <a:off x="2031812" y="4682836"/>
            <a:ext cx="4937024" cy="166254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info@ihmisoikeuskeskus.fi</a:t>
            </a:r>
            <a:endParaRPr lang="fi-FI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i-FI" dirty="0" err="1" smtClean="0">
                <a:solidFill>
                  <a:schemeClr val="bg1"/>
                </a:solidFill>
              </a:rPr>
              <a:t>www.ihmisoikeuskeskus.fi</a:t>
            </a:r>
            <a:endParaRPr lang="fi-FI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i-FI" dirty="0" err="1" smtClean="0">
                <a:solidFill>
                  <a:schemeClr val="bg1"/>
                </a:solidFill>
              </a:rPr>
              <a:t>www.facebook.com/Ihmisoikeuskeskus</a:t>
            </a:r>
            <a:endParaRPr lang="fi-FI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i-FI" dirty="0" err="1" smtClean="0">
                <a:solidFill>
                  <a:schemeClr val="bg1"/>
                </a:solidFill>
              </a:rPr>
              <a:t>Twitter</a:t>
            </a:r>
            <a:r>
              <a:rPr lang="fi-FI" dirty="0" smtClean="0">
                <a:solidFill>
                  <a:schemeClr val="bg1"/>
                </a:solidFill>
              </a:rPr>
              <a:t>: @FIN_NHRI</a:t>
            </a:r>
          </a:p>
        </p:txBody>
      </p:sp>
    </p:spTree>
    <p:extLst>
      <p:ext uri="{BB962C8B-B14F-4D97-AF65-F5344CB8AC3E}">
        <p14:creationId xmlns:p14="http://schemas.microsoft.com/office/powerpoint/2010/main" val="23269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On käytössään riittävät aineelliset resurssit.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On toimija omaa elämäänsä koskevassa päätöksenteossa.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On sosiaalisesti merkityksellisiä ja tärkeitä suhteita, jäsenyyttä erilaisissa ryhmissä. 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566068"/>
            <a:ext cx="4119563" cy="4119563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tarkoittaa hyvä osallisuus yhteiskunnassa?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605470"/>
            <a:ext cx="7528560" cy="545531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Yhdenvertainen osallisuus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Miltä näyttää vammaisten henkilöiden osallisuus yhteiskunnassa?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Verkkokysely yhteistyössä Vammaisfoorumi ry:n kanssa.</a:t>
            </a:r>
          </a:p>
          <a:p>
            <a:r>
              <a:rPr lang="fi-FI" dirty="0" smtClean="0"/>
              <a:t>Vastaajamäärä 1525.</a:t>
            </a:r>
          </a:p>
          <a:p>
            <a:r>
              <a:rPr lang="fi-FI" dirty="0" smtClean="0"/>
              <a:t>Poimittu tulokset kysymyksistä, jotka kertovat, miten vastaajat kokevat:</a:t>
            </a:r>
          </a:p>
          <a:p>
            <a:pPr lvl="1"/>
            <a:r>
              <a:rPr lang="fi-FI" dirty="0" smtClean="0"/>
              <a:t>Perusturvallisuuden</a:t>
            </a:r>
          </a:p>
          <a:p>
            <a:pPr lvl="1"/>
            <a:r>
              <a:rPr lang="fi-FI" dirty="0" smtClean="0"/>
              <a:t>Toimijuuden</a:t>
            </a:r>
          </a:p>
          <a:p>
            <a:pPr lvl="1"/>
            <a:r>
              <a:rPr lang="fi-FI" dirty="0" smtClean="0"/>
              <a:t>Yhteenkuuluvuuden yhteiskuntaan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kokemukset väkivallasta (1/4)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26">
            <a:extLst>
              <a:ext uri="{FF2B5EF4-FFF2-40B4-BE49-F238E27FC236}">
                <a16:creationId xmlns:a16="http://schemas.microsoft.com/office/drawing/2014/main" id="{A3003740-885E-49ED-90CE-75475C95B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04224"/>
              </p:ext>
            </p:extLst>
          </p:nvPr>
        </p:nvGraphicFramePr>
        <p:xfrm>
          <a:off x="457200" y="1501775"/>
          <a:ext cx="8332788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5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kokemukset väkivallasta (2/4)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Kaikissa kysytyissä asioissa merkitseviä eroja ikäryhmien välillä siten, että eniten väkivaltaa, hyväksikäyttöä, jne. olivat kokeneet kaikkien nuorimmat ja vähiten iäkkäimmät vastaajat.</a:t>
            </a:r>
          </a:p>
          <a:p>
            <a:r>
              <a:rPr lang="fi-FI" dirty="0"/>
              <a:t>Alle 25-vuotiaat vastaajat olivat kokeneet erityisesti fyysistä väkivaltaa.</a:t>
            </a:r>
          </a:p>
          <a:p>
            <a:r>
              <a:rPr lang="fi-FI" dirty="0"/>
              <a:t>Kehitysvammaiset olivat kokeneet muita vammaryhmiä enemmän fyysistä väkivaltaa.</a:t>
            </a:r>
          </a:p>
          <a:p>
            <a:r>
              <a:rPr lang="fi-FI" dirty="0"/>
              <a:t>Naiset kokeneet kaikkia kysyttyjä asioita miehiä enemmän, mutta erityisesti naiset ilmoittivat miehiä useammin kokeneensa henkistä väkivaltaa.</a:t>
            </a:r>
          </a:p>
          <a:p>
            <a:r>
              <a:rPr lang="fi-FI" dirty="0"/>
              <a:t>Henkistä väkivaltaa olivat kokeneet eniten neuropsykiatrisesti vammaiset.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Perusturvallisuus: kokemukset väkivallasta (3/3)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Seksuaalista väkivaltaa kokeneet eniten neuropsykiatrisesti vammaiset ja kehitysvammaiset.</a:t>
            </a:r>
          </a:p>
          <a:p>
            <a:r>
              <a:rPr lang="fi-FI" dirty="0"/>
              <a:t>Ruotsinkieliset kokeneet turvattomuutta muita kieliryhmiä enemmän.</a:t>
            </a:r>
          </a:p>
          <a:p>
            <a:r>
              <a:rPr lang="fi-FI" dirty="0"/>
              <a:t>Halventavaa kohtelua kokeneet eniten: naiset, alle 25-vuotiaat ja neuropsykiatrisesti vammaiset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62E2D-14A5-404D-8B8B-2F350793AB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3032"/>
      </p:ext>
    </p:extLst>
  </p:cSld>
  <p:clrMapOvr>
    <a:masterClrMapping/>
  </p:clrMapOvr>
</p:sld>
</file>

<file path=ppt/theme/theme1.xml><?xml version="1.0" encoding="utf-8"?>
<a:theme xmlns:a="http://schemas.openxmlformats.org/drawingml/2006/main" name="Ihmisoikeuskeskut_PPT-pohja">
  <a:themeElements>
    <a:clrScheme name="Ihmisoikeuskeskus 1">
      <a:dk1>
        <a:sysClr val="windowText" lastClr="000000"/>
      </a:dk1>
      <a:lt1>
        <a:sysClr val="window" lastClr="FFFFFF"/>
      </a:lt1>
      <a:dk2>
        <a:srgbClr val="DC5034"/>
      </a:dk2>
      <a:lt2>
        <a:srgbClr val="E2E0DE"/>
      </a:lt2>
      <a:accent1>
        <a:srgbClr val="DC5034"/>
      </a:accent1>
      <a:accent2>
        <a:srgbClr val="8A847C"/>
      </a:accent2>
      <a:accent3>
        <a:srgbClr val="AC007F"/>
      </a:accent3>
      <a:accent4>
        <a:srgbClr val="E2A79C"/>
      </a:accent4>
      <a:accent5>
        <a:srgbClr val="C4C1BD"/>
      </a:accent5>
      <a:accent6>
        <a:srgbClr val="D57FBF"/>
      </a:accent6>
      <a:hlink>
        <a:srgbClr val="C64F39"/>
      </a:hlink>
      <a:folHlink>
        <a:srgbClr val="AC00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Ihmisoikeuskeskut_PPT-pohja</Template>
  <TotalTime>26324</TotalTime>
  <Words>1203</Words>
  <Application>Microsoft Office PowerPoint</Application>
  <PresentationFormat>Näytössä katseltava diaesitys (4:3)</PresentationFormat>
  <Paragraphs>176</Paragraphs>
  <Slides>32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8" baseType="lpstr">
      <vt:lpstr>Arial</vt:lpstr>
      <vt:lpstr>Calibri</vt:lpstr>
      <vt:lpstr>Geneva</vt:lpstr>
      <vt:lpstr>Lucida Grande</vt:lpstr>
      <vt:lpstr>Wingdings</vt:lpstr>
      <vt:lpstr>Ihmisoikeuskeskut_PPT-pohja</vt:lpstr>
      <vt:lpstr>Ihmisoikeuskeskus  </vt:lpstr>
      <vt:lpstr>Sisältö</vt:lpstr>
      <vt:lpstr>Osallistuminen ja osallisuus </vt:lpstr>
      <vt:lpstr>Mitä tarkoittaa hyvä osallisuus yhteiskunnassa?</vt:lpstr>
      <vt:lpstr>Yhdenvertainen osallisuus</vt:lpstr>
      <vt:lpstr>Miltä näyttää vammaisten henkilöiden osallisuus yhteiskunnassa?</vt:lpstr>
      <vt:lpstr>Perusturvallisuus: kokemukset väkivallasta (1/4)</vt:lpstr>
      <vt:lpstr>Perusturvallisuus: kokemukset väkivallasta (2/4)</vt:lpstr>
      <vt:lpstr>Perusturvallisuus: kokemukset väkivallasta (3/3)</vt:lpstr>
      <vt:lpstr>Perusturvallisuus: koettu köyhyys ja sen vaikutukset (1/5)</vt:lpstr>
      <vt:lpstr>Perusturvallisuus: koettu köyhyys ja sen vaikutukset (2/5)</vt:lpstr>
      <vt:lpstr>Perusturvallisuus: koettu köyhyys ja sen vaikutukset (3/5)</vt:lpstr>
      <vt:lpstr>Perusturvallisuus: Koettu köyhyys ja sen vaikutukset (4/5)</vt:lpstr>
      <vt:lpstr>Perusturvallisuus: koettu köyhyys ja sen vaikutukset (5/5)</vt:lpstr>
      <vt:lpstr>Toimijuus: osallistuminen (1/2)</vt:lpstr>
      <vt:lpstr>Toimijuus: osallistuminen (2/2)</vt:lpstr>
      <vt:lpstr>Toimijuus: esteettömyys rakennetussa ympäristössä (1/2)</vt:lpstr>
      <vt:lpstr>Toimijuus: esteettömyys rakennetussa ympäristössä (2/2)</vt:lpstr>
      <vt:lpstr>Toimijuus: saavutettavuus tiedonsaannissa (1/2)</vt:lpstr>
      <vt:lpstr>Toimijuus: saavutettavuus tiedonsaannissa (2/2)</vt:lpstr>
      <vt:lpstr>Toimijuus: henkilökohtainen apu (1/2)</vt:lpstr>
      <vt:lpstr>Toimijuus: henkilökohtainen apu (2/2)</vt:lpstr>
      <vt:lpstr>Toimijuus: kuljetuspalvelut ja liikkumisen apuvälineet (1/2)</vt:lpstr>
      <vt:lpstr>Toimijuus: kuljetuspalvelut ja liikkumisen apuvälineet (2/2)</vt:lpstr>
      <vt:lpstr>Yhteisöllisyys: ihmisarvo ja ennakkoluulot (1/2) </vt:lpstr>
      <vt:lpstr>Yhteisöllisyys: ihmisarvo ja ennakkoluulot (2/2)</vt:lpstr>
      <vt:lpstr>Yhteisöllisyys: oikeus elämään (1/2)</vt:lpstr>
      <vt:lpstr>Oikeus elämään (2/2)</vt:lpstr>
      <vt:lpstr>Yhteisöllisyys: syrjintä koulutuksessa ja työelämässä (1/2)</vt:lpstr>
      <vt:lpstr>Yhteisöllisyys: syrjintä koulutuksessa ja työelämässä (2/2)</vt:lpstr>
      <vt:lpstr>Johtopäätökset</vt:lpstr>
      <vt:lpstr>PowerPoint-esitys</vt:lpstr>
    </vt:vector>
  </TitlesOfParts>
  <Company>Eduskunta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Toteutuvatko ihmisoikeudet Suomessa?</dc:title>
  <dc:creator>Leikas Leena</dc:creator>
  <cp:lastModifiedBy>Joronen Mikko</cp:lastModifiedBy>
  <cp:revision>193</cp:revision>
  <cp:lastPrinted>2012-11-22T12:54:14Z</cp:lastPrinted>
  <dcterms:created xsi:type="dcterms:W3CDTF">2012-10-24T08:55:32Z</dcterms:created>
  <dcterms:modified xsi:type="dcterms:W3CDTF">2020-04-28T13:24:56Z</dcterms:modified>
</cp:coreProperties>
</file>