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86" r:id="rId2"/>
    <p:sldId id="358" r:id="rId3"/>
    <p:sldId id="315" r:id="rId4"/>
    <p:sldId id="316" r:id="rId5"/>
    <p:sldId id="359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5" r:id="rId14"/>
    <p:sldId id="324" r:id="rId15"/>
    <p:sldId id="326" r:id="rId16"/>
    <p:sldId id="327" r:id="rId17"/>
    <p:sldId id="328" r:id="rId18"/>
    <p:sldId id="329" r:id="rId19"/>
    <p:sldId id="330" r:id="rId20"/>
    <p:sldId id="331" r:id="rId21"/>
    <p:sldId id="333" r:id="rId22"/>
    <p:sldId id="332" r:id="rId23"/>
    <p:sldId id="334" r:id="rId24"/>
    <p:sldId id="335" r:id="rId25"/>
    <p:sldId id="336" r:id="rId26"/>
    <p:sldId id="338" r:id="rId27"/>
    <p:sldId id="339" r:id="rId28"/>
    <p:sldId id="347" r:id="rId29"/>
    <p:sldId id="348" r:id="rId30"/>
    <p:sldId id="340" r:id="rId31"/>
    <p:sldId id="341" r:id="rId32"/>
    <p:sldId id="342" r:id="rId33"/>
    <p:sldId id="343" r:id="rId34"/>
    <p:sldId id="344" r:id="rId35"/>
    <p:sldId id="345" r:id="rId36"/>
    <p:sldId id="349" r:id="rId37"/>
    <p:sldId id="350" r:id="rId38"/>
    <p:sldId id="351" r:id="rId39"/>
    <p:sldId id="352" r:id="rId40"/>
    <p:sldId id="354" r:id="rId41"/>
    <p:sldId id="353" r:id="rId42"/>
    <p:sldId id="355" r:id="rId43"/>
    <p:sldId id="356" r:id="rId44"/>
    <p:sldId id="357" r:id="rId45"/>
    <p:sldId id="285" r:id="rId46"/>
  </p:sldIdLst>
  <p:sldSz cx="9144000" cy="6858000" type="screen4x3"/>
  <p:notesSz cx="6799263" cy="99298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7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7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7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7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5034"/>
    <a:srgbClr val="236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61" autoAdjust="0"/>
  </p:normalViewPr>
  <p:slideViewPr>
    <p:cSldViewPr snapToGrid="0" snapToObjects="1">
      <p:cViewPr varScale="1">
        <p:scale>
          <a:sx n="57" d="100"/>
          <a:sy n="57" d="100"/>
        </p:scale>
        <p:origin x="106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kko.joronen\Desktop\Vammaisfoorumi\Tulokset\Ajoja\Viimeisimm&#228;t\FINAL_Perusluvut_ja_kuvaaja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Osallistuminen huonosti tai melko huonosti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(Osallistuminen!$B$12,Osallistuminen!$B$26,Osallistuminen!$B$40,Osallistuminen!$B$54,Osallistuminen!$B$68,Osallistuminen!$B$82)</c:f>
              <c:strCache>
                <c:ptCount val="6"/>
                <c:pt idx="0">
                  <c:v>Vaalit</c:v>
                </c:pt>
                <c:pt idx="1">
                  <c:v>Politiikka ja julkiset asiat</c:v>
                </c:pt>
                <c:pt idx="2">
                  <c:v>Kansalaisjärjestöjen ja yhdistysten toiminta</c:v>
                </c:pt>
                <c:pt idx="3">
                  <c:v>Harrastus- ja vapaa-ajan toiminta</c:v>
                </c:pt>
                <c:pt idx="4">
                  <c:v>Kulttuurielämä</c:v>
                </c:pt>
                <c:pt idx="5">
                  <c:v>Urheilu</c:v>
                </c:pt>
              </c:strCache>
            </c:strRef>
          </c:cat>
          <c:val>
            <c:numRef>
              <c:f>(Osallistuminen!$D$12,Osallistuminen!$D$26,Osallistuminen!$D$40,Osallistuminen!$D$54,Osallistuminen!$D$68,Osallistuminen!$D$82)</c:f>
              <c:numCache>
                <c:formatCode>General</c:formatCode>
                <c:ptCount val="6"/>
                <c:pt idx="0">
                  <c:v>9.6999999999999993</c:v>
                </c:pt>
                <c:pt idx="1">
                  <c:v>20</c:v>
                </c:pt>
                <c:pt idx="2">
                  <c:v>18.2</c:v>
                </c:pt>
                <c:pt idx="3">
                  <c:v>33.1</c:v>
                </c:pt>
                <c:pt idx="4">
                  <c:v>33.200000000000003</c:v>
                </c:pt>
                <c:pt idx="5">
                  <c:v>39.299999999999997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D3-447B-8B05-9F9C280D8E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36800008"/>
        <c:axId val="836804928"/>
      </c:barChart>
      <c:catAx>
        <c:axId val="836800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6804928"/>
        <c:crosses val="autoZero"/>
        <c:auto val="1"/>
        <c:lblAlgn val="ctr"/>
        <c:lblOffset val="100"/>
        <c:noMultiLvlLbl val="0"/>
      </c:catAx>
      <c:valAx>
        <c:axId val="836804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6800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Syrjintä koulutuksessa ja työelämässä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Syrjintä!$B$86:$B$91</c:f>
              <c:strCache>
                <c:ptCount val="6"/>
                <c:pt idx="0">
                  <c:v>Koulutukseen pääsy</c:v>
                </c:pt>
                <c:pt idx="1">
                  <c:v>Koulutuksen mukautukset</c:v>
                </c:pt>
                <c:pt idx="2">
                  <c:v>Koulutuksessa muuten</c:v>
                </c:pt>
                <c:pt idx="3">
                  <c:v>Työelämään pääsyssä tai työnhaussa</c:v>
                </c:pt>
                <c:pt idx="4">
                  <c:v>Työelämän mukautukset</c:v>
                </c:pt>
                <c:pt idx="5">
                  <c:v>Työelämässä muuten</c:v>
                </c:pt>
              </c:strCache>
            </c:strRef>
          </c:cat>
          <c:val>
            <c:numRef>
              <c:f>Syrjintä!$D$86:$D$91</c:f>
              <c:numCache>
                <c:formatCode>General</c:formatCode>
                <c:ptCount val="6"/>
                <c:pt idx="0">
                  <c:v>25.6</c:v>
                </c:pt>
                <c:pt idx="1">
                  <c:v>33.9</c:v>
                </c:pt>
                <c:pt idx="2">
                  <c:v>34.700000000000003</c:v>
                </c:pt>
                <c:pt idx="3">
                  <c:v>52.8</c:v>
                </c:pt>
                <c:pt idx="4">
                  <c:v>46.8</c:v>
                </c:pt>
                <c:pt idx="5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AE-4FA4-886B-C9E943676F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33601976"/>
        <c:axId val="833602632"/>
      </c:barChart>
      <c:catAx>
        <c:axId val="833601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3602632"/>
        <c:crosses val="autoZero"/>
        <c:auto val="1"/>
        <c:lblAlgn val="ctr"/>
        <c:lblOffset val="100"/>
        <c:noMultiLvlLbl val="0"/>
      </c:catAx>
      <c:valAx>
        <c:axId val="833602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3601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Syrjintä tiedonsaannissa</a:t>
            </a:r>
            <a:r>
              <a:rPr lang="fi-FI" baseline="0"/>
              <a:t> ja/tai kommunikoinnissa</a:t>
            </a:r>
            <a:r>
              <a:rPr lang="fi-FI"/>
              <a:t>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'Kieli ja kulttuuri'!$B$180:$B$185</c:f>
              <c:strCache>
                <c:ptCount val="6"/>
                <c:pt idx="0">
                  <c:v>Viranomaisasiat</c:v>
                </c:pt>
                <c:pt idx="1">
                  <c:v>Sosiaalipalvelut</c:v>
                </c:pt>
                <c:pt idx="2">
                  <c:v>Terveyspalvelut</c:v>
                </c:pt>
                <c:pt idx="3">
                  <c:v>Koulutus tai opiskelu</c:v>
                </c:pt>
                <c:pt idx="4">
                  <c:v>Työelämä</c:v>
                </c:pt>
                <c:pt idx="5">
                  <c:v>Harrastus- ja vapaa-aika</c:v>
                </c:pt>
              </c:strCache>
            </c:strRef>
          </c:cat>
          <c:val>
            <c:numRef>
              <c:f>'Kieli ja kulttuuri'!$D$180:$D$185</c:f>
              <c:numCache>
                <c:formatCode>General</c:formatCode>
                <c:ptCount val="6"/>
                <c:pt idx="0">
                  <c:v>36.299999999999997</c:v>
                </c:pt>
                <c:pt idx="1">
                  <c:v>37.5</c:v>
                </c:pt>
                <c:pt idx="2">
                  <c:v>43.3</c:v>
                </c:pt>
                <c:pt idx="3">
                  <c:v>14.3</c:v>
                </c:pt>
                <c:pt idx="4">
                  <c:v>15.9</c:v>
                </c:pt>
                <c:pt idx="5">
                  <c:v>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A-411C-B7A9-2813277B29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92062280"/>
        <c:axId val="792063264"/>
      </c:barChart>
      <c:catAx>
        <c:axId val="792062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92063264"/>
        <c:crosses val="autoZero"/>
        <c:auto val="1"/>
        <c:lblAlgn val="ctr"/>
        <c:lblOffset val="100"/>
        <c:noMultiLvlLbl val="0"/>
      </c:catAx>
      <c:valAx>
        <c:axId val="792063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92062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Köyhyyden kokeminen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Köyhyys!$D$4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Köyhyys!$A$5:$B$8</c:f>
              <c:multiLvlStrCache>
                <c:ptCount val="2"/>
                <c:lvl>
                  <c:pt idx="0">
                    <c:v>Ei</c:v>
                  </c:pt>
                  <c:pt idx="1">
                    <c:v>Kyllä</c:v>
                  </c:pt>
                </c:lvl>
                <c:lvl/>
              </c:multiLvlStrCache>
            </c:multiLvlStrRef>
          </c:cat>
          <c:val>
            <c:numRef>
              <c:f>Köyhyys!$D$5:$D$8</c:f>
              <c:numCache>
                <c:formatCode>General</c:formatCode>
                <c:ptCount val="2"/>
                <c:pt idx="0">
                  <c:v>43.6</c:v>
                </c:pt>
                <c:pt idx="1">
                  <c:v>50.7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C6-4F0B-8552-D17E58B81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9038400"/>
        <c:axId val="579039384"/>
      </c:barChart>
      <c:catAx>
        <c:axId val="57903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9039384"/>
        <c:crosses val="autoZero"/>
        <c:auto val="1"/>
        <c:lblAlgn val="ctr"/>
        <c:lblOffset val="100"/>
        <c:noMultiLvlLbl val="0"/>
      </c:catAx>
      <c:valAx>
        <c:axId val="579039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9038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Köyhyyden vaikutus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Köyhyys!$B$187:$B$191</c:f>
              <c:strCache>
                <c:ptCount val="5"/>
                <c:pt idx="0">
                  <c:v>Perus- ja sosiaalipalvelut</c:v>
                </c:pt>
                <c:pt idx="1">
                  <c:v>Terveydenhuolto</c:v>
                </c:pt>
                <c:pt idx="2">
                  <c:v>Lääkkeet ja hoitotarvikkeet</c:v>
                </c:pt>
                <c:pt idx="3">
                  <c:v>Opiskelu tai koulutus</c:v>
                </c:pt>
                <c:pt idx="4">
                  <c:v>Oikeuksien ajaminen</c:v>
                </c:pt>
              </c:strCache>
            </c:strRef>
          </c:cat>
          <c:val>
            <c:numRef>
              <c:f>Köyhyys!$D$187:$D$191</c:f>
              <c:numCache>
                <c:formatCode>General</c:formatCode>
                <c:ptCount val="5"/>
                <c:pt idx="0">
                  <c:v>35.1</c:v>
                </c:pt>
                <c:pt idx="1">
                  <c:v>54.7</c:v>
                </c:pt>
                <c:pt idx="2">
                  <c:v>53.8</c:v>
                </c:pt>
                <c:pt idx="3">
                  <c:v>21</c:v>
                </c:pt>
                <c:pt idx="4">
                  <c:v>35.1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DF-401B-ABE2-C6D8F05437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51352224"/>
        <c:axId val="651353536"/>
      </c:barChart>
      <c:catAx>
        <c:axId val="651352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1353536"/>
        <c:crosses val="autoZero"/>
        <c:auto val="1"/>
        <c:lblAlgn val="ctr"/>
        <c:lblOffset val="100"/>
        <c:noMultiLvlLbl val="0"/>
      </c:catAx>
      <c:valAx>
        <c:axId val="651353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135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Köyhyyden vaikutus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Köyhyys!$B$201:$B$206</c:f>
              <c:strCache>
                <c:ptCount val="6"/>
                <c:pt idx="0">
                  <c:v>Asuminen</c:v>
                </c:pt>
                <c:pt idx="1">
                  <c:v>Terveellinen ruoka</c:v>
                </c:pt>
                <c:pt idx="2">
                  <c:v>Vaatteet</c:v>
                </c:pt>
                <c:pt idx="3">
                  <c:v>Liikkuminen kodin ulkopuolella </c:v>
                </c:pt>
                <c:pt idx="4">
                  <c:v>Vapaa-ajan vietto</c:v>
                </c:pt>
                <c:pt idx="5">
                  <c:v>Perhe- ja ystävyyssuhteiden ylläpito</c:v>
                </c:pt>
              </c:strCache>
            </c:strRef>
          </c:cat>
          <c:val>
            <c:numRef>
              <c:f>Köyhyys!$D$201:$D$206</c:f>
              <c:numCache>
                <c:formatCode>General</c:formatCode>
                <c:ptCount val="6"/>
                <c:pt idx="0">
                  <c:v>48.4</c:v>
                </c:pt>
                <c:pt idx="1">
                  <c:v>65.599999999999994</c:v>
                </c:pt>
                <c:pt idx="2">
                  <c:v>63</c:v>
                </c:pt>
                <c:pt idx="3">
                  <c:v>61.7</c:v>
                </c:pt>
                <c:pt idx="4">
                  <c:v>78.400000000000006</c:v>
                </c:pt>
                <c:pt idx="5">
                  <c:v>54.5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7E-4860-B56B-9914D25CC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72913064"/>
        <c:axId val="872913392"/>
      </c:barChart>
      <c:catAx>
        <c:axId val="872913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72913392"/>
        <c:crosses val="autoZero"/>
        <c:auto val="1"/>
        <c:lblAlgn val="ctr"/>
        <c:lblOffset val="100"/>
        <c:noMultiLvlLbl val="0"/>
      </c:catAx>
      <c:valAx>
        <c:axId val="872913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72913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Saatu tuki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'Kieli ja kulttuuri'!$D$135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'Kieli ja kulttuuri'!$A$136:$B$139</c:f>
              <c:strCache>
                <c:ptCount val="4"/>
                <c:pt idx="0">
                  <c:v>En ollenkaan</c:v>
                </c:pt>
                <c:pt idx="1">
                  <c:v>Melko vähän</c:v>
                </c:pt>
                <c:pt idx="2">
                  <c:v>Melko paljon</c:v>
                </c:pt>
                <c:pt idx="3">
                  <c:v>Paljon</c:v>
                </c:pt>
              </c:strCache>
            </c:strRef>
          </c:cat>
          <c:val>
            <c:numRef>
              <c:f>'Kieli ja kulttuuri'!$D$136:$D$139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5.3</c:v>
                </c:pt>
                <c:pt idx="2">
                  <c:v>2</c:v>
                </c:pt>
                <c:pt idx="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46-413A-9BC2-DBCAA12B5B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5981248"/>
        <c:axId val="310500240"/>
      </c:barChart>
      <c:catAx>
        <c:axId val="58598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10500240"/>
        <c:crosses val="autoZero"/>
        <c:auto val="1"/>
        <c:lblAlgn val="ctr"/>
        <c:lblOffset val="100"/>
        <c:noMultiLvlLbl val="0"/>
      </c:catAx>
      <c:valAx>
        <c:axId val="31050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598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Puhetta korvaava tuki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'Kieli ja kulttuuri'!$D$165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'Kieli ja kulttuuri'!$A$166:$B$169</c:f>
              <c:strCache>
                <c:ptCount val="4"/>
                <c:pt idx="0">
                  <c:v>En ollenkaan</c:v>
                </c:pt>
                <c:pt idx="1">
                  <c:v>Melko vähän</c:v>
                </c:pt>
                <c:pt idx="2">
                  <c:v>Melko paljon</c:v>
                </c:pt>
                <c:pt idx="3">
                  <c:v>Paljon</c:v>
                </c:pt>
              </c:strCache>
            </c:strRef>
          </c:cat>
          <c:val>
            <c:numRef>
              <c:f>'Kieli ja kulttuuri'!$D$166:$D$169</c:f>
              <c:numCache>
                <c:formatCode>General</c:formatCode>
                <c:ptCount val="4"/>
                <c:pt idx="0">
                  <c:v>5.2</c:v>
                </c:pt>
                <c:pt idx="1">
                  <c:v>6.2</c:v>
                </c:pt>
                <c:pt idx="2">
                  <c:v>3.7</c:v>
                </c:pt>
                <c:pt idx="3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66-47D0-9C9A-6F566D4F1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8314928"/>
        <c:axId val="568315584"/>
      </c:barChart>
      <c:catAx>
        <c:axId val="56831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68315584"/>
        <c:crosses val="autoZero"/>
        <c:auto val="1"/>
        <c:lblAlgn val="ctr"/>
        <c:lblOffset val="100"/>
        <c:noMultiLvlLbl val="0"/>
      </c:catAx>
      <c:valAx>
        <c:axId val="568315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6831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Yksityisyyttä</a:t>
            </a:r>
            <a:r>
              <a:rPr lang="fi-FI" baseline="0"/>
              <a:t> loukattu vammaisuuden vuoksi (%)</a:t>
            </a:r>
            <a:endParaRPr lang="fi-FI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Itsemääräämisoikeus!$D$32:$D$33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Itsemääräämisoikeus!$E$32:$E$33</c:f>
              <c:numCache>
                <c:formatCode>General</c:formatCode>
                <c:ptCount val="2"/>
                <c:pt idx="0">
                  <c:v>26.6</c:v>
                </c:pt>
                <c:pt idx="1">
                  <c:v>73.400000000000006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A6-4C21-851B-26E389D61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72167544"/>
        <c:axId val="572174432"/>
      </c:barChart>
      <c:catAx>
        <c:axId val="572167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2174432"/>
        <c:crosses val="autoZero"/>
        <c:auto val="1"/>
        <c:lblAlgn val="ctr"/>
        <c:lblOffset val="100"/>
        <c:noMultiLvlLbl val="0"/>
      </c:catAx>
      <c:valAx>
        <c:axId val="57217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216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Vastaajien asumismuoto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Itsemääräämisoikeus!$M$48:$M$52</c:f>
              <c:strCache>
                <c:ptCount val="5"/>
                <c:pt idx="0">
                  <c:v>Yksin</c:v>
                </c:pt>
                <c:pt idx="1">
                  <c:v>Yksin, avustajan avustamana</c:v>
                </c:pt>
                <c:pt idx="2">
                  <c:v>Puolison ja/tai lasten kanssa</c:v>
                </c:pt>
                <c:pt idx="3">
                  <c:v>Vanhempien tai isovanhempien, muun sukulaisen tai ystävän kanssa</c:v>
                </c:pt>
                <c:pt idx="4">
                  <c:v>Ryhmämuotoisesti tai palvelukeskuksessa</c:v>
                </c:pt>
              </c:strCache>
            </c:strRef>
          </c:cat>
          <c:val>
            <c:numRef>
              <c:f>Itsemääräämisoikeus!$N$48:$N$52</c:f>
              <c:numCache>
                <c:formatCode>0.0</c:formatCode>
                <c:ptCount val="5"/>
                <c:pt idx="0">
                  <c:v>27.1</c:v>
                </c:pt>
                <c:pt idx="1">
                  <c:v>9.8000000000000007</c:v>
                </c:pt>
                <c:pt idx="2">
                  <c:v>44.9</c:v>
                </c:pt>
                <c:pt idx="3">
                  <c:v>11.7</c:v>
                </c:pt>
                <c:pt idx="4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BC-41D0-BE9A-EDEC9DE274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2372336"/>
        <c:axId val="582374304"/>
      </c:barChart>
      <c:catAx>
        <c:axId val="582372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2374304"/>
        <c:crosses val="autoZero"/>
        <c:auto val="1"/>
        <c:lblAlgn val="ctr"/>
        <c:lblOffset val="100"/>
        <c:noMultiLvlLbl val="0"/>
      </c:catAx>
      <c:valAx>
        <c:axId val="582374304"/>
        <c:scaling>
          <c:orientation val="minMax"/>
          <c:max val="5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2372336"/>
        <c:crosses val="autoZero"/>
        <c:crossBetween val="between"/>
        <c:majorUnit val="10"/>
        <c:min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Oletko itse saanut valita asimisjärjestelysi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Itsemääräämisoikeus!$T$31:$T$32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Itsemääräämisoikeus!$U$31:$U$32</c:f>
              <c:numCache>
                <c:formatCode>General</c:formatCode>
                <c:ptCount val="2"/>
                <c:pt idx="0">
                  <c:v>86.6</c:v>
                </c:pt>
                <c:pt idx="1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5F-410D-9B5D-A4387A55D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7612056"/>
        <c:axId val="597609432"/>
      </c:barChart>
      <c:catAx>
        <c:axId val="597612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97609432"/>
        <c:crosses val="autoZero"/>
        <c:auto val="1"/>
        <c:lblAlgn val="ctr"/>
        <c:lblOffset val="100"/>
        <c:noMultiLvlLbl val="0"/>
      </c:catAx>
      <c:valAx>
        <c:axId val="597609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97612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Ihmisarvon</a:t>
            </a:r>
            <a:r>
              <a:rPr lang="fi-FI" baseline="0"/>
              <a:t> kunnioittaminen ja ennakkoluulot (%)</a:t>
            </a:r>
            <a:endParaRPr lang="fi-FI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'Ihmisarvo ja ennakkoluulot'!$B$52:$B$53</c:f>
              <c:strCache>
                <c:ptCount val="2"/>
                <c:pt idx="0">
                  <c:v>Ihmisarvon kunnioitus vähentynyt</c:v>
                </c:pt>
                <c:pt idx="1">
                  <c:v>Enakkoluulot lisääntyneet</c:v>
                </c:pt>
              </c:strCache>
            </c:strRef>
          </c:cat>
          <c:val>
            <c:numRef>
              <c:f>'Ihmisarvo ja ennakkoluulot'!$D$52:$D$53</c:f>
              <c:numCache>
                <c:formatCode>General</c:formatCode>
                <c:ptCount val="2"/>
                <c:pt idx="0">
                  <c:v>47.8</c:v>
                </c:pt>
                <c:pt idx="1">
                  <c:v>33.9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8B-4594-BF27-F3354CBFE8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46126464"/>
        <c:axId val="746126792"/>
      </c:barChart>
      <c:catAx>
        <c:axId val="746126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46126792"/>
        <c:crosses val="autoZero"/>
        <c:auto val="1"/>
        <c:lblAlgn val="ctr"/>
        <c:lblOffset val="100"/>
        <c:noMultiLvlLbl val="0"/>
      </c:catAx>
      <c:valAx>
        <c:axId val="746126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4612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 smtClean="0"/>
              <a:t>Kokenut</a:t>
            </a:r>
            <a:r>
              <a:rPr lang="fi-FI" baseline="0" dirty="0" smtClean="0"/>
              <a:t> epäasiallista kohtelua</a:t>
            </a:r>
            <a:r>
              <a:rPr lang="fi-FI" dirty="0" smtClean="0"/>
              <a:t> vammaisuudesta johtuen (%)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Itsemääräämisoikeus!$B$3:$B$10</c:f>
              <c:strCache>
                <c:ptCount val="8"/>
                <c:pt idx="0">
                  <c:v>Päättäminen sitovasti omista asioista</c:v>
                </c:pt>
                <c:pt idx="1">
                  <c:v>Yksityisyyden loukkaus</c:v>
                </c:pt>
                <c:pt idx="2">
                  <c:v>Laiton vapauden riisto</c:v>
                </c:pt>
                <c:pt idx="3">
                  <c:v>Asumismuodon valinta</c:v>
                </c:pt>
                <c:pt idx="4">
                  <c:v>Avioliitto, avoliitto, seurustelu</c:v>
                </c:pt>
                <c:pt idx="5">
                  <c:v>Perhesuunnittelu</c:v>
                </c:pt>
                <c:pt idx="6">
                  <c:v>Vanhemmuus</c:v>
                </c:pt>
                <c:pt idx="7">
                  <c:v>Lapsen huolto</c:v>
                </c:pt>
              </c:strCache>
            </c:strRef>
          </c:cat>
          <c:val>
            <c:numRef>
              <c:f>Itsemääräämisoikeus!$D$3:$D$10</c:f>
              <c:numCache>
                <c:formatCode>General</c:formatCode>
                <c:ptCount val="8"/>
                <c:pt idx="0">
                  <c:v>17.399999999999999</c:v>
                </c:pt>
                <c:pt idx="1">
                  <c:v>26.6</c:v>
                </c:pt>
                <c:pt idx="2">
                  <c:v>3</c:v>
                </c:pt>
                <c:pt idx="3">
                  <c:v>13.4</c:v>
                </c:pt>
                <c:pt idx="4">
                  <c:v>9.3000000000000007</c:v>
                </c:pt>
                <c:pt idx="5">
                  <c:v>3.6</c:v>
                </c:pt>
                <c:pt idx="6">
                  <c:v>6.6</c:v>
                </c:pt>
                <c:pt idx="7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9B-4CD8-A6AE-8D069FDCB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51382072"/>
        <c:axId val="651383384"/>
      </c:barChart>
      <c:catAx>
        <c:axId val="651382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1383384"/>
        <c:crosses val="autoZero"/>
        <c:auto val="1"/>
        <c:lblAlgn val="ctr"/>
        <c:lblOffset val="100"/>
        <c:noMultiLvlLbl val="0"/>
      </c:catAx>
      <c:valAx>
        <c:axId val="651383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1382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Onko</a:t>
            </a:r>
            <a:r>
              <a:rPr lang="fi-FI" baseline="0" dirty="0"/>
              <a:t> oikeuttasi elämään </a:t>
            </a:r>
            <a:r>
              <a:rPr lang="fi-FI" baseline="0" dirty="0" smtClean="0"/>
              <a:t>suoraan tai välillisesti </a:t>
            </a:r>
            <a:r>
              <a:rPr lang="fi-FI" baseline="0" dirty="0" smtClean="0"/>
              <a:t>kyseenalaistettu? </a:t>
            </a:r>
            <a:r>
              <a:rPr lang="fi-FI" baseline="0" dirty="0"/>
              <a:t>(%)</a:t>
            </a:r>
            <a:endParaRPr lang="fi-FI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'Ihmisarvo ja ennakkoluulot'!$D$61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'Ihmisarvo ja ennakkoluulot'!$A$62:$B$66</c:f>
              <c:multiLvlStrCache>
                <c:ptCount val="2"/>
                <c:lvl>
                  <c:pt idx="0">
                    <c:v>Ei</c:v>
                  </c:pt>
                  <c:pt idx="1">
                    <c:v>Kyllä</c:v>
                  </c:pt>
                </c:lvl>
                <c:lvl/>
              </c:multiLvlStrCache>
            </c:multiLvlStrRef>
          </c:cat>
          <c:val>
            <c:numRef>
              <c:f>'Ihmisarvo ja ennakkoluulot'!$D$62:$D$66</c:f>
              <c:numCache>
                <c:formatCode>General</c:formatCode>
                <c:ptCount val="2"/>
                <c:pt idx="0">
                  <c:v>69.2</c:v>
                </c:pt>
                <c:pt idx="1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B8-45C1-BE5F-0873D0952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0172664"/>
        <c:axId val="45017725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'Ihmisarvo ja ennakkoluulot'!$F$61</c15:sqref>
                        </c15:formulaRef>
                      </c:ext>
                    </c:extLst>
                    <c:strCache>
                      <c:ptCount val="1"/>
                      <c:pt idx="0">
                        <c:v>Cumulative Percent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>
                      <c:ext uri="{02D57815-91ED-43cb-92C2-25804820EDAC}">
                        <c15:formulaRef>
                          <c15:sqref>'Ihmisarvo ja ennakkoluulot'!$A$62:$B$66</c15:sqref>
                        </c15:formulaRef>
                      </c:ext>
                    </c:extLst>
                    <c:multiLvlStrCache>
                      <c:ptCount val="2"/>
                      <c:lvl>
                        <c:pt idx="0">
                          <c:v>Ei</c:v>
                        </c:pt>
                        <c:pt idx="1">
                          <c:v>Kyllä</c:v>
                        </c:pt>
                      </c:lvl>
                      <c:lvl/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'Ihmisarvo ja ennakkoluulot'!$F$62:$F$66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73.099999999999994</c:v>
                      </c:pt>
                      <c:pt idx="1">
                        <c:v>100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41B8-45C1-BE5F-0873D0952ADA}"/>
                  </c:ext>
                </c:extLst>
              </c15:ser>
            </c15:filteredBarSeries>
          </c:ext>
        </c:extLst>
      </c:barChart>
      <c:catAx>
        <c:axId val="450172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50177256"/>
        <c:crosses val="autoZero"/>
        <c:auto val="1"/>
        <c:lblAlgn val="ctr"/>
        <c:lblOffset val="100"/>
        <c:noMultiLvlLbl val="0"/>
      </c:catAx>
      <c:valAx>
        <c:axId val="450177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50172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Esteettömyys rakennetussa ympäristössä (%)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('Esteettömyys ja saavutettavuus'!$B$12,'Esteettömyys ja saavutettavuus'!$B$26,'Esteettömyys ja saavutettavuus'!$B$40,'Esteettömyys ja saavutettavuus'!$B$53,'Esteettömyys ja saavutettavuus'!$B$67)</c:f>
              <c:strCache>
                <c:ptCount val="5"/>
                <c:pt idx="0">
                  <c:v>Julkiset tilat</c:v>
                </c:pt>
                <c:pt idx="1">
                  <c:v>Oppilaitokset</c:v>
                </c:pt>
                <c:pt idx="2">
                  <c:v>Työpaikka</c:v>
                </c:pt>
                <c:pt idx="3">
                  <c:v>Joukkoliikenne</c:v>
                </c:pt>
                <c:pt idx="4">
                  <c:v>Katu- ja puistoalue</c:v>
                </c:pt>
              </c:strCache>
            </c:strRef>
          </c:cat>
          <c:val>
            <c:numRef>
              <c:f>('Esteettömyys ja saavutettavuus'!$D$12,'Esteettömyys ja saavutettavuus'!$D$26,'Esteettömyys ja saavutettavuus'!$D$40,'Esteettömyys ja saavutettavuus'!$D$53,'Esteettömyys ja saavutettavuus'!$D$67)</c:f>
              <c:numCache>
                <c:formatCode>General</c:formatCode>
                <c:ptCount val="5"/>
                <c:pt idx="0">
                  <c:v>18</c:v>
                </c:pt>
                <c:pt idx="1">
                  <c:v>8.8000000000000007</c:v>
                </c:pt>
                <c:pt idx="2">
                  <c:v>7.2</c:v>
                </c:pt>
                <c:pt idx="3">
                  <c:v>20.9</c:v>
                </c:pt>
                <c:pt idx="4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5-489D-BE2C-2E68F6D6E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44487056"/>
        <c:axId val="644490664"/>
      </c:barChart>
      <c:catAx>
        <c:axId val="644487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4490664"/>
        <c:crosses val="autoZero"/>
        <c:auto val="1"/>
        <c:lblAlgn val="ctr"/>
        <c:lblOffset val="100"/>
        <c:noMultiLvlLbl val="0"/>
      </c:catAx>
      <c:valAx>
        <c:axId val="644490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448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Esteettömyys tiedonsaannissa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('Esteettömyys ja saavutettavuus'!$B$81,'Esteettömyys ja saavutettavuus'!$B$95,'Esteettömyys ja saavutettavuus'!$B$108,'Esteettömyys ja saavutettavuus'!$B$122,'Esteettömyys ja saavutettavuus'!$B$132)</c:f>
              <c:strCache>
                <c:ptCount val="5"/>
                <c:pt idx="0">
                  <c:v>Opasteet</c:v>
                </c:pt>
                <c:pt idx="1">
                  <c:v>Tulkkaus</c:v>
                </c:pt>
                <c:pt idx="2">
                  <c:v>Tiedotus ja viestintä</c:v>
                </c:pt>
                <c:pt idx="3">
                  <c:v>Internet ja muu tietoliikenne</c:v>
                </c:pt>
                <c:pt idx="4">
                  <c:v>Hätä- ja pelastuspalvelut</c:v>
                </c:pt>
              </c:strCache>
            </c:strRef>
          </c:cat>
          <c:val>
            <c:numRef>
              <c:f>('Esteettömyys ja saavutettavuus'!$D$81,'Esteettömyys ja saavutettavuus'!$D$95,'Esteettömyys ja saavutettavuus'!$D$108,'Esteettömyys ja saavutettavuus'!$D$122,'Esteettömyys ja saavutettavuus'!$D$132)</c:f>
              <c:numCache>
                <c:formatCode>General</c:formatCode>
                <c:ptCount val="5"/>
                <c:pt idx="0">
                  <c:v>9.6</c:v>
                </c:pt>
                <c:pt idx="1">
                  <c:v>3.6</c:v>
                </c:pt>
                <c:pt idx="2">
                  <c:v>11.1</c:v>
                </c:pt>
                <c:pt idx="3">
                  <c:v>8.6999999999999993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6-4122-BC84-FB433C9021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33609848"/>
        <c:axId val="833601648"/>
      </c:barChart>
      <c:catAx>
        <c:axId val="833609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3601648"/>
        <c:crosses val="autoZero"/>
        <c:auto val="1"/>
        <c:lblAlgn val="ctr"/>
        <c:lblOffset val="100"/>
        <c:noMultiLvlLbl val="0"/>
      </c:catAx>
      <c:valAx>
        <c:axId val="833601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3609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Tiedätkö</a:t>
            </a:r>
            <a:r>
              <a:rPr lang="en-US" dirty="0" smtClean="0"/>
              <a:t>, </a:t>
            </a:r>
            <a:r>
              <a:rPr lang="en-US" dirty="0" err="1" smtClean="0"/>
              <a:t>miten</a:t>
            </a:r>
            <a:r>
              <a:rPr lang="en-US" dirty="0" smtClean="0"/>
              <a:t> </a:t>
            </a:r>
            <a:r>
              <a:rPr lang="en-US" dirty="0" err="1" smtClean="0"/>
              <a:t>toimia</a:t>
            </a:r>
            <a:r>
              <a:rPr lang="en-US" dirty="0" smtClean="0"/>
              <a:t> </a:t>
            </a:r>
            <a:r>
              <a:rPr lang="en-US" dirty="0" err="1" smtClean="0"/>
              <a:t>yleisissä</a:t>
            </a:r>
            <a:r>
              <a:rPr lang="en-US" dirty="0" smtClean="0"/>
              <a:t> </a:t>
            </a:r>
            <a:r>
              <a:rPr lang="en-US" dirty="0" err="1" smtClean="0"/>
              <a:t>vaaratilanteissa</a:t>
            </a:r>
            <a:r>
              <a:rPr lang="en-US" dirty="0" smtClean="0"/>
              <a:t>? </a:t>
            </a:r>
            <a:r>
              <a:rPr lang="en-US" dirty="0"/>
              <a:t>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'Esteettömyys ja saavutettavuus'!$D$165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('Esteettömyys ja saavutettavuus'!$A$166:$B$167,'Esteettömyys ja saavutettavuus'!$D$166:$D$167)</c:f>
              <c:strCache>
                <c:ptCount val="4"/>
                <c:pt idx="0">
                  <c:v>Ei</c:v>
                </c:pt>
                <c:pt idx="1">
                  <c:v>Kyllä</c:v>
                </c:pt>
                <c:pt idx="2">
                  <c:v>36,3</c:v>
                </c:pt>
                <c:pt idx="3">
                  <c:v>63,7</c:v>
                </c:pt>
              </c:strCache>
            </c:strRef>
          </c:cat>
          <c:val>
            <c:numRef>
              <c:f>'Esteettömyys ja saavutettavuus'!$D$166:$D$167</c:f>
              <c:numCache>
                <c:formatCode>General</c:formatCode>
                <c:ptCount val="2"/>
                <c:pt idx="0">
                  <c:v>36.299999999999997</c:v>
                </c:pt>
                <c:pt idx="1">
                  <c:v>63.7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81-4C84-BE48-39216BB57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8441872"/>
        <c:axId val="549510760"/>
      </c:barChart>
      <c:catAx>
        <c:axId val="63844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49510760"/>
        <c:crosses val="autoZero"/>
        <c:auto val="1"/>
        <c:lblAlgn val="ctr"/>
        <c:lblOffset val="100"/>
        <c:noMultiLvlLbl val="0"/>
      </c:catAx>
      <c:valAx>
        <c:axId val="549510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38441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Väkivalta usein tai melko usein</a:t>
            </a:r>
            <a:r>
              <a:rPr lang="fi-FI" baseline="0"/>
              <a:t> (%)</a:t>
            </a:r>
            <a:endParaRPr lang="fi-FI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 Epäas. kohtelu ja väkivalta'!$B$223,' Epäas. kohtelu ja väkivalta'!$B$237,' Epäas. kohtelu ja väkivalta'!$B$252,' Epäas. kohtelu ja väkivalta'!$B$297,' Epäas. kohtelu ja väkivalta'!$B$312,' Epäas. kohtelu ja väkivalta'!$B$327,' Epäas. kohtelu ja väkivalta'!$B$342)</c:f>
              <c:strCache>
                <c:ptCount val="7"/>
                <c:pt idx="0">
                  <c:v>Fyysinen väkivalta</c:v>
                </c:pt>
                <c:pt idx="1">
                  <c:v>Henkinen väkivalta</c:v>
                </c:pt>
                <c:pt idx="2">
                  <c:v>Seksuaalista väkivaltaa, hyväksikäyttöä tai kaltoinkohtelua</c:v>
                </c:pt>
                <c:pt idx="3">
                  <c:v>Turvattomuus</c:v>
                </c:pt>
                <c:pt idx="4">
                  <c:v>Halventava tai vähättelevä kohtelu</c:v>
                </c:pt>
                <c:pt idx="5">
                  <c:v>Epäinhimillinen kohtelu</c:v>
                </c:pt>
                <c:pt idx="6">
                  <c:v>Henkilökohtaisen koskemattomuuden loukkaus</c:v>
                </c:pt>
              </c:strCache>
            </c:strRef>
          </c:cat>
          <c:val>
            <c:numRef>
              <c:f>(' Epäas. kohtelu ja väkivalta'!$D$223,' Epäas. kohtelu ja väkivalta'!$D$237,' Epäas. kohtelu ja väkivalta'!$D$252,' Epäas. kohtelu ja väkivalta'!$D$297,' Epäas. kohtelu ja väkivalta'!$D$312,' Epäas. kohtelu ja väkivalta'!$D$327,' Epäas. kohtelu ja väkivalta'!$D$342)</c:f>
              <c:numCache>
                <c:formatCode>General</c:formatCode>
                <c:ptCount val="7"/>
                <c:pt idx="0">
                  <c:v>2.7</c:v>
                </c:pt>
                <c:pt idx="1">
                  <c:v>19.299999999999997</c:v>
                </c:pt>
                <c:pt idx="2">
                  <c:v>2.2000000000000002</c:v>
                </c:pt>
                <c:pt idx="3">
                  <c:v>24.1</c:v>
                </c:pt>
                <c:pt idx="4">
                  <c:v>27.6</c:v>
                </c:pt>
                <c:pt idx="5">
                  <c:v>17.2</c:v>
                </c:pt>
                <c:pt idx="6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06-424F-ACD3-E1ECB18A9C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92059000"/>
        <c:axId val="792053424"/>
      </c:barChart>
      <c:catAx>
        <c:axId val="792059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92053424"/>
        <c:crosses val="autoZero"/>
        <c:auto val="1"/>
        <c:lblAlgn val="ctr"/>
        <c:lblOffset val="100"/>
        <c:noMultiLvlLbl val="0"/>
      </c:catAx>
      <c:valAx>
        <c:axId val="792053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92059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H</a:t>
            </a:r>
            <a:r>
              <a:rPr lang="fi-FI" baseline="0"/>
              <a:t>enkilökohtainen apu (%)</a:t>
            </a:r>
            <a:endParaRPr lang="fi-FI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'Henkilökohtainen apu'!$B$65:$B$66</c:f>
              <c:strCache>
                <c:ptCount val="2"/>
                <c:pt idx="0">
                  <c:v>Henk.koht. avun riittävyys</c:v>
                </c:pt>
                <c:pt idx="1">
                  <c:v>Henk. koht. avun sopivuus</c:v>
                </c:pt>
              </c:strCache>
            </c:strRef>
          </c:cat>
          <c:val>
            <c:numRef>
              <c:f>'Henkilökohtainen apu'!$D$65:$D$66</c:f>
              <c:numCache>
                <c:formatCode>General</c:formatCode>
                <c:ptCount val="2"/>
                <c:pt idx="0">
                  <c:v>29.4</c:v>
                </c:pt>
                <c:pt idx="1">
                  <c:v>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19-43BE-B577-76C5421694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33631496"/>
        <c:axId val="833624936"/>
      </c:barChart>
      <c:catAx>
        <c:axId val="833631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3624936"/>
        <c:crosses val="autoZero"/>
        <c:auto val="1"/>
        <c:lblAlgn val="ctr"/>
        <c:lblOffset val="100"/>
        <c:noMultiLvlLbl val="0"/>
      </c:catAx>
      <c:valAx>
        <c:axId val="833624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3631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Kuljetuspalvelu ja apuvälineet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'Liikkuminen ja apuvälineet'!$B$125:$B$127</c:f>
              <c:strCache>
                <c:ptCount val="3"/>
                <c:pt idx="0">
                  <c:v>Kuljetuspalvelun riittävyys</c:v>
                </c:pt>
                <c:pt idx="1">
                  <c:v>Kuljetuspalvelun sopivuus</c:v>
                </c:pt>
                <c:pt idx="2">
                  <c:v>Sopivat liikkumisen apuvälineet</c:v>
                </c:pt>
              </c:strCache>
            </c:strRef>
          </c:cat>
          <c:val>
            <c:numRef>
              <c:f>'Liikkuminen ja apuvälineet'!$C$125:$C$127</c:f>
              <c:numCache>
                <c:formatCode>General</c:formatCode>
                <c:ptCount val="3"/>
                <c:pt idx="0">
                  <c:v>26.6</c:v>
                </c:pt>
                <c:pt idx="1">
                  <c:v>26.5</c:v>
                </c:pt>
                <c:pt idx="2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5E-4A26-AB26-899FF3959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9861296"/>
        <c:axId val="529861952"/>
      </c:barChart>
      <c:catAx>
        <c:axId val="529861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29861952"/>
        <c:crosses val="autoZero"/>
        <c:auto val="1"/>
        <c:lblAlgn val="ctr"/>
        <c:lblOffset val="100"/>
        <c:noMultiLvlLbl val="0"/>
      </c:catAx>
      <c:valAx>
        <c:axId val="529861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29861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F6093F7-FB8E-46D7-B2EF-3D9C5B2ACCC9}" type="datetimeFigureOut">
              <a:rPr lang="en-US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31A1BB4-A339-40D0-8FFE-93867BF1A1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37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73631F6-B0A6-4460-B973-A7E323141116}" type="datetimeFigureOut">
              <a:rPr lang="en-US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E3AA499-04E5-4EE8-8BF9-8B6D0F320F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96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127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127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127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127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12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Miesten ja naisten välillä havaittiin eroja lähinnä kulttuuriin ja urheiluun osallistumisessa. Miehistä useampi ilmoitti, ettei ollut halunnut osallistua kulttuuritoimintaan ja naisista useampi, ettei ollut halunnut osallistua urheilutoimintaan; miehet siis lienevät kiinnostuneempia urheilusta ja naiset kulttuurista.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Onko</a:t>
            </a:r>
            <a:r>
              <a:rPr lang="fi-FI" baseline="0" dirty="0" smtClean="0"/>
              <a:t> sinua syrjitty viimeisen kahden vuoden aikana?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23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Oletko kokenut</a:t>
            </a:r>
            <a:r>
              <a:rPr lang="fi-FI" baseline="0" dirty="0" smtClean="0"/>
              <a:t> syrjintää tiedonsaannissa ja/tai kommunikoinnissa?</a:t>
            </a:r>
            <a:endParaRPr lang="fi-FI" dirty="0" smtClean="0"/>
          </a:p>
          <a:p>
            <a:r>
              <a:rPr lang="fi-FI" dirty="0" smtClean="0"/>
              <a:t>Kyllä (N=504)</a:t>
            </a:r>
          </a:p>
          <a:p>
            <a:r>
              <a:rPr lang="fi-FI" dirty="0" smtClean="0"/>
              <a:t>Millä elämän</a:t>
            </a:r>
            <a:r>
              <a:rPr lang="fi-FI" baseline="0" dirty="0" smtClean="0"/>
              <a:t> osa-alueella? (grafiikka)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Ovatko seuraavat asiat vaarantuneet köyhyydestä johtuen?</a:t>
            </a:r>
          </a:p>
          <a:p>
            <a:r>
              <a:rPr lang="fi-FI" dirty="0" smtClean="0"/>
              <a:t>Köyhyyden vaikutus/yhteiskunnalliset asiat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73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868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Oletko saanut tarvitsemaasi kulttuuri- ja kieli-identiteettiisi liittyvää tukea?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376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Oletko tarvittaessa saanut apua puhetta tukevien ja korvaavien kommunikointikeinojen käyttämiseen?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27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Onko yksityisyyttäsi</a:t>
            </a:r>
            <a:r>
              <a:rPr lang="fi-FI" baseline="0" dirty="0" smtClean="0"/>
              <a:t> loukattu vammaisuutesi vuoksi (kyllä n=406 / ei n=1064)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333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Ei n=205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48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389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48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72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9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Ongelmat esteettömyydessä rakennetussa ympäristössä ja tiedonsaannissa ('jatkuvasti' vastanneet)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28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Ongelmat esteettömyydessä rakennetussa ympäristössä ja tiedonsaannissa ('jatkuvasti' vastanneet)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8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80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76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Saatko mielestäsi riittävästi henkilökohtaista apua?</a:t>
            </a:r>
          </a:p>
          <a:p>
            <a:r>
              <a:rPr lang="fi-FI" dirty="0" smtClean="0"/>
              <a:t>Saatko henkilökohtaista apua juuri sinulle sopivalla tavalla järjestettynä?</a:t>
            </a:r>
          </a:p>
          <a:p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Henkilökohtaisen avun sopivuus ja riittävyys (’Ei' vastanneet)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09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Eivät saa</a:t>
            </a:r>
            <a:r>
              <a:rPr lang="fi-FI" baseline="0" dirty="0" smtClean="0"/>
              <a:t> näitä omasta mielestä.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AA499-04E5-4EE8-8BF9-8B6D0F320FE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97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sivu,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OK-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863" y="5464175"/>
            <a:ext cx="4573587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76250" y="342385"/>
            <a:ext cx="7772400" cy="2140858"/>
          </a:xfrm>
        </p:spPr>
        <p:txBody>
          <a:bodyPr/>
          <a:lstStyle>
            <a:lvl1pPr>
              <a:lnSpc>
                <a:spcPct val="90000"/>
              </a:lnSpc>
              <a:defRPr sz="4500" spc="-50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76250" y="2883661"/>
            <a:ext cx="6400800" cy="697434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108075" y="6170613"/>
            <a:ext cx="2133600" cy="365125"/>
          </a:xfrm>
        </p:spPr>
        <p:txBody>
          <a:bodyPr lIns="0" tIns="0" rIns="0" bIns="0"/>
          <a:lstStyle>
            <a:lvl1pPr>
              <a:defRPr/>
            </a:lvl1pPr>
          </a:lstStyle>
          <a:p>
            <a:fld id="{ECFB780D-5799-4FF4-8CC6-4FBE9CAD85E7}" type="datetime5">
              <a:rPr lang="en-US"/>
              <a:pPr/>
              <a:t>28-Apr-20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170613"/>
            <a:ext cx="650875" cy="365125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fld id="{C0B8C4A3-2F39-4606-B8F9-577D8A3FA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4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OK-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5970588"/>
            <a:ext cx="274478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108075" y="6170613"/>
            <a:ext cx="2133600" cy="365125"/>
          </a:xfrm>
        </p:spPr>
        <p:txBody>
          <a:bodyPr lIns="0" tIns="0" rIns="0" bIns="0"/>
          <a:lstStyle>
            <a:lvl1pPr>
              <a:defRPr/>
            </a:lvl1pPr>
          </a:lstStyle>
          <a:p>
            <a:fld id="{4D0E614D-F671-4063-894F-49DC013E51B1}" type="datetime5">
              <a:rPr lang="en-US"/>
              <a:pPr/>
              <a:t>28-Apr-20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170613"/>
            <a:ext cx="650875" cy="365125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fld id="{1DB00483-9167-4A26-A308-C047A8198F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sivu,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OK-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0" y="2641600"/>
            <a:ext cx="6908800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0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sivu, väri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OK-logo-valk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0" y="2641600"/>
            <a:ext cx="6908800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64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sivu, väri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OK-logo-valk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863" y="5457825"/>
            <a:ext cx="45720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76250" y="342385"/>
            <a:ext cx="7772400" cy="2140858"/>
          </a:xfrm>
        </p:spPr>
        <p:txBody>
          <a:bodyPr/>
          <a:lstStyle>
            <a:lvl1pPr>
              <a:lnSpc>
                <a:spcPct val="90000"/>
              </a:lnSpc>
              <a:defRPr sz="4500" spc="-50" baseline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76250" y="2883661"/>
            <a:ext cx="6400800" cy="697434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108075" y="6170613"/>
            <a:ext cx="2133600" cy="365125"/>
          </a:xfrm>
        </p:spPr>
        <p:txBody>
          <a:bodyPr lIns="0" tIns="0" rIns="0" bIns="0"/>
          <a:lstStyle>
            <a:lvl1pPr>
              <a:defRPr>
                <a:solidFill>
                  <a:srgbClr val="EA9685"/>
                </a:solidFill>
              </a:defRPr>
            </a:lvl1pPr>
          </a:lstStyle>
          <a:p>
            <a:fld id="{CBB808D6-C3D0-4C06-BCB9-25C976AFB8D3}" type="datetime5">
              <a:rPr lang="en-US"/>
              <a:pPr/>
              <a:t>28-Apr-20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170613"/>
            <a:ext cx="650875" cy="365125"/>
          </a:xfrm>
        </p:spPr>
        <p:txBody>
          <a:bodyPr lIns="0" tIns="0" rIns="0" bIns="0"/>
          <a:lstStyle>
            <a:lvl1pPr algn="l">
              <a:defRPr>
                <a:solidFill>
                  <a:srgbClr val="EA9685"/>
                </a:solidFill>
              </a:defRPr>
            </a:lvl1pPr>
          </a:lstStyle>
          <a:p>
            <a:fld id="{3969414D-C9F5-41C4-8582-2ECFC3185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3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OK-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5970588"/>
            <a:ext cx="274478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5989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152"/>
            <a:ext cx="8332752" cy="42227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108075" y="6170613"/>
            <a:ext cx="2133600" cy="365125"/>
          </a:xfrm>
        </p:spPr>
        <p:txBody>
          <a:bodyPr lIns="0" tIns="0" rIns="0" bIns="0"/>
          <a:lstStyle>
            <a:lvl1pPr>
              <a:defRPr/>
            </a:lvl1pPr>
          </a:lstStyle>
          <a:p>
            <a:fld id="{2FABA527-6DDD-4250-AA67-54D9C3390C85}" type="datetime5">
              <a:rPr lang="en-US"/>
              <a:pPr/>
              <a:t>28-Apr-20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170613"/>
            <a:ext cx="650875" cy="365125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fld id="{B6362E2D-14A5-404D-8B8B-2F350793A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6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,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IOK-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5970588"/>
            <a:ext cx="274478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15046"/>
            <a:ext cx="4139378" cy="4222787"/>
          </a:xfrm>
        </p:spPr>
        <p:txBody>
          <a:bodyPr/>
          <a:lstStyle>
            <a:lvl1pPr>
              <a:defRPr sz="2200" baseline="0"/>
            </a:lvl1pPr>
            <a:lvl2pPr>
              <a:defRPr sz="1800"/>
            </a:lvl2pPr>
            <a:lvl3pPr>
              <a:defRPr sz="1800" baseline="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047" y="1515046"/>
            <a:ext cx="4118953" cy="4222787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5989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108075" y="6170613"/>
            <a:ext cx="2133600" cy="365125"/>
          </a:xfrm>
        </p:spPr>
        <p:txBody>
          <a:bodyPr lIns="0" tIns="0" rIns="0" bIns="0"/>
          <a:lstStyle>
            <a:lvl1pPr>
              <a:defRPr/>
            </a:lvl1pPr>
          </a:lstStyle>
          <a:p>
            <a:fld id="{0B9818C1-83EE-4316-9441-D71631F5240B}" type="datetime5">
              <a:rPr lang="en-US"/>
              <a:pPr/>
              <a:t>28-Apr-20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170613"/>
            <a:ext cx="650875" cy="365125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fld id="{7598F58F-5488-47DD-A4B3-63306186B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4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,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OK-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5970588"/>
            <a:ext cx="274478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75500" cy="5281612"/>
          </a:xfrm>
        </p:spPr>
        <p:txBody>
          <a:bodyPr/>
          <a:lstStyle>
            <a:lvl1pPr>
              <a:defRPr sz="4500" spc="-8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08075" y="6170613"/>
            <a:ext cx="2133600" cy="365125"/>
          </a:xfrm>
        </p:spPr>
        <p:txBody>
          <a:bodyPr lIns="0" tIns="0" rIns="0" bIns="0"/>
          <a:lstStyle>
            <a:lvl1pPr>
              <a:defRPr/>
            </a:lvl1pPr>
          </a:lstStyle>
          <a:p>
            <a:fld id="{52EE0418-C275-4AC5-BF40-7C34568FDC71}" type="datetime5">
              <a:rPr lang="en-US"/>
              <a:pPr/>
              <a:t>28-Apr-20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170613"/>
            <a:ext cx="650875" cy="365125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fld id="{899253D3-D98C-4576-80C8-2CE0982C72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9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sivu, väri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OK-logo-valk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788" y="5970588"/>
            <a:ext cx="27432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75500" cy="5281612"/>
          </a:xfrm>
        </p:spPr>
        <p:txBody>
          <a:bodyPr/>
          <a:lstStyle>
            <a:lvl1pPr>
              <a:defRPr sz="4500" spc="-80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08075" y="6170613"/>
            <a:ext cx="2133600" cy="365125"/>
          </a:xfr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CA2635-94EC-45EC-BD09-796810F25AEB}" type="datetime5">
              <a:rPr lang="en-US"/>
              <a:pPr/>
              <a:t>28-Apr-20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170613"/>
            <a:ext cx="650875" cy="365125"/>
          </a:xfrm>
        </p:spPr>
        <p:txBody>
          <a:bodyPr lIns="0" tIns="0" rIns="0" bIns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5BFB2F40-AF41-4447-875B-0CD4BF7CC9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7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sivu, väri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OK-logo-valk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788" y="5970588"/>
            <a:ext cx="27432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75500" cy="5281612"/>
          </a:xfrm>
        </p:spPr>
        <p:txBody>
          <a:bodyPr/>
          <a:lstStyle>
            <a:lvl1pPr>
              <a:defRPr sz="4500" spc="-80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08075" y="6170613"/>
            <a:ext cx="2133600" cy="365125"/>
          </a:xfr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FAD8AE-BF0C-4CCD-856E-AD33AAE1F5C5}" type="datetime5">
              <a:rPr lang="en-US"/>
              <a:pPr/>
              <a:t>28-Apr-20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170613"/>
            <a:ext cx="650875" cy="365125"/>
          </a:xfrm>
        </p:spPr>
        <p:txBody>
          <a:bodyPr lIns="0" tIns="0" rIns="0" bIns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92A2951-4671-4013-9FA2-C0FDAC0505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2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sivu, väri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OK-logo-valk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788" y="5970588"/>
            <a:ext cx="27432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75500" cy="5281612"/>
          </a:xfrm>
        </p:spPr>
        <p:txBody>
          <a:bodyPr/>
          <a:lstStyle>
            <a:lvl1pPr>
              <a:defRPr sz="4500" spc="-80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08075" y="6170613"/>
            <a:ext cx="2133600" cy="365125"/>
          </a:xfr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19311F-2331-4F66-A0B1-4BF91CC2FAE2}" type="datetime5">
              <a:rPr lang="en-US"/>
              <a:pPr/>
              <a:t>28-Apr-20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170613"/>
            <a:ext cx="650875" cy="365125"/>
          </a:xfrm>
        </p:spPr>
        <p:txBody>
          <a:bodyPr lIns="0" tIns="0" rIns="0" bIns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DDD23BE-900B-419C-961B-29E6655B86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0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OK-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5970588"/>
            <a:ext cx="274478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7200" y="1600200"/>
            <a:ext cx="8332752" cy="4124739"/>
          </a:xfrm>
        </p:spPr>
        <p:txBody>
          <a:bodyPr rtlCol="0">
            <a:normAutofit/>
          </a:bodyPr>
          <a:lstStyle/>
          <a:p>
            <a:pPr lvl="0"/>
            <a:r>
              <a:rPr lang="fi-FI" noProof="0" smtClean="0"/>
              <a:t>Lisää kuva napsauttamalla kuvaketta</a:t>
            </a:r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1108075" y="6170613"/>
            <a:ext cx="2133600" cy="365125"/>
          </a:xfrm>
        </p:spPr>
        <p:txBody>
          <a:bodyPr lIns="0" tIns="0" rIns="0" bIns="0"/>
          <a:lstStyle>
            <a:lvl1pPr>
              <a:defRPr/>
            </a:lvl1pPr>
          </a:lstStyle>
          <a:p>
            <a:fld id="{46351572-C2CB-4A7D-84CE-11B24DD93707}" type="datetime5">
              <a:rPr lang="en-US"/>
              <a:pPr/>
              <a:t>28-Apr-20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7200" y="6170613"/>
            <a:ext cx="650875" cy="365125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fld id="{3467E3C8-EB24-4A66-B980-165B69FDAA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8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perustyyliä napsauttamalla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</a:defRPr>
            </a:lvl1pPr>
          </a:lstStyle>
          <a:p>
            <a:fld id="{A09D67ED-35B7-4648-9DF5-FEE8549745AD}" type="datetime5">
              <a:rPr lang="en-US"/>
              <a:pPr/>
              <a:t>28-Apr-20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 kern="1000" spc="3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fld id="{1B258395-FCE6-45E9-A194-DB4BF20BB9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b="1" kern="1200" spc="-20">
          <a:solidFill>
            <a:schemeClr val="tx2"/>
          </a:solidFill>
          <a:latin typeface="+mj-lt"/>
          <a:ea typeface="Geneva" pitchFamily="127" charset="-128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Geneva" pitchFamily="127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Geneva" pitchFamily="127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Geneva" pitchFamily="127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Geneva" pitchFamily="127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Geneva" pitchFamily="127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Geneva" pitchFamily="127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Geneva" pitchFamily="127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Geneva" pitchFamily="127" charset="-128"/>
        </a:defRPr>
      </a:lvl9pPr>
    </p:titleStyle>
    <p:bodyStyle>
      <a:lvl1pPr marL="358775" indent="-358775" algn="l" defTabSz="457200" rtl="0" eaLnBrk="1" fontAlgn="base" hangingPunct="1">
        <a:lnSpc>
          <a:spcPct val="110000"/>
        </a:lnSpc>
        <a:spcBef>
          <a:spcPts val="500"/>
        </a:spcBef>
        <a:spcAft>
          <a:spcPct val="0"/>
        </a:spcAft>
        <a:buClr>
          <a:schemeClr val="tx2"/>
        </a:buClr>
        <a:buSzPct val="75000"/>
        <a:buFont typeface="Lucida Grande" pitchFamily="127" charset="0"/>
        <a:buChar char="•"/>
        <a:defRPr sz="2200" kern="1200">
          <a:solidFill>
            <a:schemeClr val="tx1"/>
          </a:solidFill>
          <a:latin typeface="+mn-lt"/>
          <a:ea typeface="Geneva" pitchFamily="127" charset="-128"/>
          <a:cs typeface="+mn-cs"/>
        </a:defRPr>
      </a:lvl1pPr>
      <a:lvl2pPr marL="742950" indent="-285750" algn="l" defTabSz="45720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2"/>
        </a:buClr>
        <a:buFont typeface="Lucida Grande" pitchFamily="127" charset="0"/>
        <a:buChar char="-"/>
        <a:defRPr kern="1200">
          <a:solidFill>
            <a:schemeClr val="tx1"/>
          </a:solidFill>
          <a:latin typeface="+mn-lt"/>
          <a:ea typeface="Geneva" pitchFamily="12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Lucida Grande" pitchFamily="127" charset="0"/>
        <a:buChar char="-"/>
        <a:defRPr kern="1200">
          <a:solidFill>
            <a:schemeClr val="tx1"/>
          </a:solidFill>
          <a:latin typeface="+mn-lt"/>
          <a:ea typeface="Geneva" pitchFamily="12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Lucida Grande" pitchFamily="127" charset="0"/>
        <a:buChar char="»"/>
        <a:defRPr kern="1200">
          <a:solidFill>
            <a:schemeClr val="tx1"/>
          </a:solidFill>
          <a:latin typeface="+mn-lt"/>
          <a:ea typeface="Geneva" pitchFamily="127" charset="-128"/>
          <a:cs typeface="+mn-cs"/>
        </a:defRPr>
      </a:lvl4pPr>
      <a:lvl5pPr marL="18288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+mn-lt"/>
          <a:ea typeface="Geneva" pitchFamily="12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Ihmisoikeuskeskus 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76250" y="2883660"/>
            <a:ext cx="6400800" cy="1342111"/>
          </a:xfrm>
        </p:spPr>
        <p:txBody>
          <a:bodyPr>
            <a:normAutofit/>
          </a:bodyPr>
          <a:lstStyle/>
          <a:p>
            <a:r>
              <a:rPr lang="fi-FI" sz="2400" dirty="0" smtClean="0"/>
              <a:t>Vammaisten henkilöiden oikeuksien toteutuminen arjessa – yhteenveto verkkokyselyn tuloksista</a:t>
            </a:r>
          </a:p>
          <a:p>
            <a:endParaRPr lang="fi-FI" sz="2400" dirty="0" smtClean="0"/>
          </a:p>
          <a:p>
            <a:endParaRPr lang="fi-FI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9414D-C9F5-41C4-8582-2ECFC3185B7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34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Oikeus elämään (1/2)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hart 10">
            <a:extLst>
              <a:ext uri="{FF2B5EF4-FFF2-40B4-BE49-F238E27FC236}">
                <a16:creationId xmlns:a16="http://schemas.microsoft.com/office/drawing/2014/main" id="{00000000-0008-0000-0300-00000B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873849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668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Oikeus elämään (2/2)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Eniten kyseenalaistamista kokeneet </a:t>
            </a:r>
            <a:r>
              <a:rPr lang="fi-FI" dirty="0"/>
              <a:t>nuorimmat, alle 25-vuotiaat (</a:t>
            </a:r>
            <a:r>
              <a:rPr lang="fi-FI" dirty="0" smtClean="0"/>
              <a:t>42%), </a:t>
            </a:r>
            <a:r>
              <a:rPr lang="fi-FI" dirty="0"/>
              <a:t>ja </a:t>
            </a:r>
            <a:r>
              <a:rPr lang="fi-FI" dirty="0" smtClean="0"/>
              <a:t>vähiten vanhimmat</a:t>
            </a:r>
            <a:r>
              <a:rPr lang="fi-FI" dirty="0"/>
              <a:t>, yli 64-vuotiaat (</a:t>
            </a:r>
            <a:r>
              <a:rPr lang="fi-FI" dirty="0" smtClean="0"/>
              <a:t>16%). </a:t>
            </a:r>
          </a:p>
          <a:p>
            <a:r>
              <a:rPr lang="fi-FI" dirty="0" smtClean="0"/>
              <a:t>Neuropsykiatrisesti </a:t>
            </a:r>
            <a:r>
              <a:rPr lang="fi-FI" dirty="0"/>
              <a:t>vammaiset </a:t>
            </a:r>
            <a:r>
              <a:rPr lang="fi-FI" dirty="0" smtClean="0"/>
              <a:t>(36%) kokivat </a:t>
            </a:r>
            <a:r>
              <a:rPr lang="fi-FI" dirty="0"/>
              <a:t>muita </a:t>
            </a:r>
            <a:r>
              <a:rPr lang="fi-FI" dirty="0" smtClean="0"/>
              <a:t>ryhmiä enemmän</a:t>
            </a:r>
            <a:r>
              <a:rPr lang="fi-FI" dirty="0"/>
              <a:t>, että heidän oikeuttaan elämään on suoraan tai välillisesti </a:t>
            </a:r>
            <a:r>
              <a:rPr lang="fi-FI" dirty="0" smtClean="0"/>
              <a:t>kyseenalaistettu.</a:t>
            </a:r>
          </a:p>
          <a:p>
            <a:r>
              <a:rPr lang="fi-FI" dirty="0" smtClean="0"/>
              <a:t>Myös kehitysvammaisista (29%) ja viittomakielisistä (29%) monella oli kokemuksia heidän oikeutensa elämään suorasta tai </a:t>
            </a:r>
            <a:r>
              <a:rPr lang="fi-FI" smtClean="0"/>
              <a:t>välillisestä kyseenalaistamisesta</a:t>
            </a:r>
            <a:r>
              <a:rPr lang="fi-FI" dirty="0" smtClean="0"/>
              <a:t>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3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Esteettömyys ja saavutettavuus (1/5)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Chart 14">
            <a:extLst>
              <a:ext uri="{FF2B5EF4-FFF2-40B4-BE49-F238E27FC236}">
                <a16:creationId xmlns:a16="http://schemas.microsoft.com/office/drawing/2014/main" id="{91280B50-30B9-4874-BC4A-32822F9129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475635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486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Esteettömyys ja saavutettavuus (2/5)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Naisilla miehiä enemmän ongelmia </a:t>
            </a:r>
            <a:r>
              <a:rPr lang="fi-FI" dirty="0"/>
              <a:t>esteettömyyteen ja saavutettavuuteen liittyvissä asioissa erityisesti julkisissa </a:t>
            </a:r>
            <a:r>
              <a:rPr lang="fi-FI" dirty="0" smtClean="0"/>
              <a:t>tiloissa, joukkoliikenteessä, katu- ja puistoalueilla.</a:t>
            </a:r>
          </a:p>
          <a:p>
            <a:r>
              <a:rPr lang="fi-FI" dirty="0" smtClean="0"/>
              <a:t>Viittomakieliset kokevat muita </a:t>
            </a:r>
            <a:r>
              <a:rPr lang="fi-FI" dirty="0"/>
              <a:t>ryhmiä enemmän </a:t>
            </a:r>
            <a:r>
              <a:rPr lang="fi-FI" dirty="0" smtClean="0"/>
              <a:t>ongelmia esteettömyydessä </a:t>
            </a:r>
            <a:r>
              <a:rPr lang="fi-FI" dirty="0"/>
              <a:t>ja saavutettavuudessa julkisissa </a:t>
            </a:r>
            <a:r>
              <a:rPr lang="fi-FI" dirty="0" smtClean="0"/>
              <a:t>tiloissa.</a:t>
            </a:r>
          </a:p>
          <a:p>
            <a:r>
              <a:rPr lang="fi-FI" dirty="0" smtClean="0"/>
              <a:t>Katu- </a:t>
            </a:r>
            <a:r>
              <a:rPr lang="fi-FI" dirty="0"/>
              <a:t>ja puistoalueilla </a:t>
            </a:r>
            <a:r>
              <a:rPr lang="fi-FI" dirty="0" smtClean="0"/>
              <a:t>eniten esteettömyyden </a:t>
            </a:r>
            <a:r>
              <a:rPr lang="fi-FI" dirty="0"/>
              <a:t>ja saavutettavuuden ongelmia </a:t>
            </a:r>
            <a:r>
              <a:rPr lang="fi-FI" dirty="0" smtClean="0"/>
              <a:t>vanhemmilla ikäryhmillä (45-64-vuotiaat </a:t>
            </a:r>
            <a:r>
              <a:rPr lang="fi-FI" dirty="0"/>
              <a:t>ja yli 64-vuotiaat</a:t>
            </a:r>
            <a:r>
              <a:rPr lang="fi-FI" dirty="0" smtClean="0"/>
              <a:t>).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6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Esteettömyys ja saavutettavuus (3/5)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9" name="Chart 31">
            <a:extLst>
              <a:ext uri="{FF2B5EF4-FFF2-40B4-BE49-F238E27FC236}">
                <a16:creationId xmlns:a16="http://schemas.microsoft.com/office/drawing/2014/main" id="{4DCC761E-B9E3-42C9-BEA3-2AE2388A92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061483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40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Esteettömyys ja saavutettavuus (4/5)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Tulkkauksessa </a:t>
            </a:r>
            <a:r>
              <a:rPr lang="fi-FI" dirty="0"/>
              <a:t>esteettömyyden ja saavutettavuuden ongelmia olivat kokeneet useimmin alle 25-vuotiaat</a:t>
            </a:r>
            <a:r>
              <a:rPr lang="fi-FI" dirty="0" smtClean="0"/>
              <a:t>.</a:t>
            </a:r>
          </a:p>
          <a:p>
            <a:r>
              <a:rPr lang="fi-FI" dirty="0" smtClean="0"/>
              <a:t>Kehitysvammaisilla </a:t>
            </a:r>
            <a:r>
              <a:rPr lang="fi-FI" dirty="0"/>
              <a:t>oli selkeästi eniten ongelmia </a:t>
            </a:r>
            <a:r>
              <a:rPr lang="fi-FI" dirty="0" smtClean="0"/>
              <a:t>tiedotuksessa ja viestinnässä.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Esteettömyys ja saavutettavuus (5/5)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Aistivammaiset </a:t>
            </a:r>
            <a:r>
              <a:rPr lang="fi-FI" dirty="0"/>
              <a:t>ja viittomakieliset kokivat selkeästi eniten ongelmia esteettömyydessä ja saavutettavuudessa</a:t>
            </a:r>
            <a:r>
              <a:rPr lang="fi-FI" dirty="0" smtClean="0"/>
              <a:t>.</a:t>
            </a:r>
          </a:p>
          <a:p>
            <a:r>
              <a:rPr lang="fi-FI" dirty="0" smtClean="0"/>
              <a:t>Seuraavaksi </a:t>
            </a:r>
            <a:r>
              <a:rPr lang="fi-FI" dirty="0"/>
              <a:t>eniten ongelmia kohtasivat ’muulla tavalla’ vammaiset sekä fyysisesti </a:t>
            </a:r>
            <a:r>
              <a:rPr lang="fi-FI" dirty="0" smtClean="0"/>
              <a:t>vammaiset.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Yleiset vaaratilanteet (1/2)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Chart 26">
            <a:extLst>
              <a:ext uri="{FF2B5EF4-FFF2-40B4-BE49-F238E27FC236}">
                <a16:creationId xmlns:a16="http://schemas.microsoft.com/office/drawing/2014/main" id="{93CE2CF8-9FAB-4CEA-AA2E-4CA4A0FB03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727530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90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Yleiset vaaratilanteet (2/2)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Alle 25-vuotiaista noin </a:t>
            </a:r>
            <a:r>
              <a:rPr lang="fi-FI" dirty="0"/>
              <a:t>60% kertoi, ettei tiedä miten </a:t>
            </a:r>
            <a:r>
              <a:rPr lang="fi-FI" dirty="0" smtClean="0"/>
              <a:t>toimia yleisessä vaaratilanteessa. </a:t>
            </a:r>
          </a:p>
          <a:p>
            <a:r>
              <a:rPr lang="fi-FI" dirty="0" smtClean="0"/>
              <a:t>Muissa ikäryhmissä noin kolmannes ei tiedä miten </a:t>
            </a:r>
            <a:r>
              <a:rPr lang="fi-FI" dirty="0"/>
              <a:t>toimia. </a:t>
            </a:r>
            <a:endParaRPr lang="fi-FI" dirty="0" smtClean="0"/>
          </a:p>
          <a:p>
            <a:r>
              <a:rPr lang="fi-FI" dirty="0" smtClean="0"/>
              <a:t>Naisten (33%) ja miesten (38%) välillä ei suurta eroa.</a:t>
            </a:r>
          </a:p>
          <a:p>
            <a:r>
              <a:rPr lang="fi-FI" dirty="0" smtClean="0"/>
              <a:t>Kehitysvammaisista 60% ei tiedä, miten </a:t>
            </a:r>
            <a:r>
              <a:rPr lang="fi-FI" dirty="0"/>
              <a:t>toimia yleisessä </a:t>
            </a:r>
            <a:r>
              <a:rPr lang="fi-FI" dirty="0" smtClean="0"/>
              <a:t>vaaratilanteessa.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3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Kokemukset väkivallasta (1/3)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Chart 26">
            <a:extLst>
              <a:ext uri="{FF2B5EF4-FFF2-40B4-BE49-F238E27FC236}">
                <a16:creationId xmlns:a16="http://schemas.microsoft.com/office/drawing/2014/main" id="{A3003740-885E-49ED-90CE-75475C95B3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1404406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41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Johdanto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Ihmisoikeuskeskus (IOK) toteutti verkkokyselyn yhdessä vammaisfoorumi ry:n kanssa keväällä 2018.</a:t>
            </a:r>
          </a:p>
          <a:p>
            <a:r>
              <a:rPr lang="fi-FI" dirty="0" smtClean="0"/>
              <a:t>Tavoite: selvittää, miten YK:n vammaisyleissopimuksen oikeudet toteutuvat vammaisten henkilöiden arjessa. </a:t>
            </a:r>
          </a:p>
          <a:p>
            <a:r>
              <a:rPr lang="fi-FI" dirty="0" smtClean="0"/>
              <a:t>Tiedonkeruu vammaisten henkilöiden omakohtaisista kokemuksista liittyen heidän oikeuksiensa toteutumiseen on keskeinen osa </a:t>
            </a:r>
            <a:r>
              <a:rPr lang="fi-FI" dirty="0" err="1" smtClean="0"/>
              <a:t>IOK:n</a:t>
            </a:r>
            <a:r>
              <a:rPr lang="fi-FI" dirty="0" smtClean="0"/>
              <a:t> lakisääteistä tehtävää seurata vammaisyleissopimuksen toimeenpanoa Suomessa. </a:t>
            </a:r>
          </a:p>
          <a:p>
            <a:r>
              <a:rPr lang="fi-FI" dirty="0" smtClean="0"/>
              <a:t>IOK käyttää tuloksia myös laajemmin tietoisuuden lisäämiseksi vammaisten henkilöiden oikeuksista yhteiskunnassa.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05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Kokemukset väkivallasta (2/3)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Kaikissa </a:t>
            </a:r>
            <a:r>
              <a:rPr lang="fi-FI" dirty="0"/>
              <a:t>kysytyissä asioissa </a:t>
            </a:r>
            <a:r>
              <a:rPr lang="fi-FI" dirty="0" smtClean="0"/>
              <a:t>merkitseviä </a:t>
            </a:r>
            <a:r>
              <a:rPr lang="fi-FI" dirty="0"/>
              <a:t>eroja ikäryhmien </a:t>
            </a:r>
            <a:r>
              <a:rPr lang="fi-FI" dirty="0" smtClean="0"/>
              <a:t>välillä </a:t>
            </a:r>
            <a:r>
              <a:rPr lang="fi-FI" dirty="0"/>
              <a:t>siten, että eniten väkivaltaa, hyväksikäyttöä, </a:t>
            </a:r>
            <a:r>
              <a:rPr lang="fi-FI" dirty="0" smtClean="0"/>
              <a:t>jne. </a:t>
            </a:r>
            <a:r>
              <a:rPr lang="fi-FI" dirty="0"/>
              <a:t>olivat kokeneet kaikkien nuorimmat ja vähiten iäkkäimmät </a:t>
            </a:r>
            <a:r>
              <a:rPr lang="fi-FI" dirty="0" smtClean="0"/>
              <a:t>vastaajat.</a:t>
            </a:r>
          </a:p>
          <a:p>
            <a:r>
              <a:rPr lang="fi-FI" dirty="0" smtClean="0"/>
              <a:t>Alle </a:t>
            </a:r>
            <a:r>
              <a:rPr lang="fi-FI" dirty="0"/>
              <a:t>25-vuotiaat </a:t>
            </a:r>
            <a:r>
              <a:rPr lang="fi-FI" dirty="0" smtClean="0"/>
              <a:t>vastaajat </a:t>
            </a:r>
            <a:r>
              <a:rPr lang="fi-FI" dirty="0"/>
              <a:t>olivat kokeneet </a:t>
            </a:r>
            <a:r>
              <a:rPr lang="fi-FI" dirty="0" smtClean="0"/>
              <a:t>erityisesti </a:t>
            </a:r>
            <a:r>
              <a:rPr lang="fi-FI" dirty="0"/>
              <a:t>fyysistä </a:t>
            </a:r>
            <a:r>
              <a:rPr lang="fi-FI" dirty="0" smtClean="0"/>
              <a:t>väkivaltaa.</a:t>
            </a:r>
          </a:p>
          <a:p>
            <a:r>
              <a:rPr lang="fi-FI" dirty="0" smtClean="0"/>
              <a:t>Kehitysvammaiset </a:t>
            </a:r>
            <a:r>
              <a:rPr lang="fi-FI" dirty="0"/>
              <a:t>olivat kokeneet muita vammaryhmiä enemmän fyysistä </a:t>
            </a:r>
            <a:r>
              <a:rPr lang="fi-FI" dirty="0" smtClean="0"/>
              <a:t>väkivaltaa.</a:t>
            </a:r>
          </a:p>
          <a:p>
            <a:r>
              <a:rPr lang="fi-FI" dirty="0" smtClean="0"/>
              <a:t>Naiset kokeneet kaikkia kysyttyjä asioita miehiä enemmän, mutta erityisesti naiset ilmoittivat miehiä useammin kokeneensa </a:t>
            </a:r>
            <a:r>
              <a:rPr lang="fi-FI" dirty="0"/>
              <a:t>henkistä </a:t>
            </a:r>
            <a:r>
              <a:rPr lang="fi-FI" dirty="0" smtClean="0"/>
              <a:t>väkivaltaa.</a:t>
            </a:r>
          </a:p>
          <a:p>
            <a:r>
              <a:rPr lang="fi-FI" dirty="0" smtClean="0"/>
              <a:t>Henkistä </a:t>
            </a:r>
            <a:r>
              <a:rPr lang="fi-FI" dirty="0"/>
              <a:t>väkivaltaa olivat kokeneet eniten neuropsykiatrisesti </a:t>
            </a:r>
            <a:r>
              <a:rPr lang="fi-FI" dirty="0" smtClean="0"/>
              <a:t>vammaiset.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Kokemukset väkivallasta (3/3)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Seksuaalista </a:t>
            </a:r>
            <a:r>
              <a:rPr lang="fi-FI" dirty="0"/>
              <a:t>väkivaltaa </a:t>
            </a:r>
            <a:r>
              <a:rPr lang="fi-FI" dirty="0" smtClean="0"/>
              <a:t>kokeneet eniten neuropsykiatrisesti </a:t>
            </a:r>
            <a:r>
              <a:rPr lang="fi-FI" dirty="0"/>
              <a:t>vammaiset ja </a:t>
            </a:r>
            <a:r>
              <a:rPr lang="fi-FI" dirty="0" smtClean="0"/>
              <a:t>kehitysvammaiset.</a:t>
            </a:r>
          </a:p>
          <a:p>
            <a:r>
              <a:rPr lang="fi-FI" dirty="0" smtClean="0"/>
              <a:t>Ruotsinkieliset kokeneet </a:t>
            </a:r>
            <a:r>
              <a:rPr lang="fi-FI" dirty="0"/>
              <a:t>turvattomuutta muita kieliryhmiä </a:t>
            </a:r>
            <a:r>
              <a:rPr lang="fi-FI" dirty="0" smtClean="0"/>
              <a:t>enemmän.</a:t>
            </a:r>
          </a:p>
          <a:p>
            <a:r>
              <a:rPr lang="fi-FI" dirty="0" smtClean="0"/>
              <a:t>Halventavaa kohtelua kokeneet eniten: naiset, alle 25-vuotiaat ja neuropsykiatrisesti vammaiset.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9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Henkilökohtainen apu (1/2)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C055ABFA-E924-4447-90BA-B7DE963F1B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033447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459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Henkilökohtainen apu (2/2)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Henkilökohtaista apua kertoi tarvitsevan selvästi eniten alle 25-vuotiaat.</a:t>
            </a:r>
          </a:p>
          <a:p>
            <a:r>
              <a:rPr lang="fi-FI" dirty="0" smtClean="0"/>
              <a:t>Alle 25-vuotiaat kokivat muita useammin, etteivät saa riittävästi henkilökohtaista apua.</a:t>
            </a:r>
          </a:p>
          <a:p>
            <a:r>
              <a:rPr lang="fi-FI" dirty="0" smtClean="0"/>
              <a:t>Alle 25-vuotiaat kokivat, etteivät saa sitä sopivalla tavalla järjestettynä.</a:t>
            </a:r>
          </a:p>
          <a:p>
            <a:r>
              <a:rPr lang="fi-FI" dirty="0" smtClean="0"/>
              <a:t>Fyysisesti vammaiset kertoivat saavansa riittävästi ja sopivalla tavalla järjestettyä henkilökohtaista apua  </a:t>
            </a:r>
          </a:p>
          <a:p>
            <a:r>
              <a:rPr lang="fi-FI" dirty="0" smtClean="0"/>
              <a:t>Vammaluokista fyysisesti </a:t>
            </a:r>
            <a:r>
              <a:rPr lang="fi-FI" dirty="0"/>
              <a:t>vammaiset (79 %) ja kehitysvammaiset (82 %) tarvitsevat selkeästi eniten henkilökohtaista apua. 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Kuljetuspalvelu ja liikkumisen apuvälineet (1/2)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898814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327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Kuljetuspalvelu ja liikkumisen apuvälineet (2/2)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Kuljetuspalvelua </a:t>
            </a:r>
            <a:r>
              <a:rPr lang="fi-FI" dirty="0"/>
              <a:t>tarvitsivat kaikkein </a:t>
            </a:r>
            <a:r>
              <a:rPr lang="fi-FI" dirty="0" smtClean="0"/>
              <a:t>eniten nuorimmat </a:t>
            </a:r>
            <a:r>
              <a:rPr lang="fi-FI" dirty="0"/>
              <a:t>(alle 25-vuotiaat) ja kaikkein iäkkäimmät (yli 64-vuotiaat</a:t>
            </a:r>
            <a:r>
              <a:rPr lang="fi-FI" dirty="0" smtClean="0"/>
              <a:t>).</a:t>
            </a:r>
          </a:p>
          <a:p>
            <a:r>
              <a:rPr lang="fi-FI" dirty="0" smtClean="0"/>
              <a:t>Fyysisesti vammaiset ja kehitysvammaiset tarvitsivat eniten kuljetuspalveluita.</a:t>
            </a:r>
          </a:p>
          <a:p>
            <a:r>
              <a:rPr lang="fi-FI" dirty="0" smtClean="0"/>
              <a:t>Liikkumisen </a:t>
            </a:r>
            <a:r>
              <a:rPr lang="fi-FI" dirty="0"/>
              <a:t>apuvälineitä </a:t>
            </a:r>
            <a:r>
              <a:rPr lang="fi-FI" dirty="0" smtClean="0"/>
              <a:t>tarvitsevat </a:t>
            </a:r>
            <a:r>
              <a:rPr lang="fi-FI" dirty="0"/>
              <a:t>naiset </a:t>
            </a:r>
            <a:r>
              <a:rPr lang="fi-FI" dirty="0" smtClean="0"/>
              <a:t>kokevat miehiä </a:t>
            </a:r>
            <a:r>
              <a:rPr lang="fi-FI" dirty="0"/>
              <a:t>useammin, ettei heillä </a:t>
            </a:r>
            <a:r>
              <a:rPr lang="fi-FI" dirty="0" smtClean="0"/>
              <a:t>ole itselle </a:t>
            </a:r>
            <a:r>
              <a:rPr lang="fi-FI" dirty="0"/>
              <a:t>sopivia </a:t>
            </a:r>
            <a:r>
              <a:rPr lang="fi-FI" dirty="0" smtClean="0"/>
              <a:t>apuvälineitä.</a:t>
            </a:r>
          </a:p>
          <a:p>
            <a:r>
              <a:rPr lang="fi-FI" dirty="0" smtClean="0"/>
              <a:t>Fyysisesti </a:t>
            </a:r>
            <a:r>
              <a:rPr lang="fi-FI" dirty="0"/>
              <a:t>vammaisista  80 % raportoi apuvälineiden olevan </a:t>
            </a:r>
            <a:r>
              <a:rPr lang="fi-FI" dirty="0" smtClean="0"/>
              <a:t>sopivia.</a:t>
            </a:r>
          </a:p>
          <a:p>
            <a:r>
              <a:rPr lang="fi-FI" dirty="0" smtClean="0"/>
              <a:t>Kuljetuspalveluiden riittävyys yhteydessä osallistumisaktiivisuuteen. Mikäli </a:t>
            </a:r>
            <a:r>
              <a:rPr lang="fi-FI" dirty="0"/>
              <a:t>vastaaja on kokenut kuljetuspalvelut riittäviksi osallistuu hän todennäköisemmin yhteiskunnallisiin toimintoihin. 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4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Syrjintä koulutuksessa ja työelämässä (1/2)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8" name="Chart 15">
            <a:extLst>
              <a:ext uri="{FF2B5EF4-FFF2-40B4-BE49-F238E27FC236}">
                <a16:creationId xmlns:a16="http://schemas.microsoft.com/office/drawing/2014/main" id="{658083E3-807E-446D-9BB9-6B9B2E0A2F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397563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745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Syrjintä koulutuksessa ja työelämässä (2/2)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Ei merkittäviä eroja sukupuolen perusteella.</a:t>
            </a:r>
          </a:p>
          <a:p>
            <a:r>
              <a:rPr lang="fi-FI" dirty="0" smtClean="0"/>
              <a:t>Eniten kokemuksia syrjinnästä niin koulutuksessa kuin työelämässä on alle 25-vuotialla. Vähiten yli 64-vuotialla.</a:t>
            </a:r>
          </a:p>
          <a:p>
            <a:r>
              <a:rPr lang="fi-FI" dirty="0" smtClean="0"/>
              <a:t>Syrjintää koulutukseen pääsyssä kokenut eniten neuropsykiatrisesti </a:t>
            </a:r>
            <a:r>
              <a:rPr lang="fi-FI" dirty="0"/>
              <a:t>vammaiset ja ’muu’ </a:t>
            </a:r>
            <a:r>
              <a:rPr lang="fi-FI" dirty="0" smtClean="0"/>
              <a:t>vammaryhmä.</a:t>
            </a:r>
          </a:p>
          <a:p>
            <a:r>
              <a:rPr lang="fi-FI" dirty="0" smtClean="0"/>
              <a:t>Koulutuksen </a:t>
            </a:r>
            <a:r>
              <a:rPr lang="fi-FI" dirty="0"/>
              <a:t>mukautuksissa syrjintää </a:t>
            </a:r>
            <a:r>
              <a:rPr lang="fi-FI" dirty="0" smtClean="0"/>
              <a:t>kokeneet selkeästi </a:t>
            </a:r>
            <a:r>
              <a:rPr lang="fi-FI" dirty="0"/>
              <a:t>eniten kehitysvammaiset, neuropsykiatrisesti vammaiset sekä ’muu’ vammaryhmä</a:t>
            </a:r>
            <a:r>
              <a:rPr lang="fi-FI" dirty="0" smtClean="0"/>
              <a:t>.</a:t>
            </a:r>
          </a:p>
          <a:p>
            <a:r>
              <a:rPr lang="fi-FI" dirty="0" smtClean="0"/>
              <a:t>Viittomakielisistä 41 % kokenut syrjintään työelämään </a:t>
            </a:r>
            <a:r>
              <a:rPr lang="fi-FI" dirty="0"/>
              <a:t>pääsyssä ja </a:t>
            </a:r>
            <a:r>
              <a:rPr lang="fi-FI" dirty="0" smtClean="0"/>
              <a:t>työnhaussa.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Syrjintä tiedonsaannissa ja/tai kommunikoinnissa (1/2)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6" name="Chart 42">
            <a:extLst>
              <a:ext uri="{FF2B5EF4-FFF2-40B4-BE49-F238E27FC236}">
                <a16:creationId xmlns:a16="http://schemas.microsoft.com/office/drawing/2014/main" id="{27D94EB3-0BC3-4E3E-8C8D-A1A6AFF99A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440495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86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Syrjintä tiedonsaannissa ja/tai kommunikoinnissa (2/2)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Eniten </a:t>
            </a:r>
            <a:r>
              <a:rPr lang="fi-FI" dirty="0"/>
              <a:t>syrjintää tiedonsaannissa </a:t>
            </a:r>
            <a:r>
              <a:rPr lang="fi-FI" dirty="0" smtClean="0"/>
              <a:t>ja/tai kommunikaatiossa kokeneet alle </a:t>
            </a:r>
            <a:r>
              <a:rPr lang="fi-FI" dirty="0"/>
              <a:t>25-vuotiaat </a:t>
            </a:r>
            <a:r>
              <a:rPr lang="fi-FI" dirty="0" smtClean="0"/>
              <a:t>(53 %). </a:t>
            </a:r>
          </a:p>
          <a:p>
            <a:r>
              <a:rPr lang="fi-FI" dirty="0" smtClean="0"/>
              <a:t>Muissa </a:t>
            </a:r>
            <a:r>
              <a:rPr lang="fi-FI" dirty="0"/>
              <a:t>ikäryhmissä </a:t>
            </a:r>
            <a:r>
              <a:rPr lang="fi-FI" dirty="0" smtClean="0"/>
              <a:t>29-36%.</a:t>
            </a:r>
          </a:p>
          <a:p>
            <a:r>
              <a:rPr lang="fi-FI" dirty="0" smtClean="0"/>
              <a:t>Syrjintää </a:t>
            </a:r>
            <a:r>
              <a:rPr lang="fi-FI" dirty="0"/>
              <a:t>tiedonsaannissa </a:t>
            </a:r>
            <a:r>
              <a:rPr lang="fi-FI" dirty="0" smtClean="0"/>
              <a:t>ja/tai kommunikaatiossa olivat </a:t>
            </a:r>
            <a:r>
              <a:rPr lang="fi-FI" dirty="0"/>
              <a:t>kokeneet selkeästi eniten </a:t>
            </a:r>
            <a:r>
              <a:rPr lang="fi-FI" dirty="0" smtClean="0"/>
              <a:t>viittomakieliset (80 %).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2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Taustamuuttujat (1/2)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02152"/>
            <a:ext cx="8332752" cy="4073025"/>
          </a:xfrm>
        </p:spPr>
        <p:txBody>
          <a:bodyPr/>
          <a:lstStyle/>
          <a:p>
            <a:endParaRPr lang="fi-FI" dirty="0" smtClean="0"/>
          </a:p>
          <a:p>
            <a:r>
              <a:rPr lang="fi-FI" dirty="0" smtClean="0"/>
              <a:t>Kokonaisvastaajamäärä: 1525</a:t>
            </a:r>
          </a:p>
          <a:p>
            <a:r>
              <a:rPr lang="fi-FI" dirty="0" smtClean="0"/>
              <a:t>Ikäryhmät: alle 24 (11%), 25-44 (33%), 45-64 (41%), yli 64 (16%)</a:t>
            </a:r>
          </a:p>
          <a:p>
            <a:r>
              <a:rPr lang="fi-FI" dirty="0" smtClean="0"/>
              <a:t>Sukupuoli: nainen (63%), mies (36%), muu (1%)</a:t>
            </a:r>
          </a:p>
          <a:p>
            <a:r>
              <a:rPr lang="fi-FI" dirty="0" smtClean="0"/>
              <a:t>Äidinkieli: suomi (88%), ruotsi (7%), viittomakieli (3%)</a:t>
            </a:r>
          </a:p>
          <a:p>
            <a:r>
              <a:rPr lang="fi-FI" dirty="0" smtClean="0"/>
              <a:t>Työelämästatus: eläke (48%), osa-aikaeläke (16%), työssä (15%), opiskelija (8%), työtön (7%)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9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Koettu köyhyys ja sen vaikutukset (1/5)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7E0A80F6-6718-4685-B93B-2FE0A8BAEB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24582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819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Koettu köyhyys ja sen vaikutukset (2/5)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Eniten köyhyyttä </a:t>
            </a:r>
            <a:r>
              <a:rPr lang="fi-FI" dirty="0"/>
              <a:t>olivat kokeneet </a:t>
            </a:r>
            <a:r>
              <a:rPr lang="fi-FI" dirty="0" smtClean="0"/>
              <a:t>25-44-vuotiaat </a:t>
            </a:r>
            <a:r>
              <a:rPr lang="fi-FI" dirty="0"/>
              <a:t>(</a:t>
            </a:r>
            <a:r>
              <a:rPr lang="fi-FI" dirty="0" smtClean="0"/>
              <a:t>59 %) </a:t>
            </a:r>
            <a:r>
              <a:rPr lang="fi-FI" dirty="0"/>
              <a:t>ja 45-54-vuotiaat (</a:t>
            </a:r>
            <a:r>
              <a:rPr lang="fi-FI" dirty="0" smtClean="0"/>
              <a:t>57 %).</a:t>
            </a:r>
          </a:p>
          <a:p>
            <a:r>
              <a:rPr lang="fi-FI" dirty="0" smtClean="0"/>
              <a:t>Naiset </a:t>
            </a:r>
            <a:r>
              <a:rPr lang="fi-FI" dirty="0"/>
              <a:t>(57.1%) ilmoittivat kokeneensa </a:t>
            </a:r>
            <a:r>
              <a:rPr lang="fi-FI" dirty="0" smtClean="0"/>
              <a:t>enemmän köyhyyttä </a:t>
            </a:r>
            <a:r>
              <a:rPr lang="fi-FI" dirty="0"/>
              <a:t>kuin miehet (47.3%). </a:t>
            </a:r>
            <a:endParaRPr lang="fi-FI" dirty="0" smtClean="0"/>
          </a:p>
          <a:p>
            <a:r>
              <a:rPr lang="fi-FI" dirty="0" smtClean="0"/>
              <a:t>Eniten </a:t>
            </a:r>
            <a:r>
              <a:rPr lang="fi-FI" dirty="0"/>
              <a:t>köyhyyttä olivat kokeneet neuropsykiatrisesti </a:t>
            </a:r>
            <a:r>
              <a:rPr lang="fi-FI" dirty="0" smtClean="0"/>
              <a:t>vammaiset</a:t>
            </a:r>
          </a:p>
          <a:p>
            <a:r>
              <a:rPr lang="fi-FI" dirty="0" smtClean="0"/>
              <a:t>Viittomakieliset </a:t>
            </a:r>
            <a:r>
              <a:rPr lang="fi-FI" dirty="0"/>
              <a:t>raportoivat kokeneensa köyhyyttä </a:t>
            </a:r>
            <a:r>
              <a:rPr lang="fi-FI" dirty="0" smtClean="0"/>
              <a:t>(32 %) hieman </a:t>
            </a:r>
            <a:r>
              <a:rPr lang="fi-FI" dirty="0"/>
              <a:t>muita </a:t>
            </a:r>
            <a:r>
              <a:rPr lang="fi-FI" dirty="0" smtClean="0"/>
              <a:t>vammaryhmiä vähemmän.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Koettu köyhyys ja sen vaikutukset (3/5)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5" name="Chart 45">
            <a:extLst>
              <a:ext uri="{FF2B5EF4-FFF2-40B4-BE49-F238E27FC236}">
                <a16:creationId xmlns:a16="http://schemas.microsoft.com/office/drawing/2014/main" id="{1C985850-2037-4F45-AD30-1D55FA9227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324878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480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Koettu köyhyys ja sen vaikutukset (4/5)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5" name="Chart 47">
            <a:extLst>
              <a:ext uri="{FF2B5EF4-FFF2-40B4-BE49-F238E27FC236}">
                <a16:creationId xmlns:a16="http://schemas.microsoft.com/office/drawing/2014/main" id="{4C2307BF-81E6-41F5-822C-56EBF537AB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537423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35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Koettu köyhyys ja sen vaikutukset (5/5)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Ikäryhmissä 25-44-vuotiaat ja 45-54-vuotiaat köyhyys vaikuttanut eniten, erityisesti: </a:t>
            </a:r>
          </a:p>
          <a:p>
            <a:pPr lvl="1"/>
            <a:r>
              <a:rPr lang="fi-FI" dirty="0" smtClean="0"/>
              <a:t>terveelliseen ruokaan, terveydenhuoltoon, </a:t>
            </a:r>
            <a:r>
              <a:rPr lang="fi-FI" dirty="0"/>
              <a:t>perhe- ja ystävyyssuhteiden ylläpito, </a:t>
            </a:r>
            <a:r>
              <a:rPr lang="fi-FI" dirty="0" smtClean="0"/>
              <a:t>opiskeluun </a:t>
            </a:r>
            <a:r>
              <a:rPr lang="fi-FI" dirty="0"/>
              <a:t>ja </a:t>
            </a:r>
            <a:r>
              <a:rPr lang="fi-FI" dirty="0" smtClean="0"/>
              <a:t>koulutukseen.</a:t>
            </a:r>
          </a:p>
          <a:p>
            <a:r>
              <a:rPr lang="fi-FI" dirty="0" smtClean="0"/>
              <a:t>Naiset ilmoittivat </a:t>
            </a:r>
            <a:r>
              <a:rPr lang="fi-FI" dirty="0"/>
              <a:t>kokeneensa useammin köyhyyttä kuin </a:t>
            </a:r>
            <a:r>
              <a:rPr lang="fi-FI" dirty="0" smtClean="0"/>
              <a:t>miehet erityisesti:</a:t>
            </a:r>
          </a:p>
          <a:p>
            <a:pPr lvl="1"/>
            <a:r>
              <a:rPr lang="fi-FI" dirty="0" smtClean="0"/>
              <a:t>välttämättömissä </a:t>
            </a:r>
            <a:r>
              <a:rPr lang="fi-FI" dirty="0"/>
              <a:t>lääkkeissä ja </a:t>
            </a:r>
            <a:r>
              <a:rPr lang="fi-FI" dirty="0" smtClean="0"/>
              <a:t>hoitotarvikkeissa</a:t>
            </a:r>
            <a:r>
              <a:rPr lang="fi-FI" dirty="0"/>
              <a:t> </a:t>
            </a:r>
            <a:r>
              <a:rPr lang="fi-FI" dirty="0" smtClean="0"/>
              <a:t>(57 %)</a:t>
            </a:r>
          </a:p>
          <a:p>
            <a:pPr lvl="1"/>
            <a:r>
              <a:rPr lang="fi-FI" dirty="0" smtClean="0"/>
              <a:t>terveydenhuollossa (57 %).</a:t>
            </a:r>
          </a:p>
          <a:p>
            <a:pPr lvl="1"/>
            <a:r>
              <a:rPr lang="fi-FI" dirty="0" smtClean="0"/>
              <a:t>Liikkumisessa kodin ulkopuolella (57 %)</a:t>
            </a:r>
          </a:p>
          <a:p>
            <a:r>
              <a:rPr lang="fi-FI" dirty="0" smtClean="0"/>
              <a:t>Köyhyyden kokemus on yhteydessä osallistumisaktiivisuuteen. Mikäli vastaaja on kokenut köyhyyttä, osallistuminen yhteiskunnallisiin toimintoihin heikompaa. 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Kieli- ja kulttuuri-identiteettiin liittyvä tuki (1/3)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6" name="Chart 22">
            <a:extLst>
              <a:ext uri="{FF2B5EF4-FFF2-40B4-BE49-F238E27FC236}">
                <a16:creationId xmlns:a16="http://schemas.microsoft.com/office/drawing/2014/main" id="{E9CA05B8-6B5A-4DEC-9DC2-0001D6C96E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2381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778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Kieli- ja kulttuuri-identiteettiin liittyvä tuki (2/3)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5" name="Chart 26">
            <a:extLst>
              <a:ext uri="{FF2B5EF4-FFF2-40B4-BE49-F238E27FC236}">
                <a16:creationId xmlns:a16="http://schemas.microsoft.com/office/drawing/2014/main" id="{373479AB-3A0B-4EE5-9E01-E30C376F24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698543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793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Kieli- ja kulttuuri-identiteettiin liittyvä tuki (3/3)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Kognitiivisesti </a:t>
            </a:r>
            <a:r>
              <a:rPr lang="fi-FI" dirty="0"/>
              <a:t>vammaisista 80 % </a:t>
            </a:r>
            <a:r>
              <a:rPr lang="fi-FI" dirty="0" smtClean="0"/>
              <a:t>kertoo, </a:t>
            </a:r>
            <a:r>
              <a:rPr lang="fi-FI" dirty="0"/>
              <a:t>ettei </a:t>
            </a:r>
            <a:r>
              <a:rPr lang="fi-FI" dirty="0" smtClean="0"/>
              <a:t>ole saanut </a:t>
            </a:r>
            <a:r>
              <a:rPr lang="fi-FI" dirty="0"/>
              <a:t>tukea lainkaan. Paljon tai melko paljon tukea oli saanut ainoastaan 6 </a:t>
            </a:r>
            <a:r>
              <a:rPr lang="fi-FI" dirty="0" smtClean="0"/>
              <a:t>%</a:t>
            </a:r>
          </a:p>
          <a:p>
            <a:r>
              <a:rPr lang="fi-FI" dirty="0" smtClean="0"/>
              <a:t>Sukupuolten välillä ei merkittävää eroa.</a:t>
            </a:r>
          </a:p>
          <a:p>
            <a:r>
              <a:rPr lang="fi-FI" dirty="0" smtClean="0"/>
              <a:t>Kognitiivisesti vammaisilla eniten kokemuksia riittämättömästä tuesta puhetta </a:t>
            </a:r>
            <a:r>
              <a:rPr lang="fi-FI" dirty="0"/>
              <a:t>tukevien ja korvaavien kommunikointikeinojen </a:t>
            </a:r>
            <a:r>
              <a:rPr lang="fi-FI" dirty="0" smtClean="0"/>
              <a:t>käyttämisessä.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Oikeus yksityisyyteen (1/2)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738211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174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Oikeus yksityisyyteen (2/2)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Ryhmämuotoisesti asuvat vastaajat kokevat vähän yksityisyyden loukkauksia (5 %).</a:t>
            </a:r>
          </a:p>
          <a:p>
            <a:r>
              <a:rPr lang="fi-FI" dirty="0" smtClean="0"/>
              <a:t>Iso osa puolison ja/tai lasten kanssa asuvista vastaajista kokee, ettei heidän yksityisyyttään loukata (46 %), mutta samalla monet kokevat, että sitä loukataan (37 %). </a:t>
            </a:r>
          </a:p>
          <a:p>
            <a:r>
              <a:rPr lang="fi-FI" dirty="0" smtClean="0"/>
              <a:t>Yksin avustajan kanssa asuvista vastaajista 14 % kokee yksityisyyttään loukatun. </a:t>
            </a:r>
          </a:p>
          <a:p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8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Taustamuuttujat (2/2)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Asumismuoto: </a:t>
            </a:r>
            <a:endParaRPr lang="fi-FI" dirty="0" smtClean="0"/>
          </a:p>
          <a:p>
            <a:pPr lvl="1"/>
            <a:r>
              <a:rPr lang="fi-FI" dirty="0" smtClean="0"/>
              <a:t>puoliso/avopuoliso </a:t>
            </a:r>
            <a:r>
              <a:rPr lang="fi-FI" dirty="0"/>
              <a:t>ja/tai lasten kanssa (50%), vanhempien, isovanhempien tai muun sukulaisen tai ystävän kanssa (12%), yksin avustajan avustamana (10%), ryhmämuotoisesti (7%)</a:t>
            </a:r>
          </a:p>
          <a:p>
            <a:r>
              <a:rPr lang="fi-FI" dirty="0" smtClean="0"/>
              <a:t>Vammaryhmä:</a:t>
            </a:r>
          </a:p>
          <a:p>
            <a:pPr lvl="1"/>
            <a:r>
              <a:rPr lang="fi-FI" dirty="0" smtClean="0"/>
              <a:t>Fyysinen vamma (37%)</a:t>
            </a:r>
          </a:p>
          <a:p>
            <a:pPr lvl="1"/>
            <a:r>
              <a:rPr lang="fi-FI" dirty="0" smtClean="0"/>
              <a:t>Kehitysvamma (13%)</a:t>
            </a:r>
          </a:p>
          <a:p>
            <a:pPr lvl="1"/>
            <a:r>
              <a:rPr lang="fi-FI" dirty="0" smtClean="0"/>
              <a:t>Aistivamma (11%)</a:t>
            </a:r>
          </a:p>
          <a:p>
            <a:pPr lvl="1"/>
            <a:r>
              <a:rPr lang="fi-FI" dirty="0" smtClean="0"/>
              <a:t>Neuropsykiatrinen erityisvaikeus (11%)</a:t>
            </a:r>
          </a:p>
          <a:p>
            <a:pPr lvl="1"/>
            <a:r>
              <a:rPr lang="fi-FI" dirty="0" smtClean="0"/>
              <a:t>Kognitiivinen vamma (11%)</a:t>
            </a:r>
          </a:p>
          <a:p>
            <a:pPr lvl="1"/>
            <a:r>
              <a:rPr lang="fi-FI" dirty="0" smtClean="0"/>
              <a:t>Viittomakielisyys (3%)</a:t>
            </a:r>
          </a:p>
          <a:p>
            <a:pPr lvl="1"/>
            <a:r>
              <a:rPr lang="fi-FI" dirty="0" smtClean="0"/>
              <a:t>Muu vamma (14%)</a:t>
            </a:r>
          </a:p>
          <a:p>
            <a:pPr lvl="1"/>
            <a:endParaRPr lang="fi-FI" dirty="0"/>
          </a:p>
          <a:p>
            <a:pPr lvl="1"/>
            <a:endParaRPr lang="fi-FI" dirty="0" smtClean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0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Asumisjärjestelyt (1/3)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076152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969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Asumisjärjestelyt (2/3)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366272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994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Asumisjärjestelyt (3/3)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Yksin asuvista vastaajista 29 % kertoo, ettei ole saanut valita omaa asumisjärjestelyään.</a:t>
            </a:r>
          </a:p>
          <a:p>
            <a:r>
              <a:rPr lang="fi-FI" dirty="0" smtClean="0"/>
              <a:t>Vanhempien tai isovanhempien kansa asuvista vastaajista 22 % kertoo, ettei ole saanut valita omaa asumisjärjestelyjään. </a:t>
            </a:r>
          </a:p>
          <a:p>
            <a:r>
              <a:rPr lang="fi-FI" dirty="0" smtClean="0"/>
              <a:t>Perheen tai lasten kanssa asuvista vastaajista 49 % kertoo saaneensa valita oman asumisjärjestelynsä. </a:t>
            </a:r>
          </a:p>
          <a:p>
            <a:r>
              <a:rPr lang="fi-FI" dirty="0" smtClean="0"/>
              <a:t>Ryhmämuotoisesti asuvista vastaajista 8 % kertoo, ettei ole saanut valita omaa asumisjärjestelyään.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2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Kokemukset epäasiallisesta kohtelusta vammaisuuden johdosta (1/2)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6" name="Chart 2">
            <a:extLst>
              <a:ext uri="{FF2B5EF4-FFF2-40B4-BE49-F238E27FC236}">
                <a16:creationId xmlns:a16="http://schemas.microsoft.com/office/drawing/2014/main" id="{2AE984CA-1C86-49F9-8D24-DC6472A05C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740288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18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Kokemukset epäasiallisesta kohtelusta vammaisuuden johdosta </a:t>
            </a:r>
            <a:r>
              <a:rPr lang="fi-FI" dirty="0" smtClean="0"/>
              <a:t>(2/2</a:t>
            </a:r>
            <a:r>
              <a:rPr lang="fi-FI" dirty="0"/>
              <a:t>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Eniten epäasiallista kohtelua liittyen päättämiseen sitovasti omista asioista raportoivat kehitysvammaiset (28 %) ja kognitiivisesti vammaiset (24 %) vastaajat.</a:t>
            </a:r>
          </a:p>
          <a:p>
            <a:r>
              <a:rPr lang="fi-FI" dirty="0" smtClean="0"/>
              <a:t>Kehitysvammaisista viisi prosenttia raportoi kokevansa usein laitonta vapauden riistoa. </a:t>
            </a:r>
          </a:p>
          <a:p>
            <a:r>
              <a:rPr lang="fi-FI" dirty="0" smtClean="0"/>
              <a:t>Naiset ilmoittivat kokeneensa miehiä enemmän epäasiallista kohtelua vanhemmuuteen (9 %), avoliittoon, avioliittoon ja seurusteluun (10 %) sekä perhesuunnitteluun (5 %) liittyvissä asioissa. </a:t>
            </a:r>
          </a:p>
          <a:p>
            <a:r>
              <a:rPr lang="fi-FI" dirty="0" smtClean="0"/>
              <a:t>Miehillä enemmän kokemuksia epäasiallisesta kohtelusta liittyen omista asioista päättämiseen (21 %).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003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39153" y="4984376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rmAutofit/>
          </a:bodyPr>
          <a:lstStyle/>
          <a:p>
            <a:endParaRPr lang="fi-FI" dirty="0" err="1" smtClean="0"/>
          </a:p>
        </p:txBody>
      </p:sp>
      <p:sp>
        <p:nvSpPr>
          <p:cNvPr id="3" name="Tekstiruutu 2"/>
          <p:cNvSpPr txBox="1"/>
          <p:nvPr/>
        </p:nvSpPr>
        <p:spPr>
          <a:xfrm>
            <a:off x="2031812" y="4682836"/>
            <a:ext cx="4937024" cy="1662546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info@ihmisoikeuskeskus.fi</a:t>
            </a:r>
            <a:endParaRPr lang="fi-FI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i-FI" dirty="0" err="1" smtClean="0">
                <a:solidFill>
                  <a:schemeClr val="bg1"/>
                </a:solidFill>
              </a:rPr>
              <a:t>www.ihmisoikeuskeskus.fi</a:t>
            </a:r>
            <a:endParaRPr lang="fi-FI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i-FI" dirty="0" err="1" smtClean="0">
                <a:solidFill>
                  <a:schemeClr val="bg1"/>
                </a:solidFill>
              </a:rPr>
              <a:t>www.facebook.com/Ihmisoikeuskeskus</a:t>
            </a:r>
            <a:endParaRPr lang="fi-FI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i-FI" dirty="0" err="1" smtClean="0">
                <a:solidFill>
                  <a:schemeClr val="bg1"/>
                </a:solidFill>
              </a:rPr>
              <a:t>Twitter</a:t>
            </a:r>
            <a:r>
              <a:rPr lang="fi-FI" dirty="0" smtClean="0">
                <a:solidFill>
                  <a:schemeClr val="bg1"/>
                </a:solidFill>
              </a:rPr>
              <a:t>: @FIN_NHRI</a:t>
            </a:r>
          </a:p>
        </p:txBody>
      </p:sp>
    </p:spTree>
    <p:extLst>
      <p:ext uri="{BB962C8B-B14F-4D97-AF65-F5344CB8AC3E}">
        <p14:creationId xmlns:p14="http://schemas.microsoft.com/office/powerpoint/2010/main" val="232690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Metodologia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Verkkokyselystä tiedotettiin suljetusti Vammaisfoorumi ry:n ja sen jäsenjärjestöjen sähköpostilistoilla.</a:t>
            </a:r>
          </a:p>
          <a:p>
            <a:pPr lvl="1"/>
            <a:r>
              <a:rPr lang="fi-FI" dirty="0" smtClean="0"/>
              <a:t>Tarkoituksena tavoittaa kohderyhmä. Vastausmäärä erinomainen.</a:t>
            </a:r>
          </a:p>
          <a:p>
            <a:pPr lvl="1"/>
            <a:r>
              <a:rPr lang="fi-FI" dirty="0" smtClean="0"/>
              <a:t>Edustava otos? Tavoittiko </a:t>
            </a:r>
            <a:r>
              <a:rPr lang="fi-FI" dirty="0"/>
              <a:t>h</a:t>
            </a:r>
            <a:r>
              <a:rPr lang="fi-FI" dirty="0" smtClean="0"/>
              <a:t>aavoittuvassa asemassa olevat henkilöt?</a:t>
            </a:r>
          </a:p>
          <a:p>
            <a:r>
              <a:rPr lang="fi-FI" dirty="0" smtClean="0"/>
              <a:t>Vastaaminen omatoimisesti tai henkilökohtaisen avustajan avustamana. </a:t>
            </a:r>
          </a:p>
          <a:p>
            <a:pPr lvl="1"/>
            <a:r>
              <a:rPr lang="fi-FI" dirty="0" smtClean="0"/>
              <a:t>Vastaamismahdollisuus tarjolla myös puhelimitse. </a:t>
            </a:r>
          </a:p>
          <a:p>
            <a:r>
              <a:rPr lang="fi-FI" dirty="0" smtClean="0"/>
              <a:t>Vastauksista karsittiin keskeyttäneet ja ilmeisen perusteettomat vastaajat.</a:t>
            </a:r>
          </a:p>
          <a:p>
            <a:r>
              <a:rPr lang="fi-FI" dirty="0" smtClean="0"/>
              <a:t>Vastaukset analysoitiin valikoitujen taustamuuttujien mukaan SPSS-ohjelmalla.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17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Osallistuminen (1/2)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Chart 12">
            <a:extLst>
              <a:ext uri="{FF2B5EF4-FFF2-40B4-BE49-F238E27FC236}">
                <a16:creationId xmlns:a16="http://schemas.microsoft.com/office/drawing/2014/main" id="{39171CE5-E02A-40FE-818B-9986589805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498504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83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Osallistuminen (2/2)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Alle 25-vuotiaat erottuvat selvästi muista:</a:t>
            </a:r>
          </a:p>
          <a:p>
            <a:pPr lvl="1"/>
            <a:r>
              <a:rPr lang="fi-FI" dirty="0" smtClean="0"/>
              <a:t>Kokevat voineensa osallistua muita huonommin, mutta samaan aikaan ovat myös vähiten kiinnostuneita osallistumaan esim. äänestämiseen, politiikkaan tai järjestötoimintaan.</a:t>
            </a:r>
          </a:p>
          <a:p>
            <a:pPr lvl="1"/>
            <a:r>
              <a:rPr lang="fi-FI" dirty="0" smtClean="0"/>
              <a:t>Kiinnostuneita harrastustoiminnasta, kulttuurista ja urheilusta, mutta eivät koe voivansa osallistua siihen kovin hyvin.</a:t>
            </a:r>
          </a:p>
          <a:p>
            <a:r>
              <a:rPr lang="fi-FI" dirty="0" smtClean="0"/>
              <a:t>Kehitysvammaisten osallistuminen muita vammaryhmiä huonompaa. </a:t>
            </a:r>
          </a:p>
          <a:p>
            <a:r>
              <a:rPr lang="fi-FI" dirty="0"/>
              <a:t>Naiset kokivat miehiä useammin, että he olivat voineet osallistua niin kulttuuri- kuin urheilutoimintaan huonosti tai melko huonosti. </a:t>
            </a:r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Ihmisarvo ja ennakkoluulot (1/2)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Chart 14">
            <a:extLst>
              <a:ext uri="{FF2B5EF4-FFF2-40B4-BE49-F238E27FC236}">
                <a16:creationId xmlns:a16="http://schemas.microsoft.com/office/drawing/2014/main" id="{3C3E6DB9-4DE9-4ABC-B36B-C651F6A535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924143"/>
              </p:ext>
            </p:extLst>
          </p:nvPr>
        </p:nvGraphicFramePr>
        <p:xfrm>
          <a:off x="457200" y="1501775"/>
          <a:ext cx="8332788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327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Ihmisarvo ja ennakkoluulot (2/2)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Alle 25-vuotialla kaikkein negatiivisimmat näkemykset</a:t>
            </a:r>
          </a:p>
          <a:p>
            <a:r>
              <a:rPr lang="fi-FI" dirty="0" smtClean="0"/>
              <a:t>Yli 64-vuotiailla kaikkein positiivisimmat näkemykset</a:t>
            </a:r>
            <a:endParaRPr lang="fi-FI" dirty="0"/>
          </a:p>
          <a:p>
            <a:r>
              <a:rPr lang="fi-FI" dirty="0" smtClean="0"/>
              <a:t>Miehet </a:t>
            </a:r>
            <a:r>
              <a:rPr lang="fi-FI" dirty="0"/>
              <a:t>kokivat useammin kuin naiset, että vammaisten henkilöiden ihmisarvon kunnioittaminen on </a:t>
            </a:r>
            <a:r>
              <a:rPr lang="fi-FI" dirty="0" smtClean="0"/>
              <a:t>lisääntynyt. </a:t>
            </a:r>
            <a:r>
              <a:rPr lang="fi-FI" dirty="0"/>
              <a:t>Runsas kolmannes miehistä oli tätä mieltä ja naisista noin neljännes. </a:t>
            </a:r>
            <a:endParaRPr lang="fi-FI" dirty="0" smtClean="0"/>
          </a:p>
          <a:p>
            <a:r>
              <a:rPr lang="fi-FI" dirty="0" smtClean="0"/>
              <a:t>Kognitiivisesti </a:t>
            </a:r>
            <a:r>
              <a:rPr lang="fi-FI" dirty="0"/>
              <a:t>vammaiset </a:t>
            </a:r>
            <a:r>
              <a:rPr lang="fi-FI" dirty="0" smtClean="0"/>
              <a:t>ja viittomakieliset </a:t>
            </a:r>
            <a:r>
              <a:rPr lang="fi-FI" dirty="0"/>
              <a:t>kokivat </a:t>
            </a:r>
            <a:r>
              <a:rPr lang="fi-FI" dirty="0" smtClean="0"/>
              <a:t>eniten ihmisarvon </a:t>
            </a:r>
            <a:r>
              <a:rPr lang="fi-FI" dirty="0"/>
              <a:t>kunnioituksen </a:t>
            </a:r>
            <a:r>
              <a:rPr lang="fi-FI" dirty="0" smtClean="0"/>
              <a:t>vähentyneen </a:t>
            </a:r>
            <a:r>
              <a:rPr lang="fi-FI" dirty="0"/>
              <a:t>ja ennakkoluulojen </a:t>
            </a:r>
            <a:r>
              <a:rPr lang="fi-FI" dirty="0" smtClean="0"/>
              <a:t>lisääntyneen.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62E2D-14A5-404D-8B8B-2F350793AB0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0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misoikeuskeskut_PPT-pohja">
  <a:themeElements>
    <a:clrScheme name="Ihmisoikeuskeskus 1">
      <a:dk1>
        <a:sysClr val="windowText" lastClr="000000"/>
      </a:dk1>
      <a:lt1>
        <a:sysClr val="window" lastClr="FFFFFF"/>
      </a:lt1>
      <a:dk2>
        <a:srgbClr val="DC5034"/>
      </a:dk2>
      <a:lt2>
        <a:srgbClr val="E2E0DE"/>
      </a:lt2>
      <a:accent1>
        <a:srgbClr val="DC5034"/>
      </a:accent1>
      <a:accent2>
        <a:srgbClr val="8A847C"/>
      </a:accent2>
      <a:accent3>
        <a:srgbClr val="AC007F"/>
      </a:accent3>
      <a:accent4>
        <a:srgbClr val="E2A79C"/>
      </a:accent4>
      <a:accent5>
        <a:srgbClr val="C4C1BD"/>
      </a:accent5>
      <a:accent6>
        <a:srgbClr val="D57FBF"/>
      </a:accent6>
      <a:hlink>
        <a:srgbClr val="C64F39"/>
      </a:hlink>
      <a:folHlink>
        <a:srgbClr val="AC007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>
        <a:norm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Ihmisoikeuskeskut_PPT-pohja</Template>
  <TotalTime>19918</TotalTime>
  <Words>1791</Words>
  <Application>Microsoft Office PowerPoint</Application>
  <PresentationFormat>Näytössä katseltava diaesitys (4:3)</PresentationFormat>
  <Paragraphs>261</Paragraphs>
  <Slides>45</Slides>
  <Notes>19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45</vt:i4>
      </vt:variant>
    </vt:vector>
  </HeadingPairs>
  <TitlesOfParts>
    <vt:vector size="50" baseType="lpstr">
      <vt:lpstr>Arial</vt:lpstr>
      <vt:lpstr>Calibri</vt:lpstr>
      <vt:lpstr>Geneva</vt:lpstr>
      <vt:lpstr>Lucida Grande</vt:lpstr>
      <vt:lpstr>Ihmisoikeuskeskut_PPT-pohja</vt:lpstr>
      <vt:lpstr>Ihmisoikeuskeskus  </vt:lpstr>
      <vt:lpstr>Johdanto</vt:lpstr>
      <vt:lpstr>Taustamuuttujat (1/2)</vt:lpstr>
      <vt:lpstr>Taustamuuttujat (2/2)</vt:lpstr>
      <vt:lpstr>Metodologia</vt:lpstr>
      <vt:lpstr>Osallistuminen (1/2)</vt:lpstr>
      <vt:lpstr>Osallistuminen (2/2)</vt:lpstr>
      <vt:lpstr>Ihmisarvo ja ennakkoluulot (1/2)</vt:lpstr>
      <vt:lpstr>Ihmisarvo ja ennakkoluulot (2/2)</vt:lpstr>
      <vt:lpstr>Oikeus elämään (1/2)</vt:lpstr>
      <vt:lpstr>Oikeus elämään (2/2)</vt:lpstr>
      <vt:lpstr>Esteettömyys ja saavutettavuus (1/5)</vt:lpstr>
      <vt:lpstr>Esteettömyys ja saavutettavuus (2/5)</vt:lpstr>
      <vt:lpstr>Esteettömyys ja saavutettavuus (3/5)</vt:lpstr>
      <vt:lpstr>Esteettömyys ja saavutettavuus (4/5)</vt:lpstr>
      <vt:lpstr>Esteettömyys ja saavutettavuus (5/5)</vt:lpstr>
      <vt:lpstr>Yleiset vaaratilanteet (1/2)</vt:lpstr>
      <vt:lpstr>Yleiset vaaratilanteet (2/2)</vt:lpstr>
      <vt:lpstr>Kokemukset väkivallasta (1/3)</vt:lpstr>
      <vt:lpstr>Kokemukset väkivallasta (2/3)</vt:lpstr>
      <vt:lpstr>Kokemukset väkivallasta (3/3)</vt:lpstr>
      <vt:lpstr>Henkilökohtainen apu (1/2)</vt:lpstr>
      <vt:lpstr>Henkilökohtainen apu (2/2)</vt:lpstr>
      <vt:lpstr>Kuljetuspalvelu ja liikkumisen apuvälineet (1/2)</vt:lpstr>
      <vt:lpstr>Kuljetuspalvelu ja liikkumisen apuvälineet (2/2)</vt:lpstr>
      <vt:lpstr>Syrjintä koulutuksessa ja työelämässä (1/2)</vt:lpstr>
      <vt:lpstr>Syrjintä koulutuksessa ja työelämässä (2/2)</vt:lpstr>
      <vt:lpstr>Syrjintä tiedonsaannissa ja/tai kommunikoinnissa (1/2)</vt:lpstr>
      <vt:lpstr>Syrjintä tiedonsaannissa ja/tai kommunikoinnissa (2/2)</vt:lpstr>
      <vt:lpstr>Koettu köyhyys ja sen vaikutukset (1/5)</vt:lpstr>
      <vt:lpstr>Koettu köyhyys ja sen vaikutukset (2/5)</vt:lpstr>
      <vt:lpstr>Koettu köyhyys ja sen vaikutukset (3/5)</vt:lpstr>
      <vt:lpstr>Koettu köyhyys ja sen vaikutukset (4/5)</vt:lpstr>
      <vt:lpstr>Koettu köyhyys ja sen vaikutukset (5/5)</vt:lpstr>
      <vt:lpstr>Kieli- ja kulttuuri-identiteettiin liittyvä tuki (1/3)</vt:lpstr>
      <vt:lpstr>Kieli- ja kulttuuri-identiteettiin liittyvä tuki (2/3)</vt:lpstr>
      <vt:lpstr>Kieli- ja kulttuuri-identiteettiin liittyvä tuki (3/3)</vt:lpstr>
      <vt:lpstr>Oikeus yksityisyyteen (1/2)</vt:lpstr>
      <vt:lpstr>Oikeus yksityisyyteen (2/2)</vt:lpstr>
      <vt:lpstr>Asumisjärjestelyt (1/3)</vt:lpstr>
      <vt:lpstr>Asumisjärjestelyt (2/3)</vt:lpstr>
      <vt:lpstr>Asumisjärjestelyt (3/3)</vt:lpstr>
      <vt:lpstr>Kokemukset epäasiallisesta kohtelusta vammaisuuden johdosta (1/2)</vt:lpstr>
      <vt:lpstr>Kokemukset epäasiallisesta kohtelusta vammaisuuden johdosta (2/2)</vt:lpstr>
      <vt:lpstr>PowerPoint-esitys</vt:lpstr>
    </vt:vector>
  </TitlesOfParts>
  <Company>Eduskunta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Toteutuvatko ihmisoikeudet Suomessa?</dc:title>
  <dc:creator>Leikas Leena</dc:creator>
  <cp:lastModifiedBy>Joronen Mikko</cp:lastModifiedBy>
  <cp:revision>222</cp:revision>
  <cp:lastPrinted>2019-09-02T10:35:45Z</cp:lastPrinted>
  <dcterms:created xsi:type="dcterms:W3CDTF">2012-10-24T08:55:32Z</dcterms:created>
  <dcterms:modified xsi:type="dcterms:W3CDTF">2020-04-28T13:21:42Z</dcterms:modified>
</cp:coreProperties>
</file>