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94660"/>
  </p:normalViewPr>
  <p:slideViewPr>
    <p:cSldViewPr snapToGrid="0">
      <p:cViewPr varScale="1">
        <p:scale>
          <a:sx n="67" d="100"/>
          <a:sy n="67" d="100"/>
        </p:scale>
        <p:origin x="63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2512AD-96D0-4EEC-9FA6-3F34E405CA7B}" type="datetimeFigureOut">
              <a:rPr lang="fi-FI" smtClean="0"/>
              <a:t>10.10.2018</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B252C-FA5F-4176-A76C-8C63E87E3EB8}" type="slidenum">
              <a:rPr lang="fi-FI" smtClean="0"/>
              <a:t>‹#›</a:t>
            </a:fld>
            <a:endParaRPr lang="fi-FI"/>
          </a:p>
        </p:txBody>
      </p:sp>
    </p:spTree>
    <p:extLst>
      <p:ext uri="{BB962C8B-B14F-4D97-AF65-F5344CB8AC3E}">
        <p14:creationId xmlns:p14="http://schemas.microsoft.com/office/powerpoint/2010/main" val="3823365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b="1" dirty="0" smtClean="0"/>
              <a:t>Hyvä muistaa:</a:t>
            </a:r>
          </a:p>
          <a:p>
            <a:r>
              <a:rPr lang="fi-FI" dirty="0" smtClean="0"/>
              <a:t>- Sopimusten artiklat on muotoiltu hyvin yleisellä tasolla</a:t>
            </a:r>
          </a:p>
          <a:p>
            <a:r>
              <a:rPr lang="fi-FI" dirty="0" smtClean="0"/>
              <a:t>- Tästä syystä yksittäisten oikeuksien tarkkaa sisältöä ei aina voida päätellä suoraan artiklan sanamuodosta</a:t>
            </a:r>
          </a:p>
          <a:p>
            <a:r>
              <a:rPr lang="fi-FI" dirty="0" smtClean="0"/>
              <a:t>- Valtiosopimusoikeutta koskeva Wienin yleissopimus (1969) säätelee mm. valtiosopimusten solmimista, noudattamista ja tulkintaa</a:t>
            </a:r>
          </a:p>
          <a:p>
            <a:r>
              <a:rPr lang="fi-FI" dirty="0" smtClean="0"/>
              <a:t>- Sopimusvalvontaelinten yleiskommentit ja suositukset antavat neuvoa siihen, mitä sopimusartikloiden takaamat oikeudet tarkoittavat käytännössä</a:t>
            </a:r>
          </a:p>
          <a:p>
            <a:r>
              <a:rPr lang="fi-FI" dirty="0" smtClean="0"/>
              <a:t>- Valtiot voivat aina tarjota sopimuksen vaatimaa minimitasoa parempaa suojaa</a:t>
            </a:r>
          </a:p>
          <a:p>
            <a:endParaRPr lang="fi-FI" b="1" dirty="0" smtClean="0"/>
          </a:p>
          <a:p>
            <a:r>
              <a:rPr lang="fi-FI" b="1" dirty="0" smtClean="0"/>
              <a:t>Esimerkki: oikeus</a:t>
            </a:r>
            <a:r>
              <a:rPr lang="fi-FI" b="1" baseline="0" dirty="0" smtClean="0"/>
              <a:t> yksityis- ja perhe-elämään.</a:t>
            </a:r>
          </a:p>
          <a:p>
            <a:pPr marL="171450" indent="-171450">
              <a:buFont typeface="Arial" panose="020B0604020202020204" pitchFamily="34" charset="0"/>
              <a:buChar char="•"/>
            </a:pPr>
            <a:r>
              <a:rPr lang="fi-FI" b="1" baseline="0" dirty="0" err="1" smtClean="0"/>
              <a:t>KP-sopimuksen</a:t>
            </a:r>
            <a:r>
              <a:rPr lang="fi-FI" b="1" baseline="0" dirty="0" smtClean="0"/>
              <a:t> 17. artikla:</a:t>
            </a:r>
          </a:p>
          <a:p>
            <a:r>
              <a:rPr lang="fi-FI" baseline="0" dirty="0" smtClean="0"/>
              <a:t>	1. Kenenkään yksityiselämään, perheeseen, kotiin tai kirjeenvaihtoon ei saa mielivaltaisesti tai laittomasti puuttua eikä suorittaa hänen kunniaansa ja mainettaan loukkaavia hyökkäyksiä.</a:t>
            </a:r>
          </a:p>
          <a:p>
            <a:r>
              <a:rPr lang="fi-FI" baseline="0" dirty="0" smtClean="0"/>
              <a:t>	2. Jokaisella on oikeus lain suojaan tällaista puuttumista tai tällaisia hyökkäyksiä vastaan</a:t>
            </a:r>
          </a:p>
          <a:p>
            <a:pPr marL="171450" marR="0" indent="-171450" algn="l" defTabSz="4572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fi-FI" b="0" dirty="0" smtClean="0"/>
              <a:t>Vertaa:</a:t>
            </a:r>
            <a:r>
              <a:rPr lang="fi-FI" b="0" baseline="0" dirty="0" smtClean="0"/>
              <a:t> </a:t>
            </a:r>
            <a:r>
              <a:rPr lang="fi-FI" b="1" dirty="0" smtClean="0"/>
              <a:t>Ihmisoikeuksien yleismaailmallinen julistus</a:t>
            </a:r>
            <a:r>
              <a:rPr lang="fi-FI" dirty="0" smtClean="0"/>
              <a:t>: artikla 12:</a:t>
            </a:r>
            <a:r>
              <a:rPr lang="fi-FI" b="1" baseline="0" dirty="0" smtClean="0">
                <a:effectLst/>
              </a:rPr>
              <a:t> ”</a:t>
            </a:r>
            <a:r>
              <a:rPr lang="fi-FI" dirty="0" smtClean="0">
                <a:effectLst/>
              </a:rPr>
              <a:t>Älköön mielivaltaisesti puututtako kenenkään yksityiselämään, perheeseen, kotiin tai kirjeenvaihtoon älköönkä loukattako kenenkään kunniaa ja mainetta. Jokaisella on oikeus lain suojaan sellaista puuttumista tai loukkausta vastaan.”</a:t>
            </a:r>
            <a:endParaRPr lang="fi-FI" baseline="0" dirty="0" smtClean="0"/>
          </a:p>
          <a:p>
            <a:pPr marL="171450" indent="-171450">
              <a:buFont typeface="Arial" panose="020B0604020202020204" pitchFamily="34" charset="0"/>
              <a:buChar char="•"/>
            </a:pPr>
            <a:r>
              <a:rPr lang="fi-FI" baseline="0" dirty="0" smtClean="0"/>
              <a:t>Ihmisoikeuskomitean mukaan (yleiskommentti nro 16 vuodelta 1988) sopimuspuolten tulee taata kyseinen oikeus suhteessa sekä valtioon että luonnollisiin henkilöihin ja oikeushenkilöihin. Valtioilla on velvollisuus taata oikeus sekä lainsäädännöllisillä että muilla keinoilla. </a:t>
            </a:r>
          </a:p>
          <a:p>
            <a:pPr marL="171450" marR="0" indent="-171450" algn="l" defTabSz="4572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fi-FI" baseline="0" dirty="0" smtClean="0"/>
              <a:t>Komitean mukaan termiä ”perhe” tulee tulkita laajasti siten, että se kattaa kaikki henkilöt, jotka kyseisen sopimusvaltion kulttuurissa katsotaan perheeseen kuuluviksi. Samoin termiä ”koti” voidaan tulkita kulttuurin mukaan.</a:t>
            </a:r>
          </a:p>
          <a:p>
            <a:pPr marL="171450" indent="-171450">
              <a:buFont typeface="Arial" panose="020B0604020202020204" pitchFamily="34" charset="0"/>
              <a:buChar char="•"/>
            </a:pPr>
            <a:r>
              <a:rPr lang="fi-FI" baseline="0" dirty="0" smtClean="0"/>
              <a:t>Oikeutta voi rajoittaa ainoastaan silloin, kun puuttuminen perustuu lakiin. Oikeutta ei saa kuitenkaan loukata mielivaltaisesti, vaikka loukkaus perustuisikin lakiin.  Kaiken kyseiseen oikeuteen puuttuvan lainsäädännön tulisi sisältää tarkat säädökset siitä, milloin oikeutta voi loukata. </a:t>
            </a:r>
          </a:p>
          <a:p>
            <a:pPr marL="171450" marR="0" indent="-171450" algn="l" defTabSz="4572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fi-FI" baseline="0" dirty="0" smtClean="0"/>
              <a:t>Komitean mukaan yksityisyyden suoja on välttämättä aina suhteellista. Silti viranomaisilla tulisi olla oikeus ainoastaan sellaiseen yksityiselämää koskevaan tietoon, joka on välttämätöntä yhteiskunnan kannalta (”in the </a:t>
            </a:r>
            <a:r>
              <a:rPr lang="fi-FI" baseline="0" dirty="0" err="1" smtClean="0"/>
              <a:t>interests</a:t>
            </a:r>
            <a:r>
              <a:rPr lang="fi-FI" baseline="0" dirty="0" smtClean="0"/>
              <a:t> of </a:t>
            </a:r>
            <a:r>
              <a:rPr lang="fi-FI" baseline="0" dirty="0" err="1" smtClean="0"/>
              <a:t>society</a:t>
            </a:r>
            <a:r>
              <a:rPr lang="fi-FI" baseline="0" dirty="0" smtClean="0"/>
              <a:t>”).</a:t>
            </a:r>
          </a:p>
          <a:p>
            <a:pPr marL="171450" indent="-171450">
              <a:buFont typeface="Arial" panose="020B0604020202020204" pitchFamily="34" charset="0"/>
              <a:buChar char="•"/>
            </a:pPr>
            <a:r>
              <a:rPr lang="fi-FI" baseline="0" dirty="0" smtClean="0"/>
              <a:t>Esimerkiksi kotietsintöjen tulee rajoittua välttämättömän todistusaineiston etsimiseen eivätkä ne saa olla häirintää. Ruumiintarkastusten täytyy kunnioittaa ihmisarvoa. Viranomaisten toimittamien tai viranomaisten toimeksiannosta tehtyjen ruumiintarkastusten tekijän tulisi olla samaa sukupuolta kuin tarkastettava.</a:t>
            </a:r>
          </a:p>
          <a:p>
            <a:pPr marL="171450" indent="-171450">
              <a:buFont typeface="Arial" panose="020B0604020202020204" pitchFamily="34" charset="0"/>
              <a:buChar char="•"/>
            </a:pPr>
            <a:r>
              <a:rPr lang="fi-FI" baseline="0" dirty="0" smtClean="0"/>
              <a:t>Henkilötietoja sisältävistä tietokannoista tulee säätää lailla. Yksityishenkilöillä täytyy olla oikeus saada tietää, mitä tietoja heistä tietokannoissa on ja miksi.</a:t>
            </a:r>
          </a:p>
          <a:p>
            <a:pPr marL="171450" indent="-171450">
              <a:buFont typeface="Arial" panose="020B0604020202020204" pitchFamily="34" charset="0"/>
              <a:buChar char="•"/>
            </a:pPr>
            <a:r>
              <a:rPr lang="fi-FI" baseline="0" dirty="0" smtClean="0"/>
              <a:t>Komitea on todennut, että yleinen homoseksuaalisuuden kriminalisointi loukkaa oikeutta yksityisyyteen. Kriminalisointi loukkaa myös syrjinnän kieltoa (artikla 2) (</a:t>
            </a:r>
            <a:r>
              <a:rPr lang="fi-FI" b="0" dirty="0" err="1" smtClean="0"/>
              <a:t>Toonen</a:t>
            </a:r>
            <a:r>
              <a:rPr lang="fi-FI" b="0" dirty="0" smtClean="0"/>
              <a:t> v. Australia, valitus nro 488/1992,</a:t>
            </a:r>
            <a:r>
              <a:rPr lang="fi-FI" b="0" baseline="0" dirty="0" smtClean="0"/>
              <a:t> ratkaisu vuodelta 1994. Valitus koski Tasmanian rikoslakia).</a:t>
            </a:r>
          </a:p>
          <a:p>
            <a:pPr marL="171450" marR="0" indent="-171450" algn="l" defTabSz="4572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fi-FI" baseline="0" dirty="0" smtClean="0"/>
              <a:t>Artikla liittyy myös </a:t>
            </a:r>
            <a:r>
              <a:rPr lang="fi-FI" b="1" baseline="0" dirty="0" smtClean="0"/>
              <a:t>23. artiklaan</a:t>
            </a:r>
            <a:r>
              <a:rPr lang="fi-FI" baseline="0" dirty="0" smtClean="0"/>
              <a:t> (o</a:t>
            </a:r>
            <a:r>
              <a:rPr lang="fi-FI" sz="1200" dirty="0" smtClean="0"/>
              <a:t>ikeus solmia avioliitto ja perustaa perhe, vastaa kutakuinkin ihmisoikeuksien julistuksen artiklaa 16):</a:t>
            </a:r>
          </a:p>
          <a:p>
            <a:pPr lvl="1"/>
            <a:r>
              <a:rPr lang="fi-FI" dirty="0" smtClean="0"/>
              <a:t>1. Perhe on yhteiskunnan luonnollinen ja perustavaa laatua oleva yhteisö ja sillä on oikeus yhteiskunnan ja valtion suojeluun.</a:t>
            </a:r>
          </a:p>
          <a:p>
            <a:pPr lvl="1"/>
            <a:r>
              <a:rPr lang="fi-FI" dirty="0" smtClean="0"/>
              <a:t>2. Avioliittoiässä oleville miehille ja naisille on tunnustettava oikeus solmia avioliitto ja perustaa perhe.</a:t>
            </a:r>
          </a:p>
          <a:p>
            <a:pPr lvl="1"/>
            <a:r>
              <a:rPr lang="fi-FI" dirty="0" smtClean="0"/>
              <a:t>3. Avioliittoa ei saa solmia ilman avioliittoon aikovien puolisoiden vapaata ja täyttä suostumusta.</a:t>
            </a:r>
          </a:p>
          <a:p>
            <a:pPr marL="171450" lvl="0" indent="-171450">
              <a:buFont typeface="Arial" panose="020B0604020202020204" pitchFamily="34" charset="0"/>
              <a:buChar char="•"/>
            </a:pPr>
            <a:r>
              <a:rPr lang="fi-FI" dirty="0" smtClean="0"/>
              <a:t>Lisäksi perhe</a:t>
            </a:r>
            <a:r>
              <a:rPr lang="fi-FI" baseline="0" dirty="0" smtClean="0"/>
              <a:t> mainitaan </a:t>
            </a:r>
            <a:r>
              <a:rPr lang="fi-FI" b="1" dirty="0" smtClean="0"/>
              <a:t>TSS-sopimuksessa</a:t>
            </a:r>
            <a:r>
              <a:rPr lang="fi-FI" dirty="0" smtClean="0"/>
              <a:t>:</a:t>
            </a:r>
            <a:r>
              <a:rPr lang="fi-FI" baseline="0" dirty="0" smtClean="0"/>
              <a:t> artikla 10: ”</a:t>
            </a:r>
            <a:r>
              <a:rPr lang="fi-FI" dirty="0" smtClean="0"/>
              <a:t>suurin mahdollinen suojelu ja apu on annettava perheelle, joka on yhteiskunnan luonnollinen ja perustavaa laatua oleva yhteisö, varsinkin sen perustamista varten ja niin kauan kuin se on vastuussa vajaavaltaisten lasten huollosta ja kasvatuksesta” ja artikla 11: ” Tämän yleissopimuksen sopimusvaltiot tunnustavat jokaiselle oikeuden saada itselleen ja perheelleen tyydyttävä elintaso [--]”. A</a:t>
            </a:r>
            <a:r>
              <a:rPr lang="fi-FI" baseline="0" dirty="0" smtClean="0"/>
              <a:t>rtiklasta 11 lisää TSS-sopimuksen kohdalla!</a:t>
            </a:r>
            <a:endParaRPr lang="fi-FI" dirty="0" smtClean="0"/>
          </a:p>
          <a:p>
            <a:pPr marL="171450" lvl="0" indent="-171450">
              <a:buFont typeface="Arial" panose="020B0604020202020204" pitchFamily="34" charset="0"/>
              <a:buChar char="•"/>
            </a:pPr>
            <a:endParaRPr lang="fi-FI" dirty="0" smtClean="0"/>
          </a:p>
          <a:p>
            <a:endParaRPr lang="fi-FI" dirty="0" smtClean="0"/>
          </a:p>
          <a:p>
            <a:r>
              <a:rPr lang="fi-FI" dirty="0" smtClean="0"/>
              <a:t>Lisämateriaalissa lisää esimerkkejä.</a:t>
            </a:r>
            <a:endParaRPr lang="fi-FI" dirty="0"/>
          </a:p>
        </p:txBody>
      </p:sp>
      <p:sp>
        <p:nvSpPr>
          <p:cNvPr id="4" name="Dian numeron paikkamerkki 3"/>
          <p:cNvSpPr>
            <a:spLocks noGrp="1"/>
          </p:cNvSpPr>
          <p:nvPr>
            <p:ph type="sldNum" sz="quarter" idx="10"/>
          </p:nvPr>
        </p:nvSpPr>
        <p:spPr/>
        <p:txBody>
          <a:bodyPr/>
          <a:lstStyle/>
          <a:p>
            <a:fld id="{4E3AA499-04E5-4EE8-8BF9-8B6D0F320FEE}" type="slidenum">
              <a:rPr lang="en-US" smtClean="0"/>
              <a:pPr/>
              <a:t>1</a:t>
            </a:fld>
            <a:endParaRPr lang="en-US" dirty="0"/>
          </a:p>
        </p:txBody>
      </p:sp>
    </p:spTree>
    <p:extLst>
      <p:ext uri="{BB962C8B-B14F-4D97-AF65-F5344CB8AC3E}">
        <p14:creationId xmlns:p14="http://schemas.microsoft.com/office/powerpoint/2010/main" val="756864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b="1" dirty="0" smtClean="0"/>
              <a:t>Esimerkki:</a:t>
            </a:r>
            <a:r>
              <a:rPr lang="fi-FI" b="1" baseline="0" dirty="0" smtClean="0"/>
              <a:t> </a:t>
            </a:r>
            <a:r>
              <a:rPr lang="fi-FI" sz="1200" b="1" dirty="0" smtClean="0"/>
              <a:t>Oikeus saada itselleen ja perheelleen tyydyttävä elintaso, joka käsittää riittävän ravinnon, vaatetuksen ja sopivan asunnon, sekä oikeuden elinehtojen jatkuvaan parantamiseen</a:t>
            </a:r>
          </a:p>
          <a:p>
            <a:pPr marL="171450" indent="-171450">
              <a:buFont typeface="Arial" panose="020B0604020202020204" pitchFamily="34" charset="0"/>
              <a:buChar char="•"/>
            </a:pPr>
            <a:r>
              <a:rPr lang="fi-FI" sz="1200" b="1" dirty="0" smtClean="0"/>
              <a:t>TSS-sopimuksen artikla 11.1:</a:t>
            </a:r>
          </a:p>
          <a:p>
            <a:pPr marL="457200" lvl="1" indent="0">
              <a:buFont typeface="Arial" panose="020B0604020202020204" pitchFamily="34" charset="0"/>
              <a:buNone/>
            </a:pPr>
            <a:r>
              <a:rPr lang="fi-FI" b="0" dirty="0" smtClean="0"/>
              <a:t>”1. Tämän yleissopimuksen sopimusvaltiot tunnustavat jokaiselle oikeuden saada itselleen ja perheelleen tyydyttävä elintaso, joka käsittää riittävän </a:t>
            </a:r>
            <a:r>
              <a:rPr lang="fi-FI" b="1" dirty="0" smtClean="0"/>
              <a:t>ravinnon, vaatetuksen ja sopivan asunnon, sekä oikeuden elinehtojen jatkuvaan parantamiseen</a:t>
            </a:r>
            <a:r>
              <a:rPr lang="fi-FI" b="0" dirty="0" smtClean="0"/>
              <a:t>. Sopimusvaltiot ryhtyvät tarpeellisiin toimenpiteisiin varmistaakseen, että tämä oikeus toteutetaan, ja ne tunnustavat tässä yhteydessä vapaaehtoisuuteen perustuvan kansainvälisen yhteistoiminnan olennaisen merkityksen.”</a:t>
            </a:r>
          </a:p>
          <a:p>
            <a:pPr marL="171450" lvl="0" indent="-171450">
              <a:buFont typeface="Arial" panose="020B0604020202020204" pitchFamily="34" charset="0"/>
              <a:buChar char="•"/>
            </a:pPr>
            <a:r>
              <a:rPr lang="fi-FI" b="0" dirty="0" smtClean="0"/>
              <a:t>Vastaa </a:t>
            </a:r>
            <a:r>
              <a:rPr lang="fi-FI" b="1" dirty="0" smtClean="0"/>
              <a:t>ihmisoikeuksien</a:t>
            </a:r>
            <a:r>
              <a:rPr lang="fi-FI" b="1" baseline="0" dirty="0" smtClean="0"/>
              <a:t> yleismaailmallisen julistuksen</a:t>
            </a:r>
            <a:r>
              <a:rPr lang="fi-FI" b="0" baseline="0" dirty="0" smtClean="0"/>
              <a:t> artiklaa 25.1 (ensimmäinen lause): ”Jokaisella on oikeus elintasoon, joka on riittävä turvaamaan hänen ja hänen perheensä terveyden ja hyvinvoinnin ravinnon, vaatetuksen, asunnon, lääkintähuollon ja välttämättömän yhteiskunnallisen huollon osalta.”</a:t>
            </a:r>
            <a:endParaRPr lang="fi-FI" b="0" dirty="0" smtClean="0"/>
          </a:p>
          <a:p>
            <a:pPr marL="171450" lvl="0" indent="-171450">
              <a:buFont typeface="Arial" panose="020B0604020202020204" pitchFamily="34" charset="0"/>
              <a:buChar char="•"/>
            </a:pPr>
            <a:r>
              <a:rPr lang="fi-FI" b="1" dirty="0" smtClean="0"/>
              <a:t>Oikeus sopivaan asuntoon (</a:t>
            </a:r>
            <a:r>
              <a:rPr lang="fi-FI" b="1" dirty="0" err="1" smtClean="0"/>
              <a:t>right</a:t>
            </a:r>
            <a:r>
              <a:rPr lang="fi-FI" b="1" dirty="0" smtClean="0"/>
              <a:t> to </a:t>
            </a:r>
            <a:r>
              <a:rPr lang="fi-FI" b="1" dirty="0" err="1" smtClean="0"/>
              <a:t>adequate</a:t>
            </a:r>
            <a:r>
              <a:rPr lang="fi-FI" b="1" dirty="0" smtClean="0"/>
              <a:t> </a:t>
            </a:r>
            <a:r>
              <a:rPr lang="fi-FI" b="1" dirty="0" err="1" smtClean="0"/>
              <a:t>housing</a:t>
            </a:r>
            <a:r>
              <a:rPr lang="fi-FI" b="1" dirty="0" smtClean="0"/>
              <a:t>; suomeksi</a:t>
            </a:r>
            <a:r>
              <a:rPr lang="fi-FI" b="1" baseline="0" dirty="0" smtClean="0"/>
              <a:t> puhutaan usein </a:t>
            </a:r>
            <a:r>
              <a:rPr lang="fi-FI" b="1" dirty="0" smtClean="0"/>
              <a:t>myös oikeudesta riittävään/asianmukaiseen asuntoon)</a:t>
            </a:r>
          </a:p>
          <a:p>
            <a:pPr marL="628650" lvl="1" indent="-171450">
              <a:buFont typeface="Arial" panose="020B0604020202020204" pitchFamily="34" charset="0"/>
              <a:buChar char="•"/>
            </a:pPr>
            <a:r>
              <a:rPr lang="fi-FI" b="0" dirty="0" smtClean="0"/>
              <a:t>TSS-komitea</a:t>
            </a:r>
            <a:r>
              <a:rPr lang="fi-FI" b="0" baseline="0" dirty="0" smtClean="0"/>
              <a:t> on antanut aiheesta kaksi yleiskommenttia (nro 4 vuodelta 1991 ja nro 7 vuodelta 1997), joista uudempi keskittyy pakkohäätöihin</a:t>
            </a:r>
          </a:p>
          <a:p>
            <a:pPr marL="628650" lvl="1" indent="-171450">
              <a:buFont typeface="Arial" panose="020B0604020202020204" pitchFamily="34" charset="0"/>
              <a:buChar char="•"/>
            </a:pPr>
            <a:r>
              <a:rPr lang="fi-FI" b="0" baseline="0" dirty="0" smtClean="0"/>
              <a:t>Oikeutta sopivaan asuntoon tulee tulkita laajasti: se ei tarkoita ainoastaan kattoa pään päällä vaan oikeutta asua turvassa, rauhassa ja ihmisarvoisesti</a:t>
            </a:r>
          </a:p>
          <a:p>
            <a:pPr marL="628650" lvl="1" indent="-171450">
              <a:buFont typeface="Arial" panose="020B0604020202020204" pitchFamily="34" charset="0"/>
              <a:buChar char="•"/>
            </a:pPr>
            <a:r>
              <a:rPr lang="fi-FI" b="0" baseline="0" dirty="0" smtClean="0"/>
              <a:t>Komitean mukaan oikeus riittävään asuntoon sisältää seuraavat ulottuvuudet:</a:t>
            </a:r>
          </a:p>
          <a:p>
            <a:pPr marL="1085850" lvl="2" indent="-171450">
              <a:buFont typeface="Arial" panose="020B0604020202020204" pitchFamily="34" charset="0"/>
              <a:buChar char="•"/>
            </a:pPr>
            <a:r>
              <a:rPr lang="fi-FI" b="0" baseline="0" dirty="0" smtClean="0"/>
              <a:t>vuokraturva</a:t>
            </a:r>
          </a:p>
          <a:p>
            <a:pPr marL="1085850" lvl="2" indent="-171450">
              <a:buFont typeface="Arial" panose="020B0604020202020204" pitchFamily="34" charset="0"/>
              <a:buChar char="•"/>
            </a:pPr>
            <a:r>
              <a:rPr lang="fi-FI" b="0" baseline="0" dirty="0" smtClean="0"/>
              <a:t>palvelut, materiaalit, mukavuudet ja infrastruktuuri (mm. puhdas juomavesi, saniteettitilat, energiaa ruuanlaittoon, lämmitykseen, valaistukseen, ruuan säilytykseen…)</a:t>
            </a:r>
          </a:p>
          <a:p>
            <a:pPr marL="1085850" lvl="2" indent="-171450">
              <a:buFont typeface="Arial" panose="020B0604020202020204" pitchFamily="34" charset="0"/>
              <a:buChar char="•"/>
            </a:pPr>
            <a:r>
              <a:rPr lang="fi-FI" b="0" baseline="0" dirty="0" smtClean="0"/>
              <a:t>kohtuullinen hinta</a:t>
            </a:r>
          </a:p>
          <a:p>
            <a:pPr marL="1085850" lvl="2" indent="-171450">
              <a:buFont typeface="Arial" panose="020B0604020202020204" pitchFamily="34" charset="0"/>
              <a:buChar char="•"/>
            </a:pPr>
            <a:r>
              <a:rPr lang="en-US" sz="1200" b="0" i="0" u="none" strike="noStrike" kern="1200" baseline="0" dirty="0" err="1" smtClean="0">
                <a:solidFill>
                  <a:schemeClr val="tx1"/>
                </a:solidFill>
                <a:latin typeface="+mn-lt"/>
                <a:ea typeface="Geneva" pitchFamily="127" charset="-128"/>
                <a:cs typeface="+mn-cs"/>
              </a:rPr>
              <a:t>asuttavuus</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turvallisuus</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riittävä</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tila</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suoja</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luonnonvoimilta</a:t>
            </a:r>
            <a:endParaRPr lang="en-US" sz="1200" b="0" i="0" u="none" strike="noStrike" kern="1200" baseline="0" dirty="0" smtClean="0">
              <a:solidFill>
                <a:schemeClr val="tx1"/>
              </a:solidFill>
              <a:latin typeface="+mn-lt"/>
              <a:ea typeface="Geneva" pitchFamily="127" charset="-128"/>
              <a:cs typeface="+mn-cs"/>
            </a:endParaRPr>
          </a:p>
          <a:p>
            <a:pPr marL="1085850" lvl="2" indent="-171450">
              <a:buFont typeface="Arial" panose="020B0604020202020204" pitchFamily="34" charset="0"/>
              <a:buChar char="•"/>
            </a:pPr>
            <a:r>
              <a:rPr lang="en-US" sz="1200" b="0" i="0" u="none" strike="noStrike" kern="1200" baseline="0" dirty="0" err="1" smtClean="0">
                <a:solidFill>
                  <a:schemeClr val="tx1"/>
                </a:solidFill>
                <a:latin typeface="+mn-lt"/>
                <a:ea typeface="Geneva" pitchFamily="127" charset="-128"/>
                <a:cs typeface="+mn-cs"/>
              </a:rPr>
              <a:t>esteettömyys</a:t>
            </a:r>
            <a:endParaRPr lang="en-US" sz="1200" b="0" i="0" u="none" strike="noStrike" kern="1200" baseline="0" dirty="0" smtClean="0">
              <a:solidFill>
                <a:schemeClr val="tx1"/>
              </a:solidFill>
              <a:latin typeface="+mn-lt"/>
              <a:ea typeface="Geneva" pitchFamily="127" charset="-128"/>
              <a:cs typeface="+mn-cs"/>
            </a:endParaRPr>
          </a:p>
          <a:p>
            <a:pPr marL="1085850" lvl="2" indent="-171450">
              <a:buFont typeface="Arial" panose="020B0604020202020204" pitchFamily="34" charset="0"/>
              <a:buChar char="•"/>
            </a:pPr>
            <a:r>
              <a:rPr lang="en-US" sz="1200" b="0" i="0" u="none" strike="noStrike" kern="1200" baseline="0" dirty="0" err="1" smtClean="0">
                <a:solidFill>
                  <a:schemeClr val="tx1"/>
                </a:solidFill>
                <a:latin typeface="+mn-lt"/>
                <a:ea typeface="Geneva" pitchFamily="127" charset="-128"/>
                <a:cs typeface="+mn-cs"/>
              </a:rPr>
              <a:t>sijainti</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työmahdollisuudet</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terveyspalvelut</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koulut</a:t>
            </a:r>
            <a:r>
              <a:rPr lang="en-US" sz="1200" b="0" i="0" u="none" strike="noStrike" kern="1200" baseline="0" dirty="0" smtClean="0">
                <a:solidFill>
                  <a:schemeClr val="tx1"/>
                </a:solidFill>
                <a:latin typeface="+mn-lt"/>
                <a:ea typeface="Geneva" pitchFamily="127" charset="-128"/>
                <a:cs typeface="+mn-cs"/>
              </a:rPr>
              <a:t> ja </a:t>
            </a:r>
            <a:r>
              <a:rPr lang="en-US" sz="1200" b="0" i="0" u="none" strike="noStrike" kern="1200" baseline="0" dirty="0" err="1" smtClean="0">
                <a:solidFill>
                  <a:schemeClr val="tx1"/>
                </a:solidFill>
                <a:latin typeface="+mn-lt"/>
                <a:ea typeface="Geneva" pitchFamily="127" charset="-128"/>
                <a:cs typeface="+mn-cs"/>
              </a:rPr>
              <a:t>päiväkodit</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puhdas</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ympäristö</a:t>
            </a:r>
            <a:endParaRPr lang="en-US" sz="1200" b="0" i="0" u="none" strike="noStrike" kern="1200" baseline="0" dirty="0" smtClean="0">
              <a:solidFill>
                <a:schemeClr val="tx1"/>
              </a:solidFill>
              <a:latin typeface="+mn-lt"/>
              <a:ea typeface="Geneva" pitchFamily="127" charset="-128"/>
              <a:cs typeface="+mn-cs"/>
            </a:endParaRPr>
          </a:p>
          <a:p>
            <a:pPr marL="1085850" lvl="2" indent="-171450">
              <a:buFont typeface="Arial" panose="020B0604020202020204" pitchFamily="34" charset="0"/>
              <a:buChar char="•"/>
            </a:pPr>
            <a:r>
              <a:rPr lang="en-US" sz="1200" b="0" i="0" u="none" strike="noStrike" kern="1200" baseline="0" dirty="0" err="1" smtClean="0">
                <a:solidFill>
                  <a:schemeClr val="tx1"/>
                </a:solidFill>
                <a:latin typeface="+mn-lt"/>
                <a:ea typeface="Geneva" pitchFamily="127" charset="-128"/>
                <a:cs typeface="+mn-cs"/>
              </a:rPr>
              <a:t>asukkaan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kulttuurisen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identiteetin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huomioonottaminen</a:t>
            </a:r>
            <a:endParaRPr lang="en-US" sz="1200" b="0" i="0" u="none" strike="noStrike" kern="1200" baseline="0" dirty="0" smtClean="0">
              <a:solidFill>
                <a:schemeClr val="tx1"/>
              </a:solidFill>
              <a:latin typeface="+mn-lt"/>
              <a:ea typeface="Geneva" pitchFamily="127" charset="-128"/>
              <a:cs typeface="+mn-cs"/>
            </a:endParaRPr>
          </a:p>
          <a:p>
            <a:pPr marL="628650" lvl="1" indent="-171450">
              <a:buFont typeface="Arial" panose="020B0604020202020204" pitchFamily="34" charset="0"/>
              <a:buChar char="•"/>
            </a:pPr>
            <a:r>
              <a:rPr lang="en-US" sz="1200" b="0" i="0" u="none" strike="noStrike" kern="1200" baseline="0" dirty="0" err="1" smtClean="0">
                <a:solidFill>
                  <a:schemeClr val="tx1"/>
                </a:solidFill>
                <a:latin typeface="+mn-lt"/>
                <a:ea typeface="Geneva" pitchFamily="127" charset="-128"/>
                <a:cs typeface="+mn-cs"/>
              </a:rPr>
              <a:t>Sopimus</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velvoittaa</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osapuolet</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välittömiin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toimiin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oikeuden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toteutumiseksi</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valtiolla</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ei</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kuitenkaan</a:t>
            </a:r>
            <a:r>
              <a:rPr lang="en-US" sz="1200" b="0" i="0" u="none" strike="noStrike" kern="1200" baseline="0" dirty="0" smtClean="0">
                <a:solidFill>
                  <a:schemeClr val="tx1"/>
                </a:solidFill>
                <a:latin typeface="+mn-lt"/>
                <a:ea typeface="Geneva" pitchFamily="127" charset="-128"/>
                <a:cs typeface="+mn-cs"/>
              </a:rPr>
              <a:t> ole </a:t>
            </a:r>
            <a:r>
              <a:rPr lang="en-US" sz="1200" b="0" i="0" u="none" strike="noStrike" kern="1200" baseline="0" dirty="0" err="1" smtClean="0">
                <a:solidFill>
                  <a:schemeClr val="tx1"/>
                </a:solidFill>
                <a:latin typeface="+mn-lt"/>
                <a:ea typeface="Geneva" pitchFamily="127" charset="-128"/>
                <a:cs typeface="+mn-cs"/>
              </a:rPr>
              <a:t>velvoitetta</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rakentaa</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itse</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kaikille</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ihmisille</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asuntoja</a:t>
            </a:r>
            <a:r>
              <a:rPr lang="en-US" sz="1200" b="0" i="0" u="none" strike="noStrike" kern="1200" baseline="0" dirty="0" smtClean="0">
                <a:solidFill>
                  <a:schemeClr val="tx1"/>
                </a:solidFill>
                <a:latin typeface="+mn-lt"/>
                <a:ea typeface="Geneva" pitchFamily="127" charset="-128"/>
                <a:cs typeface="+mn-cs"/>
              </a:rPr>
              <a:t>)</a:t>
            </a:r>
          </a:p>
          <a:p>
            <a:pPr marL="628650" lvl="1" indent="-171450">
              <a:buFont typeface="Arial" panose="020B0604020202020204" pitchFamily="34" charset="0"/>
              <a:buChar char="•"/>
            </a:pPr>
            <a:r>
              <a:rPr lang="en-US" sz="1200" b="0" i="0" u="none" strike="noStrike" kern="1200" baseline="0" dirty="0" err="1" smtClean="0">
                <a:solidFill>
                  <a:schemeClr val="tx1"/>
                </a:solidFill>
                <a:latin typeface="+mn-lt"/>
                <a:ea typeface="Geneva" pitchFamily="127" charset="-128"/>
                <a:cs typeface="+mn-cs"/>
              </a:rPr>
              <a:t>Toimeenpannessaan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oikeutta</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riittävään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asuntoon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sopimusosapuolten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tulee</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antaa</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etusija</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yhteiskuntaryhmille</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jotka</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elävät</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epäsuotuisissa</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oloissa</a:t>
            </a:r>
            <a:endParaRPr lang="en-US" sz="1200" b="0" i="0" u="none" strike="noStrike" kern="1200" baseline="0" dirty="0" smtClean="0">
              <a:solidFill>
                <a:schemeClr val="tx1"/>
              </a:solidFill>
              <a:latin typeface="+mn-lt"/>
              <a:ea typeface="Geneva" pitchFamily="127" charset="-128"/>
              <a:cs typeface="+mn-cs"/>
            </a:endParaRPr>
          </a:p>
          <a:p>
            <a:pPr marL="628650" lvl="1" indent="-171450">
              <a:buFont typeface="Arial" panose="020B0604020202020204" pitchFamily="34" charset="0"/>
              <a:buChar char="•"/>
            </a:pPr>
            <a:r>
              <a:rPr lang="en-US" sz="1200" b="0" i="0" u="none" strike="noStrike" kern="1200" baseline="0" dirty="0" err="1" smtClean="0">
                <a:solidFill>
                  <a:schemeClr val="tx1"/>
                </a:solidFill>
                <a:latin typeface="+mn-lt"/>
                <a:ea typeface="Geneva" pitchFamily="127" charset="-128"/>
                <a:cs typeface="+mn-cs"/>
              </a:rPr>
              <a:t>Sopimusosapuolten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poliittisista</a:t>
            </a:r>
            <a:r>
              <a:rPr lang="en-US" sz="1200" b="0" i="0" u="none" strike="noStrike" kern="1200" baseline="0" dirty="0" smtClean="0">
                <a:solidFill>
                  <a:schemeClr val="tx1"/>
                </a:solidFill>
                <a:latin typeface="+mn-lt"/>
                <a:ea typeface="Geneva" pitchFamily="127" charset="-128"/>
                <a:cs typeface="+mn-cs"/>
              </a:rPr>
              <a:t> ja </a:t>
            </a:r>
            <a:r>
              <a:rPr lang="en-US" sz="1200" b="0" i="0" u="none" strike="noStrike" kern="1200" baseline="0" dirty="0" err="1" smtClean="0">
                <a:solidFill>
                  <a:schemeClr val="tx1"/>
                </a:solidFill>
                <a:latin typeface="+mn-lt"/>
                <a:ea typeface="Geneva" pitchFamily="127" charset="-128"/>
                <a:cs typeface="+mn-cs"/>
              </a:rPr>
              <a:t>lainsäädännöllisistä</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toimista</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johtuva</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yleinen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elin</a:t>
            </a:r>
            <a:r>
              <a:rPr lang="en-US" sz="1200" b="0" i="0" u="none" strike="noStrike" kern="1200" baseline="0" dirty="0" smtClean="0">
                <a:solidFill>
                  <a:schemeClr val="tx1"/>
                </a:solidFill>
                <a:latin typeface="+mn-lt"/>
                <a:ea typeface="Geneva" pitchFamily="127" charset="-128"/>
                <a:cs typeface="+mn-cs"/>
              </a:rPr>
              <a:t>- ja </a:t>
            </a:r>
            <a:r>
              <a:rPr lang="en-US" sz="1200" b="0" i="0" u="none" strike="noStrike" kern="1200" baseline="0" dirty="0" err="1" smtClean="0">
                <a:solidFill>
                  <a:schemeClr val="tx1"/>
                </a:solidFill>
                <a:latin typeface="+mn-lt"/>
                <a:ea typeface="Geneva" pitchFamily="127" charset="-128"/>
                <a:cs typeface="+mn-cs"/>
              </a:rPr>
              <a:t>asumisolojen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heikkeneminen</a:t>
            </a:r>
            <a:r>
              <a:rPr lang="en-US" sz="1200" b="0" i="0" u="none" strike="noStrike" kern="1200" baseline="0" dirty="0" smtClean="0">
                <a:solidFill>
                  <a:schemeClr val="tx1"/>
                </a:solidFill>
                <a:latin typeface="+mn-lt"/>
                <a:ea typeface="Geneva" pitchFamily="127" charset="-128"/>
                <a:cs typeface="+mn-cs"/>
              </a:rPr>
              <a:t> on </a:t>
            </a:r>
            <a:r>
              <a:rPr lang="en-US" sz="1200" b="0" i="0" u="none" strike="noStrike" kern="1200" baseline="0" dirty="0" err="1" smtClean="0">
                <a:solidFill>
                  <a:schemeClr val="tx1"/>
                </a:solidFill>
                <a:latin typeface="+mn-lt"/>
                <a:ea typeface="Geneva" pitchFamily="127" charset="-128"/>
                <a:cs typeface="+mn-cs"/>
              </a:rPr>
              <a:t>yleissopimuksen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velvoitteiden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vastaista</a:t>
            </a:r>
            <a:endParaRPr lang="en-US" sz="1200" b="0" i="0" u="none" strike="noStrike" kern="1200" baseline="0" dirty="0" smtClean="0">
              <a:solidFill>
                <a:schemeClr val="tx1"/>
              </a:solidFill>
              <a:latin typeface="+mn-lt"/>
              <a:ea typeface="Geneva" pitchFamily="127" charset="-128"/>
              <a:cs typeface="+mn-cs"/>
            </a:endParaRPr>
          </a:p>
          <a:p>
            <a:pPr marL="628650" lvl="1" indent="-171450">
              <a:buFont typeface="Arial" panose="020B0604020202020204" pitchFamily="34" charset="0"/>
              <a:buChar char="•"/>
            </a:pPr>
            <a:r>
              <a:rPr lang="en-US" sz="1200" b="0" i="0" u="none" strike="noStrike" kern="1200" baseline="0" dirty="0" err="1" smtClean="0">
                <a:solidFill>
                  <a:schemeClr val="tx1"/>
                </a:solidFill>
                <a:latin typeface="+mn-lt"/>
                <a:ea typeface="Geneva" pitchFamily="127" charset="-128"/>
                <a:cs typeface="+mn-cs"/>
              </a:rPr>
              <a:t>Pakkohäädöt</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ovat</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komitean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mukaan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yleissopimuksen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vastaisia</a:t>
            </a:r>
            <a:r>
              <a:rPr lang="en-US" sz="1200" b="0" i="0" u="none" strike="noStrike" kern="1200" baseline="0" dirty="0" smtClean="0">
                <a:solidFill>
                  <a:schemeClr val="tx1"/>
                </a:solidFill>
                <a:latin typeface="+mn-lt"/>
                <a:ea typeface="Geneva" pitchFamily="127" charset="-128"/>
                <a:cs typeface="+mn-cs"/>
              </a:rPr>
              <a:t> ja </a:t>
            </a:r>
            <a:r>
              <a:rPr lang="en-US" sz="1200" b="0" i="0" u="none" strike="noStrike" kern="1200" baseline="0" dirty="0" err="1" smtClean="0">
                <a:solidFill>
                  <a:schemeClr val="tx1"/>
                </a:solidFill>
                <a:latin typeface="+mn-lt"/>
                <a:ea typeface="Geneva" pitchFamily="127" charset="-128"/>
                <a:cs typeface="+mn-cs"/>
              </a:rPr>
              <a:t>voivat</a:t>
            </a:r>
            <a:r>
              <a:rPr lang="en-US" sz="1200" b="0" i="0" u="none" strike="noStrike" kern="1200" baseline="0" dirty="0" smtClean="0">
                <a:solidFill>
                  <a:schemeClr val="tx1"/>
                </a:solidFill>
                <a:latin typeface="+mn-lt"/>
                <a:ea typeface="Geneva" pitchFamily="127" charset="-128"/>
                <a:cs typeface="+mn-cs"/>
              </a:rPr>
              <a:t> olla </a:t>
            </a:r>
            <a:r>
              <a:rPr lang="en-US" sz="1200" b="0" i="0" u="none" strike="noStrike" kern="1200" baseline="0" dirty="0" err="1" smtClean="0">
                <a:solidFill>
                  <a:schemeClr val="tx1"/>
                </a:solidFill>
                <a:latin typeface="+mn-lt"/>
                <a:ea typeface="Geneva" pitchFamily="127" charset="-128"/>
                <a:cs typeface="+mn-cs"/>
              </a:rPr>
              <a:t>oikeutettuja</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ainoastaan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poikkeustapauksissa</a:t>
            </a:r>
            <a:r>
              <a:rPr lang="en-US" sz="1200" b="0" i="0" u="none" strike="noStrike" kern="1200" baseline="0" dirty="0" smtClean="0">
                <a:solidFill>
                  <a:schemeClr val="tx1"/>
                </a:solidFill>
                <a:latin typeface="+mn-lt"/>
                <a:ea typeface="Geneva" pitchFamily="127" charset="-128"/>
                <a:cs typeface="+mn-cs"/>
              </a:rPr>
              <a:t> ja </a:t>
            </a:r>
            <a:r>
              <a:rPr lang="en-US" sz="1200" b="0" i="0" u="none" strike="noStrike" kern="1200" baseline="0" dirty="0" err="1" smtClean="0">
                <a:solidFill>
                  <a:schemeClr val="tx1"/>
                </a:solidFill>
                <a:latin typeface="+mn-lt"/>
                <a:ea typeface="Geneva" pitchFamily="127" charset="-128"/>
                <a:cs typeface="+mn-cs"/>
              </a:rPr>
              <a:t>kansainvälisen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oikeuden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velvoitteiden</a:t>
            </a:r>
            <a:r>
              <a:rPr lang="en-US" sz="1200" b="0" i="0" u="none" strike="noStrike" kern="1200" baseline="0" dirty="0" smtClean="0">
                <a:solidFill>
                  <a:schemeClr val="tx1"/>
                </a:solidFill>
                <a:latin typeface="+mn-lt"/>
                <a:ea typeface="Geneva" pitchFamily="127" charset="-128"/>
                <a:cs typeface="+mn-cs"/>
              </a:rPr>
              <a:t> </a:t>
            </a:r>
            <a:r>
              <a:rPr lang="en-US" sz="1200" b="0" i="0" u="none" strike="noStrike" kern="1200" baseline="0" dirty="0" err="1" smtClean="0">
                <a:solidFill>
                  <a:schemeClr val="tx1"/>
                </a:solidFill>
                <a:latin typeface="+mn-lt"/>
                <a:ea typeface="Geneva" pitchFamily="127" charset="-128"/>
                <a:cs typeface="+mn-cs"/>
              </a:rPr>
              <a:t>rajoissa</a:t>
            </a:r>
            <a:r>
              <a:rPr lang="en-US" sz="1200" b="0" i="0" u="none" strike="noStrike" kern="1200" baseline="0" dirty="0" smtClean="0">
                <a:solidFill>
                  <a:schemeClr val="tx1"/>
                </a:solidFill>
                <a:latin typeface="+mn-lt"/>
                <a:ea typeface="Geneva" pitchFamily="127" charset="-128"/>
                <a:cs typeface="+mn-cs"/>
              </a:rPr>
              <a:t>.</a:t>
            </a:r>
          </a:p>
          <a:p>
            <a:pPr marL="628650" lvl="1" indent="-171450">
              <a:buFont typeface="Arial" panose="020B0604020202020204" pitchFamily="34" charset="0"/>
              <a:buChar char="•"/>
            </a:pPr>
            <a:endParaRPr lang="fi-FI" b="0" i="0" u="none" strike="noStrike" kern="1200" baseline="0" dirty="0" smtClean="0">
              <a:solidFill>
                <a:schemeClr val="tx1"/>
              </a:solidFill>
              <a:latin typeface="+mn-lt"/>
              <a:ea typeface="Geneva" pitchFamily="127" charset="-128"/>
              <a:cs typeface="+mn-cs"/>
            </a:endParaRPr>
          </a:p>
          <a:p>
            <a:pPr marL="628650" lvl="1" indent="-171450">
              <a:buFont typeface="Arial" panose="020B0604020202020204" pitchFamily="34" charset="0"/>
              <a:buChar char="•"/>
            </a:pPr>
            <a:r>
              <a:rPr lang="en-US" b="0" i="0" u="none" strike="noStrike" kern="1200" baseline="0" dirty="0" err="1" smtClean="0">
                <a:solidFill>
                  <a:schemeClr val="tx1"/>
                </a:solidFill>
                <a:latin typeface="+mn-lt"/>
                <a:ea typeface="Geneva" pitchFamily="127" charset="-128"/>
                <a:cs typeface="+mn-cs"/>
              </a:rPr>
              <a:t>Oikeus</a:t>
            </a:r>
            <a:r>
              <a:rPr lang="en-US" b="0" i="0" u="none" strike="noStrike" kern="1200" baseline="0" dirty="0" smtClean="0">
                <a:solidFill>
                  <a:schemeClr val="tx1"/>
                </a:solidFill>
                <a:latin typeface="+mn-lt"/>
                <a:ea typeface="Geneva" pitchFamily="127" charset="-128"/>
                <a:cs typeface="+mn-cs"/>
              </a:rPr>
              <a:t> </a:t>
            </a:r>
            <a:r>
              <a:rPr lang="en-US" b="0" i="0" u="none" strike="noStrike" kern="1200" baseline="0" dirty="0" err="1" smtClean="0">
                <a:solidFill>
                  <a:schemeClr val="tx1"/>
                </a:solidFill>
                <a:latin typeface="+mn-lt"/>
                <a:ea typeface="Geneva" pitchFamily="127" charset="-128"/>
                <a:cs typeface="+mn-cs"/>
              </a:rPr>
              <a:t>asuntoon</a:t>
            </a:r>
            <a:r>
              <a:rPr lang="en-US" b="0" i="0" u="none" strike="noStrike" kern="1200" baseline="0" dirty="0" smtClean="0">
                <a:solidFill>
                  <a:schemeClr val="tx1"/>
                </a:solidFill>
                <a:latin typeface="+mn-lt"/>
                <a:ea typeface="Geneva" pitchFamily="127" charset="-128"/>
                <a:cs typeface="+mn-cs"/>
              </a:rPr>
              <a:t> </a:t>
            </a:r>
            <a:r>
              <a:rPr lang="en-US" b="0" i="0" u="none" strike="noStrike" kern="1200" baseline="0" dirty="0" err="1" smtClean="0">
                <a:solidFill>
                  <a:schemeClr val="tx1"/>
                </a:solidFill>
                <a:latin typeface="+mn-lt"/>
                <a:ea typeface="Geneva" pitchFamily="127" charset="-128"/>
                <a:cs typeface="+mn-cs"/>
              </a:rPr>
              <a:t>mainitaan</a:t>
            </a:r>
            <a:r>
              <a:rPr lang="en-US" b="0" i="0" u="none" strike="noStrike" kern="1200" baseline="0" dirty="0" smtClean="0">
                <a:solidFill>
                  <a:schemeClr val="tx1"/>
                </a:solidFill>
                <a:latin typeface="+mn-lt"/>
                <a:ea typeface="Geneva" pitchFamily="127" charset="-128"/>
                <a:cs typeface="+mn-cs"/>
              </a:rPr>
              <a:t> </a:t>
            </a:r>
            <a:r>
              <a:rPr lang="en-US" b="0" i="0" u="none" strike="noStrike" kern="1200" baseline="0" dirty="0" err="1" smtClean="0">
                <a:solidFill>
                  <a:schemeClr val="tx1"/>
                </a:solidFill>
                <a:latin typeface="+mn-lt"/>
                <a:ea typeface="Geneva" pitchFamily="127" charset="-128"/>
                <a:cs typeface="+mn-cs"/>
              </a:rPr>
              <a:t>tavalla</a:t>
            </a:r>
            <a:r>
              <a:rPr lang="en-US" b="0" i="0" u="none" strike="noStrike" kern="1200" baseline="0" dirty="0" smtClean="0">
                <a:solidFill>
                  <a:schemeClr val="tx1"/>
                </a:solidFill>
                <a:latin typeface="+mn-lt"/>
                <a:ea typeface="Geneva" pitchFamily="127" charset="-128"/>
                <a:cs typeface="+mn-cs"/>
              </a:rPr>
              <a:t> tai </a:t>
            </a:r>
            <a:r>
              <a:rPr lang="en-US" b="0" i="0" u="none" strike="noStrike" kern="1200" baseline="0" dirty="0" err="1" smtClean="0">
                <a:solidFill>
                  <a:schemeClr val="tx1"/>
                </a:solidFill>
                <a:latin typeface="+mn-lt"/>
                <a:ea typeface="Geneva" pitchFamily="127" charset="-128"/>
                <a:cs typeface="+mn-cs"/>
              </a:rPr>
              <a:t>toisella</a:t>
            </a:r>
            <a:r>
              <a:rPr lang="en-US" b="0" i="0" u="none" strike="noStrike" kern="1200" baseline="0" dirty="0" smtClean="0">
                <a:solidFill>
                  <a:schemeClr val="tx1"/>
                </a:solidFill>
                <a:latin typeface="+mn-lt"/>
                <a:ea typeface="Geneva" pitchFamily="127" charset="-128"/>
                <a:cs typeface="+mn-cs"/>
              </a:rPr>
              <a:t> </a:t>
            </a:r>
            <a:r>
              <a:rPr lang="en-US" b="0" i="0" u="none" strike="noStrike" kern="1200" baseline="0" dirty="0" err="1" smtClean="0">
                <a:solidFill>
                  <a:schemeClr val="tx1"/>
                </a:solidFill>
                <a:latin typeface="+mn-lt"/>
                <a:ea typeface="Geneva" pitchFamily="127" charset="-128"/>
                <a:cs typeface="+mn-cs"/>
              </a:rPr>
              <a:t>myös</a:t>
            </a:r>
            <a:r>
              <a:rPr lang="en-US" b="0" i="0" u="none" strike="noStrike" kern="1200" baseline="0" dirty="0" smtClean="0">
                <a:solidFill>
                  <a:schemeClr val="tx1"/>
                </a:solidFill>
                <a:latin typeface="+mn-lt"/>
                <a:ea typeface="Geneva" pitchFamily="127" charset="-128"/>
                <a:cs typeface="+mn-cs"/>
              </a:rPr>
              <a:t> mm. </a:t>
            </a:r>
            <a:r>
              <a:rPr lang="en-US" b="0" i="0" u="none" strike="noStrike" kern="1200" baseline="0" dirty="0" err="1" smtClean="0">
                <a:solidFill>
                  <a:schemeClr val="tx1"/>
                </a:solidFill>
                <a:latin typeface="+mn-lt"/>
                <a:ea typeface="Geneva" pitchFamily="127" charset="-128"/>
                <a:cs typeface="+mn-cs"/>
              </a:rPr>
              <a:t>seuraavissa</a:t>
            </a:r>
            <a:r>
              <a:rPr lang="en-US" b="0" i="0" u="none" strike="noStrike" kern="1200" baseline="0" dirty="0" smtClean="0">
                <a:solidFill>
                  <a:schemeClr val="tx1"/>
                </a:solidFill>
                <a:latin typeface="+mn-lt"/>
                <a:ea typeface="Geneva" pitchFamily="127" charset="-128"/>
                <a:cs typeface="+mn-cs"/>
              </a:rPr>
              <a:t> </a:t>
            </a:r>
            <a:r>
              <a:rPr lang="en-US" b="0" i="0" u="none" strike="noStrike" kern="1200" baseline="0" dirty="0" err="1" smtClean="0">
                <a:solidFill>
                  <a:schemeClr val="tx1"/>
                </a:solidFill>
                <a:latin typeface="+mn-lt"/>
                <a:ea typeface="Geneva" pitchFamily="127" charset="-128"/>
                <a:cs typeface="+mn-cs"/>
              </a:rPr>
              <a:t>sopimuksissa</a:t>
            </a:r>
            <a:r>
              <a:rPr lang="en-US" b="0" i="0" u="none" strike="noStrike" kern="1200" baseline="0" dirty="0" smtClean="0">
                <a:solidFill>
                  <a:schemeClr val="tx1"/>
                </a:solidFill>
                <a:latin typeface="+mn-lt"/>
                <a:ea typeface="Geneva" pitchFamily="127" charset="-128"/>
                <a:cs typeface="+mn-cs"/>
              </a:rPr>
              <a:t>: KP-</a:t>
            </a:r>
            <a:r>
              <a:rPr lang="en-US" b="0" i="0" u="none" strike="noStrike" kern="1200" baseline="0" dirty="0" err="1" smtClean="0">
                <a:solidFill>
                  <a:schemeClr val="tx1"/>
                </a:solidFill>
                <a:latin typeface="+mn-lt"/>
                <a:ea typeface="Geneva" pitchFamily="127" charset="-128"/>
                <a:cs typeface="+mn-cs"/>
              </a:rPr>
              <a:t>sopimus</a:t>
            </a:r>
            <a:r>
              <a:rPr lang="en-US" b="0" i="0" u="none" strike="noStrike" kern="1200" baseline="0" dirty="0" smtClean="0">
                <a:solidFill>
                  <a:schemeClr val="tx1"/>
                </a:solidFill>
                <a:latin typeface="+mn-lt"/>
                <a:ea typeface="Geneva" pitchFamily="127" charset="-128"/>
                <a:cs typeface="+mn-cs"/>
              </a:rPr>
              <a:t> (</a:t>
            </a:r>
            <a:r>
              <a:rPr lang="en-US" b="0" i="0" u="none" strike="noStrike" kern="1200" baseline="0" dirty="0" err="1" smtClean="0">
                <a:solidFill>
                  <a:schemeClr val="tx1"/>
                </a:solidFill>
                <a:latin typeface="+mn-lt"/>
                <a:ea typeface="Geneva" pitchFamily="127" charset="-128"/>
                <a:cs typeface="+mn-cs"/>
              </a:rPr>
              <a:t>edellä</a:t>
            </a:r>
            <a:r>
              <a:rPr lang="en-US" b="0" i="0" u="none" strike="noStrike" kern="1200" baseline="0" dirty="0" smtClean="0">
                <a:solidFill>
                  <a:schemeClr val="tx1"/>
                </a:solidFill>
                <a:latin typeface="+mn-lt"/>
                <a:ea typeface="Geneva" pitchFamily="127" charset="-128"/>
                <a:cs typeface="+mn-cs"/>
              </a:rPr>
              <a:t> </a:t>
            </a:r>
            <a:r>
              <a:rPr lang="en-US" b="0" i="0" u="none" strike="noStrike" kern="1200" baseline="0" dirty="0" err="1" smtClean="0">
                <a:solidFill>
                  <a:schemeClr val="tx1"/>
                </a:solidFill>
                <a:latin typeface="+mn-lt"/>
                <a:ea typeface="Geneva" pitchFamily="127" charset="-128"/>
                <a:cs typeface="+mn-cs"/>
              </a:rPr>
              <a:t>käsitelty</a:t>
            </a:r>
            <a:r>
              <a:rPr lang="en-US" b="0" i="0" u="none" strike="noStrike" kern="1200" baseline="0" dirty="0" smtClean="0">
                <a:solidFill>
                  <a:schemeClr val="tx1"/>
                </a:solidFill>
                <a:latin typeface="+mn-lt"/>
                <a:ea typeface="Geneva" pitchFamily="127" charset="-128"/>
                <a:cs typeface="+mn-cs"/>
              </a:rPr>
              <a:t> </a:t>
            </a:r>
            <a:r>
              <a:rPr lang="en-US" b="0" i="0" u="none" strike="noStrike" kern="1200" baseline="0" dirty="0" err="1" smtClean="0">
                <a:solidFill>
                  <a:schemeClr val="tx1"/>
                </a:solidFill>
                <a:latin typeface="+mn-lt"/>
                <a:ea typeface="Geneva" pitchFamily="127" charset="-128"/>
                <a:cs typeface="+mn-cs"/>
              </a:rPr>
              <a:t>artikla</a:t>
            </a:r>
            <a:r>
              <a:rPr lang="en-US" b="0" i="0" u="none" strike="noStrike" kern="1200" baseline="0" dirty="0" smtClean="0">
                <a:solidFill>
                  <a:schemeClr val="tx1"/>
                </a:solidFill>
                <a:latin typeface="+mn-lt"/>
                <a:ea typeface="Geneva" pitchFamily="127" charset="-128"/>
                <a:cs typeface="+mn-cs"/>
              </a:rPr>
              <a:t> 17: </a:t>
            </a:r>
            <a:r>
              <a:rPr lang="en-US" b="0" i="0" u="none" strike="noStrike" kern="1200" baseline="0" dirty="0" err="1" smtClean="0">
                <a:solidFill>
                  <a:schemeClr val="tx1"/>
                </a:solidFill>
                <a:latin typeface="+mn-lt"/>
                <a:ea typeface="Geneva" pitchFamily="127" charset="-128"/>
                <a:cs typeface="+mn-cs"/>
              </a:rPr>
              <a:t>koti</a:t>
            </a:r>
            <a:r>
              <a:rPr lang="en-US" b="0" i="0" u="none" strike="noStrike" kern="1200" baseline="0" dirty="0" smtClean="0">
                <a:solidFill>
                  <a:schemeClr val="tx1"/>
                </a:solidFill>
                <a:latin typeface="+mn-lt"/>
                <a:ea typeface="Geneva" pitchFamily="127" charset="-128"/>
                <a:cs typeface="+mn-cs"/>
              </a:rPr>
              <a:t>), CERD, CEDAW, LOS, CRPD; ICMW.</a:t>
            </a:r>
          </a:p>
        </p:txBody>
      </p:sp>
      <p:sp>
        <p:nvSpPr>
          <p:cNvPr id="4" name="Dian numeron paikkamerkki 3"/>
          <p:cNvSpPr>
            <a:spLocks noGrp="1"/>
          </p:cNvSpPr>
          <p:nvPr>
            <p:ph type="sldNum" sz="quarter" idx="10"/>
          </p:nvPr>
        </p:nvSpPr>
        <p:spPr/>
        <p:txBody>
          <a:bodyPr/>
          <a:lstStyle/>
          <a:p>
            <a:fld id="{4E3AA499-04E5-4EE8-8BF9-8B6D0F320FEE}" type="slidenum">
              <a:rPr lang="en-US" smtClean="0"/>
              <a:pPr/>
              <a:t>2</a:t>
            </a:fld>
            <a:endParaRPr lang="en-US" dirty="0"/>
          </a:p>
        </p:txBody>
      </p:sp>
    </p:spTree>
    <p:extLst>
      <p:ext uri="{BB962C8B-B14F-4D97-AF65-F5344CB8AC3E}">
        <p14:creationId xmlns:p14="http://schemas.microsoft.com/office/powerpoint/2010/main" val="1437324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6F67ABB3-DE4E-4355-9FDF-14BD8057D87E}" type="datetimeFigureOut">
              <a:rPr lang="fi-FI" smtClean="0"/>
              <a:t>10.10.2018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8F96172-85A7-4798-A7BD-44B3DC8F0B94}" type="slidenum">
              <a:rPr lang="fi-FI" smtClean="0"/>
              <a:t>‹#›</a:t>
            </a:fld>
            <a:endParaRPr lang="fi-FI"/>
          </a:p>
        </p:txBody>
      </p:sp>
    </p:spTree>
    <p:extLst>
      <p:ext uri="{BB962C8B-B14F-4D97-AF65-F5344CB8AC3E}">
        <p14:creationId xmlns:p14="http://schemas.microsoft.com/office/powerpoint/2010/main" val="976743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6F67ABB3-DE4E-4355-9FDF-14BD8057D87E}" type="datetimeFigureOut">
              <a:rPr lang="fi-FI" smtClean="0"/>
              <a:t>10.10.2018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8F96172-85A7-4798-A7BD-44B3DC8F0B94}" type="slidenum">
              <a:rPr lang="fi-FI" smtClean="0"/>
              <a:t>‹#›</a:t>
            </a:fld>
            <a:endParaRPr lang="fi-FI"/>
          </a:p>
        </p:txBody>
      </p:sp>
    </p:spTree>
    <p:extLst>
      <p:ext uri="{BB962C8B-B14F-4D97-AF65-F5344CB8AC3E}">
        <p14:creationId xmlns:p14="http://schemas.microsoft.com/office/powerpoint/2010/main" val="2895923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6F67ABB3-DE4E-4355-9FDF-14BD8057D87E}" type="datetimeFigureOut">
              <a:rPr lang="fi-FI" smtClean="0"/>
              <a:t>10.10.2018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8F96172-85A7-4798-A7BD-44B3DC8F0B94}" type="slidenum">
              <a:rPr lang="fi-FI" smtClean="0"/>
              <a:t>‹#›</a:t>
            </a:fld>
            <a:endParaRPr lang="fi-FI"/>
          </a:p>
        </p:txBody>
      </p:sp>
    </p:spTree>
    <p:extLst>
      <p:ext uri="{BB962C8B-B14F-4D97-AF65-F5344CB8AC3E}">
        <p14:creationId xmlns:p14="http://schemas.microsoft.com/office/powerpoint/2010/main" val="3665183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sältösivu, kaksi palstaa">
    <p:spTree>
      <p:nvGrpSpPr>
        <p:cNvPr id="1" name=""/>
        <p:cNvGrpSpPr/>
        <p:nvPr/>
      </p:nvGrpSpPr>
      <p:grpSpPr>
        <a:xfrm>
          <a:off x="0" y="0"/>
          <a:ext cx="0" cy="0"/>
          <a:chOff x="0" y="0"/>
          <a:chExt cx="0" cy="0"/>
        </a:xfrm>
      </p:grpSpPr>
      <p:pic>
        <p:nvPicPr>
          <p:cNvPr id="5" name="Picture 6" descr="IOK-logo.gi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60267" y="5970588"/>
            <a:ext cx="3659717"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sz="half" idx="1"/>
          </p:nvPr>
        </p:nvSpPr>
        <p:spPr>
          <a:xfrm>
            <a:off x="609600" y="1515047"/>
            <a:ext cx="5519171" cy="4222787"/>
          </a:xfrm>
        </p:spPr>
        <p:txBody>
          <a:bodyPr/>
          <a:lstStyle>
            <a:lvl1pPr>
              <a:defRPr sz="2200" baseline="0"/>
            </a:lvl1pPr>
            <a:lvl2pPr>
              <a:defRPr sz="1800"/>
            </a:lvl2pPr>
            <a:lvl3pPr>
              <a:defRPr sz="1800" baseline="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p:txBody>
      </p:sp>
      <p:sp>
        <p:nvSpPr>
          <p:cNvPr id="4" name="Content Placeholder 3"/>
          <p:cNvSpPr>
            <a:spLocks noGrp="1"/>
          </p:cNvSpPr>
          <p:nvPr>
            <p:ph sz="half" idx="2"/>
          </p:nvPr>
        </p:nvSpPr>
        <p:spPr>
          <a:xfrm>
            <a:off x="6214730" y="1515047"/>
            <a:ext cx="5491937" cy="4222787"/>
          </a:xfrm>
        </p:spPr>
        <p:txBody>
          <a:bodyPr/>
          <a:lstStyle>
            <a:lvl1pPr>
              <a:defRPr sz="22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p:txBody>
      </p:sp>
      <p:sp>
        <p:nvSpPr>
          <p:cNvPr id="16" name="Title 1"/>
          <p:cNvSpPr>
            <a:spLocks noGrp="1"/>
          </p:cNvSpPr>
          <p:nvPr>
            <p:ph type="title"/>
          </p:nvPr>
        </p:nvSpPr>
        <p:spPr>
          <a:xfrm>
            <a:off x="609600" y="274638"/>
            <a:ext cx="10972800" cy="1059892"/>
          </a:xfrm>
        </p:spPr>
        <p:txBody>
          <a:bodyPr/>
          <a:lstStyle/>
          <a:p>
            <a:r>
              <a:rPr lang="fi-FI" smtClean="0"/>
              <a:t>Muokkaa perustyyl. napsautt.</a:t>
            </a:r>
            <a:endParaRPr lang="en-US" dirty="0"/>
          </a:p>
        </p:txBody>
      </p:sp>
      <p:sp>
        <p:nvSpPr>
          <p:cNvPr id="6" name="Date Placeholder 3"/>
          <p:cNvSpPr>
            <a:spLocks noGrp="1"/>
          </p:cNvSpPr>
          <p:nvPr>
            <p:ph type="dt" sz="half" idx="10"/>
          </p:nvPr>
        </p:nvSpPr>
        <p:spPr>
          <a:xfrm>
            <a:off x="1477433" y="6170614"/>
            <a:ext cx="2844800" cy="365125"/>
          </a:xfrm>
        </p:spPr>
        <p:txBody>
          <a:bodyPr lIns="0" tIns="0" rIns="0" bIns="0"/>
          <a:lstStyle>
            <a:lvl1pPr>
              <a:defRPr/>
            </a:lvl1pPr>
          </a:lstStyle>
          <a:p>
            <a:fld id="{0B9818C1-83EE-4316-9441-D71631F5240B}" type="datetime5">
              <a:rPr lang="en-US"/>
              <a:pPr/>
              <a:t>10-Oct-18</a:t>
            </a:fld>
            <a:endParaRPr lang="en-US"/>
          </a:p>
        </p:txBody>
      </p:sp>
      <p:sp>
        <p:nvSpPr>
          <p:cNvPr id="7" name="Slide Number Placeholder 5"/>
          <p:cNvSpPr>
            <a:spLocks noGrp="1"/>
          </p:cNvSpPr>
          <p:nvPr>
            <p:ph type="sldNum" sz="quarter" idx="11"/>
          </p:nvPr>
        </p:nvSpPr>
        <p:spPr>
          <a:xfrm>
            <a:off x="609601" y="6170614"/>
            <a:ext cx="867833" cy="365125"/>
          </a:xfrm>
        </p:spPr>
        <p:txBody>
          <a:bodyPr lIns="0" tIns="0" rIns="0" bIns="0"/>
          <a:lstStyle>
            <a:lvl1pPr algn="l">
              <a:defRPr/>
            </a:lvl1pPr>
          </a:lstStyle>
          <a:p>
            <a:fld id="{7598F58F-5488-47DD-A4B3-63306186B866}" type="slidenum">
              <a:rPr lang="en-US"/>
              <a:pPr/>
              <a:t>‹#›</a:t>
            </a:fld>
            <a:endParaRPr lang="en-US"/>
          </a:p>
        </p:txBody>
      </p:sp>
    </p:spTree>
    <p:extLst>
      <p:ext uri="{BB962C8B-B14F-4D97-AF65-F5344CB8AC3E}">
        <p14:creationId xmlns:p14="http://schemas.microsoft.com/office/powerpoint/2010/main" val="1498692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6F67ABB3-DE4E-4355-9FDF-14BD8057D87E}" type="datetimeFigureOut">
              <a:rPr lang="fi-FI" smtClean="0"/>
              <a:t>10.10.2018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8F96172-85A7-4798-A7BD-44B3DC8F0B94}" type="slidenum">
              <a:rPr lang="fi-FI" smtClean="0"/>
              <a:t>‹#›</a:t>
            </a:fld>
            <a:endParaRPr lang="fi-FI"/>
          </a:p>
        </p:txBody>
      </p:sp>
    </p:spTree>
    <p:extLst>
      <p:ext uri="{BB962C8B-B14F-4D97-AF65-F5344CB8AC3E}">
        <p14:creationId xmlns:p14="http://schemas.microsoft.com/office/powerpoint/2010/main" val="2107292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a:t>
            </a:r>
          </a:p>
        </p:txBody>
      </p:sp>
      <p:sp>
        <p:nvSpPr>
          <p:cNvPr id="4" name="Päivämäärän paikkamerkki 3"/>
          <p:cNvSpPr>
            <a:spLocks noGrp="1"/>
          </p:cNvSpPr>
          <p:nvPr>
            <p:ph type="dt" sz="half" idx="10"/>
          </p:nvPr>
        </p:nvSpPr>
        <p:spPr/>
        <p:txBody>
          <a:bodyPr/>
          <a:lstStyle/>
          <a:p>
            <a:fld id="{6F67ABB3-DE4E-4355-9FDF-14BD8057D87E}" type="datetimeFigureOut">
              <a:rPr lang="fi-FI" smtClean="0"/>
              <a:t>10.10.2018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8F96172-85A7-4798-A7BD-44B3DC8F0B94}" type="slidenum">
              <a:rPr lang="fi-FI" smtClean="0"/>
              <a:t>‹#›</a:t>
            </a:fld>
            <a:endParaRPr lang="fi-FI"/>
          </a:p>
        </p:txBody>
      </p:sp>
    </p:spTree>
    <p:extLst>
      <p:ext uri="{BB962C8B-B14F-4D97-AF65-F5344CB8AC3E}">
        <p14:creationId xmlns:p14="http://schemas.microsoft.com/office/powerpoint/2010/main" val="3353897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6F67ABB3-DE4E-4355-9FDF-14BD8057D87E}" type="datetimeFigureOut">
              <a:rPr lang="fi-FI" smtClean="0"/>
              <a:t>10.10.2018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B8F96172-85A7-4798-A7BD-44B3DC8F0B94}" type="slidenum">
              <a:rPr lang="fi-FI" smtClean="0"/>
              <a:t>‹#›</a:t>
            </a:fld>
            <a:endParaRPr lang="fi-FI"/>
          </a:p>
        </p:txBody>
      </p:sp>
    </p:spTree>
    <p:extLst>
      <p:ext uri="{BB962C8B-B14F-4D97-AF65-F5344CB8AC3E}">
        <p14:creationId xmlns:p14="http://schemas.microsoft.com/office/powerpoint/2010/main" val="564741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6F67ABB3-DE4E-4355-9FDF-14BD8057D87E}" type="datetimeFigureOut">
              <a:rPr lang="fi-FI" smtClean="0"/>
              <a:t>10.10.2018</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B8F96172-85A7-4798-A7BD-44B3DC8F0B94}" type="slidenum">
              <a:rPr lang="fi-FI" smtClean="0"/>
              <a:t>‹#›</a:t>
            </a:fld>
            <a:endParaRPr lang="fi-FI"/>
          </a:p>
        </p:txBody>
      </p:sp>
    </p:spTree>
    <p:extLst>
      <p:ext uri="{BB962C8B-B14F-4D97-AF65-F5344CB8AC3E}">
        <p14:creationId xmlns:p14="http://schemas.microsoft.com/office/powerpoint/2010/main" val="464152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6F67ABB3-DE4E-4355-9FDF-14BD8057D87E}" type="datetimeFigureOut">
              <a:rPr lang="fi-FI" smtClean="0"/>
              <a:t>10.10.2018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B8F96172-85A7-4798-A7BD-44B3DC8F0B94}" type="slidenum">
              <a:rPr lang="fi-FI" smtClean="0"/>
              <a:t>‹#›</a:t>
            </a:fld>
            <a:endParaRPr lang="fi-FI"/>
          </a:p>
        </p:txBody>
      </p:sp>
    </p:spTree>
    <p:extLst>
      <p:ext uri="{BB962C8B-B14F-4D97-AF65-F5344CB8AC3E}">
        <p14:creationId xmlns:p14="http://schemas.microsoft.com/office/powerpoint/2010/main" val="1250063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6F67ABB3-DE4E-4355-9FDF-14BD8057D87E}" type="datetimeFigureOut">
              <a:rPr lang="fi-FI" smtClean="0"/>
              <a:t>10.10.2018</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B8F96172-85A7-4798-A7BD-44B3DC8F0B94}" type="slidenum">
              <a:rPr lang="fi-FI" smtClean="0"/>
              <a:t>‹#›</a:t>
            </a:fld>
            <a:endParaRPr lang="fi-FI"/>
          </a:p>
        </p:txBody>
      </p:sp>
    </p:spTree>
    <p:extLst>
      <p:ext uri="{BB962C8B-B14F-4D97-AF65-F5344CB8AC3E}">
        <p14:creationId xmlns:p14="http://schemas.microsoft.com/office/powerpoint/2010/main" val="3781291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6F67ABB3-DE4E-4355-9FDF-14BD8057D87E}" type="datetimeFigureOut">
              <a:rPr lang="fi-FI" smtClean="0"/>
              <a:t>10.10.2018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B8F96172-85A7-4798-A7BD-44B3DC8F0B94}" type="slidenum">
              <a:rPr lang="fi-FI" smtClean="0"/>
              <a:t>‹#›</a:t>
            </a:fld>
            <a:endParaRPr lang="fi-FI"/>
          </a:p>
        </p:txBody>
      </p:sp>
    </p:spTree>
    <p:extLst>
      <p:ext uri="{BB962C8B-B14F-4D97-AF65-F5344CB8AC3E}">
        <p14:creationId xmlns:p14="http://schemas.microsoft.com/office/powerpoint/2010/main" val="496738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6F67ABB3-DE4E-4355-9FDF-14BD8057D87E}" type="datetimeFigureOut">
              <a:rPr lang="fi-FI" smtClean="0"/>
              <a:t>10.10.2018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B8F96172-85A7-4798-A7BD-44B3DC8F0B94}" type="slidenum">
              <a:rPr lang="fi-FI" smtClean="0"/>
              <a:t>‹#›</a:t>
            </a:fld>
            <a:endParaRPr lang="fi-FI"/>
          </a:p>
        </p:txBody>
      </p:sp>
    </p:spTree>
    <p:extLst>
      <p:ext uri="{BB962C8B-B14F-4D97-AF65-F5344CB8AC3E}">
        <p14:creationId xmlns:p14="http://schemas.microsoft.com/office/powerpoint/2010/main" val="3208604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67ABB3-DE4E-4355-9FDF-14BD8057D87E}" type="datetimeFigureOut">
              <a:rPr lang="fi-FI" smtClean="0"/>
              <a:t>10.10.2018</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96172-85A7-4798-A7BD-44B3DC8F0B94}" type="slidenum">
              <a:rPr lang="fi-FI" smtClean="0"/>
              <a:t>‹#›</a:t>
            </a:fld>
            <a:endParaRPr lang="fi-FI"/>
          </a:p>
        </p:txBody>
      </p:sp>
    </p:spTree>
    <p:extLst>
      <p:ext uri="{BB962C8B-B14F-4D97-AF65-F5344CB8AC3E}">
        <p14:creationId xmlns:p14="http://schemas.microsoft.com/office/powerpoint/2010/main" val="3519796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isällön paikkamerkki 8"/>
          <p:cNvSpPr>
            <a:spLocks noGrp="1"/>
          </p:cNvSpPr>
          <p:nvPr>
            <p:ph sz="half" idx="1"/>
          </p:nvPr>
        </p:nvSpPr>
        <p:spPr>
          <a:xfrm>
            <a:off x="1981200" y="817418"/>
            <a:ext cx="4139378" cy="5486400"/>
          </a:xfrm>
        </p:spPr>
        <p:txBody>
          <a:bodyPr>
            <a:normAutofit fontScale="92500" lnSpcReduction="10000"/>
          </a:bodyPr>
          <a:lstStyle/>
          <a:p>
            <a:pPr>
              <a:lnSpc>
                <a:spcPct val="100000"/>
              </a:lnSpc>
            </a:pPr>
            <a:r>
              <a:rPr lang="fi-FI" sz="1700" dirty="0"/>
              <a:t>Kansojen </a:t>
            </a:r>
            <a:r>
              <a:rPr lang="fi-FI" sz="1700" dirty="0"/>
              <a:t>itsemääräämisoikeus</a:t>
            </a:r>
          </a:p>
          <a:p>
            <a:pPr>
              <a:lnSpc>
                <a:spcPct val="100000"/>
              </a:lnSpc>
            </a:pPr>
            <a:r>
              <a:rPr lang="fi-FI" sz="1700" dirty="0"/>
              <a:t>Oikeus </a:t>
            </a:r>
            <a:r>
              <a:rPr lang="fi-FI" sz="1700" dirty="0"/>
              <a:t>elämään</a:t>
            </a:r>
          </a:p>
          <a:p>
            <a:pPr>
              <a:lnSpc>
                <a:spcPct val="100000"/>
              </a:lnSpc>
            </a:pPr>
            <a:r>
              <a:rPr lang="fi-FI" sz="1700" dirty="0"/>
              <a:t>Oikeus </a:t>
            </a:r>
            <a:r>
              <a:rPr lang="fi-FI" sz="1700" dirty="0"/>
              <a:t>olla joutumatta </a:t>
            </a:r>
            <a:r>
              <a:rPr lang="fi-FI" sz="1700" dirty="0"/>
              <a:t>kidutetuksi tai </a:t>
            </a:r>
            <a:r>
              <a:rPr lang="fi-FI" sz="1700" dirty="0"/>
              <a:t>julman, epäinhimillisen </a:t>
            </a:r>
            <a:r>
              <a:rPr lang="fi-FI" sz="1700" dirty="0"/>
              <a:t>tai halventavan rangaistuksen </a:t>
            </a:r>
            <a:r>
              <a:rPr lang="fi-FI" sz="1700" dirty="0"/>
              <a:t>kohteeksi</a:t>
            </a:r>
          </a:p>
          <a:p>
            <a:pPr>
              <a:lnSpc>
                <a:spcPct val="100000"/>
              </a:lnSpc>
            </a:pPr>
            <a:r>
              <a:rPr lang="fi-FI" sz="1700" dirty="0"/>
              <a:t>Orjuuden ja maaorjuuden kielto</a:t>
            </a:r>
            <a:endParaRPr lang="fi-FI" sz="1700" dirty="0"/>
          </a:p>
          <a:p>
            <a:pPr>
              <a:lnSpc>
                <a:spcPct val="100000"/>
              </a:lnSpc>
            </a:pPr>
            <a:r>
              <a:rPr lang="fi-FI" sz="1700" dirty="0"/>
              <a:t>Oikeus </a:t>
            </a:r>
            <a:r>
              <a:rPr lang="fi-FI" sz="1700" dirty="0"/>
              <a:t>vapauteen ja </a:t>
            </a:r>
            <a:r>
              <a:rPr lang="fi-FI" sz="1700" dirty="0"/>
              <a:t>henkilökohtaiseen turvallisuuteen</a:t>
            </a:r>
            <a:endParaRPr lang="fi-FI" sz="1700" dirty="0"/>
          </a:p>
          <a:p>
            <a:pPr>
              <a:lnSpc>
                <a:spcPct val="100000"/>
              </a:lnSpc>
            </a:pPr>
            <a:r>
              <a:rPr lang="fi-FI" sz="1700" dirty="0"/>
              <a:t>Vapautensa </a:t>
            </a:r>
            <a:r>
              <a:rPr lang="fi-FI" sz="1700" dirty="0"/>
              <a:t>menettäneiden </a:t>
            </a:r>
            <a:r>
              <a:rPr lang="fi-FI" sz="1700" dirty="0"/>
              <a:t>oikeus inhimilliseen </a:t>
            </a:r>
            <a:r>
              <a:rPr lang="fi-FI" sz="1700" dirty="0"/>
              <a:t>kohteluun</a:t>
            </a:r>
          </a:p>
          <a:p>
            <a:pPr>
              <a:lnSpc>
                <a:spcPct val="100000"/>
              </a:lnSpc>
            </a:pPr>
            <a:r>
              <a:rPr lang="fi-FI" sz="1700" dirty="0"/>
              <a:t>Vangitsemisen </a:t>
            </a:r>
            <a:r>
              <a:rPr lang="fi-FI" sz="1700" dirty="0"/>
              <a:t>kielto sen </a:t>
            </a:r>
            <a:r>
              <a:rPr lang="fi-FI" sz="1700" dirty="0"/>
              <a:t>perusteella, ettei </a:t>
            </a:r>
            <a:r>
              <a:rPr lang="fi-FI" sz="1700" dirty="0"/>
              <a:t>joku kykene täyttämään sopimusvelvoitettaan</a:t>
            </a:r>
          </a:p>
          <a:p>
            <a:pPr>
              <a:lnSpc>
                <a:spcPct val="100000"/>
              </a:lnSpc>
            </a:pPr>
            <a:r>
              <a:rPr lang="fi-FI" sz="1700" dirty="0"/>
              <a:t>Vapaus </a:t>
            </a:r>
            <a:r>
              <a:rPr lang="fi-FI" sz="1700" dirty="0"/>
              <a:t>liikkua ja </a:t>
            </a:r>
            <a:r>
              <a:rPr lang="fi-FI" sz="1700" dirty="0"/>
              <a:t>valita asuinpaikkansa</a:t>
            </a:r>
            <a:endParaRPr lang="fi-FI" sz="1700" dirty="0"/>
          </a:p>
          <a:p>
            <a:pPr>
              <a:lnSpc>
                <a:spcPct val="100000"/>
              </a:lnSpc>
            </a:pPr>
            <a:r>
              <a:rPr lang="fi-FI" sz="1700" dirty="0"/>
              <a:t>Mielivaltaisten </a:t>
            </a:r>
            <a:r>
              <a:rPr lang="fi-FI" sz="1700" dirty="0"/>
              <a:t>karkotusten kielto</a:t>
            </a:r>
          </a:p>
          <a:p>
            <a:pPr>
              <a:lnSpc>
                <a:spcPct val="100000"/>
              </a:lnSpc>
            </a:pPr>
            <a:r>
              <a:rPr lang="fi-FI" sz="1700" dirty="0"/>
              <a:t>Oikeus oikeudenmukaiseen oikeudenkäyntiin</a:t>
            </a:r>
          </a:p>
          <a:p>
            <a:pPr>
              <a:lnSpc>
                <a:spcPct val="100000"/>
              </a:lnSpc>
            </a:pPr>
            <a:r>
              <a:rPr lang="fi-FI" sz="1700" dirty="0"/>
              <a:t>Taannehtivan rikoslain </a:t>
            </a:r>
            <a:r>
              <a:rPr lang="fi-FI" sz="1700" dirty="0"/>
              <a:t>kielto</a:t>
            </a:r>
          </a:p>
          <a:p>
            <a:pPr>
              <a:lnSpc>
                <a:spcPct val="100000"/>
              </a:lnSpc>
            </a:pPr>
            <a:r>
              <a:rPr lang="fi-FI" sz="1700" dirty="0"/>
              <a:t>Oikeus henkilöllisyyteen</a:t>
            </a:r>
            <a:endParaRPr lang="fi-FI" sz="1700" dirty="0"/>
          </a:p>
        </p:txBody>
      </p:sp>
      <p:sp>
        <p:nvSpPr>
          <p:cNvPr id="10" name="Sisällön paikkamerkki 9"/>
          <p:cNvSpPr>
            <a:spLocks noGrp="1"/>
          </p:cNvSpPr>
          <p:nvPr>
            <p:ph sz="half" idx="2"/>
          </p:nvPr>
        </p:nvSpPr>
        <p:spPr>
          <a:xfrm>
            <a:off x="6185048" y="817418"/>
            <a:ext cx="4118953" cy="5486400"/>
          </a:xfrm>
        </p:spPr>
        <p:txBody>
          <a:bodyPr/>
          <a:lstStyle/>
          <a:p>
            <a:pPr>
              <a:lnSpc>
                <a:spcPct val="100000"/>
              </a:lnSpc>
            </a:pPr>
            <a:r>
              <a:rPr lang="fi-FI" sz="1700" dirty="0"/>
              <a:t>Oikeus </a:t>
            </a:r>
            <a:r>
              <a:rPr lang="fi-FI" sz="1700" dirty="0"/>
              <a:t>yksityis- ja perhe-elämään </a:t>
            </a:r>
          </a:p>
          <a:p>
            <a:pPr>
              <a:lnSpc>
                <a:spcPct val="100000"/>
              </a:lnSpc>
            </a:pPr>
            <a:r>
              <a:rPr lang="fi-FI" sz="1700" dirty="0"/>
              <a:t>Ajatuksen-</a:t>
            </a:r>
            <a:r>
              <a:rPr lang="fi-FI" sz="1700" dirty="0"/>
              <a:t>, </a:t>
            </a:r>
            <a:r>
              <a:rPr lang="fi-FI" sz="1700" dirty="0"/>
              <a:t>omantunnon- ja uskonnonvapaus </a:t>
            </a:r>
            <a:endParaRPr lang="fi-FI" sz="1700" dirty="0"/>
          </a:p>
          <a:p>
            <a:pPr>
              <a:lnSpc>
                <a:spcPct val="100000"/>
              </a:lnSpc>
            </a:pPr>
            <a:r>
              <a:rPr lang="fi-FI" sz="1700" dirty="0"/>
              <a:t>Mielipiteen- ja sananvapaus</a:t>
            </a:r>
            <a:endParaRPr lang="fi-FI" sz="1700" dirty="0"/>
          </a:p>
          <a:p>
            <a:pPr>
              <a:lnSpc>
                <a:spcPct val="100000"/>
              </a:lnSpc>
            </a:pPr>
            <a:r>
              <a:rPr lang="fi-FI" sz="1700" dirty="0"/>
              <a:t>Oikeus </a:t>
            </a:r>
            <a:r>
              <a:rPr lang="fi-FI" sz="1700" dirty="0"/>
              <a:t>vapauteen </a:t>
            </a:r>
            <a:r>
              <a:rPr lang="fi-FI" sz="1700" dirty="0"/>
              <a:t>sotaan yllyttävästä propagandasta </a:t>
            </a:r>
            <a:r>
              <a:rPr lang="fi-FI" sz="1700" dirty="0"/>
              <a:t>sekä kansallisen, rotu- tai uskonnollisen vihan puoltamisesta </a:t>
            </a:r>
          </a:p>
          <a:p>
            <a:pPr>
              <a:lnSpc>
                <a:spcPct val="100000"/>
              </a:lnSpc>
            </a:pPr>
            <a:r>
              <a:rPr lang="fi-FI" sz="1700" dirty="0"/>
              <a:t>Kokoontumis- ja yhdistymisvapaus </a:t>
            </a:r>
            <a:endParaRPr lang="fi-FI" sz="1700" dirty="0"/>
          </a:p>
          <a:p>
            <a:pPr>
              <a:lnSpc>
                <a:spcPct val="100000"/>
              </a:lnSpc>
            </a:pPr>
            <a:r>
              <a:rPr lang="fi-FI" sz="1700" dirty="0"/>
              <a:t>Oikeus solmia avioliitto ja perustaa perhe</a:t>
            </a:r>
            <a:endParaRPr lang="fi-FI" sz="1700" dirty="0"/>
          </a:p>
          <a:p>
            <a:pPr>
              <a:lnSpc>
                <a:spcPct val="100000"/>
              </a:lnSpc>
            </a:pPr>
            <a:r>
              <a:rPr lang="fi-FI" sz="1700" dirty="0"/>
              <a:t>Lasten </a:t>
            </a:r>
            <a:r>
              <a:rPr lang="fi-FI" sz="1700" dirty="0"/>
              <a:t>oikeus erityissuojeluun </a:t>
            </a:r>
          </a:p>
          <a:p>
            <a:pPr>
              <a:lnSpc>
                <a:spcPct val="100000"/>
              </a:lnSpc>
            </a:pPr>
            <a:r>
              <a:rPr lang="fi-FI" sz="1700" dirty="0"/>
              <a:t>Oikeus </a:t>
            </a:r>
            <a:r>
              <a:rPr lang="fi-FI" sz="1700" dirty="0"/>
              <a:t>ottaa osaa yleisten asioiden hoitoon </a:t>
            </a:r>
          </a:p>
          <a:p>
            <a:pPr>
              <a:lnSpc>
                <a:spcPct val="100000"/>
              </a:lnSpc>
            </a:pPr>
            <a:r>
              <a:rPr lang="fi-FI" sz="1700" dirty="0"/>
              <a:t>Oikeus </a:t>
            </a:r>
            <a:r>
              <a:rPr lang="fi-FI" sz="1700" dirty="0"/>
              <a:t>oikeudelliseen yhdenvertaisuuteen ja syrjinnän kielto </a:t>
            </a:r>
          </a:p>
          <a:p>
            <a:pPr>
              <a:lnSpc>
                <a:spcPct val="100000"/>
              </a:lnSpc>
            </a:pPr>
            <a:r>
              <a:rPr lang="fi-FI" sz="1700" dirty="0"/>
              <a:t>Kansallisten </a:t>
            </a:r>
            <a:r>
              <a:rPr lang="fi-FI" sz="1700" dirty="0"/>
              <a:t>vähemmistöjen oikeus nauttia omasta kulttuurista ja kielestä</a:t>
            </a:r>
            <a:r>
              <a:rPr lang="fi-FI" dirty="0"/>
              <a:t> </a:t>
            </a:r>
          </a:p>
        </p:txBody>
      </p:sp>
      <p:sp>
        <p:nvSpPr>
          <p:cNvPr id="8" name="Otsikko 7"/>
          <p:cNvSpPr>
            <a:spLocks noGrp="1"/>
          </p:cNvSpPr>
          <p:nvPr>
            <p:ph type="title"/>
          </p:nvPr>
        </p:nvSpPr>
        <p:spPr>
          <a:xfrm>
            <a:off x="1981200" y="274639"/>
            <a:ext cx="8229600" cy="722889"/>
          </a:xfrm>
        </p:spPr>
        <p:txBody>
          <a:bodyPr/>
          <a:lstStyle/>
          <a:p>
            <a:r>
              <a:rPr lang="fi-FI" dirty="0" smtClean="0"/>
              <a:t>KP-sopimuksen takaamat oikeudet</a:t>
            </a:r>
            <a:endParaRPr lang="fi-FI" dirty="0"/>
          </a:p>
        </p:txBody>
      </p:sp>
      <p:sp>
        <p:nvSpPr>
          <p:cNvPr id="5" name="Dian numeron paikkamerkki 4"/>
          <p:cNvSpPr>
            <a:spLocks noGrp="1"/>
          </p:cNvSpPr>
          <p:nvPr>
            <p:ph type="sldNum" sz="quarter" idx="11"/>
          </p:nvPr>
        </p:nvSpPr>
        <p:spPr/>
        <p:txBody>
          <a:bodyPr/>
          <a:lstStyle/>
          <a:p>
            <a:fld id="{7598F58F-5488-47DD-A4B3-63306186B866}" type="slidenum">
              <a:rPr lang="en-US" smtClean="0">
                <a:solidFill>
                  <a:srgbClr val="DC5034"/>
                </a:solidFill>
              </a:rPr>
              <a:pPr/>
              <a:t>1</a:t>
            </a:fld>
            <a:endParaRPr lang="en-US" dirty="0">
              <a:solidFill>
                <a:srgbClr val="DC5034"/>
              </a:solidFill>
            </a:endParaRPr>
          </a:p>
        </p:txBody>
      </p:sp>
    </p:spTree>
    <p:extLst>
      <p:ext uri="{BB962C8B-B14F-4D97-AF65-F5344CB8AC3E}">
        <p14:creationId xmlns:p14="http://schemas.microsoft.com/office/powerpoint/2010/main" val="1473479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sz="half" idx="1"/>
          </p:nvPr>
        </p:nvSpPr>
        <p:spPr>
          <a:xfrm>
            <a:off x="1956622" y="1361036"/>
            <a:ext cx="4139378" cy="4809578"/>
          </a:xfrm>
        </p:spPr>
        <p:txBody>
          <a:bodyPr/>
          <a:lstStyle/>
          <a:p>
            <a:r>
              <a:rPr lang="fi-FI" sz="1700" dirty="0"/>
              <a:t>Kansojen </a:t>
            </a:r>
            <a:r>
              <a:rPr lang="fi-FI" sz="1700" dirty="0"/>
              <a:t>itsemääräämisoikeus </a:t>
            </a:r>
          </a:p>
          <a:p>
            <a:r>
              <a:rPr lang="fi-FI" sz="1700" dirty="0"/>
              <a:t>Oikeus </a:t>
            </a:r>
            <a:r>
              <a:rPr lang="fi-FI" sz="1700" dirty="0"/>
              <a:t>hankkia toimeentulo vapaasti valitsemallaan tai hyväksymällään työllä </a:t>
            </a:r>
          </a:p>
          <a:p>
            <a:r>
              <a:rPr lang="fi-FI" sz="1700" dirty="0"/>
              <a:t>Oikeus </a:t>
            </a:r>
            <a:r>
              <a:rPr lang="fi-FI" sz="1700" dirty="0"/>
              <a:t>nauttia oikeudenmukaisista ja suotuisista työoloista </a:t>
            </a:r>
          </a:p>
          <a:p>
            <a:r>
              <a:rPr lang="fi-FI" sz="1700" dirty="0"/>
              <a:t>Oikeus </a:t>
            </a:r>
            <a:r>
              <a:rPr lang="fi-FI" sz="1700" dirty="0"/>
              <a:t>muodostaa ammattiyhdistyksiä ja liittyä ammattiyhdistykseen sekä lakko-oikeus edellyttäen, että sitä käytetään asianomaisen valtion lainsäädännön mukaisesti </a:t>
            </a:r>
          </a:p>
          <a:p>
            <a:r>
              <a:rPr lang="fi-FI" sz="1700" dirty="0"/>
              <a:t>Oikeus </a:t>
            </a:r>
            <a:r>
              <a:rPr lang="fi-FI" sz="1700" dirty="0"/>
              <a:t>sosiaaliturvaan sosiaalivakuutus mukaan </a:t>
            </a:r>
            <a:r>
              <a:rPr lang="fi-FI" sz="1700" dirty="0"/>
              <a:t>luettuna</a:t>
            </a:r>
          </a:p>
          <a:p>
            <a:r>
              <a:rPr lang="fi-FI" sz="1700" dirty="0"/>
              <a:t>Oikeus perhe-elämän suojaan sekä odottavien/vastasynnyttäneiden äitien ja lasten ja nuorten erityissuojelu </a:t>
            </a:r>
          </a:p>
          <a:p>
            <a:endParaRPr lang="fi-FI" sz="1700" dirty="0"/>
          </a:p>
        </p:txBody>
      </p:sp>
      <p:sp>
        <p:nvSpPr>
          <p:cNvPr id="3" name="Sisällön paikkamerkki 2"/>
          <p:cNvSpPr>
            <a:spLocks noGrp="1"/>
          </p:cNvSpPr>
          <p:nvPr>
            <p:ph sz="half" idx="2"/>
          </p:nvPr>
        </p:nvSpPr>
        <p:spPr>
          <a:xfrm>
            <a:off x="6270773" y="1361037"/>
            <a:ext cx="4118953" cy="4809577"/>
          </a:xfrm>
        </p:spPr>
        <p:txBody>
          <a:bodyPr/>
          <a:lstStyle/>
          <a:p>
            <a:r>
              <a:rPr lang="fi-FI" sz="1700" dirty="0"/>
              <a:t>Oikeus </a:t>
            </a:r>
            <a:r>
              <a:rPr lang="fi-FI" sz="1700" dirty="0"/>
              <a:t>saada itselleen ja perheelleen tyydyttävä elintaso, joka käsittää riittävän ravinnon, vaatetuksen ja sopivan asunnon, sekä oikeuden elinehtojen jatkuvaan parantamiseen </a:t>
            </a:r>
          </a:p>
          <a:p>
            <a:r>
              <a:rPr lang="fi-FI" sz="1700" dirty="0"/>
              <a:t>Oikeus </a:t>
            </a:r>
            <a:r>
              <a:rPr lang="fi-FI" sz="1700" dirty="0"/>
              <a:t>nauttia korkeimmasta saavutettavissa olevasta ruumiin- ja mielenterveydestä </a:t>
            </a:r>
          </a:p>
          <a:p>
            <a:r>
              <a:rPr lang="fi-FI" sz="1700" dirty="0"/>
              <a:t>Oikeus </a:t>
            </a:r>
            <a:r>
              <a:rPr lang="fi-FI" sz="1700" dirty="0"/>
              <a:t>koulutukseen </a:t>
            </a:r>
          </a:p>
          <a:p>
            <a:r>
              <a:rPr lang="fi-FI" sz="1700" dirty="0"/>
              <a:t>Oikeus </a:t>
            </a:r>
            <a:r>
              <a:rPr lang="fi-FI" sz="1700" dirty="0"/>
              <a:t>ottaa osaa </a:t>
            </a:r>
            <a:r>
              <a:rPr lang="fi-FI" sz="1700" dirty="0"/>
              <a:t>kulttuurielämään</a:t>
            </a:r>
          </a:p>
          <a:p>
            <a:r>
              <a:rPr lang="fi-FI" sz="1700" dirty="0"/>
              <a:t>Oikeus päästä </a:t>
            </a:r>
            <a:r>
              <a:rPr lang="fi-FI" sz="1700" dirty="0"/>
              <a:t>osalliseksi tieteen kehityksen ja sen soveltamisen </a:t>
            </a:r>
            <a:r>
              <a:rPr lang="fi-FI" sz="1700" dirty="0"/>
              <a:t>eduista</a:t>
            </a:r>
          </a:p>
          <a:p>
            <a:r>
              <a:rPr lang="fi-FI" sz="1700" dirty="0"/>
              <a:t>Oikeus nauttia </a:t>
            </a:r>
            <a:r>
              <a:rPr lang="fi-FI" sz="1700" dirty="0"/>
              <a:t>tieteellisten, kirjallisten tai taiteellisten tuotteidensa henkisille ja aineellisille eduille suodusta suojasta</a:t>
            </a:r>
          </a:p>
        </p:txBody>
      </p:sp>
      <p:sp>
        <p:nvSpPr>
          <p:cNvPr id="4" name="Otsikko 3"/>
          <p:cNvSpPr>
            <a:spLocks noGrp="1"/>
          </p:cNvSpPr>
          <p:nvPr>
            <p:ph type="title"/>
          </p:nvPr>
        </p:nvSpPr>
        <p:spPr/>
        <p:txBody>
          <a:bodyPr/>
          <a:lstStyle/>
          <a:p>
            <a:r>
              <a:rPr lang="fi-FI" dirty="0" smtClean="0"/>
              <a:t>TSS-sopimuksen turvaamat oikeudet</a:t>
            </a:r>
            <a:endParaRPr lang="fi-FI" dirty="0"/>
          </a:p>
        </p:txBody>
      </p:sp>
      <p:sp>
        <p:nvSpPr>
          <p:cNvPr id="5" name="Dian numeron paikkamerkki 4"/>
          <p:cNvSpPr>
            <a:spLocks noGrp="1"/>
          </p:cNvSpPr>
          <p:nvPr>
            <p:ph type="sldNum" sz="quarter" idx="11"/>
          </p:nvPr>
        </p:nvSpPr>
        <p:spPr/>
        <p:txBody>
          <a:bodyPr/>
          <a:lstStyle/>
          <a:p>
            <a:fld id="{7598F58F-5488-47DD-A4B3-63306186B866}" type="slidenum">
              <a:rPr lang="en-US" smtClean="0"/>
              <a:pPr/>
              <a:t>2</a:t>
            </a:fld>
            <a:endParaRPr lang="en-US" dirty="0"/>
          </a:p>
        </p:txBody>
      </p:sp>
    </p:spTree>
    <p:extLst>
      <p:ext uri="{BB962C8B-B14F-4D97-AF65-F5344CB8AC3E}">
        <p14:creationId xmlns:p14="http://schemas.microsoft.com/office/powerpoint/2010/main" val="34739206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655</Words>
  <Application>Microsoft Office PowerPoint</Application>
  <PresentationFormat>Laajakuva</PresentationFormat>
  <Paragraphs>88</Paragraphs>
  <Slides>2</Slides>
  <Notes>2</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2</vt:i4>
      </vt:variant>
    </vt:vector>
  </HeadingPairs>
  <TitlesOfParts>
    <vt:vector size="7" baseType="lpstr">
      <vt:lpstr>Arial</vt:lpstr>
      <vt:lpstr>Calibri</vt:lpstr>
      <vt:lpstr>Calibri Light</vt:lpstr>
      <vt:lpstr>Geneva</vt:lpstr>
      <vt:lpstr>Office-teema</vt:lpstr>
      <vt:lpstr>KP-sopimuksen takaamat oikeudet</vt:lpstr>
      <vt:lpstr>TSS-sopimuksen turvaamat oikeudet</vt:lpstr>
    </vt:vector>
  </TitlesOfParts>
  <Company>Eduskunta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KP-sopimuksen takaamat oikeudet</dc:title>
  <dc:creator>Leikas Leena</dc:creator>
  <cp:lastModifiedBy>Leikas Leena</cp:lastModifiedBy>
  <cp:revision>1</cp:revision>
  <dcterms:created xsi:type="dcterms:W3CDTF">2018-10-10T08:54:02Z</dcterms:created>
  <dcterms:modified xsi:type="dcterms:W3CDTF">2018-10-10T08:54:17Z</dcterms:modified>
</cp:coreProperties>
</file>