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58" r:id="rId6"/>
    <p:sldId id="259" r:id="rId7"/>
    <p:sldId id="269" r:id="rId8"/>
    <p:sldId id="270" r:id="rId9"/>
    <p:sldId id="271" r:id="rId10"/>
    <p:sldId id="260" r:id="rId11"/>
    <p:sldId id="263" r:id="rId12"/>
    <p:sldId id="265" r:id="rId13"/>
    <p:sldId id="264" r:id="rId14"/>
    <p:sldId id="267" r:id="rId15"/>
    <p:sldId id="266" r:id="rId16"/>
  </p:sldIdLst>
  <p:sldSz cx="18288000" cy="10287000"/>
  <p:notesSz cx="6858000" cy="9144000"/>
  <p:embeddedFontLs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Bold" pitchFamily="2" charset="77"/>
      <p:regular r:id="rId22"/>
      <p:bold r:id="rId23"/>
    </p:embeddedFont>
    <p:embeddedFont>
      <p:font typeface="Montserrat Classic" pitchFamily="2" charset="77"/>
      <p:regular r:id="rId24"/>
    </p:embeddedFont>
    <p:embeddedFont>
      <p:font typeface="Montserrat Classic Bold" pitchFamily="2" charset="77"/>
      <p:regular r:id="rId25"/>
      <p:bold r:id="rId26"/>
    </p:embeddedFont>
    <p:embeddedFont>
      <p:font typeface="Montserrat Medium" panose="020F0502020204030204" pitchFamily="34" charset="0"/>
      <p:regular r:id="rId27"/>
      <p:italic r:id="rId28"/>
    </p:embeddedFont>
    <p:embeddedFont>
      <p:font typeface="Montserrat Medium Italics" pitchFamily="2" charset="77"/>
      <p:regular r:id="rId29"/>
      <p:italic r:id="rId30"/>
    </p:embeddedFont>
    <p:embeddedFont>
      <p:font typeface="Poppins" pitchFamily="2" charset="77"/>
      <p:regular r:id="rId31"/>
      <p:bold r:id="rId32"/>
      <p:italic r:id="rId33"/>
      <p:boldItalic r:id="rId34"/>
    </p:embeddedFont>
    <p:embeddedFont>
      <p:font typeface="Poppins Medium" panose="020B0604020202020204" pitchFamily="34" charset="0"/>
      <p:regular r:id="rId35"/>
      <p:italic r:id="rId36"/>
    </p:embeddedFont>
    <p:embeddedFont>
      <p:font typeface="Poppins Medium Italics" pitchFamily="2" charset="77"/>
      <p:regular r:id="rId37"/>
      <p:italic r:id="rId38"/>
    </p:embeddedFont>
    <p:embeddedFont>
      <p:font typeface="Raleway" pitchFamily="2" charset="77"/>
      <p:regular r:id="rId39"/>
      <p:bold r:id="rId40"/>
      <p:italic r:id="rId41"/>
      <p:boldItalic r:id="rId42"/>
    </p:embeddedFont>
    <p:embeddedFont>
      <p:font typeface="Raleway Bold" panose="020B0803030101060003" pitchFamily="34" charset="77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2" autoAdjust="0"/>
    <p:restoredTop sz="94653" autoAdjust="0"/>
  </p:normalViewPr>
  <p:slideViewPr>
    <p:cSldViewPr>
      <p:cViewPr varScale="1">
        <p:scale>
          <a:sx n="75" d="100"/>
          <a:sy n="75" d="100"/>
        </p:scale>
        <p:origin x="4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6BA18-57E7-A046-80F8-3B02365D0B20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AA7A5-BCB9-294E-ABAB-CA92CDBCA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4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AA7A5-BCB9-294E-ABAB-CA92CDBCAF7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52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7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70405" y="-1395143"/>
            <a:ext cx="6030020" cy="5829576"/>
          </a:xfrm>
          <a:custGeom>
            <a:avLst/>
            <a:gdLst/>
            <a:ahLst/>
            <a:cxnLst/>
            <a:rect l="l" t="t" r="r" b="b"/>
            <a:pathLst>
              <a:path w="6030020" h="5829576">
                <a:moveTo>
                  <a:pt x="0" y="0"/>
                </a:moveTo>
                <a:lnTo>
                  <a:pt x="6030020" y="0"/>
                </a:lnTo>
                <a:lnTo>
                  <a:pt x="6030020" y="5829577"/>
                </a:lnTo>
                <a:lnTo>
                  <a:pt x="0" y="5829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-2634010" y="6145705"/>
            <a:ext cx="6030020" cy="5829576"/>
          </a:xfrm>
          <a:custGeom>
            <a:avLst/>
            <a:gdLst/>
            <a:ahLst/>
            <a:cxnLst/>
            <a:rect l="l" t="t" r="r" b="b"/>
            <a:pathLst>
              <a:path w="6030020" h="5829576">
                <a:moveTo>
                  <a:pt x="0" y="0"/>
                </a:moveTo>
                <a:lnTo>
                  <a:pt x="6030021" y="0"/>
                </a:lnTo>
                <a:lnTo>
                  <a:pt x="6030021" y="5829577"/>
                </a:lnTo>
                <a:lnTo>
                  <a:pt x="0" y="5829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6" name="Group 6"/>
          <p:cNvGrpSpPr/>
          <p:nvPr/>
        </p:nvGrpSpPr>
        <p:grpSpPr>
          <a:xfrm>
            <a:off x="5667730" y="788594"/>
            <a:ext cx="7159472" cy="715947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747" r="-16747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170949" y="8220620"/>
            <a:ext cx="13170535" cy="981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000" b="1" i="1" dirty="0" err="1">
                <a:solidFill>
                  <a:srgbClr val="FFFFFF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Yhteistyöllä</a:t>
            </a:r>
            <a:r>
              <a:rPr lang="en-US" sz="6000" b="1" i="1" dirty="0">
                <a:solidFill>
                  <a:srgbClr val="FFFFFF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huipputuloksiin</a:t>
            </a:r>
            <a:endParaRPr lang="en-US" sz="6000" b="1" i="1" dirty="0">
              <a:solidFill>
                <a:srgbClr val="FFFFFF"/>
              </a:solidFill>
              <a:latin typeface="Poppins Medium Italics"/>
              <a:ea typeface="Poppins Medium Italics"/>
              <a:cs typeface="Poppins Medium Italics"/>
              <a:sym typeface="Poppins Medium Italics"/>
            </a:endParaRPr>
          </a:p>
        </p:txBody>
      </p:sp>
      <p:pic>
        <p:nvPicPr>
          <p:cNvPr id="16" name="Kuva 15" descr="Kuva, joka sisältää kohteen Fontti, logo, symboli, Grafiikka&#10;&#10;Kuvaus luotu automaattisesti">
            <a:extLst>
              <a:ext uri="{FF2B5EF4-FFF2-40B4-BE49-F238E27FC236}">
                <a16:creationId xmlns:a16="http://schemas.microsoft.com/office/drawing/2014/main" id="{6751E7BF-35BC-5D12-EEB3-158EE46D3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2463"/>
            <a:ext cx="4034466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785" y="319679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9913147" y="319679"/>
            <a:ext cx="7668665" cy="3823996"/>
            <a:chOff x="0" y="0"/>
            <a:chExt cx="2019731" cy="10071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9731" cy="1007143"/>
            </a:xfrm>
            <a:custGeom>
              <a:avLst/>
              <a:gdLst/>
              <a:ahLst/>
              <a:cxnLst/>
              <a:rect l="l" t="t" r="r" b="b"/>
              <a:pathLst>
                <a:path w="2019731" h="1007143">
                  <a:moveTo>
                    <a:pt x="0" y="0"/>
                  </a:moveTo>
                  <a:lnTo>
                    <a:pt x="2019731" y="0"/>
                  </a:lnTo>
                  <a:lnTo>
                    <a:pt x="2019731" y="1007143"/>
                  </a:lnTo>
                  <a:lnTo>
                    <a:pt x="0" y="1007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2019731" cy="1121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708824" y="319679"/>
            <a:ext cx="6547098" cy="3823996"/>
          </a:xfrm>
          <a:custGeom>
            <a:avLst/>
            <a:gdLst/>
            <a:ahLst/>
            <a:cxnLst/>
            <a:rect l="l" t="t" r="r" b="b"/>
            <a:pathLst>
              <a:path w="6547098" h="3823996">
                <a:moveTo>
                  <a:pt x="0" y="0"/>
                </a:moveTo>
                <a:lnTo>
                  <a:pt x="6547098" y="0"/>
                </a:lnTo>
                <a:lnTo>
                  <a:pt x="6547098" y="3823996"/>
                </a:lnTo>
                <a:lnTo>
                  <a:pt x="0" y="38239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328" b="-18328"/>
            </a:stretch>
          </a:blipFill>
        </p:spPr>
        <p:txBody>
          <a:bodyPr/>
          <a:lstStyle/>
          <a:p>
            <a:endParaRPr lang="fi-FI"/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90719"/>
              </p:ext>
            </p:extLst>
          </p:nvPr>
        </p:nvGraphicFramePr>
        <p:xfrm>
          <a:off x="2708824" y="4928507"/>
          <a:ext cx="4766236" cy="4610100"/>
        </p:xfrm>
        <a:graphic>
          <a:graphicData uri="http://schemas.openxmlformats.org/drawingml/2006/table">
            <a:tbl>
              <a:tblPr/>
              <a:tblGrid>
                <a:gridCol w="211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sym typeface="Raleway Bold"/>
                        </a:rPr>
                        <a:t>VUOSI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sym typeface="Raleway Bold"/>
                        </a:rPr>
                        <a:t>MÄÄRÄ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2022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sym typeface="Raleway Bold"/>
                        </a:rPr>
                        <a:t>53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2023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sym typeface="Raleway Bold"/>
                        </a:rPr>
                        <a:t>84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2024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sym typeface="Raleway Bold"/>
                        </a:rPr>
                        <a:t>103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2025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FFFFFF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112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0134600" y="1257300"/>
            <a:ext cx="7274174" cy="257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29292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Nuorten </a:t>
            </a:r>
            <a:r>
              <a:rPr lang="en-US" sz="5600" dirty="0" err="1">
                <a:solidFill>
                  <a:srgbClr val="29292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ulkomaan</a:t>
            </a:r>
            <a:r>
              <a:rPr lang="en-US" sz="5600" dirty="0">
                <a:solidFill>
                  <a:srgbClr val="29292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5600" dirty="0" err="1">
                <a:solidFill>
                  <a:srgbClr val="29292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kisastarttien</a:t>
            </a:r>
            <a:r>
              <a:rPr lang="en-US" sz="5600" dirty="0">
                <a:solidFill>
                  <a:srgbClr val="29292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5600" dirty="0" err="1">
                <a:solidFill>
                  <a:srgbClr val="29292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määrä</a:t>
            </a:r>
            <a:r>
              <a:rPr lang="en-US" sz="5600" dirty="0">
                <a:solidFill>
                  <a:srgbClr val="29292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  <a:p>
            <a:pPr algn="ctr">
              <a:lnSpc>
                <a:spcPts val="6720"/>
              </a:lnSpc>
            </a:pPr>
            <a:endParaRPr lang="en-US" sz="5600" dirty="0">
              <a:solidFill>
                <a:srgbClr val="292929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70D0D23-71B8-5038-2715-B4C7A1D2C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948" y="4891142"/>
            <a:ext cx="6662052" cy="39861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37366"/>
            <a:ext cx="3443786" cy="0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10855795" y="3723416"/>
            <a:ext cx="6868592" cy="5883287"/>
            <a:chOff x="0" y="0"/>
            <a:chExt cx="1625056" cy="13919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5056" cy="1391941"/>
            </a:xfrm>
            <a:custGeom>
              <a:avLst/>
              <a:gdLst/>
              <a:ahLst/>
              <a:cxnLst/>
              <a:rect l="l" t="t" r="r" b="b"/>
              <a:pathLst>
                <a:path w="1625056" h="1391941">
                  <a:moveTo>
                    <a:pt x="0" y="0"/>
                  </a:moveTo>
                  <a:lnTo>
                    <a:pt x="1625056" y="0"/>
                  </a:lnTo>
                  <a:lnTo>
                    <a:pt x="1625056" y="1391941"/>
                  </a:lnTo>
                  <a:lnTo>
                    <a:pt x="0" y="13919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1625056" cy="1468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031" y="1894616"/>
            <a:ext cx="5540778" cy="5846505"/>
            <a:chOff x="0" y="0"/>
            <a:chExt cx="812800" cy="8576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57648"/>
            </a:xfrm>
            <a:custGeom>
              <a:avLst/>
              <a:gdLst/>
              <a:ahLst/>
              <a:cxnLst/>
              <a:rect l="l" t="t" r="r" b="b"/>
              <a:pathLst>
                <a:path w="812800" h="857648">
                  <a:moveTo>
                    <a:pt x="32137" y="0"/>
                  </a:moveTo>
                  <a:lnTo>
                    <a:pt x="780663" y="0"/>
                  </a:lnTo>
                  <a:cubicBezTo>
                    <a:pt x="798412" y="0"/>
                    <a:pt x="812800" y="14388"/>
                    <a:pt x="812800" y="32137"/>
                  </a:cubicBezTo>
                  <a:lnTo>
                    <a:pt x="812800" y="825511"/>
                  </a:lnTo>
                  <a:cubicBezTo>
                    <a:pt x="812800" y="843260"/>
                    <a:pt x="798412" y="857648"/>
                    <a:pt x="780663" y="857648"/>
                  </a:cubicBezTo>
                  <a:lnTo>
                    <a:pt x="32137" y="857648"/>
                  </a:lnTo>
                  <a:cubicBezTo>
                    <a:pt x="14388" y="857648"/>
                    <a:pt x="0" y="843260"/>
                    <a:pt x="0" y="825511"/>
                  </a:cubicBezTo>
                  <a:lnTo>
                    <a:pt x="0" y="32137"/>
                  </a:lnTo>
                  <a:cubicBezTo>
                    <a:pt x="0" y="14388"/>
                    <a:pt x="14388" y="0"/>
                    <a:pt x="32137" y="0"/>
                  </a:cubicBezTo>
                  <a:close/>
                </a:path>
              </a:pathLst>
            </a:custGeom>
            <a:blipFill>
              <a:blip r:embed="rId2"/>
              <a:stretch>
                <a:fillRect t="-13180" b="-13180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64622" y="1857834"/>
            <a:ext cx="6398688" cy="5846505"/>
            <a:chOff x="0" y="0"/>
            <a:chExt cx="1513880" cy="13832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13880" cy="1383238"/>
            </a:xfrm>
            <a:custGeom>
              <a:avLst/>
              <a:gdLst/>
              <a:ahLst/>
              <a:cxnLst/>
              <a:rect l="l" t="t" r="r" b="b"/>
              <a:pathLst>
                <a:path w="1513880" h="1383238">
                  <a:moveTo>
                    <a:pt x="0" y="0"/>
                  </a:moveTo>
                  <a:lnTo>
                    <a:pt x="1513880" y="0"/>
                  </a:lnTo>
                  <a:lnTo>
                    <a:pt x="1513880" y="1383238"/>
                  </a:lnTo>
                  <a:lnTo>
                    <a:pt x="0" y="13832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513880" cy="1459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3360" y="95709"/>
            <a:ext cx="17381281" cy="1543050"/>
            <a:chOff x="0" y="0"/>
            <a:chExt cx="4577786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77786" cy="406400"/>
            </a:xfrm>
            <a:custGeom>
              <a:avLst/>
              <a:gdLst/>
              <a:ahLst/>
              <a:cxnLst/>
              <a:rect l="l" t="t" r="r" b="b"/>
              <a:pathLst>
                <a:path w="4577786" h="406400">
                  <a:moveTo>
                    <a:pt x="0" y="0"/>
                  </a:moveTo>
                  <a:lnTo>
                    <a:pt x="4577786" y="0"/>
                  </a:lnTo>
                  <a:lnTo>
                    <a:pt x="4577786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4577786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5864" y="7930059"/>
            <a:ext cx="2228850" cy="222885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6336" y="7964177"/>
            <a:ext cx="2287905" cy="2160613"/>
          </a:xfrm>
          <a:custGeom>
            <a:avLst/>
            <a:gdLst/>
            <a:ahLst/>
            <a:cxnLst/>
            <a:rect l="l" t="t" r="r" b="b"/>
            <a:pathLst>
              <a:path w="2287905" h="2160613">
                <a:moveTo>
                  <a:pt x="0" y="0"/>
                </a:moveTo>
                <a:lnTo>
                  <a:pt x="2287905" y="0"/>
                </a:lnTo>
                <a:lnTo>
                  <a:pt x="2287905" y="2160614"/>
                </a:lnTo>
                <a:lnTo>
                  <a:pt x="0" y="21606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8" name="TextBox 18"/>
          <p:cNvSpPr txBox="1"/>
          <p:nvPr/>
        </p:nvSpPr>
        <p:spPr>
          <a:xfrm>
            <a:off x="7675551" y="1885091"/>
            <a:ext cx="2039243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0"/>
              </a:lnSpc>
            </a:pPr>
            <a:r>
              <a:rPr lang="en-US" sz="12000" b="1">
                <a:solidFill>
                  <a:srgbClr val="3D58D1">
                    <a:alpha val="11765"/>
                  </a:srgbClr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163800" y="3855748"/>
            <a:ext cx="2462237" cy="1838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4400"/>
              </a:lnSpc>
              <a:spcBef>
                <a:spcPct val="0"/>
              </a:spcBef>
            </a:pPr>
            <a:r>
              <a:rPr lang="en-US" sz="12000" b="1" u="none" dirty="0">
                <a:solidFill>
                  <a:srgbClr val="3D58D1">
                    <a:alpha val="11765"/>
                  </a:srgbClr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22711" y="2494578"/>
            <a:ext cx="4261039" cy="796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Mika </a:t>
            </a:r>
            <a:r>
              <a:rPr lang="en-US" sz="48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Luoto</a:t>
            </a:r>
            <a:endParaRPr lang="en-US" sz="48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027892" y="3185162"/>
            <a:ext cx="5132993" cy="399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l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yhteispalkkaus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Suomen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Triathlonliitto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Turun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Seudun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Urheiluakatemia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ja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Olympiakomitea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339659" y="5300663"/>
            <a:ext cx="4964270" cy="384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Asiantuntijatoiminta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tulleeurheilijoille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TSUAn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kautta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Triathlonliitto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maksaa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osan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kuluista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l">
              <a:lnSpc>
                <a:spcPts val="5120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397189"/>
            <a:ext cx="16043751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4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Yhteistyö</a:t>
            </a:r>
            <a:r>
              <a:rPr lang="en-US" sz="44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Turun </a:t>
            </a:r>
            <a:r>
              <a:rPr lang="en-US" sz="44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Seudun</a:t>
            </a:r>
            <a:r>
              <a:rPr lang="en-US" sz="44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Urheiluakatemian</a:t>
            </a:r>
            <a:r>
              <a:rPr lang="en-US" sz="44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kanssa</a:t>
            </a:r>
            <a:endParaRPr lang="en-US" sz="44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endParaRPr lang="en-US" sz="48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83007" y="2107664"/>
            <a:ext cx="4529190" cy="0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6614048" y="8700158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>
            <a:off x="282994" y="1104429"/>
            <a:ext cx="8861006" cy="886100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6747" b="-16747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3007" y="401800"/>
            <a:ext cx="9058381" cy="1705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8"/>
              </a:lnSpc>
            </a:pPr>
            <a:r>
              <a:rPr lang="en-US" sz="5800" b="1" i="1" dirty="0" err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Valmennuskeskusksen</a:t>
            </a:r>
            <a:r>
              <a:rPr lang="en-US" sz="5800" b="1" i="1" dirty="0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5800" b="1" i="1" dirty="0" err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urheilijoita</a:t>
            </a:r>
            <a:endParaRPr lang="en-US" sz="5800" b="1" i="1" dirty="0">
              <a:solidFill>
                <a:srgbClr val="FFFFFF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53565" y="3194685"/>
            <a:ext cx="8224747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9"/>
              </a:lnSpc>
            </a:pPr>
            <a:endParaRPr/>
          </a:p>
          <a:p>
            <a:pPr marL="0" lvl="0" indent="0" algn="just">
              <a:lnSpc>
                <a:spcPts val="4409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9180320" y="2107664"/>
            <a:ext cx="8224747" cy="711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endParaRPr lang="en-US" sz="2699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Juniorisarjoista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kohti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aikuisten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sarjojen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menestystä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</a:p>
          <a:p>
            <a:pPr marL="1040128" lvl="2" indent="-291464">
              <a:lnSpc>
                <a:spcPts val="4319"/>
              </a:lnSpc>
              <a:buFont typeface="Arial"/>
              <a:buChar char="•"/>
            </a:pP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Filippa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Kokki</a:t>
            </a:r>
            <a:endParaRPr lang="en-US" sz="2699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40128" lvl="2" indent="-291464">
              <a:lnSpc>
                <a:spcPts val="4319"/>
              </a:lnSpc>
              <a:buFont typeface="Arial"/>
              <a:buChar char="•"/>
            </a:pP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Ellen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Frödjö</a:t>
            </a:r>
            <a:endParaRPr lang="en-US" sz="2699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65857" lvl="2" indent="-388619" algn="l">
              <a:lnSpc>
                <a:spcPts val="4319"/>
              </a:lnSpc>
              <a:buFont typeface="Arial"/>
              <a:buChar char="⚬"/>
            </a:pP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Max Walther</a:t>
            </a:r>
          </a:p>
          <a:p>
            <a:pPr marL="1165857" lvl="2" indent="-388619" algn="l">
              <a:lnSpc>
                <a:spcPts val="4319"/>
              </a:lnSpc>
              <a:buFont typeface="Arial"/>
              <a:buChar char="⚬"/>
            </a:pP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Rene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Vuorio</a:t>
            </a:r>
            <a:endParaRPr lang="en-US" sz="2699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65857" lvl="2" indent="-388619" algn="l">
              <a:lnSpc>
                <a:spcPts val="4319"/>
              </a:lnSpc>
              <a:buFont typeface="Arial"/>
              <a:buChar char="⚬"/>
            </a:pP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Pyry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Paloviita</a:t>
            </a:r>
            <a:endParaRPr lang="en-US" sz="2699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65857" lvl="2" indent="-388619" algn="l">
              <a:lnSpc>
                <a:spcPts val="4319"/>
              </a:lnSpc>
              <a:buFont typeface="Arial"/>
              <a:buChar char="⚬"/>
            </a:pPr>
            <a:endParaRPr lang="en-US" sz="2699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Julia Kekkonen,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paluu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kisoihin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vammojen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jälkeen</a:t>
            </a:r>
            <a:endParaRPr lang="en-US" sz="2699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Liina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Nuoranne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tavoitteena</a:t>
            </a:r>
            <a:r>
              <a:rPr lang="en-US" sz="2699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paralympialaiset</a:t>
            </a:r>
            <a:endParaRPr lang="en-US" sz="2699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65857" lvl="2" indent="-388619" algn="l">
              <a:lnSpc>
                <a:spcPts val="4319"/>
              </a:lnSpc>
              <a:buFont typeface="Arial"/>
              <a:buChar char="⚬"/>
            </a:pPr>
            <a:endParaRPr lang="en-US" sz="2699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83007" y="2107664"/>
            <a:ext cx="4529190" cy="0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6232717" y="8378540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>
            <a:off x="282994" y="1104429"/>
            <a:ext cx="8861006" cy="886100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5136" b="-2513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3007" y="401800"/>
            <a:ext cx="9058381" cy="1705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8"/>
              </a:lnSpc>
            </a:pPr>
            <a:r>
              <a:rPr lang="en-US" sz="5800" b="1" i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Valmennuskeskusksen urheilijoita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53565" y="3194685"/>
            <a:ext cx="8224747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9"/>
              </a:lnSpc>
            </a:pPr>
            <a:endParaRPr/>
          </a:p>
          <a:p>
            <a:pPr marL="0" lvl="0" indent="0" algn="just">
              <a:lnSpc>
                <a:spcPts val="4409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9319823" y="3108960"/>
            <a:ext cx="8224747" cy="5373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760"/>
              </a:lnSpc>
              <a:buFont typeface="Arial"/>
              <a:buChar char="•"/>
            </a:pP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Veikka</a:t>
            </a:r>
            <a:r>
              <a:rPr lang="en-US" sz="3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Sarén</a:t>
            </a:r>
            <a:endParaRPr lang="en-US" sz="36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7240" lvl="1" indent="-388620" algn="l">
              <a:lnSpc>
                <a:spcPts val="5760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Helena </a:t>
            </a: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Knaapi</a:t>
            </a:r>
            <a:endParaRPr lang="en-US" sz="36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7240" lvl="1" indent="-388620" algn="l">
              <a:lnSpc>
                <a:spcPts val="5760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Iida Reini</a:t>
            </a:r>
          </a:p>
          <a:p>
            <a:pPr marL="1554480" lvl="2" indent="-518160" algn="l">
              <a:lnSpc>
                <a:spcPts val="5760"/>
              </a:lnSpc>
              <a:buFont typeface="Arial"/>
              <a:buChar char="⚬"/>
            </a:pP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Nostivat</a:t>
            </a:r>
            <a:r>
              <a:rPr lang="en-US" sz="3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ranking-</a:t>
            </a: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sijoitustaan</a:t>
            </a:r>
            <a:r>
              <a:rPr lang="en-US" sz="3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vuonna</a:t>
            </a:r>
            <a:r>
              <a:rPr lang="en-US" sz="3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2025  </a:t>
            </a: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merkittävästi</a:t>
            </a:r>
            <a:endParaRPr lang="en-US" sz="36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Henrik </a:t>
            </a: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Goesch</a:t>
            </a:r>
            <a:endParaRPr lang="en-US" sz="36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65857" lvl="2" indent="-388619" algn="l">
              <a:lnSpc>
                <a:spcPts val="4319"/>
              </a:lnSpc>
              <a:buFont typeface="Arial"/>
              <a:buChar char="⚬"/>
            </a:pP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Huippukausi</a:t>
            </a:r>
            <a:r>
              <a:rPr lang="en-US" sz="3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2025 </a:t>
            </a: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pitkillä</a:t>
            </a:r>
            <a:r>
              <a:rPr lang="en-US" sz="3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matkoilla</a:t>
            </a:r>
            <a:endParaRPr lang="en-US" sz="36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8855" y="233362"/>
            <a:ext cx="1474058" cy="1439050"/>
          </a:xfrm>
          <a:custGeom>
            <a:avLst/>
            <a:gdLst/>
            <a:ahLst/>
            <a:cxnLst/>
            <a:rect l="l" t="t" r="r" b="b"/>
            <a:pathLst>
              <a:path w="1474058" h="1439050">
                <a:moveTo>
                  <a:pt x="0" y="0"/>
                </a:moveTo>
                <a:lnTo>
                  <a:pt x="1474059" y="0"/>
                </a:lnTo>
                <a:lnTo>
                  <a:pt x="1474059" y="1439050"/>
                </a:lnTo>
                <a:lnTo>
                  <a:pt x="0" y="1439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2118540" y="1063130"/>
            <a:ext cx="12385993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Triathlonliiton tuki urheilijoille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4615" y="2173640"/>
            <a:ext cx="15218916" cy="10421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endParaRPr dirty="0"/>
          </a:p>
          <a:p>
            <a:pPr algn="l">
              <a:lnSpc>
                <a:spcPts val="4689"/>
              </a:lnSpc>
            </a:pPr>
            <a:endParaRPr dirty="0"/>
          </a:p>
          <a:p>
            <a:pPr marL="723264" lvl="1" indent="-361632" algn="l">
              <a:lnSpc>
                <a:spcPts val="4689"/>
              </a:lnSpc>
              <a:buFont typeface="Arial"/>
              <a:buChar char="•"/>
            </a:pP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Valmentajien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palkkaus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(Mika &amp; Juuso),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päivittäisvalmennus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valmennuskeskuksessa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723264" lvl="1" indent="-361632" algn="l">
              <a:lnSpc>
                <a:spcPts val="4689"/>
              </a:lnSpc>
              <a:buFont typeface="Arial"/>
              <a:buChar char="•"/>
            </a:pP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Asiantuntijoiden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tuki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parhaille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urheilijoille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akatemian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kautta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723264" lvl="1" indent="-361632" algn="l">
              <a:lnSpc>
                <a:spcPts val="4689"/>
              </a:lnSpc>
              <a:buFont typeface="Arial"/>
              <a:buChar char="•"/>
            </a:pP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Yhteiset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leirit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kotimaassa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ja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ulkomailla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(6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leiriä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tänä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vuonna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).</a:t>
            </a:r>
          </a:p>
          <a:p>
            <a:pPr marL="723264" lvl="1" indent="-361632" algn="l">
              <a:lnSpc>
                <a:spcPts val="4689"/>
              </a:lnSpc>
              <a:buFont typeface="Arial"/>
              <a:buChar char="•"/>
            </a:pP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Yhdessä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tehtävät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kisamatkat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viime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kaudella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10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ulkomaan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kisamatkaa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joissa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valmentaja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on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ollut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mukana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).</a:t>
            </a:r>
          </a:p>
          <a:p>
            <a:pPr marL="723264" lvl="1" indent="-361632" algn="l">
              <a:lnSpc>
                <a:spcPts val="4689"/>
              </a:lnSpc>
              <a:buFont typeface="Arial"/>
              <a:buChar char="•"/>
            </a:pP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Kv-kisojen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osallistumismaksut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723264" lvl="1" indent="-361632" algn="l">
              <a:lnSpc>
                <a:spcPts val="4689"/>
              </a:lnSpc>
              <a:buFont typeface="Arial"/>
              <a:buChar char="•"/>
            </a:pP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Suomen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cupin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palkinnot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723264" lvl="1" indent="-361632" algn="l">
              <a:lnSpc>
                <a:spcPts val="4689"/>
              </a:lnSpc>
              <a:buFont typeface="Arial"/>
              <a:buChar char="•"/>
            </a:pP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Valmennusstipendit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parhaille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urheilijoille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kauden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päätteeksi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723264" lvl="1" indent="-361632" algn="l">
              <a:lnSpc>
                <a:spcPts val="4689"/>
              </a:lnSpc>
              <a:buFont typeface="Arial"/>
              <a:buChar char="•"/>
            </a:pP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Juniorityötä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tekevien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seurojen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ja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valmentajien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sparraus</a:t>
            </a:r>
            <a:r>
              <a:rPr lang="en-US" sz="334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4689"/>
              </a:lnSpc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409"/>
              </a:lnSpc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409"/>
              </a:lnSpc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409"/>
              </a:lnSpc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409"/>
              </a:lnSpc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>
              <a:lnSpc>
                <a:spcPts val="4409"/>
              </a:lnSpc>
              <a:spcBef>
                <a:spcPct val="0"/>
              </a:spcBef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8855" y="233362"/>
            <a:ext cx="1474058" cy="1439050"/>
          </a:xfrm>
          <a:custGeom>
            <a:avLst/>
            <a:gdLst/>
            <a:ahLst/>
            <a:cxnLst/>
            <a:rect l="l" t="t" r="r" b="b"/>
            <a:pathLst>
              <a:path w="1474058" h="1439050">
                <a:moveTo>
                  <a:pt x="0" y="0"/>
                </a:moveTo>
                <a:lnTo>
                  <a:pt x="1474059" y="0"/>
                </a:lnTo>
                <a:lnTo>
                  <a:pt x="1474059" y="1439050"/>
                </a:lnTo>
                <a:lnTo>
                  <a:pt x="0" y="1439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2743200" y="1138227"/>
            <a:ext cx="10742750" cy="1068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NOV </a:t>
            </a:r>
            <a:r>
              <a:rPr lang="en-US" sz="6399" b="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triathlonissa</a:t>
            </a:r>
            <a:endParaRPr lang="en-US" sz="6399" b="1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562746"/>
            <a:ext cx="15218916" cy="954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endParaRPr sz="2800" dirty="0">
              <a:latin typeface="Poppins" pitchFamily="2" charset="77"/>
              <a:cs typeface="Poppins" pitchFamily="2" charset="77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Triathlon on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luonteeltaan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myöhäisen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erikoistumisen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laji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Tästä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syystä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monet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aikuisiän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jo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saavuttaneet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urheilijamme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ovat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edelleen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lajissamme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nuoria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ja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vahvasti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kehitysvaiheessa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r>
              <a:rPr lang="en-US" sz="2400" b="0" i="0" dirty="0">
                <a:effectLst/>
                <a:latin typeface="Poppins" pitchFamily="2" charset="77"/>
                <a:cs typeface="Poppins" pitchFamily="2" charset="77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Lisäksi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Suomessa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on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vielä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suhteellisen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vähän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harrastajia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nuorten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sarjoissa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vaikka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 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määrät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ovatkin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viime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vuosina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kasvaneet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ja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taso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on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noussut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. </a:t>
            </a:r>
            <a:r>
              <a:rPr lang="en-US" sz="2400" b="0" i="0" dirty="0">
                <a:effectLst/>
                <a:latin typeface="Poppins" pitchFamily="2" charset="77"/>
                <a:cs typeface="Poppins" pitchFamily="2" charset="77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Tästä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johtuen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pyrimme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sekä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maajoukkueleirejä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pitäessämme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että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valmennuskeskuksen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päivittäisharjoittelussa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tarjoamaan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parhaille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juniori-ikäisille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nuorillemme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mahdollisuuden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harjoitella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aikuisten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maajoukkueeseen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kuuluvien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hieman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kokeneempien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urheilijoiden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kanssa-aina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kun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mahdollista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r>
              <a:rPr lang="en-US" sz="2400" b="0" i="0" dirty="0">
                <a:effectLst/>
                <a:latin typeface="Poppins" pitchFamily="2" charset="77"/>
                <a:cs typeface="Poppins" pitchFamily="2" charset="77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NOV-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palkkaus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olisi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lajimme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ja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valmennuskeskukseen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valittujen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urheilijoiden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kehityksen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kannalta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ensiarvoisen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tärkeää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. Se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mahdollistaa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parhaiden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nuorten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ja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aikuisten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yhteisharjoittelun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kotimaassa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 ja </a:t>
            </a: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leireillä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r>
              <a:rPr lang="en-US" sz="2400" b="0" i="0" dirty="0">
                <a:effectLst/>
                <a:latin typeface="Poppins" pitchFamily="2" charset="77"/>
                <a:cs typeface="Poppins" pitchFamily="2" charset="77"/>
              </a:rPr>
              <a:t>​</a:t>
            </a:r>
          </a:p>
          <a:p>
            <a:pPr algn="l">
              <a:lnSpc>
                <a:spcPts val="4409"/>
              </a:lnSpc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409"/>
              </a:lnSpc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409"/>
              </a:lnSpc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409"/>
              </a:lnSpc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>
              <a:lnSpc>
                <a:spcPts val="4409"/>
              </a:lnSpc>
              <a:spcBef>
                <a:spcPct val="0"/>
              </a:spcBef>
            </a:pPr>
            <a:endParaRPr lang="en-US" sz="334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1428" y="1713361"/>
            <a:ext cx="11455514" cy="7153972"/>
            <a:chOff x="0" y="0"/>
            <a:chExt cx="3017090" cy="18841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7090" cy="1884174"/>
            </a:xfrm>
            <a:custGeom>
              <a:avLst/>
              <a:gdLst/>
              <a:ahLst/>
              <a:cxnLst/>
              <a:rect l="l" t="t" r="r" b="b"/>
              <a:pathLst>
                <a:path w="3017090" h="1884174">
                  <a:moveTo>
                    <a:pt x="0" y="0"/>
                  </a:moveTo>
                  <a:lnTo>
                    <a:pt x="3017090" y="0"/>
                  </a:lnTo>
                  <a:lnTo>
                    <a:pt x="3017090" y="1884174"/>
                  </a:lnTo>
                  <a:lnTo>
                    <a:pt x="0" y="1884174"/>
                  </a:lnTo>
                  <a:close/>
                </a:path>
              </a:pathLst>
            </a:custGeom>
            <a:solidFill>
              <a:srgbClr val="3A5680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017090" cy="1960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25062" y="0"/>
            <a:ext cx="9606167" cy="11509667"/>
            <a:chOff x="0" y="0"/>
            <a:chExt cx="8585708" cy="102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85708" cy="10287000"/>
            </a:xfrm>
            <a:custGeom>
              <a:avLst/>
              <a:gdLst/>
              <a:ahLst/>
              <a:cxnLst/>
              <a:rect l="l" t="t" r="r" b="b"/>
              <a:pathLst>
                <a:path w="8585708" h="10287000">
                  <a:moveTo>
                    <a:pt x="8585708" y="762"/>
                  </a:moveTo>
                  <a:cubicBezTo>
                    <a:pt x="8581644" y="20447"/>
                    <a:pt x="8577961" y="40132"/>
                    <a:pt x="8573515" y="59690"/>
                  </a:cubicBezTo>
                  <a:cubicBezTo>
                    <a:pt x="8478139" y="485521"/>
                    <a:pt x="8382635" y="911225"/>
                    <a:pt x="8287258" y="1337056"/>
                  </a:cubicBezTo>
                  <a:cubicBezTo>
                    <a:pt x="8146288" y="1966722"/>
                    <a:pt x="8005699" y="2596388"/>
                    <a:pt x="7864601" y="3225927"/>
                  </a:cubicBezTo>
                  <a:cubicBezTo>
                    <a:pt x="7691247" y="3999103"/>
                    <a:pt x="7517384" y="4772152"/>
                    <a:pt x="7344028" y="5545328"/>
                  </a:cubicBezTo>
                  <a:cubicBezTo>
                    <a:pt x="7194676" y="6211443"/>
                    <a:pt x="7045578" y="6877558"/>
                    <a:pt x="6896353" y="7543800"/>
                  </a:cubicBezTo>
                  <a:cubicBezTo>
                    <a:pt x="6765289" y="8129016"/>
                    <a:pt x="6634480" y="8714105"/>
                    <a:pt x="6503162" y="9299194"/>
                  </a:cubicBezTo>
                  <a:cubicBezTo>
                    <a:pt x="6429375" y="9628251"/>
                    <a:pt x="6354953" y="9957181"/>
                    <a:pt x="6280785" y="10286238"/>
                  </a:cubicBezTo>
                  <a:cubicBezTo>
                    <a:pt x="4199382" y="10286238"/>
                    <a:pt x="2118106" y="10286111"/>
                    <a:pt x="36830" y="10287000"/>
                  </a:cubicBezTo>
                  <a:cubicBezTo>
                    <a:pt x="6731" y="10287000"/>
                    <a:pt x="0" y="10280269"/>
                    <a:pt x="0" y="10250043"/>
                  </a:cubicBezTo>
                  <a:cubicBezTo>
                    <a:pt x="762" y="6845681"/>
                    <a:pt x="762" y="3441319"/>
                    <a:pt x="0" y="36957"/>
                  </a:cubicBezTo>
                  <a:cubicBezTo>
                    <a:pt x="0" y="6731"/>
                    <a:pt x="6731" y="0"/>
                    <a:pt x="36830" y="0"/>
                  </a:cubicBezTo>
                  <a:cubicBezTo>
                    <a:pt x="2886456" y="762"/>
                    <a:pt x="5736082" y="762"/>
                    <a:pt x="8585708" y="762"/>
                  </a:cubicBezTo>
                  <a:close/>
                </a:path>
              </a:pathLst>
            </a:custGeom>
            <a:blipFill>
              <a:blip r:embed="rId2"/>
              <a:stretch>
                <a:fillRect l="-29204" r="-29204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 rot="-4604168">
            <a:off x="-323644" y="5034978"/>
            <a:ext cx="11053803" cy="0"/>
          </a:xfrm>
          <a:prstGeom prst="line">
            <a:avLst/>
          </a:prstGeom>
          <a:ln w="133350" cap="flat">
            <a:solidFill>
              <a:srgbClr val="EBF3F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AutoShape 8"/>
          <p:cNvSpPr/>
          <p:nvPr/>
        </p:nvSpPr>
        <p:spPr>
          <a:xfrm rot="-4604168">
            <a:off x="-2989576" y="5034978"/>
            <a:ext cx="11053803" cy="0"/>
          </a:xfrm>
          <a:prstGeom prst="line">
            <a:avLst/>
          </a:prstGeom>
          <a:ln w="133350" cap="flat">
            <a:solidFill>
              <a:srgbClr val="EBF3F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16552173" y="0"/>
            <a:ext cx="1734769" cy="1693568"/>
          </a:xfrm>
          <a:custGeom>
            <a:avLst/>
            <a:gdLst/>
            <a:ahLst/>
            <a:cxnLst/>
            <a:rect l="l" t="t" r="r" b="b"/>
            <a:pathLst>
              <a:path w="1734769" h="1693568">
                <a:moveTo>
                  <a:pt x="0" y="0"/>
                </a:moveTo>
                <a:lnTo>
                  <a:pt x="1734769" y="0"/>
                </a:lnTo>
                <a:lnTo>
                  <a:pt x="1734769" y="1693568"/>
                </a:lnTo>
                <a:lnTo>
                  <a:pt x="0" y="1693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7270532" y="8674828"/>
            <a:ext cx="1873468" cy="1828973"/>
          </a:xfrm>
          <a:custGeom>
            <a:avLst/>
            <a:gdLst/>
            <a:ahLst/>
            <a:cxnLst/>
            <a:rect l="l" t="t" r="r" b="b"/>
            <a:pathLst>
              <a:path w="1873468" h="1828973">
                <a:moveTo>
                  <a:pt x="0" y="0"/>
                </a:moveTo>
                <a:lnTo>
                  <a:pt x="1873468" y="0"/>
                </a:lnTo>
                <a:lnTo>
                  <a:pt x="1873468" y="1828973"/>
                </a:lnTo>
                <a:lnTo>
                  <a:pt x="0" y="1828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11" name="Group 11"/>
          <p:cNvGrpSpPr/>
          <p:nvPr/>
        </p:nvGrpSpPr>
        <p:grpSpPr>
          <a:xfrm>
            <a:off x="11016135" y="312698"/>
            <a:ext cx="3086100" cy="2941439"/>
            <a:chOff x="0" y="0"/>
            <a:chExt cx="812800" cy="774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A8F33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28600" y="190500"/>
              <a:ext cx="355600" cy="419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133297" y="3843500"/>
            <a:ext cx="9957161" cy="272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200" b="1" i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Huippu-urheilusuunnitelma 2025-2028</a:t>
            </a:r>
          </a:p>
          <a:p>
            <a:pPr algn="l">
              <a:lnSpc>
                <a:spcPts val="7280"/>
              </a:lnSpc>
            </a:pPr>
            <a:endParaRPr lang="en-US" sz="5200" b="1" i="1">
              <a:solidFill>
                <a:srgbClr val="FFFFFF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638418" y="5669109"/>
            <a:ext cx="10452040" cy="221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2025–2028: Potentiaalin lunastus – triathlonille pysyvä edustus olympialaisissa, paraolympialaisissa ja MM-tasolla.</a:t>
            </a:r>
          </a:p>
          <a:p>
            <a:pPr algn="ctr">
              <a:lnSpc>
                <a:spcPts val="4409"/>
              </a:lnSpc>
            </a:pPr>
            <a:endParaRPr lang="en-US" sz="3150" b="1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02615"/>
            <a:ext cx="18288000" cy="4419854"/>
            <a:chOff x="0" y="0"/>
            <a:chExt cx="4816593" cy="11640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64077"/>
            </a:xfrm>
            <a:custGeom>
              <a:avLst/>
              <a:gdLst/>
              <a:ahLst/>
              <a:cxnLst/>
              <a:rect l="l" t="t" r="r" b="b"/>
              <a:pathLst>
                <a:path w="4816592" h="1164077">
                  <a:moveTo>
                    <a:pt x="0" y="0"/>
                  </a:moveTo>
                  <a:lnTo>
                    <a:pt x="4816592" y="0"/>
                  </a:lnTo>
                  <a:lnTo>
                    <a:pt x="4816592" y="1164077"/>
                  </a:lnTo>
                  <a:lnTo>
                    <a:pt x="0" y="1164077"/>
                  </a:lnTo>
                  <a:close/>
                </a:path>
              </a:pathLst>
            </a:custGeom>
            <a:solidFill>
              <a:srgbClr val="092E6D">
                <a:alpha val="9804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816593" cy="1154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9770" y="3948995"/>
            <a:ext cx="1679065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1" i="1">
                <a:solidFill>
                  <a:srgbClr val="3A568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Strategia tulevalla olympiadilla - YHDESSÄ TEKEMINEN</a:t>
            </a:r>
          </a:p>
        </p:txBody>
      </p:sp>
      <p:sp>
        <p:nvSpPr>
          <p:cNvPr id="6" name="Freeform 6"/>
          <p:cNvSpPr/>
          <p:nvPr/>
        </p:nvSpPr>
        <p:spPr>
          <a:xfrm>
            <a:off x="16017018" y="188532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4" y="0"/>
                </a:lnTo>
                <a:lnTo>
                  <a:pt x="2055284" y="2006471"/>
                </a:lnTo>
                <a:lnTo>
                  <a:pt x="0" y="2006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619770" y="2940498"/>
            <a:ext cx="17668230" cy="764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endParaRPr dirty="0"/>
          </a:p>
          <a:p>
            <a:pPr algn="l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Yhdessä</a:t>
            </a:r>
            <a:r>
              <a:rPr lang="en-US" sz="3200" b="1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tekeminen</a:t>
            </a:r>
            <a:endParaRPr lang="en-US" sz="3200" b="1" dirty="0">
              <a:solidFill>
                <a:srgbClr val="FFFFFF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l">
              <a:lnSpc>
                <a:spcPts val="4480"/>
              </a:lnSpc>
            </a:pPr>
            <a:endParaRPr lang="en-US" sz="3200" b="1" dirty="0">
              <a:solidFill>
                <a:srgbClr val="FFFFFF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marL="539749" lvl="1" indent="-269875" algn="l">
              <a:lnSpc>
                <a:spcPct val="150000"/>
              </a:lnSpc>
              <a:buFont typeface="Arial"/>
              <a:buChar char="•"/>
            </a:pPr>
            <a:r>
              <a:rPr lang="en-US" sz="2499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Valmennuskeskuksen</a:t>
            </a:r>
            <a:r>
              <a:rPr lang="en-US" sz="2499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yhteistreenit</a:t>
            </a:r>
            <a:endParaRPr lang="en-US" sz="2499" dirty="0">
              <a:solidFill>
                <a:srgbClr val="FFFFFF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marL="1079499" lvl="2" indent="-359833" algn="l">
              <a:lnSpc>
                <a:spcPct val="150000"/>
              </a:lnSpc>
              <a:buAutoNum type="alphaLcPeriod"/>
            </a:pP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Treenejä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toteutetaan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ryhmässä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mutta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yksilöllisesti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Jopa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12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valmennettua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treeniä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viikossa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osittain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yhteistyössä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suunnistajien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ja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uimareiden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kanssa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  <a:p>
            <a:pPr marL="1079499" lvl="2" indent="-359833" algn="l">
              <a:lnSpc>
                <a:spcPct val="150000"/>
              </a:lnSpc>
              <a:buAutoNum type="alphaLcPeriod"/>
            </a:pP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Myös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muualla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asuvat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nuorten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maajoukkuetriathlonistit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voivat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osallistua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treeneihin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 Monet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urheilijoista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ovat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muuttanut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kauempaakin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opiskelemaan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ja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treenaamaan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Turkuun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  <a:p>
            <a:pPr marL="539749" lvl="1" indent="-269875" algn="l">
              <a:lnSpc>
                <a:spcPct val="150000"/>
              </a:lnSpc>
              <a:buFont typeface="Arial"/>
              <a:buChar char="•"/>
            </a:pPr>
            <a:r>
              <a:rPr lang="en-US" sz="2499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Maajoukkueleirit</a:t>
            </a:r>
            <a:r>
              <a:rPr lang="en-US" sz="2499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ulkomailla</a:t>
            </a:r>
            <a:r>
              <a:rPr lang="en-US" sz="2499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ja </a:t>
            </a:r>
            <a:r>
              <a:rPr lang="en-US" sz="2499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kotimaassa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-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jatketaan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yhteistyötä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Viron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maajoukkueen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kanssa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ja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tiivistetään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yhteistyötä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Pohjoismaiden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kanssa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  <a:p>
            <a:pPr marL="539749" lvl="1" indent="-269875" algn="l">
              <a:lnSpc>
                <a:spcPct val="150000"/>
              </a:lnSpc>
              <a:buFont typeface="Arial"/>
              <a:buChar char="•"/>
            </a:pPr>
            <a:r>
              <a:rPr lang="en-US" sz="2499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Yhteiset</a:t>
            </a:r>
            <a:r>
              <a:rPr lang="en-US" sz="2499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kv-kisamatkat</a:t>
            </a:r>
            <a:endParaRPr lang="en-US" sz="2499" dirty="0">
              <a:solidFill>
                <a:srgbClr val="FFFFFF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marL="539749" lvl="1" indent="-269875" algn="l">
              <a:lnSpc>
                <a:spcPct val="150000"/>
              </a:lnSpc>
              <a:buFont typeface="Arial"/>
              <a:buChar char="•"/>
            </a:pP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Panostus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myös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viestikisoihin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joista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on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tullut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tärkeä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kilpailumuoto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lyhyillä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matkoilla</a:t>
            </a:r>
            <a:r>
              <a:rPr lang="en-US" sz="24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63224" y="208869"/>
            <a:ext cx="13170440" cy="2006470"/>
            <a:chOff x="0" y="0"/>
            <a:chExt cx="3468758" cy="5284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68758" cy="528453"/>
            </a:xfrm>
            <a:custGeom>
              <a:avLst/>
              <a:gdLst/>
              <a:ahLst/>
              <a:cxnLst/>
              <a:rect l="l" t="t" r="r" b="b"/>
              <a:pathLst>
                <a:path w="3468758" h="528453">
                  <a:moveTo>
                    <a:pt x="0" y="0"/>
                  </a:moveTo>
                  <a:lnTo>
                    <a:pt x="3468758" y="0"/>
                  </a:lnTo>
                  <a:lnTo>
                    <a:pt x="3468758" y="528453"/>
                  </a:lnTo>
                  <a:lnTo>
                    <a:pt x="0" y="528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468758" cy="604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0" y="582485"/>
            <a:ext cx="15102080" cy="222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092E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Strategia tälle Olympiadille</a:t>
            </a:r>
          </a:p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endParaRPr lang="en-US" sz="6399" b="1">
              <a:solidFill>
                <a:srgbClr val="092E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042" y="266396"/>
            <a:ext cx="11955757" cy="1988269"/>
            <a:chOff x="0" y="0"/>
            <a:chExt cx="3148841" cy="5236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8841" cy="523659"/>
            </a:xfrm>
            <a:custGeom>
              <a:avLst/>
              <a:gdLst/>
              <a:ahLst/>
              <a:cxnLst/>
              <a:rect l="l" t="t" r="r" b="b"/>
              <a:pathLst>
                <a:path w="3148841" h="523659">
                  <a:moveTo>
                    <a:pt x="0" y="0"/>
                  </a:moveTo>
                  <a:lnTo>
                    <a:pt x="3148841" y="0"/>
                  </a:lnTo>
                  <a:lnTo>
                    <a:pt x="3148841" y="523659"/>
                  </a:lnTo>
                  <a:lnTo>
                    <a:pt x="0" y="523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148841" cy="599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812492" y="8365490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365088" y="891849"/>
            <a:ext cx="17282647" cy="1880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3"/>
              </a:lnSpc>
            </a:pPr>
            <a:r>
              <a:rPr lang="en-US" sz="6399" b="1" i="1">
                <a:solidFill>
                  <a:srgbClr val="092E6D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Strategia tälle Olympiadille</a:t>
            </a:r>
          </a:p>
          <a:p>
            <a:pPr algn="l">
              <a:lnSpc>
                <a:spcPts val="7423"/>
              </a:lnSpc>
            </a:pPr>
            <a:endParaRPr lang="en-US" sz="6399" b="1" i="1">
              <a:solidFill>
                <a:srgbClr val="092E6D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9481" y="2781137"/>
            <a:ext cx="17738519" cy="872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endParaRPr dirty="0"/>
          </a:p>
          <a:p>
            <a:pPr marL="604518" lvl="1" indent="-302259" algn="l">
              <a:lnSpc>
                <a:spcPct val="150000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Potentiaalisimpien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olympiatoivojen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kisamatkojen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tukeminen</a:t>
            </a:r>
            <a:endParaRPr lang="en-US" sz="2799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604518" lvl="1" indent="-302259" algn="l">
              <a:lnSpc>
                <a:spcPct val="150000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nykyistä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enemmän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  <a:p>
            <a:pPr marL="604518" lvl="1" indent="-302259" algn="l">
              <a:lnSpc>
                <a:spcPct val="150000"/>
              </a:lnSpc>
              <a:buFont typeface="Arial"/>
              <a:buChar char="•"/>
            </a:pPr>
            <a:r>
              <a:rPr lang="en-US" sz="2799" b="1" dirty="0" err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Korkeanpaikanharjoitusleirien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lisääminen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  <a:p>
            <a:pPr marL="604518" lvl="1" indent="-302259" algn="l">
              <a:lnSpc>
                <a:spcPct val="150000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Uintivalmennuksen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tehostaminen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uintivalmentaja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palkattu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treeneihin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).</a:t>
            </a:r>
          </a:p>
          <a:p>
            <a:pPr marL="604518" lvl="1" indent="-302259" algn="l">
              <a:lnSpc>
                <a:spcPct val="150000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Valmentajakoulutuksen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tehostaminen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</a:t>
            </a:r>
          </a:p>
          <a:p>
            <a:pPr marL="1209036" lvl="2" indent="-403012" algn="l">
              <a:lnSpc>
                <a:spcPct val="150000"/>
              </a:lnSpc>
              <a:buFont typeface="Arial"/>
              <a:buChar char="⚬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Omien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koulutusten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lisäksi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järjestettiin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syksyllä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2024 ja 2025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Pajulahdessa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World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Triathlonin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valmentajakoulutus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Tähtäimessä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tulevien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huippuvalmentajien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löytäminen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  <a:p>
            <a:pPr marL="604518" lvl="1" indent="-302259" algn="l">
              <a:lnSpc>
                <a:spcPct val="150000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Mentorointi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</a:t>
            </a:r>
          </a:p>
          <a:p>
            <a:pPr marL="1209036" lvl="2" indent="-403012" algn="l">
              <a:lnSpc>
                <a:spcPct val="150000"/>
              </a:lnSpc>
              <a:buFont typeface="Arial"/>
              <a:buChar char="⚬"/>
            </a:pP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Nuorten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valmennusta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tekeville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seuroille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ja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valmentajille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on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tarjottu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mentorointia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ja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aiemmin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Nyt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aloitetaan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myös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kv-kisoihin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tähtäävien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valmentajien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mentorointi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  <a:p>
            <a:pPr marL="604518" lvl="1" indent="-302259" algn="l">
              <a:lnSpc>
                <a:spcPct val="150000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Kansainvälinen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yhteistyö</a:t>
            </a:r>
            <a:r>
              <a:rPr lang="en-US" sz="27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ja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vierailut</a:t>
            </a:r>
            <a:endParaRPr lang="en-US" sz="2799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2940"/>
              </a:lnSpc>
            </a:pPr>
            <a:endParaRPr lang="en-US" sz="2799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2940"/>
              </a:lnSpc>
            </a:pPr>
            <a:endParaRPr lang="en-US" sz="2799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ctr">
              <a:lnSpc>
                <a:spcPts val="4476"/>
              </a:lnSpc>
            </a:pPr>
            <a:endParaRPr lang="en-US" sz="2799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4979194" y="266396"/>
            <a:ext cx="2668540" cy="26685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945" r="-294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905448"/>
            <a:chOff x="0" y="0"/>
            <a:chExt cx="4816593" cy="7652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65221"/>
            </a:xfrm>
            <a:custGeom>
              <a:avLst/>
              <a:gdLst/>
              <a:ahLst/>
              <a:cxnLst/>
              <a:rect l="l" t="t" r="r" b="b"/>
              <a:pathLst>
                <a:path w="4816592" h="765221">
                  <a:moveTo>
                    <a:pt x="0" y="0"/>
                  </a:moveTo>
                  <a:lnTo>
                    <a:pt x="4816592" y="0"/>
                  </a:lnTo>
                  <a:lnTo>
                    <a:pt x="4816592" y="765221"/>
                  </a:lnTo>
                  <a:lnTo>
                    <a:pt x="0" y="765221"/>
                  </a:lnTo>
                  <a:close/>
                </a:path>
              </a:pathLst>
            </a:custGeom>
            <a:solidFill>
              <a:srgbClr val="3A5680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841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44545" y="203677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1"/>
                </a:lnTo>
                <a:lnTo>
                  <a:pt x="0" y="20064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6" name="Group 6"/>
          <p:cNvGrpSpPr/>
          <p:nvPr/>
        </p:nvGrpSpPr>
        <p:grpSpPr>
          <a:xfrm>
            <a:off x="11030571" y="1744377"/>
            <a:ext cx="7069257" cy="8229600"/>
            <a:chOff x="0" y="0"/>
            <a:chExt cx="6197600" cy="72148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97600" cy="7214870"/>
            </a:xfrm>
            <a:custGeom>
              <a:avLst/>
              <a:gdLst/>
              <a:ahLst/>
              <a:cxnLst/>
              <a:rect l="l" t="t" r="r" b="b"/>
              <a:pathLst>
                <a:path w="6197600" h="7214870">
                  <a:moveTo>
                    <a:pt x="4996180" y="7214870"/>
                  </a:moveTo>
                  <a:lnTo>
                    <a:pt x="3949700" y="7012940"/>
                  </a:lnTo>
                  <a:lnTo>
                    <a:pt x="1168400" y="7012940"/>
                  </a:lnTo>
                  <a:lnTo>
                    <a:pt x="1168400" y="6455410"/>
                  </a:lnTo>
                  <a:lnTo>
                    <a:pt x="965200" y="6487160"/>
                  </a:lnTo>
                  <a:lnTo>
                    <a:pt x="0" y="210820"/>
                  </a:lnTo>
                  <a:lnTo>
                    <a:pt x="1371600" y="0"/>
                  </a:lnTo>
                  <a:lnTo>
                    <a:pt x="1441450" y="453390"/>
                  </a:lnTo>
                  <a:lnTo>
                    <a:pt x="4424680" y="453390"/>
                  </a:lnTo>
                  <a:lnTo>
                    <a:pt x="4424680" y="2851150"/>
                  </a:lnTo>
                  <a:lnTo>
                    <a:pt x="4836160" y="717550"/>
                  </a:lnTo>
                  <a:lnTo>
                    <a:pt x="6197600" y="980440"/>
                  </a:lnTo>
                  <a:lnTo>
                    <a:pt x="4996180" y="7214870"/>
                  </a:lnTo>
                  <a:close/>
                </a:path>
              </a:pathLst>
            </a:custGeom>
            <a:blipFill>
              <a:blip r:embed="rId5"/>
              <a:stretch>
                <a:fillRect l="-37469" r="-3746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8" name="Freeform 8"/>
          <p:cNvSpPr/>
          <p:nvPr/>
        </p:nvSpPr>
        <p:spPr>
          <a:xfrm>
            <a:off x="195600" y="8169196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9" name="Group 9"/>
          <p:cNvGrpSpPr/>
          <p:nvPr/>
        </p:nvGrpSpPr>
        <p:grpSpPr>
          <a:xfrm>
            <a:off x="0" y="3114778"/>
            <a:ext cx="6000451" cy="6859199"/>
            <a:chOff x="0" y="0"/>
            <a:chExt cx="1692873" cy="19351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2873" cy="1935147"/>
            </a:xfrm>
            <a:custGeom>
              <a:avLst/>
              <a:gdLst/>
              <a:ahLst/>
              <a:cxnLst/>
              <a:rect l="l" t="t" r="r" b="b"/>
              <a:pathLst>
                <a:path w="1692873" h="1935147">
                  <a:moveTo>
                    <a:pt x="0" y="0"/>
                  </a:moveTo>
                  <a:lnTo>
                    <a:pt x="1692873" y="0"/>
                  </a:lnTo>
                  <a:lnTo>
                    <a:pt x="1692873" y="1935147"/>
                  </a:lnTo>
                  <a:lnTo>
                    <a:pt x="0" y="19351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692873" cy="2011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5600" y="3067277"/>
            <a:ext cx="5595301" cy="1209294"/>
            <a:chOff x="0" y="0"/>
            <a:chExt cx="1578570" cy="3411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8570" cy="341171"/>
            </a:xfrm>
            <a:custGeom>
              <a:avLst/>
              <a:gdLst/>
              <a:ahLst/>
              <a:cxnLst/>
              <a:rect l="l" t="t" r="r" b="b"/>
              <a:pathLst>
                <a:path w="1578570" h="341171">
                  <a:moveTo>
                    <a:pt x="0" y="0"/>
                  </a:moveTo>
                  <a:lnTo>
                    <a:pt x="1578570" y="0"/>
                  </a:lnTo>
                  <a:lnTo>
                    <a:pt x="1578570" y="341171"/>
                  </a:lnTo>
                  <a:lnTo>
                    <a:pt x="0" y="341171"/>
                  </a:lnTo>
                  <a:close/>
                </a:path>
              </a:pathLst>
            </a:custGeom>
            <a:solidFill>
              <a:srgbClr val="3A5680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23825"/>
              <a:ext cx="1578570" cy="464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000" b="1" spc="669" dirty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VALMENNUSKESKUS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30905" y="3326398"/>
            <a:ext cx="3569212" cy="3443205"/>
            <a:chOff x="0" y="0"/>
            <a:chExt cx="1006961" cy="9714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6961" cy="971412"/>
            </a:xfrm>
            <a:custGeom>
              <a:avLst/>
              <a:gdLst/>
              <a:ahLst/>
              <a:cxnLst/>
              <a:rect l="l" t="t" r="r" b="b"/>
              <a:pathLst>
                <a:path w="1006961" h="971412">
                  <a:moveTo>
                    <a:pt x="0" y="0"/>
                  </a:moveTo>
                  <a:lnTo>
                    <a:pt x="1006961" y="0"/>
                  </a:lnTo>
                  <a:lnTo>
                    <a:pt x="1006961" y="971412"/>
                  </a:lnTo>
                  <a:lnTo>
                    <a:pt x="0" y="971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006961" cy="1047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928316" y="3067277"/>
            <a:ext cx="4857047" cy="1209294"/>
            <a:chOff x="0" y="0"/>
            <a:chExt cx="1370291" cy="34117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70291" cy="341171"/>
            </a:xfrm>
            <a:custGeom>
              <a:avLst/>
              <a:gdLst/>
              <a:ahLst/>
              <a:cxnLst/>
              <a:rect l="l" t="t" r="r" b="b"/>
              <a:pathLst>
                <a:path w="1370291" h="341171">
                  <a:moveTo>
                    <a:pt x="0" y="0"/>
                  </a:moveTo>
                  <a:lnTo>
                    <a:pt x="1370291" y="0"/>
                  </a:lnTo>
                  <a:lnTo>
                    <a:pt x="1370291" y="341171"/>
                  </a:lnTo>
                  <a:lnTo>
                    <a:pt x="0" y="341171"/>
                  </a:lnTo>
                  <a:close/>
                </a:path>
              </a:pathLst>
            </a:custGeom>
            <a:solidFill>
              <a:srgbClr val="3A5680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33350"/>
              <a:ext cx="1370291" cy="47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3200" b="1" spc="713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PARATRIATHLON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5600" y="4452819"/>
            <a:ext cx="5487509" cy="564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739"/>
              </a:lnSpc>
              <a:buFont typeface="Arial"/>
              <a:buChar char="•"/>
            </a:pPr>
            <a:r>
              <a:rPr lang="en-US" sz="2199" b="1" dirty="0" err="1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Triathlonin</a:t>
            </a:r>
            <a:r>
              <a:rPr lang="en-US" sz="2199" b="1" dirty="0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199" b="1" dirty="0" err="1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valmennuskeskus</a:t>
            </a:r>
            <a:r>
              <a:rPr lang="en-US" sz="2199" b="1" dirty="0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199" b="1" dirty="0" err="1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käynnistettiin</a:t>
            </a:r>
            <a:r>
              <a:rPr lang="en-US" sz="2199" b="1" dirty="0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 4 </a:t>
            </a:r>
            <a:r>
              <a:rPr lang="en-US" sz="2199" b="1" dirty="0" err="1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vuotta</a:t>
            </a:r>
            <a:r>
              <a:rPr lang="en-US" sz="2199" b="1" dirty="0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199" b="1" dirty="0" err="1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sittenTurkuun</a:t>
            </a:r>
            <a:r>
              <a:rPr lang="en-US" sz="2199" b="1" dirty="0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. Se on </a:t>
            </a:r>
            <a:r>
              <a:rPr lang="en-US" sz="2199" b="1" dirty="0" err="1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vakiinnuttanut</a:t>
            </a:r>
            <a:r>
              <a:rPr lang="en-US" sz="2199" b="1" dirty="0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199" b="1" dirty="0" err="1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paikkansa</a:t>
            </a:r>
            <a:r>
              <a:rPr lang="en-US" sz="2199" b="1" dirty="0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199" b="1" dirty="0" err="1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todella</a:t>
            </a:r>
            <a:r>
              <a:rPr lang="en-US" sz="2199" b="1" dirty="0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199" b="1" dirty="0" err="1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hyvin</a:t>
            </a:r>
            <a:r>
              <a:rPr lang="en-US" sz="2199" b="1" dirty="0">
                <a:solidFill>
                  <a:srgbClr val="292929">
                    <a:alpha val="75686"/>
                  </a:srgbClr>
                </a:solidFill>
                <a:latin typeface="Raleway Bold"/>
                <a:ea typeface="Raleway Bold"/>
                <a:cs typeface="Raleway Bold"/>
                <a:sym typeface="Raleway Bold"/>
              </a:rPr>
              <a:t>,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sillä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tällä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hetkellä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siellä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treenaavat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jo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lähes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kaikki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parhaat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tulevaisuuden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triathlonistit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</a:p>
          <a:p>
            <a:pPr marL="474979" lvl="1" indent="-237490" algn="l">
              <a:lnSpc>
                <a:spcPts val="3739"/>
              </a:lnSpc>
              <a:buFont typeface="Arial"/>
              <a:buChar char="•"/>
            </a:pP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Samalla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valmennuskeskus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palvelee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myös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muualla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asuvia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triathlonisteja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Turun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leiripäivien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viikonloppuleirien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99" dirty="0" err="1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kautta</a:t>
            </a: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algn="l">
              <a:lnSpc>
                <a:spcPts val="3739"/>
              </a:lnSpc>
            </a:pPr>
            <a:r>
              <a:rPr lang="en-US" sz="2199" dirty="0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algn="l">
              <a:lnSpc>
                <a:spcPts val="3739"/>
              </a:lnSpc>
            </a:pPr>
            <a:endParaRPr lang="en-US" sz="2199" dirty="0">
              <a:solidFill>
                <a:srgbClr val="292929">
                  <a:alpha val="75686"/>
                </a:srgb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000451" y="4389146"/>
            <a:ext cx="4818109" cy="4646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739"/>
              </a:lnSpc>
              <a:buFont typeface="Arial"/>
              <a:buChar char="•"/>
            </a:pPr>
            <a:r>
              <a:rPr lang="en-US" sz="2199">
                <a:solidFill>
                  <a:srgbClr val="292929">
                    <a:alpha val="75686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Paratriathlonissa meillä on nuori urheilija, joka tavoittelee paikkaa paralympialaisiin. Paratriathlonistien harjoittelu on kiinteä osa valmennuskeskuksen toimintaa ja toteutuu saumattomasti muun huippu-urheilutoiminnan rinnalla.</a:t>
            </a:r>
          </a:p>
          <a:p>
            <a:pPr algn="l">
              <a:lnSpc>
                <a:spcPts val="3739"/>
              </a:lnSpc>
            </a:pPr>
            <a:endParaRPr lang="en-US" sz="2199">
              <a:solidFill>
                <a:srgbClr val="292929">
                  <a:alpha val="75686"/>
                </a:srgb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739"/>
              </a:lnSpc>
            </a:pPr>
            <a:endParaRPr lang="en-US" sz="2199">
              <a:solidFill>
                <a:srgbClr val="292929">
                  <a:alpha val="75686"/>
                </a:srgb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67125" y="362267"/>
            <a:ext cx="12684919" cy="115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Perusta</a:t>
            </a:r>
            <a:r>
              <a:rPr lang="en-US" sz="6399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on </a:t>
            </a:r>
            <a:r>
              <a:rPr lang="en-US" sz="6399" b="1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luotu</a:t>
            </a:r>
            <a:r>
              <a:rPr lang="en-US" sz="6399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39808"/>
            <a:ext cx="6110480" cy="0"/>
          </a:xfrm>
          <a:prstGeom prst="line">
            <a:avLst/>
          </a:prstGeom>
          <a:ln w="66675" cap="flat">
            <a:solidFill>
              <a:srgbClr val="3D58D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058" y="0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4" y="0"/>
                </a:lnTo>
                <a:lnTo>
                  <a:pt x="2055284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8980025" y="7440359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028700" y="2614930"/>
            <a:ext cx="760979" cy="861191"/>
          </a:xfrm>
          <a:custGeom>
            <a:avLst/>
            <a:gdLst/>
            <a:ahLst/>
            <a:cxnLst/>
            <a:rect l="l" t="t" r="r" b="b"/>
            <a:pathLst>
              <a:path w="760979" h="861191">
                <a:moveTo>
                  <a:pt x="0" y="0"/>
                </a:moveTo>
                <a:lnTo>
                  <a:pt x="760979" y="0"/>
                </a:lnTo>
                <a:lnTo>
                  <a:pt x="760979" y="861190"/>
                </a:lnTo>
                <a:lnTo>
                  <a:pt x="0" y="861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012455" y="4282309"/>
            <a:ext cx="777224" cy="861191"/>
          </a:xfrm>
          <a:custGeom>
            <a:avLst/>
            <a:gdLst/>
            <a:ahLst/>
            <a:cxnLst/>
            <a:rect l="l" t="t" r="r" b="b"/>
            <a:pathLst>
              <a:path w="777224" h="861191">
                <a:moveTo>
                  <a:pt x="0" y="0"/>
                </a:moveTo>
                <a:lnTo>
                  <a:pt x="777224" y="0"/>
                </a:lnTo>
                <a:lnTo>
                  <a:pt x="777224" y="861191"/>
                </a:lnTo>
                <a:lnTo>
                  <a:pt x="0" y="8611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 rot="2814194">
            <a:off x="855740" y="8794557"/>
            <a:ext cx="1204188" cy="559947"/>
          </a:xfrm>
          <a:custGeom>
            <a:avLst/>
            <a:gdLst/>
            <a:ahLst/>
            <a:cxnLst/>
            <a:rect l="l" t="t" r="r" b="b"/>
            <a:pathLst>
              <a:path w="1204188" h="559947">
                <a:moveTo>
                  <a:pt x="0" y="0"/>
                </a:moveTo>
                <a:lnTo>
                  <a:pt x="1204188" y="0"/>
                </a:lnTo>
                <a:lnTo>
                  <a:pt x="1204188" y="559947"/>
                </a:lnTo>
                <a:lnTo>
                  <a:pt x="0" y="559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662168" y="5766295"/>
            <a:ext cx="1127511" cy="665231"/>
          </a:xfrm>
          <a:custGeom>
            <a:avLst/>
            <a:gdLst/>
            <a:ahLst/>
            <a:cxnLst/>
            <a:rect l="l" t="t" r="r" b="b"/>
            <a:pathLst>
              <a:path w="1127511" h="665231">
                <a:moveTo>
                  <a:pt x="0" y="0"/>
                </a:moveTo>
                <a:lnTo>
                  <a:pt x="1127511" y="0"/>
                </a:lnTo>
                <a:lnTo>
                  <a:pt x="1127511" y="665232"/>
                </a:lnTo>
                <a:lnTo>
                  <a:pt x="0" y="6652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666884" y="6891100"/>
            <a:ext cx="1127511" cy="1014760"/>
          </a:xfrm>
          <a:custGeom>
            <a:avLst/>
            <a:gdLst/>
            <a:ahLst/>
            <a:cxnLst/>
            <a:rect l="l" t="t" r="r" b="b"/>
            <a:pathLst>
              <a:path w="1127511" h="1014760">
                <a:moveTo>
                  <a:pt x="0" y="0"/>
                </a:moveTo>
                <a:lnTo>
                  <a:pt x="1127511" y="0"/>
                </a:lnTo>
                <a:lnTo>
                  <a:pt x="1127511" y="1014760"/>
                </a:lnTo>
                <a:lnTo>
                  <a:pt x="0" y="1014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215968" y="394160"/>
            <a:ext cx="4593578" cy="9311307"/>
            <a:chOff x="0" y="0"/>
            <a:chExt cx="9398000" cy="19050000"/>
          </a:xfrm>
        </p:grpSpPr>
        <p:sp>
          <p:nvSpPr>
            <p:cNvPr id="11" name="Freeform 11"/>
            <p:cNvSpPr/>
            <p:nvPr/>
          </p:nvSpPr>
          <p:spPr>
            <a:xfrm>
              <a:off x="401955" y="301498"/>
              <a:ext cx="8566912" cy="18446877"/>
            </a:xfrm>
            <a:custGeom>
              <a:avLst/>
              <a:gdLst/>
              <a:ahLst/>
              <a:cxnLst/>
              <a:rect l="l" t="t" r="r" b="b"/>
              <a:pathLst>
                <a:path w="8566912" h="18446877">
                  <a:moveTo>
                    <a:pt x="7456551" y="18446877"/>
                  </a:moveTo>
                  <a:lnTo>
                    <a:pt x="1125220" y="18446877"/>
                  </a:lnTo>
                  <a:cubicBezTo>
                    <a:pt x="503809" y="18446877"/>
                    <a:pt x="0" y="17943067"/>
                    <a:pt x="0" y="17321657"/>
                  </a:cubicBezTo>
                  <a:lnTo>
                    <a:pt x="0" y="1085342"/>
                  </a:lnTo>
                  <a:cubicBezTo>
                    <a:pt x="0" y="485902"/>
                    <a:pt x="485902" y="0"/>
                    <a:pt x="1085342" y="0"/>
                  </a:cubicBezTo>
                  <a:lnTo>
                    <a:pt x="7504811" y="0"/>
                  </a:lnTo>
                  <a:cubicBezTo>
                    <a:pt x="8091424" y="0"/>
                    <a:pt x="8566912" y="475488"/>
                    <a:pt x="8566912" y="1062101"/>
                  </a:cubicBezTo>
                  <a:lnTo>
                    <a:pt x="8566912" y="17336515"/>
                  </a:lnTo>
                  <a:cubicBezTo>
                    <a:pt x="8566912" y="17949672"/>
                    <a:pt x="8069707" y="18446877"/>
                    <a:pt x="7456551" y="18446877"/>
                  </a:cubicBezTo>
                  <a:close/>
                </a:path>
              </a:pathLst>
            </a:custGeom>
            <a:blipFill>
              <a:blip r:embed="rId14"/>
              <a:stretch>
                <a:fillRect l="-48658" r="-48658"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9398000" cy="19050000"/>
            </a:xfrm>
            <a:custGeom>
              <a:avLst/>
              <a:gdLst/>
              <a:ahLst/>
              <a:cxnLst/>
              <a:rect l="l" t="t" r="r" b="b"/>
              <a:pathLst>
                <a:path w="9398000" h="19050000">
                  <a:moveTo>
                    <a:pt x="93980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9398000" y="0"/>
                  </a:lnTo>
                  <a:lnTo>
                    <a:pt x="9398000" y="19050000"/>
                  </a:lnTo>
                  <a:close/>
                </a:path>
              </a:pathLst>
            </a:custGeom>
            <a:blipFill>
              <a:blip r:embed="rId15"/>
              <a:stretch>
                <a:fillRect l="-42" r="-42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01729" y="682495"/>
            <a:ext cx="765726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3"/>
              </a:lnSpc>
            </a:pPr>
            <a:r>
              <a:rPr lang="en-US" sz="7027" b="1" i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lisäksi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73641" y="2614930"/>
            <a:ext cx="769415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/>
          </a:p>
          <a:p>
            <a:pPr algn="l">
              <a:lnSpc>
                <a:spcPts val="2520"/>
              </a:lnSpc>
            </a:pPr>
            <a:r>
              <a:rPr lang="en-US" sz="2100" b="1" spc="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100" b="1" spc="10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56342" y="4201395"/>
            <a:ext cx="7517715" cy="4167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AIKUISISSA JA U23-SARJOISSA ON USEITA URHEILIJOITA, JOTKA KISAAVAT HYVÄLLÄ KANSAINVÄLISELLÄ TASOLLA JA TAVOITTELEVAT OLYMPIAPAIKKAA VUODEN 2028 OLYMPIALAISIIN.</a:t>
            </a:r>
          </a:p>
          <a:p>
            <a:pPr algn="l">
              <a:lnSpc>
                <a:spcPts val="2520"/>
              </a:lnSpc>
            </a:pPr>
            <a:r>
              <a:rPr lang="en-US" sz="2100" spc="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520"/>
              </a:lnSpc>
            </a:pPr>
            <a:r>
              <a:rPr lang="en-US" sz="2100" spc="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VUOSITTAINEN EDUSTUS OLYMPIAMATKAN MM-KISOISSA U23-SARJASSA VIIME VUOSINA.</a:t>
            </a:r>
          </a:p>
          <a:p>
            <a:pPr algn="l">
              <a:lnSpc>
                <a:spcPts val="2520"/>
              </a:lnSpc>
            </a:pPr>
            <a:r>
              <a:rPr lang="en-US" sz="2100" spc="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520"/>
              </a:lnSpc>
            </a:pPr>
            <a:r>
              <a:rPr lang="en-US" sz="2100" spc="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SEKÄ AIKUISTEN ETTÄ NUORTEN ARVOKISOIHIN ON SAATU VIIME VUOSINA HYVÄT VIESTIJOUKKUEET.</a:t>
            </a:r>
          </a:p>
          <a:p>
            <a:pPr algn="l">
              <a:lnSpc>
                <a:spcPts val="2520"/>
              </a:lnSpc>
            </a:pPr>
            <a:endParaRPr lang="en-US" sz="2100" spc="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100" spc="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073641" y="8424862"/>
            <a:ext cx="6685348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PITKILLÄ MATKOILLA MEILLÄ ON USEITA PRO-URHEILIJOITA, JOTKA TAVOITTELEVAT MENESTYSTÄ KV-KISOISSA</a:t>
            </a:r>
          </a:p>
          <a:p>
            <a:pPr algn="l">
              <a:lnSpc>
                <a:spcPts val="2520"/>
              </a:lnSpc>
            </a:pPr>
            <a:endParaRPr lang="en-US" sz="2100" spc="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100" spc="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68120" y="2519680"/>
            <a:ext cx="7694157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NUORTEN MAAJOUKKUELAISET OVAT OPPINEET KISAAMAAN KANSAINVÄLISISSÄ KILPAILUISSA.MUKAN USEITA EM-KISOJEN FINALISTEJA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0B3B51-9622-473B-50D0-F6FB0F6FA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594F146-E95E-F1C8-C7B9-6E66A38B1E14}"/>
              </a:ext>
            </a:extLst>
          </p:cNvPr>
          <p:cNvSpPr/>
          <p:nvPr/>
        </p:nvSpPr>
        <p:spPr>
          <a:xfrm>
            <a:off x="1028700" y="2039808"/>
            <a:ext cx="6110480" cy="0"/>
          </a:xfrm>
          <a:prstGeom prst="line">
            <a:avLst/>
          </a:prstGeom>
          <a:ln w="66675" cap="flat">
            <a:solidFill>
              <a:srgbClr val="3D58D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C78939A-FC5A-8CED-664F-E105EF2FB620}"/>
              </a:ext>
            </a:extLst>
          </p:cNvPr>
          <p:cNvSpPr/>
          <p:nvPr/>
        </p:nvSpPr>
        <p:spPr>
          <a:xfrm>
            <a:off x="1058" y="0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4" y="0"/>
                </a:lnTo>
                <a:lnTo>
                  <a:pt x="2055284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C3D0EB3-1FD6-9FD7-01CF-660B433890DF}"/>
              </a:ext>
            </a:extLst>
          </p:cNvPr>
          <p:cNvSpPr/>
          <p:nvPr/>
        </p:nvSpPr>
        <p:spPr>
          <a:xfrm>
            <a:off x="8980025" y="7440359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2FC27F03-308F-AC29-BEB4-F71CE631FF5B}"/>
              </a:ext>
            </a:extLst>
          </p:cNvPr>
          <p:cNvSpPr txBox="1"/>
          <p:nvPr/>
        </p:nvSpPr>
        <p:spPr>
          <a:xfrm>
            <a:off x="1101728" y="682495"/>
            <a:ext cx="1169987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33"/>
              </a:lnSpc>
            </a:pPr>
            <a:r>
              <a:rPr lang="en-US" sz="7027" b="1" i="1" dirty="0" err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Vuoden</a:t>
            </a:r>
            <a:r>
              <a:rPr lang="en-US" sz="7027" b="1" i="1" dirty="0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2026 </a:t>
            </a:r>
            <a:r>
              <a:rPr lang="en-US" sz="7027" b="1" i="1" dirty="0" err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tavoitteet</a:t>
            </a:r>
            <a:endParaRPr lang="en-US" sz="7027" b="1" i="1" dirty="0">
              <a:solidFill>
                <a:srgbClr val="FFFFFF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9206A7D-B8CB-7115-65B6-A68607D51109}"/>
              </a:ext>
            </a:extLst>
          </p:cNvPr>
          <p:cNvSpPr txBox="1"/>
          <p:nvPr/>
        </p:nvSpPr>
        <p:spPr>
          <a:xfrm>
            <a:off x="2073641" y="2614930"/>
            <a:ext cx="769415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/>
          </a:p>
          <a:p>
            <a:pPr algn="l">
              <a:lnSpc>
                <a:spcPts val="2520"/>
              </a:lnSpc>
            </a:pPr>
            <a:r>
              <a:rPr lang="en-US" sz="2100" b="1" spc="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100" b="1" spc="10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7C534E7-C293-94EE-4C7C-F64458B02B5D}"/>
              </a:ext>
            </a:extLst>
          </p:cNvPr>
          <p:cNvSpPr txBox="1"/>
          <p:nvPr/>
        </p:nvSpPr>
        <p:spPr>
          <a:xfrm>
            <a:off x="2056342" y="4201395"/>
            <a:ext cx="751771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 lang="en-US" sz="2100" spc="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100" spc="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8CF576E-C11A-51F4-6FC6-9F06EB9DC30C}"/>
              </a:ext>
            </a:extLst>
          </p:cNvPr>
          <p:cNvSpPr txBox="1"/>
          <p:nvPr/>
        </p:nvSpPr>
        <p:spPr>
          <a:xfrm>
            <a:off x="1101728" y="2519680"/>
            <a:ext cx="14595472" cy="5898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dirty="0">
                <a:solidFill>
                  <a:srgbClr val="FFFFFF"/>
                </a:solidFill>
                <a:latin typeface="Raleway" pitchFamily="2" charset="77"/>
                <a:ea typeface="Raleway"/>
                <a:cs typeface="Raleway"/>
                <a:sym typeface="Raleway"/>
              </a:rPr>
              <a:t>Nuorten u</a:t>
            </a:r>
            <a:r>
              <a:rPr lang="fi-FI" sz="3600" kern="100" dirty="0" err="1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rheilijoiden</a:t>
            </a:r>
            <a:r>
              <a:rPr lang="fi-FI" sz="36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maailmanranking-sijoitusten merkittävä parantaminen kansainvälisen menestyksen kautta.</a:t>
            </a:r>
          </a:p>
          <a:p>
            <a:pPr marL="571500" lvl="0" indent="-5715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36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Olympiaranking-kilpailuissa menestyminen, erityisesti kärkiurheilijoiden osalta lyhyillä matkoilla.</a:t>
            </a:r>
          </a:p>
          <a:p>
            <a:pPr marL="571500" lvl="0" indent="-5715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36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Uusien kansainvälisen tason nuorten urheilijoiden rekrytointi sekä vammattomien että </a:t>
            </a:r>
            <a:r>
              <a:rPr lang="fi-FI" sz="3600" kern="100" dirty="0">
                <a:solidFill>
                  <a:schemeClr val="bg1"/>
                </a:solidFill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vammallisten</a:t>
            </a:r>
            <a:r>
              <a:rPr lang="fi-FI" sz="36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puolelle.</a:t>
            </a:r>
          </a:p>
          <a:p>
            <a:pPr marL="571500" lvl="0" indent="-5715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36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Urheilijoiden kaksoisuran ja urheilijaksi kasvamisen tukeminen, kokonaisvaltaisen kehityksen varmistamiseksi.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1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8118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A93397-4ACB-E434-2D97-9B5BAA41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03CD73F-F245-8DB6-86C5-218B373BC1BC}"/>
              </a:ext>
            </a:extLst>
          </p:cNvPr>
          <p:cNvSpPr/>
          <p:nvPr/>
        </p:nvSpPr>
        <p:spPr>
          <a:xfrm>
            <a:off x="1028700" y="2039808"/>
            <a:ext cx="6110480" cy="0"/>
          </a:xfrm>
          <a:prstGeom prst="line">
            <a:avLst/>
          </a:prstGeom>
          <a:ln w="66675" cap="flat">
            <a:solidFill>
              <a:srgbClr val="3D58D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1CD821-0465-6DF3-DA18-A053CB2C9AE6}"/>
              </a:ext>
            </a:extLst>
          </p:cNvPr>
          <p:cNvSpPr/>
          <p:nvPr/>
        </p:nvSpPr>
        <p:spPr>
          <a:xfrm>
            <a:off x="1058" y="0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4" y="0"/>
                </a:lnTo>
                <a:lnTo>
                  <a:pt x="2055284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37D1554-8E9A-4D5B-2539-FECAF68033A1}"/>
              </a:ext>
            </a:extLst>
          </p:cNvPr>
          <p:cNvSpPr/>
          <p:nvPr/>
        </p:nvSpPr>
        <p:spPr>
          <a:xfrm>
            <a:off x="8980025" y="7440359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7D58032-9FE8-8D89-346B-0D8B98E1D77E}"/>
              </a:ext>
            </a:extLst>
          </p:cNvPr>
          <p:cNvSpPr txBox="1"/>
          <p:nvPr/>
        </p:nvSpPr>
        <p:spPr>
          <a:xfrm>
            <a:off x="1101728" y="682495"/>
            <a:ext cx="1299527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33"/>
              </a:lnSpc>
            </a:pPr>
            <a:r>
              <a:rPr lang="en-US" sz="7027" b="1" i="1" dirty="0" err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Vuoden</a:t>
            </a:r>
            <a:r>
              <a:rPr lang="en-US" sz="7027" b="1" i="1" dirty="0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2026 </a:t>
            </a:r>
            <a:r>
              <a:rPr lang="en-US" sz="7027" b="1" i="1" dirty="0" err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toimenpiteet</a:t>
            </a:r>
            <a:endParaRPr lang="en-US" sz="7027" b="1" i="1" dirty="0">
              <a:solidFill>
                <a:srgbClr val="FFFFFF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2D958FC-EF1B-AEBD-B08F-13563251ED5A}"/>
              </a:ext>
            </a:extLst>
          </p:cNvPr>
          <p:cNvSpPr txBox="1"/>
          <p:nvPr/>
        </p:nvSpPr>
        <p:spPr>
          <a:xfrm>
            <a:off x="2073641" y="2614930"/>
            <a:ext cx="769415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/>
          </a:p>
          <a:p>
            <a:pPr algn="l">
              <a:lnSpc>
                <a:spcPts val="2520"/>
              </a:lnSpc>
            </a:pPr>
            <a:r>
              <a:rPr lang="en-US" sz="2100" b="1" spc="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100" b="1" spc="10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9C93355-7DE8-8B0C-0308-03469A63348F}"/>
              </a:ext>
            </a:extLst>
          </p:cNvPr>
          <p:cNvSpPr txBox="1"/>
          <p:nvPr/>
        </p:nvSpPr>
        <p:spPr>
          <a:xfrm>
            <a:off x="2056342" y="4201395"/>
            <a:ext cx="751771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 lang="en-US" sz="2100" spc="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100" spc="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62B6FDC-E339-64C7-E0AD-72AFF4785258}"/>
              </a:ext>
            </a:extLst>
          </p:cNvPr>
          <p:cNvSpPr txBox="1"/>
          <p:nvPr/>
        </p:nvSpPr>
        <p:spPr>
          <a:xfrm>
            <a:off x="1101728" y="2519680"/>
            <a:ext cx="14595472" cy="6614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Laadukas päivittäisvalmennus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Yhteisharjoittelu keskeisessä roolissa.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Harjoitusohjelmat rakennetaan yksilöllisten tarpeiden mukaan.</a:t>
            </a: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Asiantuntijatoiminnan tuki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(fysiikka, ravinto, psyykkinen valmennus, lääketieteellinen seuranta) osaksi urheilijoiden arkea.</a:t>
            </a: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Harjoittelun ja kilpailutoiminnan tasapainottaminen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– huippukunto oikeaan aikaan.</a:t>
            </a: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Lajin ominaispiirteiden analysointi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ja kilpailutulosten jatkuva seuranta suhteessa vaatimustasoon.</a:t>
            </a: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Kisaa vastaavissa olosuhteissa harjoittelu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, olosuhde- ja maastovalintojen optimointi.</a:t>
            </a: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Oikeiden kansainvälisten kilpailujen valinta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, urheilijan kehitysvaihe ja vahvuudet huomioiden.</a:t>
            </a:r>
          </a:p>
          <a:p>
            <a:pPr marL="571500" lvl="0" indent="-5715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en-US" sz="21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0368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68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AD26-44E3-5D6D-BA95-B91B7FB9F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8F75621-301D-8B4B-B625-47E21AA84D5F}"/>
              </a:ext>
            </a:extLst>
          </p:cNvPr>
          <p:cNvSpPr/>
          <p:nvPr/>
        </p:nvSpPr>
        <p:spPr>
          <a:xfrm>
            <a:off x="1028700" y="2039808"/>
            <a:ext cx="6110480" cy="0"/>
          </a:xfrm>
          <a:prstGeom prst="line">
            <a:avLst/>
          </a:prstGeom>
          <a:ln w="66675" cap="flat">
            <a:solidFill>
              <a:srgbClr val="3D58D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5476FFE-3FB9-5DB4-E72E-BBC4420F4944}"/>
              </a:ext>
            </a:extLst>
          </p:cNvPr>
          <p:cNvSpPr/>
          <p:nvPr/>
        </p:nvSpPr>
        <p:spPr>
          <a:xfrm>
            <a:off x="1058" y="0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4" y="0"/>
                </a:lnTo>
                <a:lnTo>
                  <a:pt x="2055284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BBE6DA6-28E6-91B3-4E68-2769FB8E7B39}"/>
              </a:ext>
            </a:extLst>
          </p:cNvPr>
          <p:cNvSpPr/>
          <p:nvPr/>
        </p:nvSpPr>
        <p:spPr>
          <a:xfrm>
            <a:off x="8980025" y="7440359"/>
            <a:ext cx="2055283" cy="2006470"/>
          </a:xfrm>
          <a:custGeom>
            <a:avLst/>
            <a:gdLst/>
            <a:ahLst/>
            <a:cxnLst/>
            <a:rect l="l" t="t" r="r" b="b"/>
            <a:pathLst>
              <a:path w="2055283" h="2006470">
                <a:moveTo>
                  <a:pt x="0" y="0"/>
                </a:moveTo>
                <a:lnTo>
                  <a:pt x="2055283" y="0"/>
                </a:lnTo>
                <a:lnTo>
                  <a:pt x="2055283" y="2006470"/>
                </a:lnTo>
                <a:lnTo>
                  <a:pt x="0" y="20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62EF680-3ACD-06DA-D5B6-49F99E0E41B1}"/>
              </a:ext>
            </a:extLst>
          </p:cNvPr>
          <p:cNvSpPr txBox="1"/>
          <p:nvPr/>
        </p:nvSpPr>
        <p:spPr>
          <a:xfrm>
            <a:off x="1101728" y="682495"/>
            <a:ext cx="1299527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33"/>
              </a:lnSpc>
            </a:pPr>
            <a:r>
              <a:rPr lang="en-US" sz="7027" b="1" i="1" dirty="0" err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Vuoden</a:t>
            </a:r>
            <a:r>
              <a:rPr lang="en-US" sz="7027" b="1" i="1" dirty="0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2026 </a:t>
            </a:r>
            <a:r>
              <a:rPr lang="en-US" sz="7027" b="1" i="1" dirty="0" err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mittarit</a:t>
            </a:r>
            <a:endParaRPr lang="en-US" sz="7027" b="1" i="1" dirty="0">
              <a:solidFill>
                <a:srgbClr val="FFFFFF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DF00FF0-9C91-6843-639E-B2C69ADE4A5B}"/>
              </a:ext>
            </a:extLst>
          </p:cNvPr>
          <p:cNvSpPr txBox="1"/>
          <p:nvPr/>
        </p:nvSpPr>
        <p:spPr>
          <a:xfrm>
            <a:off x="2073641" y="2614930"/>
            <a:ext cx="769415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/>
          </a:p>
          <a:p>
            <a:pPr algn="l">
              <a:lnSpc>
                <a:spcPts val="2520"/>
              </a:lnSpc>
            </a:pPr>
            <a:r>
              <a:rPr lang="en-US" sz="2100" b="1" spc="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100" b="1" spc="10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8052932-D628-7202-D742-8E4CF4D7D037}"/>
              </a:ext>
            </a:extLst>
          </p:cNvPr>
          <p:cNvSpPr txBox="1"/>
          <p:nvPr/>
        </p:nvSpPr>
        <p:spPr>
          <a:xfrm>
            <a:off x="2056342" y="4201395"/>
            <a:ext cx="751771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 lang="en-US" sz="2100" spc="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100" spc="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E4FD56D-4041-4C81-454C-87BC5CEAAC53}"/>
              </a:ext>
            </a:extLst>
          </p:cNvPr>
          <p:cNvSpPr txBox="1"/>
          <p:nvPr/>
        </p:nvSpPr>
        <p:spPr>
          <a:xfrm>
            <a:off x="1101728" y="2519680"/>
            <a:ext cx="14595472" cy="3726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Urheilijoiden kansainvälinen ranking-sijoitus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ja sen kehitys vuoden aikana.</a:t>
            </a: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Menestys kansainvälisissä kilpailuissa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eri tasoilla ja useiden urheilijoiden toimesta.</a:t>
            </a: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Kisasuoritusten ja testitulosten analyysi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lajisuorituksen osa-alueiden purkaminen ja vertailu kansainväliseen vaatimustasoon.</a:t>
            </a: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fi-FI" sz="2800" b="1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Harjoitus- ja kilpailusuunnitelmien toteutumisaste</a:t>
            </a:r>
            <a:r>
              <a:rPr lang="fi-FI" sz="2800" kern="100" dirty="0">
                <a:solidFill>
                  <a:schemeClr val="bg1"/>
                </a:solidFill>
                <a:effectLst/>
                <a:latin typeface="Raleway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sekä urheilijoiden yksilöllinen kehitys.</a:t>
            </a:r>
          </a:p>
          <a:p>
            <a:pPr marL="571500" lvl="0" indent="-5715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en-US" sz="21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23880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726</Words>
  <Application>Microsoft Macintosh PowerPoint</Application>
  <PresentationFormat>Mukautettu</PresentationFormat>
  <Paragraphs>129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31" baseType="lpstr">
      <vt:lpstr>Poppins</vt:lpstr>
      <vt:lpstr>Montserrat Classic Bold</vt:lpstr>
      <vt:lpstr>Arial</vt:lpstr>
      <vt:lpstr>Raleway Bold</vt:lpstr>
      <vt:lpstr>Poppins Medium</vt:lpstr>
      <vt:lpstr>Montserrat Medium Italics</vt:lpstr>
      <vt:lpstr>Poppins Medium Italics</vt:lpstr>
      <vt:lpstr>Montserrat Bold</vt:lpstr>
      <vt:lpstr>Montserrat</vt:lpstr>
      <vt:lpstr>Raleway</vt:lpstr>
      <vt:lpstr>Montserrat Classic</vt:lpstr>
      <vt:lpstr>Wingdings</vt:lpstr>
      <vt:lpstr>Calibri</vt:lpstr>
      <vt:lpstr>Montserrat Medium</vt:lpstr>
      <vt:lpstr>Aptos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Kopio: yhteistyöllähuippitulokseen</dc:title>
  <cp:lastModifiedBy>Kaisa Tamminen</cp:lastModifiedBy>
  <cp:revision>5</cp:revision>
  <dcterms:created xsi:type="dcterms:W3CDTF">2006-08-16T00:00:00Z</dcterms:created>
  <dcterms:modified xsi:type="dcterms:W3CDTF">2025-11-14T10:21:50Z</dcterms:modified>
  <dc:identifier>DAGmHEusgu8</dc:identifier>
</cp:coreProperties>
</file>