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7" r:id="rId12"/>
    <p:sldId id="265" r:id="rId13"/>
    <p:sldId id="266" r:id="rId14"/>
    <p:sldId id="264" r:id="rId15"/>
  </p:sldIdLst>
  <p:sldSz cx="18288000" cy="10287000"/>
  <p:notesSz cx="6858000" cy="9144000"/>
  <p:embeddedFontLst>
    <p:embeddedFont>
      <p:font typeface="Allerta Stencil" panose="020B0604020202020204" charset="0"/>
      <p:regular r:id="rId16"/>
      <p:italic r:id="rId17"/>
    </p:embeddedFont>
    <p:embeddedFont>
      <p:font typeface="Arimo" panose="020B0604020202020204" charset="0"/>
      <p:regular r:id="rId18"/>
      <p:bold r:id="rId19"/>
      <p:italic r:id="rId20"/>
      <p:boldItalic r:id="rId21"/>
    </p:embeddedFont>
    <p:embeddedFont>
      <p:font typeface="Arimo Bold" panose="020B0604020202020204" charset="0"/>
      <p:regular r:id="rId22"/>
    </p:embeddedFont>
    <p:embeddedFont>
      <p:font typeface="Arimo Italics" panose="020B0604020202020204" charset="0"/>
      <p:regular r:id="rId23"/>
    </p:embeddedFont>
    <p:embeddedFont>
      <p:font typeface="Calibri" panose="020F0502020204030204" pitchFamily="34" charset="0"/>
      <p:regular r:id="rId24"/>
      <p:bold r:id="rId25"/>
      <p:italic r:id="rId26"/>
      <p:boldItalic r:id="rId27"/>
    </p:embeddedFont>
    <p:embeddedFont>
      <p:font typeface="Open Sans" panose="020B0604020202020204" charset="0"/>
      <p:regular r:id="rId28"/>
    </p:embeddedFont>
    <p:embeddedFont>
      <p:font typeface="Open Sans Bold" panose="020B0604020202020204" charset="0"/>
      <p:regular r:id="rId29"/>
    </p:embeddedFont>
    <p:embeddedFont>
      <p:font typeface="Open Sans Bold Italics" panose="020B0604020202020204" charset="0"/>
      <p:regular r:id="rId30"/>
    </p:embeddedFont>
    <p:embeddedFont>
      <p:font typeface="Raleway" panose="020B0604020202020204" charset="0"/>
      <p:regular r:id="rId31"/>
      <p:bold r:id="rId32"/>
    </p:embeddedFont>
    <p:embeddedFont>
      <p:font typeface="Source Sans Pro" panose="020B050303040302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0" Type="http://schemas.openxmlformats.org/officeDocument/2006/relationships/font" Target="fonts/font5.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ia Fehrmann" userId="be8ecae6-2bae-4cde-b375-97f3f11cc8e2" providerId="ADAL" clId="{4CE74CC0-6337-4C96-88DA-33F371137FE2}"/>
    <pc:docChg chg="undo custSel modSld">
      <pc:chgData name="Tiia Fehrmann" userId="be8ecae6-2bae-4cde-b375-97f3f11cc8e2" providerId="ADAL" clId="{4CE74CC0-6337-4C96-88DA-33F371137FE2}" dt="2020-09-02T13:53:49.083" v="5125" actId="20577"/>
      <pc:docMkLst>
        <pc:docMk/>
      </pc:docMkLst>
      <pc:sldChg chg="modSp mod">
        <pc:chgData name="Tiia Fehrmann" userId="be8ecae6-2bae-4cde-b375-97f3f11cc8e2" providerId="ADAL" clId="{4CE74CC0-6337-4C96-88DA-33F371137FE2}" dt="2020-09-02T12:09:27.026" v="14" actId="5793"/>
        <pc:sldMkLst>
          <pc:docMk/>
          <pc:sldMk cId="0" sldId="257"/>
        </pc:sldMkLst>
        <pc:spChg chg="mod">
          <ac:chgData name="Tiia Fehrmann" userId="be8ecae6-2bae-4cde-b375-97f3f11cc8e2" providerId="ADAL" clId="{4CE74CC0-6337-4C96-88DA-33F371137FE2}" dt="2020-09-02T12:09:27.026" v="14" actId="5793"/>
          <ac:spMkLst>
            <pc:docMk/>
            <pc:sldMk cId="0" sldId="257"/>
            <ac:spMk id="8" creationId="{00000000-0000-0000-0000-000000000000}"/>
          </ac:spMkLst>
        </pc:spChg>
      </pc:sldChg>
      <pc:sldChg chg="delSp modSp mod">
        <pc:chgData name="Tiia Fehrmann" userId="be8ecae6-2bae-4cde-b375-97f3f11cc8e2" providerId="ADAL" clId="{4CE74CC0-6337-4C96-88DA-33F371137FE2}" dt="2020-09-02T12:12:00.725" v="46" actId="1076"/>
        <pc:sldMkLst>
          <pc:docMk/>
          <pc:sldMk cId="0" sldId="258"/>
        </pc:sldMkLst>
        <pc:spChg chg="mod">
          <ac:chgData name="Tiia Fehrmann" userId="be8ecae6-2bae-4cde-b375-97f3f11cc8e2" providerId="ADAL" clId="{4CE74CC0-6337-4C96-88DA-33F371137FE2}" dt="2020-09-02T12:09:48.997" v="31" actId="120"/>
          <ac:spMkLst>
            <pc:docMk/>
            <pc:sldMk cId="0" sldId="258"/>
            <ac:spMk id="4" creationId="{00000000-0000-0000-0000-000000000000}"/>
          </ac:spMkLst>
        </pc:spChg>
        <pc:spChg chg="mod">
          <ac:chgData name="Tiia Fehrmann" userId="be8ecae6-2bae-4cde-b375-97f3f11cc8e2" providerId="ADAL" clId="{4CE74CC0-6337-4C96-88DA-33F371137FE2}" dt="2020-09-02T12:11:46.710" v="45" actId="2710"/>
          <ac:spMkLst>
            <pc:docMk/>
            <pc:sldMk cId="0" sldId="258"/>
            <ac:spMk id="5" creationId="{00000000-0000-0000-0000-000000000000}"/>
          </ac:spMkLst>
        </pc:spChg>
        <pc:spChg chg="del mod">
          <ac:chgData name="Tiia Fehrmann" userId="be8ecae6-2bae-4cde-b375-97f3f11cc8e2" providerId="ADAL" clId="{4CE74CC0-6337-4C96-88DA-33F371137FE2}" dt="2020-09-02T12:11:15.260" v="41" actId="478"/>
          <ac:spMkLst>
            <pc:docMk/>
            <pc:sldMk cId="0" sldId="258"/>
            <ac:spMk id="7" creationId="{00000000-0000-0000-0000-000000000000}"/>
          </ac:spMkLst>
        </pc:spChg>
        <pc:spChg chg="del mod">
          <ac:chgData name="Tiia Fehrmann" userId="be8ecae6-2bae-4cde-b375-97f3f11cc8e2" providerId="ADAL" clId="{4CE74CC0-6337-4C96-88DA-33F371137FE2}" dt="2020-09-02T12:10:44.994" v="35" actId="478"/>
          <ac:spMkLst>
            <pc:docMk/>
            <pc:sldMk cId="0" sldId="258"/>
            <ac:spMk id="9" creationId="{00000000-0000-0000-0000-000000000000}"/>
          </ac:spMkLst>
        </pc:spChg>
        <pc:grpChg chg="mod">
          <ac:chgData name="Tiia Fehrmann" userId="be8ecae6-2bae-4cde-b375-97f3f11cc8e2" providerId="ADAL" clId="{4CE74CC0-6337-4C96-88DA-33F371137FE2}" dt="2020-09-02T12:12:00.725" v="46" actId="1076"/>
          <ac:grpSpMkLst>
            <pc:docMk/>
            <pc:sldMk cId="0" sldId="258"/>
            <ac:grpSpMk id="3" creationId="{00000000-0000-0000-0000-000000000000}"/>
          </ac:grpSpMkLst>
        </pc:grpChg>
        <pc:picChg chg="del">
          <ac:chgData name="Tiia Fehrmann" userId="be8ecae6-2bae-4cde-b375-97f3f11cc8e2" providerId="ADAL" clId="{4CE74CC0-6337-4C96-88DA-33F371137FE2}" dt="2020-09-02T12:10:37.216" v="33" actId="478"/>
          <ac:picMkLst>
            <pc:docMk/>
            <pc:sldMk cId="0" sldId="258"/>
            <ac:picMk id="8" creationId="{00000000-0000-0000-0000-000000000000}"/>
          </ac:picMkLst>
        </pc:picChg>
      </pc:sldChg>
      <pc:sldChg chg="modSp mod">
        <pc:chgData name="Tiia Fehrmann" userId="be8ecae6-2bae-4cde-b375-97f3f11cc8e2" providerId="ADAL" clId="{4CE74CC0-6337-4C96-88DA-33F371137FE2}" dt="2020-09-02T12:19:29.318" v="519" actId="20577"/>
        <pc:sldMkLst>
          <pc:docMk/>
          <pc:sldMk cId="0" sldId="259"/>
        </pc:sldMkLst>
        <pc:spChg chg="mod">
          <ac:chgData name="Tiia Fehrmann" userId="be8ecae6-2bae-4cde-b375-97f3f11cc8e2" providerId="ADAL" clId="{4CE74CC0-6337-4C96-88DA-33F371137FE2}" dt="2020-09-02T12:16:26.005" v="91" actId="20577"/>
          <ac:spMkLst>
            <pc:docMk/>
            <pc:sldMk cId="0" sldId="259"/>
            <ac:spMk id="6" creationId="{00000000-0000-0000-0000-000000000000}"/>
          </ac:spMkLst>
        </pc:spChg>
        <pc:spChg chg="mod">
          <ac:chgData name="Tiia Fehrmann" userId="be8ecae6-2bae-4cde-b375-97f3f11cc8e2" providerId="ADAL" clId="{4CE74CC0-6337-4C96-88DA-33F371137FE2}" dt="2020-09-02T12:16:10.700" v="83" actId="20577"/>
          <ac:spMkLst>
            <pc:docMk/>
            <pc:sldMk cId="0" sldId="259"/>
            <ac:spMk id="8" creationId="{00000000-0000-0000-0000-000000000000}"/>
          </ac:spMkLst>
        </pc:spChg>
        <pc:spChg chg="mod">
          <ac:chgData name="Tiia Fehrmann" userId="be8ecae6-2bae-4cde-b375-97f3f11cc8e2" providerId="ADAL" clId="{4CE74CC0-6337-4C96-88DA-33F371137FE2}" dt="2020-09-02T12:18:19.472" v="335" actId="20577"/>
          <ac:spMkLst>
            <pc:docMk/>
            <pc:sldMk cId="0" sldId="259"/>
            <ac:spMk id="9" creationId="{00000000-0000-0000-0000-000000000000}"/>
          </ac:spMkLst>
        </pc:spChg>
        <pc:spChg chg="mod">
          <ac:chgData name="Tiia Fehrmann" userId="be8ecae6-2bae-4cde-b375-97f3f11cc8e2" providerId="ADAL" clId="{4CE74CC0-6337-4C96-88DA-33F371137FE2}" dt="2020-09-02T12:18:27.878" v="354" actId="20577"/>
          <ac:spMkLst>
            <pc:docMk/>
            <pc:sldMk cId="0" sldId="259"/>
            <ac:spMk id="11" creationId="{00000000-0000-0000-0000-000000000000}"/>
          </ac:spMkLst>
        </pc:spChg>
        <pc:spChg chg="mod">
          <ac:chgData name="Tiia Fehrmann" userId="be8ecae6-2bae-4cde-b375-97f3f11cc8e2" providerId="ADAL" clId="{4CE74CC0-6337-4C96-88DA-33F371137FE2}" dt="2020-09-02T12:19:03.720" v="483" actId="20577"/>
          <ac:spMkLst>
            <pc:docMk/>
            <pc:sldMk cId="0" sldId="259"/>
            <ac:spMk id="12" creationId="{00000000-0000-0000-0000-000000000000}"/>
          </ac:spMkLst>
        </pc:spChg>
        <pc:spChg chg="mod">
          <ac:chgData name="Tiia Fehrmann" userId="be8ecae6-2bae-4cde-b375-97f3f11cc8e2" providerId="ADAL" clId="{4CE74CC0-6337-4C96-88DA-33F371137FE2}" dt="2020-09-02T12:19:12.811" v="501" actId="20577"/>
          <ac:spMkLst>
            <pc:docMk/>
            <pc:sldMk cId="0" sldId="259"/>
            <ac:spMk id="14" creationId="{00000000-0000-0000-0000-000000000000}"/>
          </ac:spMkLst>
        </pc:spChg>
        <pc:spChg chg="mod">
          <ac:chgData name="Tiia Fehrmann" userId="be8ecae6-2bae-4cde-b375-97f3f11cc8e2" providerId="ADAL" clId="{4CE74CC0-6337-4C96-88DA-33F371137FE2}" dt="2020-09-02T12:19:29.318" v="519" actId="20577"/>
          <ac:spMkLst>
            <pc:docMk/>
            <pc:sldMk cId="0" sldId="259"/>
            <ac:spMk id="15" creationId="{00000000-0000-0000-0000-000000000000}"/>
          </ac:spMkLst>
        </pc:spChg>
      </pc:sldChg>
      <pc:sldChg chg="modSp mod">
        <pc:chgData name="Tiia Fehrmann" userId="be8ecae6-2bae-4cde-b375-97f3f11cc8e2" providerId="ADAL" clId="{4CE74CC0-6337-4C96-88DA-33F371137FE2}" dt="2020-09-02T12:22:04.646" v="732" actId="20577"/>
        <pc:sldMkLst>
          <pc:docMk/>
          <pc:sldMk cId="0" sldId="260"/>
        </pc:sldMkLst>
        <pc:spChg chg="mod">
          <ac:chgData name="Tiia Fehrmann" userId="be8ecae6-2bae-4cde-b375-97f3f11cc8e2" providerId="ADAL" clId="{4CE74CC0-6337-4C96-88DA-33F371137FE2}" dt="2020-09-02T12:19:41.099" v="527" actId="20577"/>
          <ac:spMkLst>
            <pc:docMk/>
            <pc:sldMk cId="0" sldId="260"/>
            <ac:spMk id="7" creationId="{00000000-0000-0000-0000-000000000000}"/>
          </ac:spMkLst>
        </pc:spChg>
        <pc:spChg chg="mod">
          <ac:chgData name="Tiia Fehrmann" userId="be8ecae6-2bae-4cde-b375-97f3f11cc8e2" providerId="ADAL" clId="{4CE74CC0-6337-4C96-88DA-33F371137FE2}" dt="2020-09-02T12:22:04.646" v="732" actId="20577"/>
          <ac:spMkLst>
            <pc:docMk/>
            <pc:sldMk cId="0" sldId="260"/>
            <ac:spMk id="8" creationId="{00000000-0000-0000-0000-000000000000}"/>
          </ac:spMkLst>
        </pc:spChg>
      </pc:sldChg>
      <pc:sldChg chg="modSp mod">
        <pc:chgData name="Tiia Fehrmann" userId="be8ecae6-2bae-4cde-b375-97f3f11cc8e2" providerId="ADAL" clId="{4CE74CC0-6337-4C96-88DA-33F371137FE2}" dt="2020-09-02T12:30:21.584" v="1608" actId="20577"/>
        <pc:sldMkLst>
          <pc:docMk/>
          <pc:sldMk cId="0" sldId="261"/>
        </pc:sldMkLst>
        <pc:spChg chg="mod">
          <ac:chgData name="Tiia Fehrmann" userId="be8ecae6-2bae-4cde-b375-97f3f11cc8e2" providerId="ADAL" clId="{4CE74CC0-6337-4C96-88DA-33F371137FE2}" dt="2020-09-02T12:22:27.539" v="750" actId="20577"/>
          <ac:spMkLst>
            <pc:docMk/>
            <pc:sldMk cId="0" sldId="261"/>
            <ac:spMk id="3" creationId="{00000000-0000-0000-0000-000000000000}"/>
          </ac:spMkLst>
        </pc:spChg>
        <pc:spChg chg="mod">
          <ac:chgData name="Tiia Fehrmann" userId="be8ecae6-2bae-4cde-b375-97f3f11cc8e2" providerId="ADAL" clId="{4CE74CC0-6337-4C96-88DA-33F371137FE2}" dt="2020-09-02T12:22:54.901" v="793" actId="20577"/>
          <ac:spMkLst>
            <pc:docMk/>
            <pc:sldMk cId="0" sldId="261"/>
            <ac:spMk id="8" creationId="{00000000-0000-0000-0000-000000000000}"/>
          </ac:spMkLst>
        </pc:spChg>
        <pc:spChg chg="mod">
          <ac:chgData name="Tiia Fehrmann" userId="be8ecae6-2bae-4cde-b375-97f3f11cc8e2" providerId="ADAL" clId="{4CE74CC0-6337-4C96-88DA-33F371137FE2}" dt="2020-09-02T12:24:17.770" v="944" actId="20577"/>
          <ac:spMkLst>
            <pc:docMk/>
            <pc:sldMk cId="0" sldId="261"/>
            <ac:spMk id="9" creationId="{00000000-0000-0000-0000-000000000000}"/>
          </ac:spMkLst>
        </pc:spChg>
        <pc:spChg chg="mod">
          <ac:chgData name="Tiia Fehrmann" userId="be8ecae6-2bae-4cde-b375-97f3f11cc8e2" providerId="ADAL" clId="{4CE74CC0-6337-4C96-88DA-33F371137FE2}" dt="2020-09-02T12:24:26.307" v="961" actId="20577"/>
          <ac:spMkLst>
            <pc:docMk/>
            <pc:sldMk cId="0" sldId="261"/>
            <ac:spMk id="12" creationId="{00000000-0000-0000-0000-000000000000}"/>
          </ac:spMkLst>
        </pc:spChg>
        <pc:spChg chg="mod">
          <ac:chgData name="Tiia Fehrmann" userId="be8ecae6-2bae-4cde-b375-97f3f11cc8e2" providerId="ADAL" clId="{4CE74CC0-6337-4C96-88DA-33F371137FE2}" dt="2020-09-02T12:26:23.483" v="1159" actId="20577"/>
          <ac:spMkLst>
            <pc:docMk/>
            <pc:sldMk cId="0" sldId="261"/>
            <ac:spMk id="13" creationId="{00000000-0000-0000-0000-000000000000}"/>
          </ac:spMkLst>
        </pc:spChg>
        <pc:spChg chg="mod">
          <ac:chgData name="Tiia Fehrmann" userId="be8ecae6-2bae-4cde-b375-97f3f11cc8e2" providerId="ADAL" clId="{4CE74CC0-6337-4C96-88DA-33F371137FE2}" dt="2020-09-02T12:30:21.584" v="1608" actId="20577"/>
          <ac:spMkLst>
            <pc:docMk/>
            <pc:sldMk cId="0" sldId="261"/>
            <ac:spMk id="16" creationId="{00000000-0000-0000-0000-000000000000}"/>
          </ac:spMkLst>
        </pc:spChg>
        <pc:spChg chg="mod">
          <ac:chgData name="Tiia Fehrmann" userId="be8ecae6-2bae-4cde-b375-97f3f11cc8e2" providerId="ADAL" clId="{4CE74CC0-6337-4C96-88DA-33F371137FE2}" dt="2020-09-02T12:29:39.086" v="1491" actId="20577"/>
          <ac:spMkLst>
            <pc:docMk/>
            <pc:sldMk cId="0" sldId="261"/>
            <ac:spMk id="17" creationId="{00000000-0000-0000-0000-000000000000}"/>
          </ac:spMkLst>
        </pc:spChg>
        <pc:spChg chg="mod">
          <ac:chgData name="Tiia Fehrmann" userId="be8ecae6-2bae-4cde-b375-97f3f11cc8e2" providerId="ADAL" clId="{4CE74CC0-6337-4C96-88DA-33F371137FE2}" dt="2020-09-02T12:26:50.019" v="1188" actId="20577"/>
          <ac:spMkLst>
            <pc:docMk/>
            <pc:sldMk cId="0" sldId="261"/>
            <ac:spMk id="19" creationId="{00000000-0000-0000-0000-000000000000}"/>
          </ac:spMkLst>
        </pc:spChg>
        <pc:spChg chg="mod">
          <ac:chgData name="Tiia Fehrmann" userId="be8ecae6-2bae-4cde-b375-97f3f11cc8e2" providerId="ADAL" clId="{4CE74CC0-6337-4C96-88DA-33F371137FE2}" dt="2020-09-02T12:29:03.522" v="1462" actId="20577"/>
          <ac:spMkLst>
            <pc:docMk/>
            <pc:sldMk cId="0" sldId="261"/>
            <ac:spMk id="20" creationId="{00000000-0000-0000-0000-000000000000}"/>
          </ac:spMkLst>
        </pc:spChg>
      </pc:sldChg>
      <pc:sldChg chg="modSp mod">
        <pc:chgData name="Tiia Fehrmann" userId="be8ecae6-2bae-4cde-b375-97f3f11cc8e2" providerId="ADAL" clId="{4CE74CC0-6337-4C96-88DA-33F371137FE2}" dt="2020-09-02T13:25:20.851" v="1906" actId="1076"/>
        <pc:sldMkLst>
          <pc:docMk/>
          <pc:sldMk cId="0" sldId="262"/>
        </pc:sldMkLst>
        <pc:spChg chg="mod">
          <ac:chgData name="Tiia Fehrmann" userId="be8ecae6-2bae-4cde-b375-97f3f11cc8e2" providerId="ADAL" clId="{4CE74CC0-6337-4C96-88DA-33F371137FE2}" dt="2020-09-02T13:22:43.295" v="1648" actId="20577"/>
          <ac:spMkLst>
            <pc:docMk/>
            <pc:sldMk cId="0" sldId="262"/>
            <ac:spMk id="3" creationId="{00000000-0000-0000-0000-000000000000}"/>
          </ac:spMkLst>
        </pc:spChg>
        <pc:spChg chg="mod">
          <ac:chgData name="Tiia Fehrmann" userId="be8ecae6-2bae-4cde-b375-97f3f11cc8e2" providerId="ADAL" clId="{4CE74CC0-6337-4C96-88DA-33F371137FE2}" dt="2020-09-02T13:22:53.627" v="1659" actId="20577"/>
          <ac:spMkLst>
            <pc:docMk/>
            <pc:sldMk cId="0" sldId="262"/>
            <ac:spMk id="5" creationId="{00000000-0000-0000-0000-000000000000}"/>
          </ac:spMkLst>
        </pc:spChg>
        <pc:spChg chg="mod">
          <ac:chgData name="Tiia Fehrmann" userId="be8ecae6-2bae-4cde-b375-97f3f11cc8e2" providerId="ADAL" clId="{4CE74CC0-6337-4C96-88DA-33F371137FE2}" dt="2020-09-02T13:25:04.943" v="1904" actId="20577"/>
          <ac:spMkLst>
            <pc:docMk/>
            <pc:sldMk cId="0" sldId="262"/>
            <ac:spMk id="6" creationId="{00000000-0000-0000-0000-000000000000}"/>
          </ac:spMkLst>
        </pc:spChg>
        <pc:spChg chg="mod">
          <ac:chgData name="Tiia Fehrmann" userId="be8ecae6-2bae-4cde-b375-97f3f11cc8e2" providerId="ADAL" clId="{4CE74CC0-6337-4C96-88DA-33F371137FE2}" dt="2020-09-02T13:22:49.272" v="1654" actId="20577"/>
          <ac:spMkLst>
            <pc:docMk/>
            <pc:sldMk cId="0" sldId="262"/>
            <ac:spMk id="8" creationId="{00000000-0000-0000-0000-000000000000}"/>
          </ac:spMkLst>
        </pc:spChg>
        <pc:spChg chg="mod">
          <ac:chgData name="Tiia Fehrmann" userId="be8ecae6-2bae-4cde-b375-97f3f11cc8e2" providerId="ADAL" clId="{4CE74CC0-6337-4C96-88DA-33F371137FE2}" dt="2020-09-02T13:24:56.521" v="1900" actId="1076"/>
          <ac:spMkLst>
            <pc:docMk/>
            <pc:sldMk cId="0" sldId="262"/>
            <ac:spMk id="9" creationId="{00000000-0000-0000-0000-000000000000}"/>
          </ac:spMkLst>
        </pc:spChg>
        <pc:grpChg chg="mod">
          <ac:chgData name="Tiia Fehrmann" userId="be8ecae6-2bae-4cde-b375-97f3f11cc8e2" providerId="ADAL" clId="{4CE74CC0-6337-4C96-88DA-33F371137FE2}" dt="2020-09-02T13:24:34.076" v="1898" actId="1076"/>
          <ac:grpSpMkLst>
            <pc:docMk/>
            <pc:sldMk cId="0" sldId="262"/>
            <ac:grpSpMk id="4" creationId="{00000000-0000-0000-0000-000000000000}"/>
          </ac:grpSpMkLst>
        </pc:grpChg>
        <pc:grpChg chg="mod">
          <ac:chgData name="Tiia Fehrmann" userId="be8ecae6-2bae-4cde-b375-97f3f11cc8e2" providerId="ADAL" clId="{4CE74CC0-6337-4C96-88DA-33F371137FE2}" dt="2020-09-02T13:24:18.355" v="1895" actId="1076"/>
          <ac:grpSpMkLst>
            <pc:docMk/>
            <pc:sldMk cId="0" sldId="262"/>
            <ac:grpSpMk id="7" creationId="{00000000-0000-0000-0000-000000000000}"/>
          </ac:grpSpMkLst>
        </pc:grpChg>
        <pc:picChg chg="mod">
          <ac:chgData name="Tiia Fehrmann" userId="be8ecae6-2bae-4cde-b375-97f3f11cc8e2" providerId="ADAL" clId="{4CE74CC0-6337-4C96-88DA-33F371137FE2}" dt="2020-09-02T13:25:20.851" v="1906" actId="1076"/>
          <ac:picMkLst>
            <pc:docMk/>
            <pc:sldMk cId="0" sldId="262"/>
            <ac:picMk id="12" creationId="{00000000-0000-0000-0000-000000000000}"/>
          </ac:picMkLst>
        </pc:picChg>
        <pc:picChg chg="mod">
          <ac:chgData name="Tiia Fehrmann" userId="be8ecae6-2bae-4cde-b375-97f3f11cc8e2" providerId="ADAL" clId="{4CE74CC0-6337-4C96-88DA-33F371137FE2}" dt="2020-09-02T13:25:11.076" v="1905" actId="1076"/>
          <ac:picMkLst>
            <pc:docMk/>
            <pc:sldMk cId="0" sldId="262"/>
            <ac:picMk id="13" creationId="{00000000-0000-0000-0000-000000000000}"/>
          </ac:picMkLst>
        </pc:picChg>
      </pc:sldChg>
      <pc:sldChg chg="modSp mod">
        <pc:chgData name="Tiia Fehrmann" userId="be8ecae6-2bae-4cde-b375-97f3f11cc8e2" providerId="ADAL" clId="{4CE74CC0-6337-4C96-88DA-33F371137FE2}" dt="2020-09-02T13:53:49.083" v="5125" actId="20577"/>
        <pc:sldMkLst>
          <pc:docMk/>
          <pc:sldMk cId="0" sldId="264"/>
        </pc:sldMkLst>
        <pc:spChg chg="mod">
          <ac:chgData name="Tiia Fehrmann" userId="be8ecae6-2bae-4cde-b375-97f3f11cc8e2" providerId="ADAL" clId="{4CE74CC0-6337-4C96-88DA-33F371137FE2}" dt="2020-09-02T13:51:29.136" v="4741" actId="20577"/>
          <ac:spMkLst>
            <pc:docMk/>
            <pc:sldMk cId="0" sldId="264"/>
            <ac:spMk id="17" creationId="{00000000-0000-0000-0000-000000000000}"/>
          </ac:spMkLst>
        </pc:spChg>
        <pc:spChg chg="mod">
          <ac:chgData name="Tiia Fehrmann" userId="be8ecae6-2bae-4cde-b375-97f3f11cc8e2" providerId="ADAL" clId="{4CE74CC0-6337-4C96-88DA-33F371137FE2}" dt="2020-09-02T13:53:49.083" v="5125" actId="20577"/>
          <ac:spMkLst>
            <pc:docMk/>
            <pc:sldMk cId="0" sldId="264"/>
            <ac:spMk id="21" creationId="{00000000-0000-0000-0000-000000000000}"/>
          </ac:spMkLst>
        </pc:spChg>
        <pc:spChg chg="mod">
          <ac:chgData name="Tiia Fehrmann" userId="be8ecae6-2bae-4cde-b375-97f3f11cc8e2" providerId="ADAL" clId="{4CE74CC0-6337-4C96-88DA-33F371137FE2}" dt="2020-09-02T13:51:23.914" v="4737" actId="20577"/>
          <ac:spMkLst>
            <pc:docMk/>
            <pc:sldMk cId="0" sldId="264"/>
            <ac:spMk id="25" creationId="{00000000-0000-0000-0000-000000000000}"/>
          </ac:spMkLst>
        </pc:spChg>
        <pc:spChg chg="mod">
          <ac:chgData name="Tiia Fehrmann" userId="be8ecae6-2bae-4cde-b375-97f3f11cc8e2" providerId="ADAL" clId="{4CE74CC0-6337-4C96-88DA-33F371137FE2}" dt="2020-09-02T13:53:34.139" v="5086" actId="113"/>
          <ac:spMkLst>
            <pc:docMk/>
            <pc:sldMk cId="0" sldId="264"/>
            <ac:spMk id="27" creationId="{00000000-0000-0000-0000-000000000000}"/>
          </ac:spMkLst>
        </pc:spChg>
        <pc:spChg chg="mod">
          <ac:chgData name="Tiia Fehrmann" userId="be8ecae6-2bae-4cde-b375-97f3f11cc8e2" providerId="ADAL" clId="{4CE74CC0-6337-4C96-88DA-33F371137FE2}" dt="2020-09-02T13:51:33.608" v="4744" actId="20577"/>
          <ac:spMkLst>
            <pc:docMk/>
            <pc:sldMk cId="0" sldId="264"/>
            <ac:spMk id="29" creationId="{00000000-0000-0000-0000-000000000000}"/>
          </ac:spMkLst>
        </pc:spChg>
        <pc:spChg chg="mod">
          <ac:chgData name="Tiia Fehrmann" userId="be8ecae6-2bae-4cde-b375-97f3f11cc8e2" providerId="ADAL" clId="{4CE74CC0-6337-4C96-88DA-33F371137FE2}" dt="2020-09-02T13:50:54.081" v="4676" actId="20577"/>
          <ac:spMkLst>
            <pc:docMk/>
            <pc:sldMk cId="0" sldId="264"/>
            <ac:spMk id="31" creationId="{00000000-0000-0000-0000-000000000000}"/>
          </ac:spMkLst>
        </pc:spChg>
      </pc:sldChg>
      <pc:sldChg chg="modSp mod">
        <pc:chgData name="Tiia Fehrmann" userId="be8ecae6-2bae-4cde-b375-97f3f11cc8e2" providerId="ADAL" clId="{4CE74CC0-6337-4C96-88DA-33F371137FE2}" dt="2020-09-02T13:43:13.592" v="3702" actId="20577"/>
        <pc:sldMkLst>
          <pc:docMk/>
          <pc:sldMk cId="0" sldId="265"/>
        </pc:sldMkLst>
        <pc:spChg chg="mod">
          <ac:chgData name="Tiia Fehrmann" userId="be8ecae6-2bae-4cde-b375-97f3f11cc8e2" providerId="ADAL" clId="{4CE74CC0-6337-4C96-88DA-33F371137FE2}" dt="2020-09-02T13:33:07.541" v="2778" actId="20577"/>
          <ac:spMkLst>
            <pc:docMk/>
            <pc:sldMk cId="0" sldId="265"/>
            <ac:spMk id="4" creationId="{00000000-0000-0000-0000-000000000000}"/>
          </ac:spMkLst>
        </pc:spChg>
        <pc:spChg chg="mod">
          <ac:chgData name="Tiia Fehrmann" userId="be8ecae6-2bae-4cde-b375-97f3f11cc8e2" providerId="ADAL" clId="{4CE74CC0-6337-4C96-88DA-33F371137FE2}" dt="2020-09-02T13:43:13.592" v="3702" actId="20577"/>
          <ac:spMkLst>
            <pc:docMk/>
            <pc:sldMk cId="0" sldId="265"/>
            <ac:spMk id="9" creationId="{00000000-0000-0000-0000-000000000000}"/>
          </ac:spMkLst>
        </pc:spChg>
      </pc:sldChg>
      <pc:sldChg chg="modSp mod">
        <pc:chgData name="Tiia Fehrmann" userId="be8ecae6-2bae-4cde-b375-97f3f11cc8e2" providerId="ADAL" clId="{4CE74CC0-6337-4C96-88DA-33F371137FE2}" dt="2020-09-02T13:49:22.391" v="4445" actId="2711"/>
        <pc:sldMkLst>
          <pc:docMk/>
          <pc:sldMk cId="0" sldId="266"/>
        </pc:sldMkLst>
        <pc:spChg chg="mod">
          <ac:chgData name="Tiia Fehrmann" userId="be8ecae6-2bae-4cde-b375-97f3f11cc8e2" providerId="ADAL" clId="{4CE74CC0-6337-4C96-88DA-33F371137FE2}" dt="2020-09-02T13:43:41.793" v="3754" actId="20577"/>
          <ac:spMkLst>
            <pc:docMk/>
            <pc:sldMk cId="0" sldId="266"/>
            <ac:spMk id="4" creationId="{00000000-0000-0000-0000-000000000000}"/>
          </ac:spMkLst>
        </pc:spChg>
        <pc:spChg chg="mod">
          <ac:chgData name="Tiia Fehrmann" userId="be8ecae6-2bae-4cde-b375-97f3f11cc8e2" providerId="ADAL" clId="{4CE74CC0-6337-4C96-88DA-33F371137FE2}" dt="2020-09-02T13:49:22.391" v="4445" actId="2711"/>
          <ac:spMkLst>
            <pc:docMk/>
            <pc:sldMk cId="0" sldId="266"/>
            <ac:spMk id="8" creationId="{00000000-0000-0000-0000-000000000000}"/>
          </ac:spMkLst>
        </pc:spChg>
      </pc:sldChg>
      <pc:sldChg chg="modSp mod">
        <pc:chgData name="Tiia Fehrmann" userId="be8ecae6-2bae-4cde-b375-97f3f11cc8e2" providerId="ADAL" clId="{4CE74CC0-6337-4C96-88DA-33F371137FE2}" dt="2020-09-02T13:32:31.462" v="2760" actId="122"/>
        <pc:sldMkLst>
          <pc:docMk/>
          <pc:sldMk cId="0" sldId="267"/>
        </pc:sldMkLst>
        <pc:spChg chg="mod">
          <ac:chgData name="Tiia Fehrmann" userId="be8ecae6-2bae-4cde-b375-97f3f11cc8e2" providerId="ADAL" clId="{4CE74CC0-6337-4C96-88DA-33F371137FE2}" dt="2020-09-02T13:25:32.147" v="1915" actId="20577"/>
          <ac:spMkLst>
            <pc:docMk/>
            <pc:sldMk cId="0" sldId="267"/>
            <ac:spMk id="2" creationId="{00000000-0000-0000-0000-000000000000}"/>
          </ac:spMkLst>
        </pc:spChg>
        <pc:spChg chg="mod">
          <ac:chgData name="Tiia Fehrmann" userId="be8ecae6-2bae-4cde-b375-97f3f11cc8e2" providerId="ADAL" clId="{4CE74CC0-6337-4C96-88DA-33F371137FE2}" dt="2020-09-02T13:32:31.462" v="2760" actId="122"/>
          <ac:spMkLst>
            <pc:docMk/>
            <pc:sldMk cId="0" sldId="267"/>
            <ac:spMk id="11" creationId="{00000000-0000-0000-0000-000000000000}"/>
          </ac:spMkLst>
        </pc:spChg>
        <pc:spChg chg="mod">
          <ac:chgData name="Tiia Fehrmann" userId="be8ecae6-2bae-4cde-b375-97f3f11cc8e2" providerId="ADAL" clId="{4CE74CC0-6337-4C96-88DA-33F371137FE2}" dt="2020-09-02T13:32:31.462" v="2760" actId="122"/>
          <ac:spMkLst>
            <pc:docMk/>
            <pc:sldMk cId="0" sldId="267"/>
            <ac:spMk id="12" creationId="{00000000-0000-0000-0000-000000000000}"/>
          </ac:spMkLst>
        </pc:spChg>
        <pc:spChg chg="mod">
          <ac:chgData name="Tiia Fehrmann" userId="be8ecae6-2bae-4cde-b375-97f3f11cc8e2" providerId="ADAL" clId="{4CE74CC0-6337-4C96-88DA-33F371137FE2}" dt="2020-09-02T13:32:31.462" v="2760" actId="122"/>
          <ac:spMkLst>
            <pc:docMk/>
            <pc:sldMk cId="0" sldId="267"/>
            <ac:spMk id="13" creationId="{00000000-0000-0000-0000-000000000000}"/>
          </ac:spMkLst>
        </pc:spChg>
        <pc:spChg chg="mod">
          <ac:chgData name="Tiia Fehrmann" userId="be8ecae6-2bae-4cde-b375-97f3f11cc8e2" providerId="ADAL" clId="{4CE74CC0-6337-4C96-88DA-33F371137FE2}" dt="2020-09-02T13:29:03.766" v="2398" actId="20577"/>
          <ac:spMkLst>
            <pc:docMk/>
            <pc:sldMk cId="0" sldId="267"/>
            <ac:spMk id="15" creationId="{00000000-0000-0000-0000-000000000000}"/>
          </ac:spMkLst>
        </pc:spChg>
        <pc:spChg chg="mod">
          <ac:chgData name="Tiia Fehrmann" userId="be8ecae6-2bae-4cde-b375-97f3f11cc8e2" providerId="ADAL" clId="{4CE74CC0-6337-4C96-88DA-33F371137FE2}" dt="2020-09-02T13:29:24.169" v="2438" actId="20577"/>
          <ac:spMkLst>
            <pc:docMk/>
            <pc:sldMk cId="0" sldId="267"/>
            <ac:spMk id="16" creationId="{00000000-0000-0000-0000-000000000000}"/>
          </ac:spMkLst>
        </pc:spChg>
        <pc:spChg chg="mod">
          <ac:chgData name="Tiia Fehrmann" userId="be8ecae6-2bae-4cde-b375-97f3f11cc8e2" providerId="ADAL" clId="{4CE74CC0-6337-4C96-88DA-33F371137FE2}" dt="2020-09-02T13:29:10.617" v="2413" actId="20577"/>
          <ac:spMkLst>
            <pc:docMk/>
            <pc:sldMk cId="0" sldId="267"/>
            <ac:spMk id="17" creationId="{00000000-0000-0000-0000-000000000000}"/>
          </ac:spMkLst>
        </pc:spChg>
        <pc:spChg chg="mod">
          <ac:chgData name="Tiia Fehrmann" userId="be8ecae6-2bae-4cde-b375-97f3f11cc8e2" providerId="ADAL" clId="{4CE74CC0-6337-4C96-88DA-33F371137FE2}" dt="2020-09-02T13:25:50.123" v="1946" actId="20577"/>
          <ac:spMkLst>
            <pc:docMk/>
            <pc:sldMk cId="0" sldId="267"/>
            <ac:spMk id="23" creationId="{00000000-0000-0000-0000-000000000000}"/>
          </ac:spMkLst>
        </pc:spChg>
        <pc:spChg chg="mod">
          <ac:chgData name="Tiia Fehrmann" userId="be8ecae6-2bae-4cde-b375-97f3f11cc8e2" providerId="ADAL" clId="{4CE74CC0-6337-4C96-88DA-33F371137FE2}" dt="2020-09-02T13:26:25.251" v="2035" actId="20577"/>
          <ac:spMkLst>
            <pc:docMk/>
            <pc:sldMk cId="0" sldId="267"/>
            <ac:spMk id="24" creationId="{00000000-0000-0000-0000-000000000000}"/>
          </ac:spMkLst>
        </pc:spChg>
        <pc:spChg chg="mod">
          <ac:chgData name="Tiia Fehrmann" userId="be8ecae6-2bae-4cde-b375-97f3f11cc8e2" providerId="ADAL" clId="{4CE74CC0-6337-4C96-88DA-33F371137FE2}" dt="2020-09-02T13:26:35.831" v="2053" actId="20577"/>
          <ac:spMkLst>
            <pc:docMk/>
            <pc:sldMk cId="0" sldId="267"/>
            <ac:spMk id="27" creationId="{00000000-0000-0000-0000-000000000000}"/>
          </ac:spMkLst>
        </pc:spChg>
        <pc:spChg chg="mod">
          <ac:chgData name="Tiia Fehrmann" userId="be8ecae6-2bae-4cde-b375-97f3f11cc8e2" providerId="ADAL" clId="{4CE74CC0-6337-4C96-88DA-33F371137FE2}" dt="2020-09-02T13:27:17.126" v="2134" actId="20577"/>
          <ac:spMkLst>
            <pc:docMk/>
            <pc:sldMk cId="0" sldId="267"/>
            <ac:spMk id="28" creationId="{00000000-0000-0000-0000-000000000000}"/>
          </ac:spMkLst>
        </pc:spChg>
        <pc:spChg chg="mod">
          <ac:chgData name="Tiia Fehrmann" userId="be8ecae6-2bae-4cde-b375-97f3f11cc8e2" providerId="ADAL" clId="{4CE74CC0-6337-4C96-88DA-33F371137FE2}" dt="2020-09-02T13:26:40.723" v="2063" actId="20577"/>
          <ac:spMkLst>
            <pc:docMk/>
            <pc:sldMk cId="0" sldId="267"/>
            <ac:spMk id="29" creationId="{00000000-0000-0000-0000-000000000000}"/>
          </ac:spMkLst>
        </pc:spChg>
        <pc:spChg chg="mod">
          <ac:chgData name="Tiia Fehrmann" userId="be8ecae6-2bae-4cde-b375-97f3f11cc8e2" providerId="ADAL" clId="{4CE74CC0-6337-4C96-88DA-33F371137FE2}" dt="2020-09-02T13:27:32.430" v="2153" actId="20577"/>
          <ac:spMkLst>
            <pc:docMk/>
            <pc:sldMk cId="0" sldId="267"/>
            <ac:spMk id="31" creationId="{00000000-0000-0000-0000-000000000000}"/>
          </ac:spMkLst>
        </pc:spChg>
        <pc:spChg chg="mod">
          <ac:chgData name="Tiia Fehrmann" userId="be8ecae6-2bae-4cde-b375-97f3f11cc8e2" providerId="ADAL" clId="{4CE74CC0-6337-4C96-88DA-33F371137FE2}" dt="2020-09-02T13:28:50.456" v="2379" actId="20577"/>
          <ac:spMkLst>
            <pc:docMk/>
            <pc:sldMk cId="0" sldId="267"/>
            <ac:spMk id="32" creationId="{00000000-0000-0000-0000-000000000000}"/>
          </ac:spMkLst>
        </pc:spChg>
        <pc:spChg chg="mod">
          <ac:chgData name="Tiia Fehrmann" userId="be8ecae6-2bae-4cde-b375-97f3f11cc8e2" providerId="ADAL" clId="{4CE74CC0-6337-4C96-88DA-33F371137FE2}" dt="2020-09-02T13:27:59.653" v="2184" actId="20577"/>
          <ac:spMkLst>
            <pc:docMk/>
            <pc:sldMk cId="0" sldId="267"/>
            <ac:spMk id="33" creationId="{00000000-0000-0000-0000-000000000000}"/>
          </ac:spMkLst>
        </pc:spChg>
        <pc:grpChg chg="mod">
          <ac:chgData name="Tiia Fehrmann" userId="be8ecae6-2bae-4cde-b375-97f3f11cc8e2" providerId="ADAL" clId="{4CE74CC0-6337-4C96-88DA-33F371137FE2}" dt="2020-09-02T13:32:28.697" v="2759" actId="14100"/>
          <ac:grpSpMkLst>
            <pc:docMk/>
            <pc:sldMk cId="0" sldId="267"/>
            <ac:grpSpMk id="10"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monaliiku.fi/hankkeet-projects/mentor-on-the-move-liikunnalline/tapahtumat-ja-tyopajat/"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709591"/>
            <a:ext cx="19202400" cy="878931"/>
            <a:chOff x="0" y="0"/>
            <a:chExt cx="25603200" cy="1171909"/>
          </a:xfrm>
        </p:grpSpPr>
        <p:sp>
          <p:nvSpPr>
            <p:cNvPr id="3" name="AutoShape 3"/>
            <p:cNvSpPr/>
            <p:nvPr/>
          </p:nvSpPr>
          <p:spPr>
            <a:xfrm>
              <a:off x="0" y="1036442"/>
              <a:ext cx="25603200" cy="135467"/>
            </a:xfrm>
            <a:prstGeom prst="rect">
              <a:avLst/>
            </a:prstGeom>
            <a:solidFill>
              <a:srgbClr val="F57F20"/>
            </a:solidFill>
          </p:spPr>
        </p:sp>
        <p:sp>
          <p:nvSpPr>
            <p:cNvPr id="4" name="TextBox 4"/>
            <p:cNvSpPr txBox="1"/>
            <p:nvPr/>
          </p:nvSpPr>
          <p:spPr>
            <a:xfrm>
              <a:off x="1879600" y="-38100"/>
              <a:ext cx="21738131" cy="464942"/>
            </a:xfrm>
            <a:prstGeom prst="rect">
              <a:avLst/>
            </a:prstGeom>
          </p:spPr>
          <p:txBody>
            <a:bodyPr lIns="0" tIns="0" rIns="0" bIns="0" rtlCol="0" anchor="t">
              <a:spAutoFit/>
            </a:bodyPr>
            <a:lstStyle/>
            <a:p>
              <a:pPr algn="l">
                <a:lnSpc>
                  <a:spcPts val="2940"/>
                </a:lnSpc>
              </a:pPr>
              <a:r>
                <a:rPr lang="en-US" sz="2100">
                  <a:solidFill>
                    <a:srgbClr val="7E6B73"/>
                  </a:solidFill>
                  <a:latin typeface="Allerta Stencil Bold"/>
                </a:rPr>
                <a:t>MONALIIKU - MONIKANSALLISTEN NAISTEN HYVINVOINTI JA LIIKUNTA RY</a:t>
              </a:r>
            </a:p>
          </p:txBody>
        </p:sp>
      </p:grpSp>
      <p:grpSp>
        <p:nvGrpSpPr>
          <p:cNvPr id="5" name="Group 5"/>
          <p:cNvGrpSpPr/>
          <p:nvPr/>
        </p:nvGrpSpPr>
        <p:grpSpPr>
          <a:xfrm>
            <a:off x="0" y="4088511"/>
            <a:ext cx="18986500" cy="6327559"/>
            <a:chOff x="0" y="0"/>
            <a:chExt cx="25315333" cy="8436745"/>
          </a:xfrm>
        </p:grpSpPr>
        <p:sp>
          <p:nvSpPr>
            <p:cNvPr id="6" name="AutoShape 6"/>
            <p:cNvSpPr/>
            <p:nvPr/>
          </p:nvSpPr>
          <p:spPr>
            <a:xfrm>
              <a:off x="0" y="6032212"/>
              <a:ext cx="25315333" cy="2404533"/>
            </a:xfrm>
            <a:prstGeom prst="rect">
              <a:avLst/>
            </a:prstGeom>
            <a:solidFill>
              <a:srgbClr val="F57F20"/>
            </a:solidFill>
          </p:spPr>
        </p:sp>
        <p:sp>
          <p:nvSpPr>
            <p:cNvPr id="7" name="TextBox 7"/>
            <p:cNvSpPr txBox="1"/>
            <p:nvPr/>
          </p:nvSpPr>
          <p:spPr>
            <a:xfrm>
              <a:off x="1761067" y="6774146"/>
              <a:ext cx="21433331" cy="460333"/>
            </a:xfrm>
            <a:prstGeom prst="rect">
              <a:avLst/>
            </a:prstGeom>
          </p:spPr>
          <p:txBody>
            <a:bodyPr lIns="0" tIns="0" rIns="0" bIns="0" rtlCol="0" anchor="t">
              <a:spAutoFit/>
            </a:bodyPr>
            <a:lstStyle/>
            <a:p>
              <a:pPr algn="l">
                <a:lnSpc>
                  <a:spcPts val="2940"/>
                </a:lnSpc>
              </a:pPr>
              <a:endParaRPr/>
            </a:p>
          </p:txBody>
        </p:sp>
        <p:sp>
          <p:nvSpPr>
            <p:cNvPr id="8" name="TextBox 8"/>
            <p:cNvSpPr txBox="1"/>
            <p:nvPr/>
          </p:nvSpPr>
          <p:spPr>
            <a:xfrm>
              <a:off x="1761067" y="85725"/>
              <a:ext cx="21763531" cy="5032914"/>
            </a:xfrm>
            <a:prstGeom prst="rect">
              <a:avLst/>
            </a:prstGeom>
          </p:spPr>
          <p:txBody>
            <a:bodyPr lIns="0" tIns="0" rIns="0" bIns="0" rtlCol="0" anchor="t">
              <a:spAutoFit/>
            </a:bodyPr>
            <a:lstStyle/>
            <a:p>
              <a:pPr algn="l">
                <a:lnSpc>
                  <a:spcPts val="11544"/>
                </a:lnSpc>
              </a:pPr>
              <a:endParaRPr/>
            </a:p>
            <a:p>
              <a:pPr algn="l">
                <a:lnSpc>
                  <a:spcPts val="11544"/>
                </a:lnSpc>
              </a:pPr>
              <a:endParaRPr/>
            </a:p>
            <a:p>
              <a:pPr marL="0" lvl="0" indent="0" algn="l">
                <a:lnSpc>
                  <a:spcPts val="6216"/>
                </a:lnSpc>
                <a:spcBef>
                  <a:spcPct val="0"/>
                </a:spcBef>
              </a:pPr>
              <a:r>
                <a:rPr lang="en-US" sz="5600">
                  <a:solidFill>
                    <a:srgbClr val="7E6B73"/>
                  </a:solidFill>
                  <a:latin typeface="Allerta Stencil Bold"/>
                </a:rPr>
                <a:t> SPORTS + NETWORKING = SOCIAL INCLUSION</a:t>
              </a:r>
            </a:p>
          </p:txBody>
        </p:sp>
      </p:grpSp>
      <p:pic>
        <p:nvPicPr>
          <p:cNvPr id="9" name="Picture 9"/>
          <p:cNvPicPr>
            <a:picLocks noChangeAspect="1"/>
          </p:cNvPicPr>
          <p:nvPr/>
        </p:nvPicPr>
        <p:blipFill>
          <a:blip r:embed="rId2"/>
          <a:srcRect/>
          <a:stretch>
            <a:fillRect/>
          </a:stretch>
        </p:blipFill>
        <p:spPr>
          <a:xfrm>
            <a:off x="16775635" y="8795762"/>
            <a:ext cx="1491238" cy="1491238"/>
          </a:xfrm>
          <a:prstGeom prst="rect">
            <a:avLst/>
          </a:prstGeom>
        </p:spPr>
      </p:pic>
      <p:pic>
        <p:nvPicPr>
          <p:cNvPr id="10" name="Picture 10"/>
          <p:cNvPicPr>
            <a:picLocks noChangeAspect="1"/>
          </p:cNvPicPr>
          <p:nvPr/>
        </p:nvPicPr>
        <p:blipFill>
          <a:blip r:embed="rId3"/>
          <a:srcRect/>
          <a:stretch>
            <a:fillRect/>
          </a:stretch>
        </p:blipFill>
        <p:spPr>
          <a:xfrm>
            <a:off x="1104900" y="3033522"/>
            <a:ext cx="16230600" cy="21099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100" y="8866236"/>
            <a:ext cx="18986500" cy="1730371"/>
          </a:xfrm>
          <a:prstGeom prst="rect">
            <a:avLst/>
          </a:prstGeom>
          <a:solidFill>
            <a:srgbClr val="F57F20"/>
          </a:solidFill>
        </p:spPr>
      </p:sp>
      <p:sp>
        <p:nvSpPr>
          <p:cNvPr id="3" name="TextBox 3"/>
          <p:cNvSpPr txBox="1"/>
          <p:nvPr/>
        </p:nvSpPr>
        <p:spPr>
          <a:xfrm>
            <a:off x="1028700" y="952500"/>
            <a:ext cx="7013548" cy="762154"/>
          </a:xfrm>
          <a:prstGeom prst="rect">
            <a:avLst/>
          </a:prstGeom>
        </p:spPr>
        <p:txBody>
          <a:bodyPr lIns="0" tIns="0" rIns="0" bIns="0" rtlCol="0" anchor="t">
            <a:spAutoFit/>
          </a:bodyPr>
          <a:lstStyle/>
          <a:p>
            <a:pPr algn="l">
              <a:lnSpc>
                <a:spcPts val="6299"/>
              </a:lnSpc>
            </a:pPr>
            <a:r>
              <a:rPr lang="en-US" sz="4500">
                <a:solidFill>
                  <a:srgbClr val="F57F20"/>
                </a:solidFill>
                <a:latin typeface="Allerta Stencil Bold"/>
              </a:rPr>
              <a:t>Mentor on the Move</a:t>
            </a:r>
          </a:p>
        </p:txBody>
      </p:sp>
      <p:sp>
        <p:nvSpPr>
          <p:cNvPr id="4" name="TextBox 4"/>
          <p:cNvSpPr txBox="1"/>
          <p:nvPr/>
        </p:nvSpPr>
        <p:spPr>
          <a:xfrm>
            <a:off x="1076325" y="1647979"/>
            <a:ext cx="6918298" cy="492827"/>
          </a:xfrm>
          <a:prstGeom prst="rect">
            <a:avLst/>
          </a:prstGeom>
        </p:spPr>
        <p:txBody>
          <a:bodyPr lIns="0" tIns="0" rIns="0" bIns="0" rtlCol="0" anchor="t">
            <a:spAutoFit/>
          </a:bodyPr>
          <a:lstStyle/>
          <a:p>
            <a:pPr algn="l">
              <a:lnSpc>
                <a:spcPts val="4200"/>
              </a:lnSpc>
            </a:pPr>
            <a:r>
              <a:rPr lang="en-US" sz="3000" dirty="0">
                <a:solidFill>
                  <a:srgbClr val="7E6B73"/>
                </a:solidFill>
                <a:latin typeface="Allerta Stencil Bold"/>
              </a:rPr>
              <a:t>Sports, exercise and resources </a:t>
            </a:r>
          </a:p>
        </p:txBody>
      </p:sp>
      <p:pic>
        <p:nvPicPr>
          <p:cNvPr id="5" name="Picture 5"/>
          <p:cNvPicPr>
            <a:picLocks noChangeAspect="1"/>
          </p:cNvPicPr>
          <p:nvPr/>
        </p:nvPicPr>
        <p:blipFill>
          <a:blip r:embed="rId2"/>
          <a:srcRect/>
          <a:stretch>
            <a:fillRect/>
          </a:stretch>
        </p:blipFill>
        <p:spPr>
          <a:xfrm>
            <a:off x="16839009" y="8838009"/>
            <a:ext cx="1448991" cy="1448991"/>
          </a:xfrm>
          <a:prstGeom prst="rect">
            <a:avLst/>
          </a:prstGeom>
        </p:spPr>
      </p:pic>
      <p:grpSp>
        <p:nvGrpSpPr>
          <p:cNvPr id="6" name="Group 6"/>
          <p:cNvGrpSpPr/>
          <p:nvPr/>
        </p:nvGrpSpPr>
        <p:grpSpPr>
          <a:xfrm>
            <a:off x="-1016595" y="1776863"/>
            <a:ext cx="18580100" cy="6257419"/>
            <a:chOff x="0" y="-114300"/>
            <a:chExt cx="24773467" cy="8343226"/>
          </a:xfrm>
        </p:grpSpPr>
        <p:sp>
          <p:nvSpPr>
            <p:cNvPr id="7" name="TextBox 7"/>
            <p:cNvSpPr txBox="1"/>
            <p:nvPr/>
          </p:nvSpPr>
          <p:spPr>
            <a:xfrm>
              <a:off x="0" y="5758448"/>
              <a:ext cx="11560751" cy="398658"/>
            </a:xfrm>
            <a:prstGeom prst="rect">
              <a:avLst/>
            </a:prstGeom>
          </p:spPr>
          <p:txBody>
            <a:bodyPr lIns="0" tIns="0" rIns="0" bIns="0" rtlCol="0" anchor="t">
              <a:spAutoFit/>
            </a:bodyPr>
            <a:lstStyle/>
            <a:p>
              <a:pPr>
                <a:lnSpc>
                  <a:spcPts val="2251"/>
                </a:lnSpc>
              </a:pPr>
              <a:endParaRPr/>
            </a:p>
          </p:txBody>
        </p:sp>
        <p:sp>
          <p:nvSpPr>
            <p:cNvPr id="8" name="TextBox 8"/>
            <p:cNvSpPr txBox="1"/>
            <p:nvPr/>
          </p:nvSpPr>
          <p:spPr>
            <a:xfrm>
              <a:off x="11624251" y="-114300"/>
              <a:ext cx="13149216" cy="8343226"/>
            </a:xfrm>
            <a:prstGeom prst="rect">
              <a:avLst/>
            </a:prstGeom>
          </p:spPr>
          <p:txBody>
            <a:bodyPr wrap="square" lIns="0" tIns="0" rIns="0" bIns="0" rtlCol="0" anchor="t">
              <a:spAutoFit/>
            </a:bodyPr>
            <a:lstStyle/>
            <a:p>
              <a:pPr>
                <a:lnSpc>
                  <a:spcPts val="4104"/>
                </a:lnSpc>
              </a:pPr>
              <a:r>
                <a:rPr lang="en-US" sz="2399" spc="95" dirty="0">
                  <a:solidFill>
                    <a:srgbClr val="11151F"/>
                  </a:solidFill>
                  <a:latin typeface="Arimo" panose="020B0604020202020204" charset="0"/>
                  <a:ea typeface="Arimo" panose="020B0604020202020204" charset="0"/>
                  <a:cs typeface="Arimo" panose="020B0604020202020204" charset="0"/>
                </a:rPr>
                <a:t>Mentoring meetings incorporate sports/ exercise in different forms and the mentoring pairs are encouraged to try new things and attend different events (i.e. hockey game, yoga festival)</a:t>
              </a:r>
            </a:p>
            <a:p>
              <a:pPr>
                <a:lnSpc>
                  <a:spcPts val="4104"/>
                </a:lnSpc>
              </a:pPr>
              <a:endParaRPr lang="en-US" sz="2399" spc="95" dirty="0">
                <a:solidFill>
                  <a:srgbClr val="11151F"/>
                </a:solidFill>
                <a:latin typeface="Arimo" panose="020B0604020202020204" charset="0"/>
                <a:ea typeface="Arimo" panose="020B0604020202020204" charset="0"/>
                <a:cs typeface="Arimo" panose="020B0604020202020204" charset="0"/>
              </a:endParaRPr>
            </a:p>
            <a:p>
              <a:pPr>
                <a:lnSpc>
                  <a:spcPts val="4104"/>
                </a:lnSpc>
              </a:pPr>
              <a:r>
                <a:rPr lang="en-US" sz="2399" spc="95" dirty="0">
                  <a:solidFill>
                    <a:srgbClr val="11151F"/>
                  </a:solidFill>
                  <a:latin typeface="Arimo" panose="020B0604020202020204" charset="0"/>
                  <a:ea typeface="Arimo" panose="020B0604020202020204" charset="0"/>
                  <a:cs typeface="Arimo" panose="020B0604020202020204" charset="0"/>
                </a:rPr>
                <a:t>Exercising together provides and informal platform for mentoring, and it is often easier to discuss even difficult topics.</a:t>
              </a:r>
            </a:p>
            <a:p>
              <a:pPr>
                <a:lnSpc>
                  <a:spcPts val="4104"/>
                </a:lnSpc>
              </a:pPr>
              <a:endParaRPr lang="en-US" sz="2399" spc="95" dirty="0">
                <a:solidFill>
                  <a:srgbClr val="11151F"/>
                </a:solidFill>
                <a:latin typeface="Arimo" panose="020B0604020202020204" charset="0"/>
                <a:ea typeface="Arimo" panose="020B0604020202020204" charset="0"/>
                <a:cs typeface="Arimo" panose="020B0604020202020204" charset="0"/>
              </a:endParaRPr>
            </a:p>
            <a:p>
              <a:pPr>
                <a:lnSpc>
                  <a:spcPts val="4104"/>
                </a:lnSpc>
              </a:pPr>
              <a:r>
                <a:rPr lang="en-US" sz="2399" spc="95" dirty="0">
                  <a:solidFill>
                    <a:srgbClr val="11151F"/>
                  </a:solidFill>
                  <a:latin typeface="Arimo" panose="020B0604020202020204" charset="0"/>
                  <a:ea typeface="Arimo" panose="020B0604020202020204" charset="0"/>
                  <a:cs typeface="Arimo" panose="020B0604020202020204" charset="0"/>
                </a:rPr>
                <a:t>The program offers each pair </a:t>
              </a:r>
              <a:r>
                <a:rPr lang="en-US" sz="2399" b="1" spc="95" dirty="0">
                  <a:solidFill>
                    <a:srgbClr val="11151F"/>
                  </a:solidFill>
                  <a:latin typeface="Arimo" panose="020B0604020202020204" charset="0"/>
                  <a:ea typeface="Arimo" panose="020B0604020202020204" charset="0"/>
                  <a:cs typeface="Arimo" panose="020B0604020202020204" charset="0"/>
                </a:rPr>
                <a:t>160€ </a:t>
              </a:r>
              <a:r>
                <a:rPr lang="en-US" sz="2399" spc="95" dirty="0">
                  <a:solidFill>
                    <a:srgbClr val="11151F"/>
                  </a:solidFill>
                  <a:latin typeface="Arimo" panose="020B0604020202020204" charset="0"/>
                  <a:ea typeface="Arimo" panose="020B0604020202020204" charset="0"/>
                  <a:cs typeface="Arimo" panose="020B0604020202020204" charset="0"/>
                </a:rPr>
                <a:t>to cover the cost of sports/ exercise. In addition, they are entitled to </a:t>
              </a:r>
              <a:r>
                <a:rPr lang="en-US" sz="2399" b="1" spc="95" dirty="0">
                  <a:solidFill>
                    <a:srgbClr val="11151F"/>
                  </a:solidFill>
                  <a:latin typeface="Arimo" panose="020B0604020202020204" charset="0"/>
                  <a:ea typeface="Arimo" panose="020B0604020202020204" charset="0"/>
                  <a:cs typeface="Arimo" panose="020B0604020202020204" charset="0"/>
                </a:rPr>
                <a:t>10€ </a:t>
              </a:r>
              <a:r>
                <a:rPr lang="en-US" sz="2399" spc="95" dirty="0">
                  <a:solidFill>
                    <a:srgbClr val="11151F"/>
                  </a:solidFill>
                  <a:latin typeface="Arimo" panose="020B0604020202020204" charset="0"/>
                  <a:ea typeface="Arimo" panose="020B0604020202020204" charset="0"/>
                  <a:cs typeface="Arimo" panose="020B0604020202020204" charset="0"/>
                </a:rPr>
                <a:t>cashback to cover the cost of “post-sports </a:t>
              </a:r>
              <a:r>
                <a:rPr lang="en-US" sz="2399" spc="95" dirty="0" err="1">
                  <a:solidFill>
                    <a:srgbClr val="11151F"/>
                  </a:solidFill>
                  <a:latin typeface="Arimo" panose="020B0604020202020204" charset="0"/>
                  <a:ea typeface="Arimo" panose="020B0604020202020204" charset="0"/>
                  <a:cs typeface="Arimo" panose="020B0604020202020204" charset="0"/>
                </a:rPr>
                <a:t>cuppa</a:t>
              </a:r>
              <a:r>
                <a:rPr lang="en-US" sz="2399" spc="95" dirty="0">
                  <a:solidFill>
                    <a:srgbClr val="11151F"/>
                  </a:solidFill>
                  <a:latin typeface="Arimo" panose="020B0604020202020204" charset="0"/>
                  <a:ea typeface="Arimo" panose="020B0604020202020204" charset="0"/>
                  <a:cs typeface="Arimo" panose="020B0604020202020204" charset="0"/>
                </a:rPr>
                <a:t>”, if they like to sit down after doing sports and discuss subjects arising from the actor's goals.</a:t>
              </a:r>
            </a:p>
            <a:p>
              <a:pPr>
                <a:lnSpc>
                  <a:spcPts val="4103"/>
                </a:lnSpc>
              </a:pPr>
              <a:r>
                <a:rPr lang="en-US" sz="2399" spc="95" dirty="0">
                  <a:solidFill>
                    <a:srgbClr val="11151F"/>
                  </a:solidFill>
                  <a:latin typeface="Arimo" panose="020B0604020202020204" charset="0"/>
                  <a:ea typeface="Arimo" panose="020B0604020202020204" charset="0"/>
                  <a:cs typeface="Arimo" panose="020B0604020202020204" charset="0"/>
                </a:rPr>
                <a:t>e.g. going swimming + having a cup of tea afterwards </a:t>
              </a:r>
              <a:r>
                <a:rPr lang="en-US" sz="2399" spc="95" dirty="0">
                  <a:solidFill>
                    <a:srgbClr val="11151F"/>
                  </a:solidFill>
                  <a:latin typeface="Arimo" panose="020B0604020202020204" charset="0"/>
                  <a:ea typeface="Arimo" panose="020B0604020202020204" charset="0"/>
                  <a:cs typeface="Arimo" panose="020B0604020202020204" charset="0"/>
                  <a:sym typeface="Wingdings" panose="05000000000000000000" pitchFamily="2" charset="2"/>
                </a:rPr>
                <a:t></a:t>
              </a:r>
              <a:endParaRPr lang="en-US" sz="2399" spc="95" dirty="0">
                <a:solidFill>
                  <a:srgbClr val="11151F"/>
                </a:solidFill>
                <a:latin typeface="Arimo" panose="020B0604020202020204" charset="0"/>
                <a:ea typeface="Arimo" panose="020B0604020202020204" charset="0"/>
                <a:cs typeface="Arimo" panose="020B0604020202020204" charset="0"/>
              </a:endParaRPr>
            </a:p>
          </p:txBody>
        </p:sp>
      </p:grpSp>
      <p:pic>
        <p:nvPicPr>
          <p:cNvPr id="9" name="Picture 9"/>
          <p:cNvPicPr>
            <a:picLocks noChangeAspect="1"/>
          </p:cNvPicPr>
          <p:nvPr/>
        </p:nvPicPr>
        <p:blipFill>
          <a:blip r:embed="rId3"/>
          <a:srcRect/>
          <a:stretch>
            <a:fillRect/>
          </a:stretch>
        </p:blipFill>
        <p:spPr>
          <a:xfrm>
            <a:off x="621659" y="3543185"/>
            <a:ext cx="6938674" cy="45038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100" y="8866236"/>
            <a:ext cx="18986500" cy="1730371"/>
          </a:xfrm>
          <a:prstGeom prst="rect">
            <a:avLst/>
          </a:prstGeom>
          <a:solidFill>
            <a:srgbClr val="F57F20"/>
          </a:solidFill>
        </p:spPr>
      </p:sp>
      <p:sp>
        <p:nvSpPr>
          <p:cNvPr id="3" name="TextBox 3"/>
          <p:cNvSpPr txBox="1"/>
          <p:nvPr/>
        </p:nvSpPr>
        <p:spPr>
          <a:xfrm>
            <a:off x="981075" y="1233199"/>
            <a:ext cx="6918298" cy="516285"/>
          </a:xfrm>
          <a:prstGeom prst="rect">
            <a:avLst/>
          </a:prstGeom>
        </p:spPr>
        <p:txBody>
          <a:bodyPr lIns="0" tIns="0" rIns="0" bIns="0" rtlCol="0" anchor="t">
            <a:spAutoFit/>
          </a:bodyPr>
          <a:lstStyle/>
          <a:p>
            <a:pPr algn="l">
              <a:lnSpc>
                <a:spcPts val="4200"/>
              </a:lnSpc>
            </a:pPr>
            <a:r>
              <a:rPr lang="en-US" sz="3000">
                <a:solidFill>
                  <a:srgbClr val="FF1616"/>
                </a:solidFill>
                <a:latin typeface="Allerta Stencil Bold"/>
              </a:rPr>
              <a:t>COVID-19</a:t>
            </a:r>
          </a:p>
        </p:txBody>
      </p:sp>
      <p:pic>
        <p:nvPicPr>
          <p:cNvPr id="4" name="Picture 4"/>
          <p:cNvPicPr>
            <a:picLocks noChangeAspect="1"/>
          </p:cNvPicPr>
          <p:nvPr/>
        </p:nvPicPr>
        <p:blipFill>
          <a:blip r:embed="rId2"/>
          <a:srcRect/>
          <a:stretch>
            <a:fillRect/>
          </a:stretch>
        </p:blipFill>
        <p:spPr>
          <a:xfrm>
            <a:off x="16839009" y="8838009"/>
            <a:ext cx="1448991" cy="1448991"/>
          </a:xfrm>
          <a:prstGeom prst="rect">
            <a:avLst/>
          </a:prstGeom>
        </p:spPr>
      </p:pic>
      <p:pic>
        <p:nvPicPr>
          <p:cNvPr id="5" name="Picture 5"/>
          <p:cNvPicPr>
            <a:picLocks noChangeAspect="1"/>
          </p:cNvPicPr>
          <p:nvPr/>
        </p:nvPicPr>
        <p:blipFill>
          <a:blip r:embed="rId3"/>
          <a:srcRect/>
          <a:stretch>
            <a:fillRect/>
          </a:stretch>
        </p:blipFill>
        <p:spPr>
          <a:xfrm>
            <a:off x="4695835" y="2050380"/>
            <a:ext cx="2060015" cy="2678507"/>
          </a:xfrm>
          <a:prstGeom prst="rect">
            <a:avLst/>
          </a:prstGeom>
        </p:spPr>
      </p:pic>
      <p:pic>
        <p:nvPicPr>
          <p:cNvPr id="6" name="Picture 6"/>
          <p:cNvPicPr>
            <a:picLocks noChangeAspect="1"/>
          </p:cNvPicPr>
          <p:nvPr/>
        </p:nvPicPr>
        <p:blipFill>
          <a:blip r:embed="rId4"/>
          <a:srcRect/>
          <a:stretch>
            <a:fillRect/>
          </a:stretch>
        </p:blipFill>
        <p:spPr>
          <a:xfrm>
            <a:off x="8890275" y="5855388"/>
            <a:ext cx="3507482" cy="2499878"/>
          </a:xfrm>
          <a:prstGeom prst="rect">
            <a:avLst/>
          </a:prstGeom>
        </p:spPr>
      </p:pic>
      <p:pic>
        <p:nvPicPr>
          <p:cNvPr id="7" name="Picture 7"/>
          <p:cNvPicPr>
            <a:picLocks noChangeAspect="1"/>
          </p:cNvPicPr>
          <p:nvPr/>
        </p:nvPicPr>
        <p:blipFill>
          <a:blip r:embed="rId5"/>
          <a:srcRect/>
          <a:stretch>
            <a:fillRect/>
          </a:stretch>
        </p:blipFill>
        <p:spPr>
          <a:xfrm>
            <a:off x="13800151" y="539985"/>
            <a:ext cx="3038858" cy="4188902"/>
          </a:xfrm>
          <a:prstGeom prst="rect">
            <a:avLst/>
          </a:prstGeom>
        </p:spPr>
      </p:pic>
      <p:pic>
        <p:nvPicPr>
          <p:cNvPr id="8" name="Picture 8"/>
          <p:cNvPicPr>
            <a:picLocks noChangeAspect="1"/>
          </p:cNvPicPr>
          <p:nvPr/>
        </p:nvPicPr>
        <p:blipFill>
          <a:blip r:embed="rId6"/>
          <a:srcRect/>
          <a:stretch>
            <a:fillRect/>
          </a:stretch>
        </p:blipFill>
        <p:spPr>
          <a:xfrm>
            <a:off x="95480" y="5687790"/>
            <a:ext cx="4392369" cy="2835075"/>
          </a:xfrm>
          <a:prstGeom prst="rect">
            <a:avLst/>
          </a:prstGeom>
        </p:spPr>
      </p:pic>
      <p:sp>
        <p:nvSpPr>
          <p:cNvPr id="9" name="TextBox 9"/>
          <p:cNvSpPr txBox="1"/>
          <p:nvPr/>
        </p:nvSpPr>
        <p:spPr>
          <a:xfrm>
            <a:off x="981075" y="537719"/>
            <a:ext cx="7013548" cy="762154"/>
          </a:xfrm>
          <a:prstGeom prst="rect">
            <a:avLst/>
          </a:prstGeom>
        </p:spPr>
        <p:txBody>
          <a:bodyPr lIns="0" tIns="0" rIns="0" bIns="0" rtlCol="0" anchor="t">
            <a:spAutoFit/>
          </a:bodyPr>
          <a:lstStyle/>
          <a:p>
            <a:pPr algn="l">
              <a:lnSpc>
                <a:spcPts val="6299"/>
              </a:lnSpc>
            </a:pPr>
            <a:r>
              <a:rPr lang="en-US" sz="4500">
                <a:solidFill>
                  <a:srgbClr val="F57F20"/>
                </a:solidFill>
                <a:latin typeface="Allerta Stencil Bold"/>
              </a:rPr>
              <a:t>Mentor on the Move</a:t>
            </a:r>
          </a:p>
        </p:txBody>
      </p:sp>
      <p:pic>
        <p:nvPicPr>
          <p:cNvPr id="10" name="Picture 10"/>
          <p:cNvPicPr>
            <a:picLocks noChangeAspect="1"/>
          </p:cNvPicPr>
          <p:nvPr/>
        </p:nvPicPr>
        <p:blipFill>
          <a:blip r:embed="rId7"/>
          <a:srcRect/>
          <a:stretch>
            <a:fillRect/>
          </a:stretch>
        </p:blipFill>
        <p:spPr>
          <a:xfrm rot="-10800000">
            <a:off x="588210" y="5236768"/>
            <a:ext cx="17215574" cy="50825"/>
          </a:xfrm>
          <a:prstGeom prst="rect">
            <a:avLst/>
          </a:prstGeom>
        </p:spPr>
      </p:pic>
      <p:pic>
        <p:nvPicPr>
          <p:cNvPr id="11" name="Picture 11"/>
          <p:cNvPicPr>
            <a:picLocks noChangeAspect="1"/>
          </p:cNvPicPr>
          <p:nvPr/>
        </p:nvPicPr>
        <p:blipFill>
          <a:blip r:embed="rId8"/>
          <a:srcRect/>
          <a:stretch>
            <a:fillRect/>
          </a:stretch>
        </p:blipFill>
        <p:spPr>
          <a:xfrm>
            <a:off x="1817716" y="5143500"/>
            <a:ext cx="207986" cy="207986"/>
          </a:xfrm>
          <a:prstGeom prst="rect">
            <a:avLst/>
          </a:prstGeom>
        </p:spPr>
      </p:pic>
      <p:pic>
        <p:nvPicPr>
          <p:cNvPr id="12" name="Picture 12"/>
          <p:cNvPicPr>
            <a:picLocks noChangeAspect="1"/>
          </p:cNvPicPr>
          <p:nvPr/>
        </p:nvPicPr>
        <p:blipFill>
          <a:blip r:embed="rId8"/>
          <a:srcRect/>
          <a:stretch>
            <a:fillRect/>
          </a:stretch>
        </p:blipFill>
        <p:spPr>
          <a:xfrm>
            <a:off x="5517857" y="5132775"/>
            <a:ext cx="207986" cy="207986"/>
          </a:xfrm>
          <a:prstGeom prst="rect">
            <a:avLst/>
          </a:prstGeom>
        </p:spPr>
      </p:pic>
      <p:pic>
        <p:nvPicPr>
          <p:cNvPr id="13" name="Picture 13"/>
          <p:cNvPicPr>
            <a:picLocks noChangeAspect="1"/>
          </p:cNvPicPr>
          <p:nvPr/>
        </p:nvPicPr>
        <p:blipFill>
          <a:blip r:embed="rId8"/>
          <a:srcRect/>
          <a:stretch>
            <a:fillRect/>
          </a:stretch>
        </p:blipFill>
        <p:spPr>
          <a:xfrm>
            <a:off x="8558878" y="5183600"/>
            <a:ext cx="207986" cy="207986"/>
          </a:xfrm>
          <a:prstGeom prst="rect">
            <a:avLst/>
          </a:prstGeom>
        </p:spPr>
      </p:pic>
      <p:pic>
        <p:nvPicPr>
          <p:cNvPr id="14" name="Picture 14"/>
          <p:cNvPicPr>
            <a:picLocks noChangeAspect="1"/>
          </p:cNvPicPr>
          <p:nvPr/>
        </p:nvPicPr>
        <p:blipFill>
          <a:blip r:embed="rId8"/>
          <a:srcRect/>
          <a:stretch>
            <a:fillRect/>
          </a:stretch>
        </p:blipFill>
        <p:spPr>
          <a:xfrm>
            <a:off x="12576753" y="5183600"/>
            <a:ext cx="207986" cy="207986"/>
          </a:xfrm>
          <a:prstGeom prst="rect">
            <a:avLst/>
          </a:prstGeom>
        </p:spPr>
      </p:pic>
      <p:pic>
        <p:nvPicPr>
          <p:cNvPr id="15" name="Picture 15"/>
          <p:cNvPicPr>
            <a:picLocks noChangeAspect="1"/>
          </p:cNvPicPr>
          <p:nvPr/>
        </p:nvPicPr>
        <p:blipFill>
          <a:blip r:embed="rId8"/>
          <a:srcRect/>
          <a:stretch>
            <a:fillRect/>
          </a:stretch>
        </p:blipFill>
        <p:spPr>
          <a:xfrm>
            <a:off x="15806479" y="5143500"/>
            <a:ext cx="207986" cy="207986"/>
          </a:xfrm>
          <a:prstGeom prst="rect">
            <a:avLst/>
          </a:prstGeom>
        </p:spPr>
      </p:pic>
      <p:grpSp>
        <p:nvGrpSpPr>
          <p:cNvPr id="16" name="Group 16"/>
          <p:cNvGrpSpPr/>
          <p:nvPr/>
        </p:nvGrpSpPr>
        <p:grpSpPr>
          <a:xfrm>
            <a:off x="692203" y="2950275"/>
            <a:ext cx="3459149" cy="1991154"/>
            <a:chOff x="0" y="0"/>
            <a:chExt cx="4612199" cy="2654872"/>
          </a:xfrm>
        </p:grpSpPr>
        <p:sp>
          <p:nvSpPr>
            <p:cNvPr id="17" name="TextBox 17"/>
            <p:cNvSpPr txBox="1"/>
            <p:nvPr/>
          </p:nvSpPr>
          <p:spPr>
            <a:xfrm>
              <a:off x="0" y="0"/>
              <a:ext cx="4612199" cy="1077217"/>
            </a:xfrm>
            <a:prstGeom prst="rect">
              <a:avLst/>
            </a:prstGeom>
          </p:spPr>
          <p:txBody>
            <a:bodyPr lIns="0" tIns="0" rIns="0" bIns="0" rtlCol="0" anchor="t">
              <a:spAutoFit/>
            </a:bodyPr>
            <a:lstStyle/>
            <a:p>
              <a:pPr marL="211749" lvl="1">
                <a:lnSpc>
                  <a:spcPts val="2118"/>
                </a:lnSpc>
              </a:pPr>
              <a:r>
                <a:rPr lang="en-US" sz="1961" spc="19" dirty="0">
                  <a:solidFill>
                    <a:srgbClr val="F6811F"/>
                  </a:solidFill>
                  <a:latin typeface="Arimo Bold"/>
                </a:rPr>
                <a:t>1. Follow the recommendations by the government</a:t>
              </a:r>
            </a:p>
          </p:txBody>
        </p:sp>
        <p:sp>
          <p:nvSpPr>
            <p:cNvPr id="18" name="TextBox 18"/>
            <p:cNvSpPr txBox="1"/>
            <p:nvPr/>
          </p:nvSpPr>
          <p:spPr>
            <a:xfrm>
              <a:off x="0" y="2325235"/>
              <a:ext cx="4555258" cy="329637"/>
            </a:xfrm>
            <a:prstGeom prst="rect">
              <a:avLst/>
            </a:prstGeom>
          </p:spPr>
          <p:txBody>
            <a:bodyPr lIns="0" tIns="0" rIns="0" bIns="0" rtlCol="0" anchor="t">
              <a:spAutoFit/>
            </a:bodyPr>
            <a:lstStyle/>
            <a:p>
              <a:pPr>
                <a:lnSpc>
                  <a:spcPts val="2156"/>
                </a:lnSpc>
              </a:pPr>
              <a:endParaRPr/>
            </a:p>
          </p:txBody>
        </p:sp>
        <p:sp>
          <p:nvSpPr>
            <p:cNvPr id="19" name="TextBox 19"/>
            <p:cNvSpPr txBox="1"/>
            <p:nvPr/>
          </p:nvSpPr>
          <p:spPr>
            <a:xfrm>
              <a:off x="0" y="1324786"/>
              <a:ext cx="4555258" cy="690261"/>
            </a:xfrm>
            <a:prstGeom prst="rect">
              <a:avLst/>
            </a:prstGeom>
          </p:spPr>
          <p:txBody>
            <a:bodyPr lIns="0" tIns="0" rIns="0" bIns="0" rtlCol="0" anchor="t">
              <a:spAutoFit/>
            </a:bodyPr>
            <a:lstStyle/>
            <a:p>
              <a:pPr>
                <a:lnSpc>
                  <a:spcPts val="2156"/>
                </a:lnSpc>
              </a:pPr>
              <a:r>
                <a:rPr lang="en-US" sz="1457" spc="14">
                  <a:solidFill>
                    <a:srgbClr val="121113"/>
                  </a:solidFill>
                  <a:latin typeface="Open Sans Bold"/>
                </a:rPr>
                <a:t>https://valtioneuvosto.fi/tietoa-koronaviruksesta</a:t>
              </a:r>
            </a:p>
          </p:txBody>
        </p:sp>
      </p:grpSp>
      <p:grpSp>
        <p:nvGrpSpPr>
          <p:cNvPr id="20" name="Group 20"/>
          <p:cNvGrpSpPr/>
          <p:nvPr/>
        </p:nvGrpSpPr>
        <p:grpSpPr>
          <a:xfrm>
            <a:off x="13800151" y="5855388"/>
            <a:ext cx="3459149" cy="1984036"/>
            <a:chOff x="0" y="0"/>
            <a:chExt cx="4612199" cy="2645381"/>
          </a:xfrm>
        </p:grpSpPr>
        <p:sp>
          <p:nvSpPr>
            <p:cNvPr id="21" name="TextBox 21"/>
            <p:cNvSpPr txBox="1"/>
            <p:nvPr/>
          </p:nvSpPr>
          <p:spPr>
            <a:xfrm>
              <a:off x="0" y="0"/>
              <a:ext cx="4612199" cy="718145"/>
            </a:xfrm>
            <a:prstGeom prst="rect">
              <a:avLst/>
            </a:prstGeom>
          </p:spPr>
          <p:txBody>
            <a:bodyPr lIns="0" tIns="0" rIns="0" bIns="0" rtlCol="0" anchor="t">
              <a:spAutoFit/>
            </a:bodyPr>
            <a:lstStyle/>
            <a:p>
              <a:pPr>
                <a:lnSpc>
                  <a:spcPts val="2118"/>
                </a:lnSpc>
              </a:pPr>
              <a:r>
                <a:rPr lang="en-US" sz="1961" spc="19" dirty="0">
                  <a:solidFill>
                    <a:srgbClr val="F6811F"/>
                  </a:solidFill>
                  <a:latin typeface="Arimo Bold"/>
                </a:rPr>
                <a:t>4. Always follow the rules of the venue</a:t>
              </a:r>
            </a:p>
          </p:txBody>
        </p:sp>
        <p:sp>
          <p:nvSpPr>
            <p:cNvPr id="22" name="TextBox 22"/>
            <p:cNvSpPr txBox="1"/>
            <p:nvPr/>
          </p:nvSpPr>
          <p:spPr>
            <a:xfrm>
              <a:off x="0" y="2315744"/>
              <a:ext cx="4555258" cy="329637"/>
            </a:xfrm>
            <a:prstGeom prst="rect">
              <a:avLst/>
            </a:prstGeom>
          </p:spPr>
          <p:txBody>
            <a:bodyPr lIns="0" tIns="0" rIns="0" bIns="0" rtlCol="0" anchor="t">
              <a:spAutoFit/>
            </a:bodyPr>
            <a:lstStyle/>
            <a:p>
              <a:pPr>
                <a:lnSpc>
                  <a:spcPts val="2156"/>
                </a:lnSpc>
              </a:pPr>
              <a:endParaRPr/>
            </a:p>
          </p:txBody>
        </p:sp>
        <p:sp>
          <p:nvSpPr>
            <p:cNvPr id="23" name="TextBox 23"/>
            <p:cNvSpPr txBox="1"/>
            <p:nvPr/>
          </p:nvSpPr>
          <p:spPr>
            <a:xfrm>
              <a:off x="0" y="1675920"/>
              <a:ext cx="4555258" cy="329637"/>
            </a:xfrm>
            <a:prstGeom prst="rect">
              <a:avLst/>
            </a:prstGeom>
          </p:spPr>
          <p:txBody>
            <a:bodyPr lIns="0" tIns="0" rIns="0" bIns="0" rtlCol="0" anchor="t">
              <a:spAutoFit/>
            </a:bodyPr>
            <a:lstStyle/>
            <a:p>
              <a:pPr>
                <a:lnSpc>
                  <a:spcPts val="2156"/>
                </a:lnSpc>
              </a:pPr>
              <a:endParaRPr/>
            </a:p>
          </p:txBody>
        </p:sp>
      </p:grpSp>
      <p:grpSp>
        <p:nvGrpSpPr>
          <p:cNvPr id="24" name="Group 24"/>
          <p:cNvGrpSpPr/>
          <p:nvPr/>
        </p:nvGrpSpPr>
        <p:grpSpPr>
          <a:xfrm>
            <a:off x="8711278" y="1590815"/>
            <a:ext cx="3865475" cy="3529209"/>
            <a:chOff x="0" y="0"/>
            <a:chExt cx="5153967" cy="4705612"/>
          </a:xfrm>
        </p:grpSpPr>
        <p:sp>
          <p:nvSpPr>
            <p:cNvPr id="25" name="TextBox 25"/>
            <p:cNvSpPr txBox="1"/>
            <p:nvPr/>
          </p:nvSpPr>
          <p:spPr>
            <a:xfrm>
              <a:off x="0" y="0"/>
              <a:ext cx="5153967" cy="359072"/>
            </a:xfrm>
            <a:prstGeom prst="rect">
              <a:avLst/>
            </a:prstGeom>
          </p:spPr>
          <p:txBody>
            <a:bodyPr lIns="0" tIns="0" rIns="0" bIns="0" rtlCol="0" anchor="t">
              <a:spAutoFit/>
            </a:bodyPr>
            <a:lstStyle/>
            <a:p>
              <a:pPr>
                <a:lnSpc>
                  <a:spcPts val="2118"/>
                </a:lnSpc>
              </a:pPr>
              <a:r>
                <a:rPr lang="en-US" sz="1961" spc="19" dirty="0">
                  <a:solidFill>
                    <a:srgbClr val="F6811F"/>
                  </a:solidFill>
                  <a:latin typeface="Arimo Bold"/>
                </a:rPr>
                <a:t>3. Make rules with your partner</a:t>
              </a:r>
            </a:p>
          </p:txBody>
        </p:sp>
        <p:sp>
          <p:nvSpPr>
            <p:cNvPr id="26" name="TextBox 26"/>
            <p:cNvSpPr txBox="1"/>
            <p:nvPr/>
          </p:nvSpPr>
          <p:spPr>
            <a:xfrm>
              <a:off x="0" y="4137848"/>
              <a:ext cx="5090338" cy="329637"/>
            </a:xfrm>
            <a:prstGeom prst="rect">
              <a:avLst/>
            </a:prstGeom>
          </p:spPr>
          <p:txBody>
            <a:bodyPr lIns="0" tIns="0" rIns="0" bIns="0" rtlCol="0" anchor="t">
              <a:spAutoFit/>
            </a:bodyPr>
            <a:lstStyle/>
            <a:p>
              <a:pPr>
                <a:lnSpc>
                  <a:spcPts val="2156"/>
                </a:lnSpc>
              </a:pPr>
              <a:endParaRPr/>
            </a:p>
          </p:txBody>
        </p:sp>
        <p:sp>
          <p:nvSpPr>
            <p:cNvPr id="27" name="TextBox 27"/>
            <p:cNvSpPr txBox="1"/>
            <p:nvPr/>
          </p:nvSpPr>
          <p:spPr>
            <a:xfrm>
              <a:off x="0" y="973651"/>
              <a:ext cx="5090338" cy="3731961"/>
            </a:xfrm>
            <a:prstGeom prst="rect">
              <a:avLst/>
            </a:prstGeom>
          </p:spPr>
          <p:txBody>
            <a:bodyPr lIns="0" tIns="0" rIns="0" bIns="0" rtlCol="0" anchor="t">
              <a:spAutoFit/>
            </a:bodyPr>
            <a:lstStyle/>
            <a:p>
              <a:pPr>
                <a:lnSpc>
                  <a:spcPts val="2156"/>
                </a:lnSpc>
              </a:pPr>
              <a:r>
                <a:rPr lang="en-US" sz="1457" spc="14" dirty="0">
                  <a:solidFill>
                    <a:srgbClr val="121113"/>
                  </a:solidFill>
                  <a:latin typeface="Open Sans"/>
                </a:rPr>
                <a:t>People have different mindsets when it comes to the pandemic.  One may follow the recommendations very strictly, one may not</a:t>
              </a:r>
              <a:r>
                <a:rPr lang="en-US" sz="1457" b="1" spc="14" dirty="0">
                  <a:solidFill>
                    <a:srgbClr val="121113"/>
                  </a:solidFill>
                  <a:latin typeface="Open Sans"/>
                </a:rPr>
                <a:t>. You have the right to do what is best for you as long as you don’t harm anyone else. </a:t>
              </a:r>
            </a:p>
            <a:p>
              <a:pPr>
                <a:lnSpc>
                  <a:spcPts val="2156"/>
                </a:lnSpc>
              </a:pPr>
              <a:endParaRPr lang="en-US" sz="1457" b="1" spc="14" dirty="0">
                <a:solidFill>
                  <a:srgbClr val="121113"/>
                </a:solidFill>
                <a:latin typeface="Open Sans"/>
              </a:endParaRPr>
            </a:p>
            <a:p>
              <a:pPr>
                <a:lnSpc>
                  <a:spcPts val="2156"/>
                </a:lnSpc>
              </a:pPr>
              <a:r>
                <a:rPr lang="en-US" sz="1457" spc="14" dirty="0">
                  <a:solidFill>
                    <a:srgbClr val="121113"/>
                  </a:solidFill>
                  <a:latin typeface="Open Sans"/>
                </a:rPr>
                <a:t>Make sure you communicate clearly with your partner and decide upon the rules for you two and for your meetings.</a:t>
              </a:r>
            </a:p>
          </p:txBody>
        </p:sp>
      </p:grpSp>
      <p:grpSp>
        <p:nvGrpSpPr>
          <p:cNvPr id="28" name="Group 28"/>
          <p:cNvGrpSpPr/>
          <p:nvPr/>
        </p:nvGrpSpPr>
        <p:grpSpPr>
          <a:xfrm>
            <a:off x="4440224" y="5855388"/>
            <a:ext cx="3865475" cy="2005390"/>
            <a:chOff x="0" y="0"/>
            <a:chExt cx="5153967" cy="2673852"/>
          </a:xfrm>
        </p:grpSpPr>
        <p:sp>
          <p:nvSpPr>
            <p:cNvPr id="29" name="TextBox 29"/>
            <p:cNvSpPr txBox="1"/>
            <p:nvPr/>
          </p:nvSpPr>
          <p:spPr>
            <a:xfrm>
              <a:off x="0" y="0"/>
              <a:ext cx="5153967" cy="359072"/>
            </a:xfrm>
            <a:prstGeom prst="rect">
              <a:avLst/>
            </a:prstGeom>
          </p:spPr>
          <p:txBody>
            <a:bodyPr lIns="0" tIns="0" rIns="0" bIns="0" rtlCol="0" anchor="t">
              <a:spAutoFit/>
            </a:bodyPr>
            <a:lstStyle/>
            <a:p>
              <a:pPr>
                <a:lnSpc>
                  <a:spcPts val="2118"/>
                </a:lnSpc>
              </a:pPr>
              <a:r>
                <a:rPr lang="en-US" sz="1961" spc="19" dirty="0">
                  <a:solidFill>
                    <a:srgbClr val="F6811F"/>
                  </a:solidFill>
                  <a:latin typeface="Arimo Bold"/>
                </a:rPr>
                <a:t>2. Don’t take risks!</a:t>
              </a:r>
            </a:p>
          </p:txBody>
        </p:sp>
        <p:sp>
          <p:nvSpPr>
            <p:cNvPr id="30" name="TextBox 30"/>
            <p:cNvSpPr txBox="1"/>
            <p:nvPr/>
          </p:nvSpPr>
          <p:spPr>
            <a:xfrm>
              <a:off x="0" y="2344215"/>
              <a:ext cx="5090338" cy="329637"/>
            </a:xfrm>
            <a:prstGeom prst="rect">
              <a:avLst/>
            </a:prstGeom>
          </p:spPr>
          <p:txBody>
            <a:bodyPr lIns="0" tIns="0" rIns="0" bIns="0" rtlCol="0" anchor="t">
              <a:spAutoFit/>
            </a:bodyPr>
            <a:lstStyle/>
            <a:p>
              <a:pPr>
                <a:lnSpc>
                  <a:spcPts val="2156"/>
                </a:lnSpc>
              </a:pPr>
              <a:r>
                <a:rPr lang="en-US" sz="1457" spc="14">
                  <a:solidFill>
                    <a:srgbClr val="121113"/>
                  </a:solidFill>
                  <a:latin typeface="Open Sans Bold Italics"/>
                </a:rPr>
                <a:t>www.omaolo.fi</a:t>
              </a:r>
            </a:p>
          </p:txBody>
        </p:sp>
        <p:sp>
          <p:nvSpPr>
            <p:cNvPr id="31" name="TextBox 31"/>
            <p:cNvSpPr txBox="1"/>
            <p:nvPr/>
          </p:nvSpPr>
          <p:spPr>
            <a:xfrm>
              <a:off x="0" y="622517"/>
              <a:ext cx="5090338" cy="1474933"/>
            </a:xfrm>
            <a:prstGeom prst="rect">
              <a:avLst/>
            </a:prstGeom>
          </p:spPr>
          <p:txBody>
            <a:bodyPr lIns="0" tIns="0" rIns="0" bIns="0" rtlCol="0" anchor="t">
              <a:spAutoFit/>
            </a:bodyPr>
            <a:lstStyle/>
            <a:p>
              <a:pPr>
                <a:lnSpc>
                  <a:spcPts val="2156"/>
                </a:lnSpc>
              </a:pPr>
              <a:r>
                <a:rPr lang="en-US" sz="1457" spc="14" dirty="0">
                  <a:solidFill>
                    <a:srgbClr val="121113"/>
                  </a:solidFill>
                  <a:latin typeface="Open Sans"/>
                </a:rPr>
                <a:t>If you or someone from </a:t>
              </a:r>
              <a:r>
                <a:rPr lang="en-US" sz="1457" spc="14" dirty="0" err="1">
                  <a:solidFill>
                    <a:srgbClr val="121113"/>
                  </a:solidFill>
                  <a:latin typeface="Open Sans"/>
                </a:rPr>
                <a:t>you’r</a:t>
              </a:r>
              <a:r>
                <a:rPr lang="en-US" sz="1457" spc="14" dirty="0">
                  <a:solidFill>
                    <a:srgbClr val="121113"/>
                  </a:solidFill>
                  <a:latin typeface="Open Sans"/>
                </a:rPr>
                <a:t> family is having any of the Covi-19 symptoms, please take the test at omaolo.fi and follow the instructions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009925"/>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grpSp>
        <p:nvGrpSpPr>
          <p:cNvPr id="5" name="Group 5"/>
          <p:cNvGrpSpPr/>
          <p:nvPr/>
        </p:nvGrpSpPr>
        <p:grpSpPr>
          <a:xfrm>
            <a:off x="1085850" y="1028700"/>
            <a:ext cx="16230600" cy="1494144"/>
            <a:chOff x="0" y="0"/>
            <a:chExt cx="21640800" cy="1992192"/>
          </a:xfrm>
        </p:grpSpPr>
        <p:sp>
          <p:nvSpPr>
            <p:cNvPr id="6" name="TextBox 6"/>
            <p:cNvSpPr txBox="1"/>
            <p:nvPr/>
          </p:nvSpPr>
          <p:spPr>
            <a:xfrm>
              <a:off x="0" y="-76200"/>
              <a:ext cx="21640800" cy="988403"/>
            </a:xfrm>
            <a:prstGeom prst="rect">
              <a:avLst/>
            </a:prstGeom>
          </p:spPr>
          <p:txBody>
            <a:bodyPr lIns="0" tIns="0" rIns="0" bIns="0" rtlCol="0" anchor="t">
              <a:spAutoFit/>
            </a:bodyPr>
            <a:lstStyle/>
            <a:p>
              <a:pPr algn="l">
                <a:lnSpc>
                  <a:spcPts val="6299"/>
                </a:lnSpc>
              </a:pPr>
              <a:r>
                <a:rPr lang="en-US" sz="4500">
                  <a:solidFill>
                    <a:srgbClr val="009925"/>
                  </a:solidFill>
                  <a:latin typeface="Allerta Stencil Bold"/>
                </a:rPr>
                <a:t>Monaliiku- monikansallisten hyvinvointi ja liikunta ry</a:t>
              </a:r>
            </a:p>
          </p:txBody>
        </p:sp>
        <p:sp>
          <p:nvSpPr>
            <p:cNvPr id="7" name="TextBox 7"/>
            <p:cNvSpPr txBox="1"/>
            <p:nvPr/>
          </p:nvSpPr>
          <p:spPr>
            <a:xfrm>
              <a:off x="0" y="1326036"/>
              <a:ext cx="21346899" cy="666155"/>
            </a:xfrm>
            <a:prstGeom prst="rect">
              <a:avLst/>
            </a:prstGeom>
          </p:spPr>
          <p:txBody>
            <a:bodyPr lIns="0" tIns="0" rIns="0" bIns="0" rtlCol="0" anchor="t">
              <a:spAutoFit/>
            </a:bodyPr>
            <a:lstStyle/>
            <a:p>
              <a:pPr algn="l">
                <a:lnSpc>
                  <a:spcPts val="4200"/>
                </a:lnSpc>
              </a:pPr>
              <a:r>
                <a:rPr lang="en-US" sz="3000" dirty="0">
                  <a:solidFill>
                    <a:srgbClr val="7E6B73"/>
                  </a:solidFill>
                  <a:latin typeface="Allerta Stencil Bold"/>
                </a:rPr>
                <a:t>About us</a:t>
              </a:r>
            </a:p>
          </p:txBody>
        </p:sp>
      </p:grpSp>
      <p:sp>
        <p:nvSpPr>
          <p:cNvPr id="8" name="TextBox 8"/>
          <p:cNvSpPr txBox="1"/>
          <p:nvPr/>
        </p:nvSpPr>
        <p:spPr>
          <a:xfrm>
            <a:off x="1000125" y="3165782"/>
            <a:ext cx="15807196" cy="4363502"/>
          </a:xfrm>
          <a:prstGeom prst="rect">
            <a:avLst/>
          </a:prstGeom>
        </p:spPr>
        <p:txBody>
          <a:bodyPr lIns="0" tIns="0" rIns="0" bIns="0" rtlCol="0" anchor="t">
            <a:spAutoFit/>
          </a:bodyPr>
          <a:lstStyle/>
          <a:p>
            <a:pPr marL="778146" lvl="1" indent="-389073">
              <a:lnSpc>
                <a:spcPct val="150000"/>
              </a:lnSpc>
              <a:buFont typeface="Arial"/>
              <a:buChar char="•"/>
            </a:pPr>
            <a:r>
              <a:rPr lang="en-US" sz="2400" b="1" i="0" dirty="0" err="1">
                <a:solidFill>
                  <a:srgbClr val="806D60"/>
                </a:solidFill>
                <a:effectLst/>
                <a:latin typeface="Arimo" panose="020B0604020202020204" charset="0"/>
                <a:ea typeface="Arimo" panose="020B0604020202020204" charset="0"/>
                <a:cs typeface="Arimo" panose="020B0604020202020204" charset="0"/>
              </a:rPr>
              <a:t>Monaliiku</a:t>
            </a:r>
            <a:r>
              <a:rPr lang="en-US" sz="2400" b="1" i="0" dirty="0">
                <a:solidFill>
                  <a:srgbClr val="806D60"/>
                </a:solidFill>
                <a:effectLst/>
                <a:latin typeface="Arimo" panose="020B0604020202020204" charset="0"/>
                <a:ea typeface="Arimo" panose="020B0604020202020204" charset="0"/>
                <a:cs typeface="Arimo" panose="020B0604020202020204" charset="0"/>
              </a:rPr>
              <a:t>- Well-Being and Sports for Multicultural Women</a:t>
            </a:r>
            <a:r>
              <a:rPr lang="en-US" sz="2400" b="0" i="0" dirty="0">
                <a:solidFill>
                  <a:srgbClr val="806D60"/>
                </a:solidFill>
                <a:effectLst/>
                <a:latin typeface="Arimo" panose="020B0604020202020204" charset="0"/>
                <a:ea typeface="Arimo" panose="020B0604020202020204" charset="0"/>
                <a:cs typeface="Arimo" panose="020B0604020202020204" charset="0"/>
              </a:rPr>
              <a:t> is a unique non-governmental organization revolutionizing multicultural women’s social inclusion by providing them with opportunities to take more active role in the society.</a:t>
            </a:r>
          </a:p>
          <a:p>
            <a:pPr marL="778146" lvl="1" indent="-389073">
              <a:lnSpc>
                <a:spcPct val="150000"/>
              </a:lnSpc>
              <a:buFont typeface="Arial"/>
              <a:buChar char="•"/>
            </a:pPr>
            <a:endParaRPr lang="en-US" sz="2400" dirty="0">
              <a:solidFill>
                <a:srgbClr val="7E6B73"/>
              </a:solidFill>
              <a:latin typeface="Arimo" panose="020B0604020202020204" charset="0"/>
              <a:ea typeface="Arimo" panose="020B0604020202020204" charset="0"/>
              <a:cs typeface="Arimo" panose="020B0604020202020204" charset="0"/>
            </a:endParaRPr>
          </a:p>
          <a:p>
            <a:pPr marL="777942" lvl="1" indent="-388971" algn="l">
              <a:lnSpc>
                <a:spcPct val="150000"/>
              </a:lnSpc>
              <a:spcBef>
                <a:spcPct val="0"/>
              </a:spcBef>
              <a:buFont typeface="Arial"/>
              <a:buChar char="•"/>
            </a:pPr>
            <a:r>
              <a:rPr lang="en-US" sz="2400" b="0" i="0" dirty="0">
                <a:solidFill>
                  <a:srgbClr val="806D60"/>
                </a:solidFill>
                <a:effectLst/>
                <a:latin typeface="Arimo" panose="020B0604020202020204" charset="0"/>
                <a:ea typeface="Arimo" panose="020B0604020202020204" charset="0"/>
                <a:cs typeface="Arimo" panose="020B0604020202020204" charset="0"/>
              </a:rPr>
              <a:t>We work for the enhanced wellbeing for women and girls regardless of their background, religion or nationality.</a:t>
            </a:r>
          </a:p>
          <a:p>
            <a:pPr marL="388971" lvl="1" algn="l">
              <a:lnSpc>
                <a:spcPct val="150000"/>
              </a:lnSpc>
              <a:spcBef>
                <a:spcPct val="0"/>
              </a:spcBef>
            </a:pPr>
            <a:r>
              <a:rPr lang="en-US" sz="2400" b="0" i="0" dirty="0">
                <a:solidFill>
                  <a:srgbClr val="806D60"/>
                </a:solidFill>
                <a:effectLst/>
                <a:latin typeface="Arimo" panose="020B0604020202020204" charset="0"/>
                <a:ea typeface="Arimo" panose="020B0604020202020204" charset="0"/>
                <a:cs typeface="Arimo" panose="020B0604020202020204" charset="0"/>
              </a:rPr>
              <a:t> </a:t>
            </a:r>
            <a:endParaRPr lang="en-US" sz="2400" dirty="0">
              <a:solidFill>
                <a:srgbClr val="7E6B73"/>
              </a:solidFill>
              <a:latin typeface="Arimo" panose="020B0604020202020204" charset="0"/>
              <a:ea typeface="Arimo" panose="020B0604020202020204" charset="0"/>
              <a:cs typeface="Arimo" panose="020B0604020202020204" charset="0"/>
            </a:endParaRPr>
          </a:p>
          <a:p>
            <a:pPr marL="777942" lvl="1" indent="-388971" algn="l">
              <a:lnSpc>
                <a:spcPct val="150000"/>
              </a:lnSpc>
              <a:spcBef>
                <a:spcPct val="0"/>
              </a:spcBef>
              <a:buFont typeface="Arial"/>
              <a:buChar char="•"/>
            </a:pPr>
            <a:r>
              <a:rPr lang="en-US" sz="2400" b="1" i="0" dirty="0">
                <a:solidFill>
                  <a:srgbClr val="806D60"/>
                </a:solidFill>
                <a:effectLst/>
                <a:latin typeface="Arimo" panose="020B0604020202020204" charset="0"/>
                <a:ea typeface="Arimo" panose="020B0604020202020204" charset="0"/>
                <a:cs typeface="Arimo" panose="020B0604020202020204" charset="0"/>
              </a:rPr>
              <a:t>Based on our values </a:t>
            </a:r>
            <a:r>
              <a:rPr lang="en-US" sz="2400" b="0" i="0" dirty="0">
                <a:solidFill>
                  <a:srgbClr val="806D60"/>
                </a:solidFill>
                <a:effectLst/>
                <a:latin typeface="Arimo" panose="020B0604020202020204" charset="0"/>
                <a:ea typeface="Arimo" panose="020B0604020202020204" charset="0"/>
                <a:cs typeface="Arimo" panose="020B0604020202020204" charset="0"/>
              </a:rPr>
              <a:t>we aim to enhance the equality of sexes, equal opportunities of women, health and well-being. Moreover, we strive against discrimination in the society.</a:t>
            </a:r>
            <a:endParaRPr lang="en-US" sz="2400" dirty="0">
              <a:solidFill>
                <a:srgbClr val="7E6B73"/>
              </a:solidFill>
              <a:latin typeface="Arimo" panose="020B0604020202020204" charset="0"/>
              <a:ea typeface="Arimo" panose="020B0604020202020204" charset="0"/>
              <a:cs typeface="Arimo" panose="020B0604020202020204" charset="0"/>
            </a:endParaRPr>
          </a:p>
        </p:txBody>
      </p:sp>
      <p:pic>
        <p:nvPicPr>
          <p:cNvPr id="9" name="Picture 9"/>
          <p:cNvPicPr>
            <a:picLocks noChangeAspect="1"/>
          </p:cNvPicPr>
          <p:nvPr/>
        </p:nvPicPr>
        <p:blipFill>
          <a:blip r:embed="rId2"/>
          <a:srcRect/>
          <a:stretch>
            <a:fillRect/>
          </a:stretch>
        </p:blipFill>
        <p:spPr>
          <a:xfrm>
            <a:off x="16807321" y="8838009"/>
            <a:ext cx="1448991" cy="14489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100" y="8861123"/>
            <a:ext cx="18986500" cy="1735483"/>
          </a:xfrm>
          <a:prstGeom prst="rect">
            <a:avLst/>
          </a:prstGeom>
          <a:solidFill>
            <a:srgbClr val="009925"/>
          </a:solidFill>
        </p:spPr>
      </p:sp>
      <p:grpSp>
        <p:nvGrpSpPr>
          <p:cNvPr id="3" name="Group 3"/>
          <p:cNvGrpSpPr/>
          <p:nvPr/>
        </p:nvGrpSpPr>
        <p:grpSpPr>
          <a:xfrm>
            <a:off x="1295400" y="571500"/>
            <a:ext cx="10900232" cy="7790620"/>
            <a:chOff x="0" y="-76200"/>
            <a:chExt cx="14533643" cy="10387498"/>
          </a:xfrm>
        </p:grpSpPr>
        <p:sp>
          <p:nvSpPr>
            <p:cNvPr id="4" name="TextBox 4"/>
            <p:cNvSpPr txBox="1"/>
            <p:nvPr/>
          </p:nvSpPr>
          <p:spPr>
            <a:xfrm>
              <a:off x="0" y="-76200"/>
              <a:ext cx="14533643" cy="985655"/>
            </a:xfrm>
            <a:prstGeom prst="rect">
              <a:avLst/>
            </a:prstGeom>
          </p:spPr>
          <p:txBody>
            <a:bodyPr lIns="0" tIns="0" rIns="0" bIns="0" rtlCol="0" anchor="t">
              <a:spAutoFit/>
            </a:bodyPr>
            <a:lstStyle/>
            <a:p>
              <a:pPr>
                <a:lnSpc>
                  <a:spcPts val="6279"/>
                </a:lnSpc>
              </a:pPr>
              <a:r>
                <a:rPr lang="en-US" sz="4500" dirty="0" err="1">
                  <a:solidFill>
                    <a:srgbClr val="009925"/>
                  </a:solidFill>
                  <a:latin typeface="Allerta Stencil Bold"/>
                </a:rPr>
                <a:t>Monaliiku</a:t>
              </a:r>
              <a:r>
                <a:rPr lang="en-US" sz="4500" dirty="0">
                  <a:solidFill>
                    <a:srgbClr val="009925"/>
                  </a:solidFill>
                  <a:latin typeface="Allerta Stencil Bold"/>
                </a:rPr>
                <a:t> values</a:t>
              </a:r>
              <a:endParaRPr lang="en-US" sz="4485" dirty="0">
                <a:solidFill>
                  <a:srgbClr val="009925"/>
                </a:solidFill>
                <a:latin typeface="Allerta Stencil Bold"/>
              </a:endParaRPr>
            </a:p>
          </p:txBody>
        </p:sp>
        <p:sp>
          <p:nvSpPr>
            <p:cNvPr id="5" name="TextBox 5"/>
            <p:cNvSpPr txBox="1"/>
            <p:nvPr/>
          </p:nvSpPr>
          <p:spPr>
            <a:xfrm>
              <a:off x="0" y="1240690"/>
              <a:ext cx="14533643" cy="9070608"/>
            </a:xfrm>
            <a:prstGeom prst="rect">
              <a:avLst/>
            </a:prstGeom>
          </p:spPr>
          <p:txBody>
            <a:bodyPr wrap="square" lIns="0" tIns="0" rIns="0" bIns="0" rtlCol="0" anchor="t">
              <a:spAutoFit/>
            </a:bodyPr>
            <a:lstStyle/>
            <a:p>
              <a:pPr algn="l"/>
              <a:r>
                <a:rPr lang="en-US" sz="3200" b="1" i="0" dirty="0">
                  <a:solidFill>
                    <a:srgbClr val="806D60"/>
                  </a:solidFill>
                  <a:effectLst/>
                  <a:latin typeface="Arimo" panose="020B0604020202020204" charset="0"/>
                  <a:ea typeface="Arimo" panose="020B0604020202020204" charset="0"/>
                  <a:cs typeface="Arimo" panose="020B0604020202020204" charset="0"/>
                </a:rPr>
                <a:t>The core values of the organization include: </a:t>
              </a:r>
            </a:p>
            <a:p>
              <a:pPr algn="l"/>
              <a:endParaRPr lang="en-US" sz="3200" b="0" i="0" dirty="0">
                <a:solidFill>
                  <a:srgbClr val="806D60"/>
                </a:solidFill>
                <a:effectLst/>
                <a:latin typeface="Arimo" panose="020B0604020202020204" charset="0"/>
                <a:ea typeface="Arimo" panose="020B0604020202020204" charset="0"/>
                <a:cs typeface="Arimo" panose="020B0604020202020204" charset="0"/>
              </a:endParaRPr>
            </a:p>
            <a:p>
              <a:pPr algn="l">
                <a:lnSpc>
                  <a:spcPct val="150000"/>
                </a:lnSpc>
                <a:buFont typeface="Arial" panose="020B0604020202020204" pitchFamily="34" charset="0"/>
                <a:buChar char="•"/>
              </a:pPr>
              <a:r>
                <a:rPr lang="en-US" sz="3200" b="0" i="0" dirty="0">
                  <a:solidFill>
                    <a:srgbClr val="806D60"/>
                  </a:solidFill>
                  <a:effectLst/>
                  <a:latin typeface="Arimo" panose="020B0604020202020204" charset="0"/>
                  <a:ea typeface="Arimo" panose="020B0604020202020204" charset="0"/>
                  <a:cs typeface="Arimo" panose="020B0604020202020204" charset="0"/>
                </a:rPr>
                <a:t>trust </a:t>
              </a:r>
            </a:p>
            <a:p>
              <a:pPr algn="l">
                <a:lnSpc>
                  <a:spcPct val="150000"/>
                </a:lnSpc>
                <a:buFont typeface="Arial" panose="020B0604020202020204" pitchFamily="34" charset="0"/>
                <a:buChar char="•"/>
              </a:pPr>
              <a:r>
                <a:rPr lang="en-US" sz="3200" b="0" i="0" dirty="0">
                  <a:solidFill>
                    <a:srgbClr val="806D60"/>
                  </a:solidFill>
                  <a:effectLst/>
                  <a:latin typeface="Arimo" panose="020B0604020202020204" charset="0"/>
                  <a:ea typeface="Arimo" panose="020B0604020202020204" charset="0"/>
                  <a:cs typeface="Arimo" panose="020B0604020202020204" charset="0"/>
                </a:rPr>
                <a:t>sports and exercise </a:t>
              </a:r>
            </a:p>
            <a:p>
              <a:pPr algn="l">
                <a:lnSpc>
                  <a:spcPct val="150000"/>
                </a:lnSpc>
                <a:buFont typeface="Arial" panose="020B0604020202020204" pitchFamily="34" charset="0"/>
                <a:buChar char="•"/>
              </a:pPr>
              <a:r>
                <a:rPr lang="en-US" sz="3200" b="0" i="0" dirty="0">
                  <a:solidFill>
                    <a:srgbClr val="806D60"/>
                  </a:solidFill>
                  <a:effectLst/>
                  <a:latin typeface="Arimo" panose="020B0604020202020204" charset="0"/>
                  <a:ea typeface="Arimo" panose="020B0604020202020204" charset="0"/>
                  <a:cs typeface="Arimo" panose="020B0604020202020204" charset="0"/>
                </a:rPr>
                <a:t>respect </a:t>
              </a:r>
            </a:p>
            <a:p>
              <a:pPr algn="l">
                <a:lnSpc>
                  <a:spcPct val="150000"/>
                </a:lnSpc>
                <a:buFont typeface="Arial" panose="020B0604020202020204" pitchFamily="34" charset="0"/>
                <a:buChar char="•"/>
              </a:pPr>
              <a:r>
                <a:rPr lang="en-US" sz="3200" b="0" i="0" dirty="0">
                  <a:solidFill>
                    <a:srgbClr val="806D60"/>
                  </a:solidFill>
                  <a:effectLst/>
                  <a:latin typeface="Arimo" panose="020B0604020202020204" charset="0"/>
                  <a:ea typeface="Arimo" panose="020B0604020202020204" charset="0"/>
                  <a:cs typeface="Arimo" panose="020B0604020202020204" charset="0"/>
                </a:rPr>
                <a:t>knowledge and professionalism </a:t>
              </a:r>
            </a:p>
            <a:p>
              <a:pPr algn="l">
                <a:lnSpc>
                  <a:spcPct val="150000"/>
                </a:lnSpc>
                <a:buFont typeface="Arial" panose="020B0604020202020204" pitchFamily="34" charset="0"/>
                <a:buChar char="•"/>
              </a:pPr>
              <a:r>
                <a:rPr lang="en-US" sz="3200" b="0" i="0" dirty="0">
                  <a:solidFill>
                    <a:srgbClr val="806D60"/>
                  </a:solidFill>
                  <a:effectLst/>
                  <a:latin typeface="Arimo" panose="020B0604020202020204" charset="0"/>
                  <a:ea typeface="Arimo" panose="020B0604020202020204" charset="0"/>
                  <a:cs typeface="Arimo" panose="020B0604020202020204" charset="0"/>
                </a:rPr>
                <a:t>networking </a:t>
              </a:r>
            </a:p>
            <a:p>
              <a:pPr algn="l">
                <a:lnSpc>
                  <a:spcPct val="150000"/>
                </a:lnSpc>
                <a:buFont typeface="Arial" panose="020B0604020202020204" pitchFamily="34" charset="0"/>
                <a:buChar char="•"/>
              </a:pPr>
              <a:r>
                <a:rPr lang="en-US" sz="3200" b="0" i="0" dirty="0">
                  <a:solidFill>
                    <a:srgbClr val="806D60"/>
                  </a:solidFill>
                  <a:effectLst/>
                  <a:latin typeface="Arimo" panose="020B0604020202020204" charset="0"/>
                  <a:ea typeface="Arimo" panose="020B0604020202020204" charset="0"/>
                  <a:cs typeface="Arimo" panose="020B0604020202020204" charset="0"/>
                </a:rPr>
                <a:t>support </a:t>
              </a:r>
            </a:p>
            <a:p>
              <a:pPr algn="l">
                <a:lnSpc>
                  <a:spcPct val="150000"/>
                </a:lnSpc>
                <a:buFont typeface="Arial" panose="020B0604020202020204" pitchFamily="34" charset="0"/>
                <a:buChar char="•"/>
              </a:pPr>
              <a:r>
                <a:rPr lang="en-US" sz="3200" b="0" i="0" dirty="0">
                  <a:solidFill>
                    <a:srgbClr val="806D60"/>
                  </a:solidFill>
                  <a:effectLst/>
                  <a:latin typeface="Arimo" panose="020B0604020202020204" charset="0"/>
                  <a:ea typeface="Arimo" panose="020B0604020202020204" charset="0"/>
                  <a:cs typeface="Arimo" panose="020B0604020202020204" charset="0"/>
                </a:rPr>
                <a:t>change </a:t>
              </a:r>
            </a:p>
            <a:p>
              <a:pPr algn="l">
                <a:lnSpc>
                  <a:spcPct val="150000"/>
                </a:lnSpc>
                <a:buFont typeface="Arial" panose="020B0604020202020204" pitchFamily="34" charset="0"/>
                <a:buChar char="•"/>
              </a:pPr>
              <a:r>
                <a:rPr lang="en-US" sz="3200" b="0" i="0" dirty="0">
                  <a:solidFill>
                    <a:srgbClr val="806D60"/>
                  </a:solidFill>
                  <a:effectLst/>
                  <a:latin typeface="Arimo" panose="020B0604020202020204" charset="0"/>
                  <a:ea typeface="Arimo" panose="020B0604020202020204" charset="0"/>
                  <a:cs typeface="Arimo" panose="020B0604020202020204" charset="0"/>
                </a:rPr>
                <a:t>communication skills</a:t>
              </a:r>
            </a:p>
          </p:txBody>
        </p:sp>
      </p:grpSp>
      <p:pic>
        <p:nvPicPr>
          <p:cNvPr id="6" name="Picture 6"/>
          <p:cNvPicPr>
            <a:picLocks noChangeAspect="1"/>
          </p:cNvPicPr>
          <p:nvPr/>
        </p:nvPicPr>
        <p:blipFill>
          <a:blip r:embed="rId2"/>
          <a:srcRect/>
          <a:stretch>
            <a:fillRect/>
          </a:stretch>
        </p:blipFill>
        <p:spPr>
          <a:xfrm>
            <a:off x="16849571" y="8819988"/>
            <a:ext cx="1438429" cy="14384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100" y="8866236"/>
            <a:ext cx="18986500" cy="1730371"/>
          </a:xfrm>
          <a:prstGeom prst="rect">
            <a:avLst/>
          </a:prstGeom>
          <a:solidFill>
            <a:srgbClr val="009925"/>
          </a:solidFill>
        </p:spPr>
      </p:sp>
      <p:pic>
        <p:nvPicPr>
          <p:cNvPr id="3" name="Picture 3"/>
          <p:cNvPicPr>
            <a:picLocks noChangeAspect="1"/>
          </p:cNvPicPr>
          <p:nvPr/>
        </p:nvPicPr>
        <p:blipFill>
          <a:blip r:embed="rId2"/>
          <a:srcRect l="7800" r="7800"/>
          <a:stretch>
            <a:fillRect/>
          </a:stretch>
        </p:blipFill>
        <p:spPr>
          <a:xfrm>
            <a:off x="1028700" y="2421281"/>
            <a:ext cx="4848262" cy="3224094"/>
          </a:xfrm>
          <a:prstGeom prst="rect">
            <a:avLst/>
          </a:prstGeom>
        </p:spPr>
      </p:pic>
      <p:pic>
        <p:nvPicPr>
          <p:cNvPr id="4" name="Picture 4"/>
          <p:cNvPicPr>
            <a:picLocks noChangeAspect="1"/>
          </p:cNvPicPr>
          <p:nvPr/>
        </p:nvPicPr>
        <p:blipFill>
          <a:blip r:embed="rId3"/>
          <a:srcRect t="23400" b="23400"/>
          <a:stretch>
            <a:fillRect/>
          </a:stretch>
        </p:blipFill>
        <p:spPr>
          <a:xfrm>
            <a:off x="6719869" y="2421281"/>
            <a:ext cx="4848262" cy="3224094"/>
          </a:xfrm>
          <a:prstGeom prst="rect">
            <a:avLst/>
          </a:prstGeom>
        </p:spPr>
      </p:pic>
      <p:pic>
        <p:nvPicPr>
          <p:cNvPr id="5" name="Picture 5"/>
          <p:cNvPicPr>
            <a:picLocks noChangeAspect="1"/>
          </p:cNvPicPr>
          <p:nvPr/>
        </p:nvPicPr>
        <p:blipFill>
          <a:blip r:embed="rId4"/>
          <a:srcRect t="93" b="93"/>
          <a:stretch>
            <a:fillRect/>
          </a:stretch>
        </p:blipFill>
        <p:spPr>
          <a:xfrm>
            <a:off x="12411038" y="2421281"/>
            <a:ext cx="4848262" cy="3224094"/>
          </a:xfrm>
          <a:prstGeom prst="rect">
            <a:avLst/>
          </a:prstGeom>
        </p:spPr>
      </p:pic>
      <p:sp>
        <p:nvSpPr>
          <p:cNvPr id="6" name="TextBox 6"/>
          <p:cNvSpPr txBox="1"/>
          <p:nvPr/>
        </p:nvSpPr>
        <p:spPr>
          <a:xfrm>
            <a:off x="2897201" y="937717"/>
            <a:ext cx="12493598" cy="657103"/>
          </a:xfrm>
          <a:prstGeom prst="rect">
            <a:avLst/>
          </a:prstGeom>
        </p:spPr>
        <p:txBody>
          <a:bodyPr lIns="0" tIns="0" rIns="0" bIns="0" rtlCol="0" anchor="t">
            <a:spAutoFit/>
          </a:bodyPr>
          <a:lstStyle/>
          <a:p>
            <a:pPr algn="ctr">
              <a:lnSpc>
                <a:spcPts val="5600"/>
              </a:lnSpc>
            </a:pPr>
            <a:r>
              <a:rPr lang="en-US" sz="4000" dirty="0">
                <a:solidFill>
                  <a:srgbClr val="7E6B73"/>
                </a:solidFill>
                <a:latin typeface="Allerta Stencil"/>
              </a:rPr>
              <a:t>Projects</a:t>
            </a:r>
          </a:p>
        </p:txBody>
      </p:sp>
      <p:grpSp>
        <p:nvGrpSpPr>
          <p:cNvPr id="7" name="Group 7"/>
          <p:cNvGrpSpPr/>
          <p:nvPr/>
        </p:nvGrpSpPr>
        <p:grpSpPr>
          <a:xfrm>
            <a:off x="1028700" y="5754798"/>
            <a:ext cx="4848262" cy="2615856"/>
            <a:chOff x="0" y="-47625"/>
            <a:chExt cx="6464349" cy="3487808"/>
          </a:xfrm>
        </p:grpSpPr>
        <p:sp>
          <p:nvSpPr>
            <p:cNvPr id="8" name="TextBox 8"/>
            <p:cNvSpPr txBox="1"/>
            <p:nvPr/>
          </p:nvSpPr>
          <p:spPr>
            <a:xfrm>
              <a:off x="3648" y="-47625"/>
              <a:ext cx="6460701" cy="524578"/>
            </a:xfrm>
            <a:prstGeom prst="rect">
              <a:avLst/>
            </a:prstGeom>
          </p:spPr>
          <p:txBody>
            <a:bodyPr lIns="0" tIns="0" rIns="0" bIns="0" rtlCol="0" anchor="t">
              <a:spAutoFit/>
            </a:bodyPr>
            <a:lstStyle/>
            <a:p>
              <a:pPr algn="ctr">
                <a:lnSpc>
                  <a:spcPts val="3316"/>
                </a:lnSpc>
              </a:pPr>
              <a:r>
                <a:rPr lang="en-US" sz="2403" dirty="0">
                  <a:solidFill>
                    <a:srgbClr val="7E6B73"/>
                  </a:solidFill>
                  <a:latin typeface="Allerta Stencil"/>
                </a:rPr>
                <a:t>FIT4LIFE (</a:t>
              </a:r>
              <a:r>
                <a:rPr lang="en-US" sz="2403" dirty="0" err="1">
                  <a:solidFill>
                    <a:srgbClr val="7E6B73"/>
                  </a:solidFill>
                  <a:latin typeface="Allerta Stencil"/>
                </a:rPr>
                <a:t>Elämäni</a:t>
              </a:r>
              <a:r>
                <a:rPr lang="en-US" sz="2403" dirty="0">
                  <a:solidFill>
                    <a:srgbClr val="7E6B73"/>
                  </a:solidFill>
                  <a:latin typeface="Allerta Stencil"/>
                </a:rPr>
                <a:t> </a:t>
              </a:r>
              <a:r>
                <a:rPr lang="en-US" sz="2403" dirty="0" err="1">
                  <a:solidFill>
                    <a:srgbClr val="7E6B73"/>
                  </a:solidFill>
                  <a:latin typeface="Allerta Stencil"/>
                </a:rPr>
                <a:t>Kunnossa</a:t>
              </a:r>
              <a:r>
                <a:rPr lang="en-US" sz="2403" dirty="0">
                  <a:solidFill>
                    <a:srgbClr val="7E6B73"/>
                  </a:solidFill>
                  <a:latin typeface="Allerta Stencil"/>
                </a:rPr>
                <a:t>)</a:t>
              </a:r>
              <a:endParaRPr lang="en-US" sz="2369" dirty="0">
                <a:solidFill>
                  <a:srgbClr val="7E6B73"/>
                </a:solidFill>
                <a:latin typeface="Allerta Stencil"/>
              </a:endParaRPr>
            </a:p>
          </p:txBody>
        </p:sp>
        <p:sp>
          <p:nvSpPr>
            <p:cNvPr id="9" name="TextBox 9"/>
            <p:cNvSpPr txBox="1"/>
            <p:nvPr/>
          </p:nvSpPr>
          <p:spPr>
            <a:xfrm>
              <a:off x="0" y="692935"/>
              <a:ext cx="6409996" cy="2747248"/>
            </a:xfrm>
            <a:prstGeom prst="rect">
              <a:avLst/>
            </a:prstGeom>
          </p:spPr>
          <p:txBody>
            <a:bodyPr lIns="0" tIns="0" rIns="0" bIns="0" rtlCol="0" anchor="t">
              <a:spAutoFit/>
            </a:bodyPr>
            <a:lstStyle/>
            <a:p>
              <a:pPr algn="ctr">
                <a:lnSpc>
                  <a:spcPts val="2163"/>
                </a:lnSpc>
              </a:pPr>
              <a:r>
                <a:rPr lang="en-US" sz="1545" dirty="0">
                  <a:solidFill>
                    <a:srgbClr val="7E6B73"/>
                  </a:solidFill>
                  <a:latin typeface="Arimo"/>
                </a:rPr>
                <a:t>Enhancing health and well-being of migrant women</a:t>
              </a:r>
            </a:p>
            <a:p>
              <a:pPr algn="ctr">
                <a:lnSpc>
                  <a:spcPts val="2163"/>
                </a:lnSpc>
              </a:pPr>
              <a:r>
                <a:rPr lang="en-US" sz="1545" dirty="0">
                  <a:solidFill>
                    <a:srgbClr val="7E6B73"/>
                  </a:solidFill>
                  <a:latin typeface="Arimo"/>
                </a:rPr>
                <a:t>Preventing exclusion</a:t>
              </a:r>
            </a:p>
            <a:p>
              <a:pPr algn="ctr">
                <a:lnSpc>
                  <a:spcPts val="2163"/>
                </a:lnSpc>
              </a:pPr>
              <a:r>
                <a:rPr lang="en-US" sz="1545" dirty="0">
                  <a:solidFill>
                    <a:srgbClr val="7E6B73"/>
                  </a:solidFill>
                  <a:latin typeface="Arimo"/>
                </a:rPr>
                <a:t>Enhancing the quality of life</a:t>
              </a:r>
            </a:p>
            <a:p>
              <a:pPr algn="ctr">
                <a:lnSpc>
                  <a:spcPts val="1959"/>
                </a:lnSpc>
              </a:pPr>
              <a:r>
                <a:rPr lang="en-US" sz="1399" dirty="0">
                  <a:solidFill>
                    <a:srgbClr val="7E6B73"/>
                  </a:solidFill>
                  <a:latin typeface="Arimo"/>
                </a:rPr>
                <a:t>Sports and exercise</a:t>
              </a:r>
            </a:p>
            <a:p>
              <a:pPr algn="ctr">
                <a:lnSpc>
                  <a:spcPts val="1959"/>
                </a:lnSpc>
              </a:pPr>
              <a:r>
                <a:rPr lang="en-US" sz="1399" dirty="0">
                  <a:solidFill>
                    <a:srgbClr val="7E6B73"/>
                  </a:solidFill>
                  <a:latin typeface="Arimo"/>
                </a:rPr>
                <a:t>Discussions about health and well-being led by professionals</a:t>
              </a:r>
            </a:p>
            <a:p>
              <a:pPr algn="ctr">
                <a:lnSpc>
                  <a:spcPts val="1959"/>
                </a:lnSpc>
              </a:pPr>
              <a:r>
                <a:rPr lang="en-US" sz="1399" dirty="0">
                  <a:solidFill>
                    <a:srgbClr val="7E6B73"/>
                  </a:solidFill>
                  <a:latin typeface="Arimo"/>
                </a:rPr>
                <a:t>Health checks</a:t>
              </a:r>
            </a:p>
            <a:p>
              <a:pPr algn="ctr">
                <a:lnSpc>
                  <a:spcPts val="1959"/>
                </a:lnSpc>
              </a:pPr>
              <a:r>
                <a:rPr lang="en-US" sz="1399" dirty="0">
                  <a:solidFill>
                    <a:srgbClr val="7E6B73"/>
                  </a:solidFill>
                  <a:latin typeface="Arimo"/>
                </a:rPr>
                <a:t>Food courses</a:t>
              </a:r>
            </a:p>
            <a:p>
              <a:pPr algn="ctr">
                <a:lnSpc>
                  <a:spcPts val="1562"/>
                </a:lnSpc>
              </a:pPr>
              <a:r>
                <a:rPr lang="en-US" sz="1115" dirty="0">
                  <a:solidFill>
                    <a:srgbClr val="7E6B73"/>
                  </a:solidFill>
                  <a:latin typeface="Raleway"/>
                </a:rPr>
                <a:t>.</a:t>
              </a:r>
            </a:p>
          </p:txBody>
        </p:sp>
      </p:grpSp>
      <p:grpSp>
        <p:nvGrpSpPr>
          <p:cNvPr id="10" name="Group 10"/>
          <p:cNvGrpSpPr/>
          <p:nvPr/>
        </p:nvGrpSpPr>
        <p:grpSpPr>
          <a:xfrm>
            <a:off x="6710841" y="5754798"/>
            <a:ext cx="4857290" cy="2270336"/>
            <a:chOff x="0" y="-47625"/>
            <a:chExt cx="6476386" cy="3027114"/>
          </a:xfrm>
        </p:grpSpPr>
        <p:sp>
          <p:nvSpPr>
            <p:cNvPr id="11" name="TextBox 11"/>
            <p:cNvSpPr txBox="1"/>
            <p:nvPr/>
          </p:nvSpPr>
          <p:spPr>
            <a:xfrm>
              <a:off x="3655" y="-47625"/>
              <a:ext cx="6472731" cy="530829"/>
            </a:xfrm>
            <a:prstGeom prst="rect">
              <a:avLst/>
            </a:prstGeom>
          </p:spPr>
          <p:txBody>
            <a:bodyPr lIns="0" tIns="0" rIns="0" bIns="0" rtlCol="0" anchor="t">
              <a:spAutoFit/>
            </a:bodyPr>
            <a:lstStyle/>
            <a:p>
              <a:pPr algn="ctr">
                <a:lnSpc>
                  <a:spcPts val="3359"/>
                </a:lnSpc>
              </a:pPr>
              <a:r>
                <a:rPr lang="en-US" sz="2400" dirty="0">
                  <a:solidFill>
                    <a:srgbClr val="7E6B73"/>
                  </a:solidFill>
                  <a:latin typeface="Allerta Stencil"/>
                </a:rPr>
                <a:t>Sports and events</a:t>
              </a:r>
            </a:p>
          </p:txBody>
        </p:sp>
        <p:sp>
          <p:nvSpPr>
            <p:cNvPr id="12" name="TextBox 12"/>
            <p:cNvSpPr txBox="1"/>
            <p:nvPr/>
          </p:nvSpPr>
          <p:spPr>
            <a:xfrm>
              <a:off x="0" y="1306381"/>
              <a:ext cx="6421931" cy="1673108"/>
            </a:xfrm>
            <a:prstGeom prst="rect">
              <a:avLst/>
            </a:prstGeom>
          </p:spPr>
          <p:txBody>
            <a:bodyPr lIns="0" tIns="0" rIns="0" bIns="0" rtlCol="0" anchor="t">
              <a:spAutoFit/>
            </a:bodyPr>
            <a:lstStyle/>
            <a:p>
              <a:pPr algn="ctr">
                <a:lnSpc>
                  <a:spcPts val="2520"/>
                </a:lnSpc>
              </a:pPr>
              <a:r>
                <a:rPr lang="en-US" sz="1800" dirty="0">
                  <a:solidFill>
                    <a:srgbClr val="7E6B73"/>
                  </a:solidFill>
                  <a:latin typeface="Arimo"/>
                </a:rPr>
                <a:t>Different sports groups from dance to football</a:t>
              </a:r>
            </a:p>
            <a:p>
              <a:pPr marL="0" lvl="0" indent="0" algn="ctr">
                <a:lnSpc>
                  <a:spcPts val="2520"/>
                </a:lnSpc>
                <a:spcBef>
                  <a:spcPct val="0"/>
                </a:spcBef>
              </a:pPr>
              <a:endParaRPr lang="en-US" sz="1800" dirty="0">
                <a:solidFill>
                  <a:srgbClr val="7E6B73"/>
                </a:solidFill>
                <a:latin typeface="Arimo"/>
              </a:endParaRPr>
            </a:p>
            <a:p>
              <a:pPr marL="0" lvl="0" indent="0" algn="ctr">
                <a:lnSpc>
                  <a:spcPts val="2520"/>
                </a:lnSpc>
                <a:spcBef>
                  <a:spcPct val="0"/>
                </a:spcBef>
              </a:pPr>
              <a:r>
                <a:rPr lang="en-US" sz="1800" dirty="0">
                  <a:solidFill>
                    <a:srgbClr val="7E6B73"/>
                  </a:solidFill>
                  <a:latin typeface="Arimo"/>
                </a:rPr>
                <a:t>Multicultural sports events bringing together people from different backgrounds</a:t>
              </a:r>
            </a:p>
          </p:txBody>
        </p:sp>
      </p:grpSp>
      <p:grpSp>
        <p:nvGrpSpPr>
          <p:cNvPr id="13" name="Group 13"/>
          <p:cNvGrpSpPr/>
          <p:nvPr/>
        </p:nvGrpSpPr>
        <p:grpSpPr>
          <a:xfrm>
            <a:off x="12411038" y="5747654"/>
            <a:ext cx="4857290" cy="1844249"/>
            <a:chOff x="0" y="-57150"/>
            <a:chExt cx="6476386" cy="2458998"/>
          </a:xfrm>
        </p:grpSpPr>
        <p:sp>
          <p:nvSpPr>
            <p:cNvPr id="14" name="TextBox 14"/>
            <p:cNvSpPr txBox="1"/>
            <p:nvPr/>
          </p:nvSpPr>
          <p:spPr>
            <a:xfrm>
              <a:off x="3655" y="-57150"/>
              <a:ext cx="6472731" cy="618015"/>
            </a:xfrm>
            <a:prstGeom prst="rect">
              <a:avLst/>
            </a:prstGeom>
          </p:spPr>
          <p:txBody>
            <a:bodyPr lIns="0" tIns="0" rIns="0" bIns="0" rtlCol="0" anchor="t">
              <a:spAutoFit/>
            </a:bodyPr>
            <a:lstStyle/>
            <a:p>
              <a:pPr algn="ctr">
                <a:lnSpc>
                  <a:spcPts val="3864"/>
                </a:lnSpc>
              </a:pPr>
              <a:r>
                <a:rPr lang="en-US" sz="2760" dirty="0">
                  <a:solidFill>
                    <a:srgbClr val="7E6B73"/>
                  </a:solidFill>
                  <a:latin typeface="Allerta Stencil"/>
                </a:rPr>
                <a:t>Small projects</a:t>
              </a:r>
            </a:p>
          </p:txBody>
        </p:sp>
        <p:sp>
          <p:nvSpPr>
            <p:cNvPr id="15" name="TextBox 15"/>
            <p:cNvSpPr txBox="1"/>
            <p:nvPr/>
          </p:nvSpPr>
          <p:spPr>
            <a:xfrm>
              <a:off x="0" y="829879"/>
              <a:ext cx="6421931" cy="1571969"/>
            </a:xfrm>
            <a:prstGeom prst="rect">
              <a:avLst/>
            </a:prstGeom>
          </p:spPr>
          <p:txBody>
            <a:bodyPr lIns="0" tIns="0" rIns="0" bIns="0" rtlCol="0" anchor="t">
              <a:spAutoFit/>
            </a:bodyPr>
            <a:lstStyle/>
            <a:p>
              <a:pPr algn="ctr">
                <a:lnSpc>
                  <a:spcPts val="2519"/>
                </a:lnSpc>
              </a:pPr>
              <a:r>
                <a:rPr lang="en-US" sz="1800" dirty="0">
                  <a:solidFill>
                    <a:srgbClr val="7E6B73"/>
                  </a:solidFill>
                  <a:latin typeface="Allerta Stencil"/>
                </a:rPr>
                <a:t>Walk to museums</a:t>
              </a:r>
            </a:p>
            <a:p>
              <a:pPr algn="ctr">
                <a:lnSpc>
                  <a:spcPts val="1960"/>
                </a:lnSpc>
              </a:pPr>
              <a:endParaRPr lang="en-US" sz="1400" dirty="0">
                <a:solidFill>
                  <a:srgbClr val="7E6B73"/>
                </a:solidFill>
                <a:latin typeface="Arimo"/>
              </a:endParaRPr>
            </a:p>
            <a:p>
              <a:pPr marL="0" lvl="0" indent="0" algn="ctr">
                <a:lnSpc>
                  <a:spcPts val="2520"/>
                </a:lnSpc>
                <a:spcBef>
                  <a:spcPct val="0"/>
                </a:spcBef>
              </a:pPr>
              <a:r>
                <a:rPr lang="en-US" sz="1800" dirty="0" err="1">
                  <a:solidFill>
                    <a:srgbClr val="7E6B73"/>
                  </a:solidFill>
                  <a:latin typeface="Allerta Stencil"/>
                </a:rPr>
                <a:t>Kamuset</a:t>
              </a:r>
              <a:endParaRPr lang="en-US" sz="1800" dirty="0">
                <a:solidFill>
                  <a:srgbClr val="7E6B73"/>
                </a:solidFill>
                <a:latin typeface="Allerta Stencil"/>
              </a:endParaRPr>
            </a:p>
            <a:p>
              <a:pPr marL="0" lvl="0" indent="0" algn="ctr">
                <a:lnSpc>
                  <a:spcPts val="2519"/>
                </a:lnSpc>
                <a:spcBef>
                  <a:spcPct val="0"/>
                </a:spcBef>
              </a:pPr>
              <a:endParaRPr lang="en-US" sz="1400" dirty="0">
                <a:solidFill>
                  <a:srgbClr val="7E6B73"/>
                </a:solidFill>
                <a:latin typeface="Arimo"/>
              </a:endParaRPr>
            </a:p>
          </p:txBody>
        </p:sp>
      </p:grpSp>
      <p:pic>
        <p:nvPicPr>
          <p:cNvPr id="16" name="Picture 16"/>
          <p:cNvPicPr>
            <a:picLocks noChangeAspect="1"/>
          </p:cNvPicPr>
          <p:nvPr/>
        </p:nvPicPr>
        <p:blipFill>
          <a:blip r:embed="rId5"/>
          <a:srcRect/>
          <a:stretch>
            <a:fillRect/>
          </a:stretch>
        </p:blipFill>
        <p:spPr>
          <a:xfrm>
            <a:off x="16870694" y="8854868"/>
            <a:ext cx="1417306" cy="14173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100" y="8861123"/>
            <a:ext cx="18986500" cy="1735483"/>
            <a:chOff x="0" y="0"/>
            <a:chExt cx="25315333" cy="2313978"/>
          </a:xfrm>
        </p:grpSpPr>
        <p:sp>
          <p:nvSpPr>
            <p:cNvPr id="3" name="AutoShape 3"/>
            <p:cNvSpPr/>
            <p:nvPr/>
          </p:nvSpPr>
          <p:spPr>
            <a:xfrm>
              <a:off x="0" y="0"/>
              <a:ext cx="25315333" cy="2313978"/>
            </a:xfrm>
            <a:prstGeom prst="rect">
              <a:avLst/>
            </a:prstGeom>
            <a:solidFill>
              <a:srgbClr val="F57F20"/>
            </a:solidFill>
          </p:spPr>
        </p:sp>
        <p:sp>
          <p:nvSpPr>
            <p:cNvPr id="4" name="TextBox 4"/>
            <p:cNvSpPr txBox="1"/>
            <p:nvPr/>
          </p:nvSpPr>
          <p:spPr>
            <a:xfrm>
              <a:off x="6760669" y="924973"/>
              <a:ext cx="16641198" cy="241781"/>
            </a:xfrm>
            <a:prstGeom prst="rect">
              <a:avLst/>
            </a:prstGeom>
          </p:spPr>
          <p:txBody>
            <a:bodyPr lIns="0" tIns="0" rIns="0" bIns="0" rtlCol="0" anchor="t">
              <a:spAutoFit/>
            </a:bodyPr>
            <a:lstStyle/>
            <a:p>
              <a:pPr algn="r">
                <a:lnSpc>
                  <a:spcPts val="1539"/>
                </a:lnSpc>
              </a:pPr>
              <a:endParaRPr/>
            </a:p>
          </p:txBody>
        </p:sp>
      </p:grpSp>
      <p:grpSp>
        <p:nvGrpSpPr>
          <p:cNvPr id="5" name="Group 5"/>
          <p:cNvGrpSpPr/>
          <p:nvPr/>
        </p:nvGrpSpPr>
        <p:grpSpPr>
          <a:xfrm>
            <a:off x="1028700" y="1028700"/>
            <a:ext cx="8226398" cy="1413871"/>
            <a:chOff x="0" y="0"/>
            <a:chExt cx="10968531" cy="1885162"/>
          </a:xfrm>
        </p:grpSpPr>
        <p:sp>
          <p:nvSpPr>
            <p:cNvPr id="6" name="TextBox 6"/>
            <p:cNvSpPr txBox="1"/>
            <p:nvPr/>
          </p:nvSpPr>
          <p:spPr>
            <a:xfrm>
              <a:off x="0" y="1086061"/>
              <a:ext cx="10917731" cy="799100"/>
            </a:xfrm>
            <a:prstGeom prst="rect">
              <a:avLst/>
            </a:prstGeom>
          </p:spPr>
          <p:txBody>
            <a:bodyPr lIns="0" tIns="0" rIns="0" bIns="0" rtlCol="0" anchor="t">
              <a:spAutoFit/>
            </a:bodyPr>
            <a:lstStyle/>
            <a:p>
              <a:pPr marL="0" lvl="0" indent="0" algn="just">
                <a:lnSpc>
                  <a:spcPts val="5040"/>
                </a:lnSpc>
              </a:pPr>
              <a:r>
                <a:rPr lang="en-US" sz="3600">
                  <a:solidFill>
                    <a:srgbClr val="F57F20"/>
                  </a:solidFill>
                  <a:latin typeface="Allerta Stencil"/>
                </a:rPr>
                <a:t>Mentor on the Move</a:t>
              </a:r>
            </a:p>
          </p:txBody>
        </p:sp>
        <p:sp>
          <p:nvSpPr>
            <p:cNvPr id="7" name="TextBox 7"/>
            <p:cNvSpPr txBox="1"/>
            <p:nvPr/>
          </p:nvSpPr>
          <p:spPr>
            <a:xfrm>
              <a:off x="0" y="-76200"/>
              <a:ext cx="10968531" cy="870758"/>
            </a:xfrm>
            <a:prstGeom prst="rect">
              <a:avLst/>
            </a:prstGeom>
          </p:spPr>
          <p:txBody>
            <a:bodyPr lIns="0" tIns="0" rIns="0" bIns="0" rtlCol="0" anchor="t">
              <a:spAutoFit/>
            </a:bodyPr>
            <a:lstStyle/>
            <a:p>
              <a:pPr algn="l">
                <a:lnSpc>
                  <a:spcPts val="5474"/>
                </a:lnSpc>
              </a:pPr>
              <a:r>
                <a:rPr lang="en-US" sz="3910" dirty="0">
                  <a:solidFill>
                    <a:srgbClr val="7E6B73"/>
                  </a:solidFill>
                  <a:latin typeface="Allerta Stencil"/>
                </a:rPr>
                <a:t>Projects</a:t>
              </a:r>
            </a:p>
          </p:txBody>
        </p:sp>
      </p:grpSp>
      <p:sp>
        <p:nvSpPr>
          <p:cNvPr id="8" name="TextBox 8"/>
          <p:cNvSpPr txBox="1"/>
          <p:nvPr/>
        </p:nvSpPr>
        <p:spPr>
          <a:xfrm>
            <a:off x="8102333" y="2260542"/>
            <a:ext cx="8361841" cy="5840573"/>
          </a:xfrm>
          <a:prstGeom prst="rect">
            <a:avLst/>
          </a:prstGeom>
        </p:spPr>
        <p:txBody>
          <a:bodyPr lIns="0" tIns="0" rIns="0" bIns="0" rtlCol="0" anchor="t">
            <a:spAutoFit/>
          </a:bodyPr>
          <a:lstStyle/>
          <a:p>
            <a:pPr marL="427432" lvl="1" indent="-213716">
              <a:lnSpc>
                <a:spcPts val="4452"/>
              </a:lnSpc>
              <a:buFont typeface="Arial"/>
              <a:buChar char="•"/>
            </a:pPr>
            <a:r>
              <a:rPr lang="en-US" sz="2588" dirty="0">
                <a:solidFill>
                  <a:srgbClr val="7E6B73"/>
                </a:solidFill>
                <a:latin typeface="Arimo"/>
              </a:rPr>
              <a:t>Pilot project developing an active mentoring program (2018-2020)</a:t>
            </a:r>
          </a:p>
          <a:p>
            <a:pPr>
              <a:lnSpc>
                <a:spcPts val="4452"/>
              </a:lnSpc>
            </a:pPr>
            <a:endParaRPr lang="en-US" sz="2588" dirty="0">
              <a:solidFill>
                <a:srgbClr val="7E6B73"/>
              </a:solidFill>
              <a:latin typeface="Arimo"/>
            </a:endParaRPr>
          </a:p>
          <a:p>
            <a:pPr marL="427432" lvl="1" indent="-213716">
              <a:lnSpc>
                <a:spcPts val="4452"/>
              </a:lnSpc>
              <a:buFont typeface="Arial"/>
              <a:buChar char="•"/>
            </a:pPr>
            <a:r>
              <a:rPr lang="en-US" sz="2588" dirty="0">
                <a:solidFill>
                  <a:srgbClr val="7E6B73"/>
                </a:solidFill>
                <a:latin typeface="Arimo"/>
              </a:rPr>
              <a:t>Concept follows the core ideology of </a:t>
            </a:r>
            <a:r>
              <a:rPr lang="en-US" sz="2588" dirty="0" err="1">
                <a:solidFill>
                  <a:srgbClr val="7E6B73"/>
                </a:solidFill>
                <a:latin typeface="Arimo"/>
              </a:rPr>
              <a:t>Monaliiku</a:t>
            </a:r>
            <a:endParaRPr lang="en-US" sz="2588" dirty="0">
              <a:solidFill>
                <a:srgbClr val="7E6B73"/>
              </a:solidFill>
              <a:latin typeface="Arimo"/>
            </a:endParaRPr>
          </a:p>
          <a:p>
            <a:pPr>
              <a:lnSpc>
                <a:spcPts val="4452"/>
              </a:lnSpc>
            </a:pPr>
            <a:r>
              <a:rPr lang="en-US" sz="2588" dirty="0">
                <a:solidFill>
                  <a:srgbClr val="7E6B73"/>
                </a:solidFill>
                <a:latin typeface="Arimo"/>
              </a:rPr>
              <a:t> </a:t>
            </a:r>
          </a:p>
          <a:p>
            <a:pPr algn="ctr"/>
            <a:r>
              <a:rPr lang="en-US" sz="2800" b="1" i="0" dirty="0">
                <a:solidFill>
                  <a:srgbClr val="FF6000"/>
                </a:solidFill>
                <a:effectLst/>
                <a:latin typeface="verdana" panose="020B0604030504040204" pitchFamily="34" charset="0"/>
              </a:rPr>
              <a:t>” Bringing people together and enhancing well-being  </a:t>
            </a:r>
          </a:p>
          <a:p>
            <a:pPr algn="ctr"/>
            <a:r>
              <a:rPr lang="en-US" sz="2800" b="1" i="0" dirty="0">
                <a:solidFill>
                  <a:srgbClr val="FF6000"/>
                </a:solidFill>
                <a:effectLst/>
                <a:latin typeface="verdana" panose="020B0604030504040204" pitchFamily="34" charset="0"/>
              </a:rPr>
              <a:t> with sports and exercise”</a:t>
            </a:r>
          </a:p>
          <a:p>
            <a:pPr marL="854863" lvl="2" indent="-284954">
              <a:lnSpc>
                <a:spcPts val="4452"/>
              </a:lnSpc>
            </a:pPr>
            <a:endParaRPr lang="en-US" sz="2588" dirty="0">
              <a:solidFill>
                <a:srgbClr val="7E6B73"/>
              </a:solidFill>
              <a:latin typeface="Arimo Italics"/>
            </a:endParaRPr>
          </a:p>
          <a:p>
            <a:pPr marL="427432" lvl="1" indent="-213716">
              <a:lnSpc>
                <a:spcPts val="4452"/>
              </a:lnSpc>
              <a:buFont typeface="Arial"/>
              <a:buChar char="•"/>
            </a:pPr>
            <a:r>
              <a:rPr lang="en-US" sz="2588" dirty="0">
                <a:solidFill>
                  <a:srgbClr val="7E6B73"/>
                </a:solidFill>
                <a:latin typeface="Arimo"/>
              </a:rPr>
              <a:t>Funded by the Ministry of Health and Social Affairs with the support of </a:t>
            </a:r>
            <a:r>
              <a:rPr lang="en-US" sz="2588" dirty="0" err="1">
                <a:solidFill>
                  <a:srgbClr val="7E6B73"/>
                </a:solidFill>
                <a:latin typeface="Arimo"/>
              </a:rPr>
              <a:t>Veikkaus</a:t>
            </a:r>
            <a:r>
              <a:rPr lang="en-US" sz="2588" dirty="0">
                <a:solidFill>
                  <a:srgbClr val="7E6B73"/>
                </a:solidFill>
                <a:latin typeface="Arimo"/>
              </a:rPr>
              <a:t> (STEA)</a:t>
            </a:r>
          </a:p>
        </p:txBody>
      </p:sp>
      <p:pic>
        <p:nvPicPr>
          <p:cNvPr id="9" name="Picture 9"/>
          <p:cNvPicPr>
            <a:picLocks noChangeAspect="1"/>
          </p:cNvPicPr>
          <p:nvPr/>
        </p:nvPicPr>
        <p:blipFill>
          <a:blip r:embed="rId2"/>
          <a:srcRect/>
          <a:stretch>
            <a:fillRect/>
          </a:stretch>
        </p:blipFill>
        <p:spPr>
          <a:xfrm>
            <a:off x="16839009" y="8838009"/>
            <a:ext cx="1448991" cy="1448991"/>
          </a:xfrm>
          <a:prstGeom prst="rect">
            <a:avLst/>
          </a:prstGeom>
        </p:spPr>
      </p:pic>
      <p:pic>
        <p:nvPicPr>
          <p:cNvPr id="10" name="Picture 10"/>
          <p:cNvPicPr>
            <a:picLocks noChangeAspect="1"/>
          </p:cNvPicPr>
          <p:nvPr/>
        </p:nvPicPr>
        <p:blipFill>
          <a:blip r:embed="rId3"/>
          <a:srcRect/>
          <a:stretch>
            <a:fillRect/>
          </a:stretch>
        </p:blipFill>
        <p:spPr>
          <a:xfrm>
            <a:off x="377671" y="2937575"/>
            <a:ext cx="6204403" cy="55726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7F2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6403948" cy="1622888"/>
            <a:chOff x="0" y="0"/>
            <a:chExt cx="8538598" cy="2163850"/>
          </a:xfrm>
        </p:grpSpPr>
        <p:sp>
          <p:nvSpPr>
            <p:cNvPr id="3" name="TextBox 3"/>
            <p:cNvSpPr txBox="1"/>
            <p:nvPr/>
          </p:nvSpPr>
          <p:spPr>
            <a:xfrm>
              <a:off x="0" y="-76200"/>
              <a:ext cx="8538598" cy="1845150"/>
            </a:xfrm>
            <a:prstGeom prst="rect">
              <a:avLst/>
            </a:prstGeom>
          </p:spPr>
          <p:txBody>
            <a:bodyPr lIns="0" tIns="0" rIns="0" bIns="0" rtlCol="0" anchor="t">
              <a:spAutoFit/>
            </a:bodyPr>
            <a:lstStyle/>
            <a:p>
              <a:pPr algn="l">
                <a:lnSpc>
                  <a:spcPts val="6299"/>
                </a:lnSpc>
              </a:pPr>
              <a:r>
                <a:rPr lang="en-US" sz="4499" dirty="0">
                  <a:solidFill>
                    <a:srgbClr val="FFFFFF"/>
                  </a:solidFill>
                  <a:latin typeface="Allerta Stencil Bold"/>
                </a:rPr>
                <a:t>Mentor on the Move</a:t>
              </a:r>
            </a:p>
            <a:p>
              <a:pPr marL="0" lvl="0" indent="0" algn="l">
                <a:lnSpc>
                  <a:spcPts val="5040"/>
                </a:lnSpc>
                <a:spcBef>
                  <a:spcPct val="0"/>
                </a:spcBef>
              </a:pPr>
              <a:r>
                <a:rPr lang="en-US" sz="3600" dirty="0">
                  <a:solidFill>
                    <a:srgbClr val="FFFFFF"/>
                  </a:solidFill>
                  <a:latin typeface="Allerta Stencil Bold"/>
                </a:rPr>
                <a:t>Aim of the project</a:t>
              </a:r>
            </a:p>
          </p:txBody>
        </p:sp>
        <p:sp>
          <p:nvSpPr>
            <p:cNvPr id="4" name="AutoShape 4"/>
            <p:cNvSpPr/>
            <p:nvPr/>
          </p:nvSpPr>
          <p:spPr>
            <a:xfrm>
              <a:off x="0" y="2036850"/>
              <a:ext cx="7239000" cy="127000"/>
            </a:xfrm>
            <a:prstGeom prst="rect">
              <a:avLst/>
            </a:prstGeom>
            <a:solidFill>
              <a:srgbClr val="F57F20"/>
            </a:solidFill>
          </p:spPr>
        </p:sp>
      </p:grpSp>
      <p:sp>
        <p:nvSpPr>
          <p:cNvPr id="5" name="TextBox 5"/>
          <p:cNvSpPr txBox="1"/>
          <p:nvPr/>
        </p:nvSpPr>
        <p:spPr>
          <a:xfrm>
            <a:off x="4778402" y="9550091"/>
            <a:ext cx="12480898" cy="186098"/>
          </a:xfrm>
          <a:prstGeom prst="rect">
            <a:avLst/>
          </a:prstGeom>
        </p:spPr>
        <p:txBody>
          <a:bodyPr lIns="0" tIns="0" rIns="0" bIns="0" rtlCol="0" anchor="t">
            <a:spAutoFit/>
          </a:bodyPr>
          <a:lstStyle/>
          <a:p>
            <a:pPr algn="r">
              <a:lnSpc>
                <a:spcPts val="1539"/>
              </a:lnSpc>
            </a:pPr>
            <a:endParaRPr/>
          </a:p>
        </p:txBody>
      </p:sp>
      <p:pic>
        <p:nvPicPr>
          <p:cNvPr id="6" name="Picture 6"/>
          <p:cNvPicPr>
            <a:picLocks noChangeAspect="1"/>
          </p:cNvPicPr>
          <p:nvPr/>
        </p:nvPicPr>
        <p:blipFill>
          <a:blip r:embed="rId2"/>
          <a:srcRect/>
          <a:stretch>
            <a:fillRect/>
          </a:stretch>
        </p:blipFill>
        <p:spPr>
          <a:xfrm>
            <a:off x="16839009" y="8944403"/>
            <a:ext cx="1448991" cy="1448991"/>
          </a:xfrm>
          <a:prstGeom prst="rect">
            <a:avLst/>
          </a:prstGeom>
        </p:spPr>
      </p:pic>
      <p:grpSp>
        <p:nvGrpSpPr>
          <p:cNvPr id="7" name="Group 7"/>
          <p:cNvGrpSpPr/>
          <p:nvPr/>
        </p:nvGrpSpPr>
        <p:grpSpPr>
          <a:xfrm>
            <a:off x="918452" y="6838990"/>
            <a:ext cx="4354555" cy="1709851"/>
            <a:chOff x="-41699" y="9525"/>
            <a:chExt cx="5121401" cy="2279801"/>
          </a:xfrm>
        </p:grpSpPr>
        <p:sp>
          <p:nvSpPr>
            <p:cNvPr id="8" name="TextBox 8"/>
            <p:cNvSpPr txBox="1"/>
            <p:nvPr/>
          </p:nvSpPr>
          <p:spPr>
            <a:xfrm>
              <a:off x="196820" y="9525"/>
              <a:ext cx="4444241" cy="410370"/>
            </a:xfrm>
            <a:prstGeom prst="rect">
              <a:avLst/>
            </a:prstGeom>
          </p:spPr>
          <p:txBody>
            <a:bodyPr lIns="0" tIns="0" rIns="0" bIns="0" rtlCol="0" anchor="t">
              <a:spAutoFit/>
            </a:bodyPr>
            <a:lstStyle/>
            <a:p>
              <a:pPr algn="ctr">
                <a:lnSpc>
                  <a:spcPts val="2352"/>
                </a:lnSpc>
              </a:pPr>
              <a:r>
                <a:rPr lang="en-US" sz="2100" spc="-21" dirty="0">
                  <a:solidFill>
                    <a:srgbClr val="FFFFFF"/>
                  </a:solidFill>
                  <a:latin typeface="Arimo Bold"/>
                </a:rPr>
                <a:t>Social inclusion</a:t>
              </a:r>
            </a:p>
          </p:txBody>
        </p:sp>
        <p:sp>
          <p:nvSpPr>
            <p:cNvPr id="9" name="TextBox 9"/>
            <p:cNvSpPr txBox="1"/>
            <p:nvPr/>
          </p:nvSpPr>
          <p:spPr>
            <a:xfrm>
              <a:off x="-41699" y="702909"/>
              <a:ext cx="5121401" cy="1586417"/>
            </a:xfrm>
            <a:prstGeom prst="rect">
              <a:avLst/>
            </a:prstGeom>
          </p:spPr>
          <p:txBody>
            <a:bodyPr wrap="square" lIns="0" tIns="0" rIns="0" bIns="0" rtlCol="0" anchor="t">
              <a:spAutoFit/>
            </a:bodyPr>
            <a:lstStyle/>
            <a:p>
              <a:pPr algn="ctr">
                <a:lnSpc>
                  <a:spcPts val="3150"/>
                </a:lnSpc>
              </a:pPr>
              <a:r>
                <a:rPr lang="en-US" sz="2100" dirty="0">
                  <a:solidFill>
                    <a:srgbClr val="FFFFFF"/>
                  </a:solidFill>
                  <a:latin typeface="Arimo"/>
                </a:rPr>
                <a:t>The project provides migrant women with opportunities to take part in the </a:t>
              </a:r>
              <a:r>
                <a:rPr lang="en-US" sz="2100" dirty="0" err="1">
                  <a:solidFill>
                    <a:srgbClr val="FFFFFF"/>
                  </a:solidFill>
                  <a:latin typeface="Arimo"/>
                </a:rPr>
                <a:t>finnish</a:t>
              </a:r>
              <a:r>
                <a:rPr lang="en-US" sz="2100" dirty="0">
                  <a:solidFill>
                    <a:srgbClr val="FFFFFF"/>
                  </a:solidFill>
                  <a:latin typeface="Arimo"/>
                </a:rPr>
                <a:t> society and to feel included</a:t>
              </a:r>
              <a:endParaRPr lang="en-US" sz="2100" spc="84" dirty="0">
                <a:solidFill>
                  <a:srgbClr val="FFFFFF"/>
                </a:solidFill>
                <a:latin typeface="Arimo"/>
              </a:endParaRPr>
            </a:p>
          </p:txBody>
        </p:sp>
      </p:grpSp>
      <p:pic>
        <p:nvPicPr>
          <p:cNvPr id="10" name="Picture 10"/>
          <p:cNvPicPr>
            <a:picLocks noChangeAspect="1"/>
          </p:cNvPicPr>
          <p:nvPr/>
        </p:nvPicPr>
        <p:blipFill>
          <a:blip r:embed="rId3"/>
          <a:srcRect/>
          <a:stretch>
            <a:fillRect/>
          </a:stretch>
        </p:blipFill>
        <p:spPr>
          <a:xfrm>
            <a:off x="6212303" y="6554122"/>
            <a:ext cx="3366688" cy="3336082"/>
          </a:xfrm>
          <a:prstGeom prst="rect">
            <a:avLst/>
          </a:prstGeom>
        </p:spPr>
      </p:pic>
      <p:grpSp>
        <p:nvGrpSpPr>
          <p:cNvPr id="11" name="Group 11"/>
          <p:cNvGrpSpPr/>
          <p:nvPr/>
        </p:nvGrpSpPr>
        <p:grpSpPr>
          <a:xfrm>
            <a:off x="5741024" y="3404224"/>
            <a:ext cx="3884091" cy="1893858"/>
            <a:chOff x="0" y="9525"/>
            <a:chExt cx="5808439" cy="2525145"/>
          </a:xfrm>
        </p:grpSpPr>
        <p:sp>
          <p:nvSpPr>
            <p:cNvPr id="12" name="TextBox 12"/>
            <p:cNvSpPr txBox="1"/>
            <p:nvPr/>
          </p:nvSpPr>
          <p:spPr>
            <a:xfrm>
              <a:off x="212517" y="9525"/>
              <a:ext cx="5393318" cy="471498"/>
            </a:xfrm>
            <a:prstGeom prst="rect">
              <a:avLst/>
            </a:prstGeom>
          </p:spPr>
          <p:txBody>
            <a:bodyPr lIns="0" tIns="0" rIns="0" bIns="0" rtlCol="0" anchor="t">
              <a:spAutoFit/>
            </a:bodyPr>
            <a:lstStyle/>
            <a:p>
              <a:pPr algn="ctr">
                <a:lnSpc>
                  <a:spcPts val="2680"/>
                </a:lnSpc>
              </a:pPr>
              <a:r>
                <a:rPr lang="en-US" sz="2392" spc="-23" dirty="0">
                  <a:solidFill>
                    <a:srgbClr val="FFFFFF"/>
                  </a:solidFill>
                  <a:latin typeface="Arimo Bold"/>
                </a:rPr>
                <a:t>Social well-being</a:t>
              </a:r>
            </a:p>
          </p:txBody>
        </p:sp>
        <p:sp>
          <p:nvSpPr>
            <p:cNvPr id="13" name="TextBox 13"/>
            <p:cNvSpPr txBox="1"/>
            <p:nvPr/>
          </p:nvSpPr>
          <p:spPr>
            <a:xfrm>
              <a:off x="0" y="948252"/>
              <a:ext cx="5808439" cy="1586418"/>
            </a:xfrm>
            <a:prstGeom prst="rect">
              <a:avLst/>
            </a:prstGeom>
          </p:spPr>
          <p:txBody>
            <a:bodyPr lIns="0" tIns="0" rIns="0" bIns="0" rtlCol="0" anchor="t">
              <a:spAutoFit/>
            </a:bodyPr>
            <a:lstStyle/>
            <a:p>
              <a:pPr algn="ctr">
                <a:lnSpc>
                  <a:spcPts val="3150"/>
                </a:lnSpc>
              </a:pPr>
              <a:r>
                <a:rPr lang="en-US" sz="2100" dirty="0">
                  <a:solidFill>
                    <a:srgbClr val="FFFFFF"/>
                  </a:solidFill>
                  <a:latin typeface="Arimo"/>
                </a:rPr>
                <a:t>Mentoring can promote the social well-being and add social networks of the mentee</a:t>
              </a:r>
            </a:p>
          </p:txBody>
        </p:sp>
      </p:grpSp>
      <p:pic>
        <p:nvPicPr>
          <p:cNvPr id="14" name="Picture 14"/>
          <p:cNvPicPr>
            <a:picLocks noChangeAspect="1"/>
          </p:cNvPicPr>
          <p:nvPr/>
        </p:nvPicPr>
        <p:blipFill>
          <a:blip r:embed="rId4"/>
          <a:srcRect/>
          <a:stretch>
            <a:fillRect/>
          </a:stretch>
        </p:blipFill>
        <p:spPr>
          <a:xfrm>
            <a:off x="1028700" y="3209588"/>
            <a:ext cx="4134060" cy="3029138"/>
          </a:xfrm>
          <a:prstGeom prst="rect">
            <a:avLst/>
          </a:prstGeom>
        </p:spPr>
      </p:pic>
      <p:grpSp>
        <p:nvGrpSpPr>
          <p:cNvPr id="15" name="Group 15"/>
          <p:cNvGrpSpPr/>
          <p:nvPr/>
        </p:nvGrpSpPr>
        <p:grpSpPr>
          <a:xfrm>
            <a:off x="14024022" y="3246387"/>
            <a:ext cx="4204053" cy="2383076"/>
            <a:chOff x="-234314" y="3204956"/>
            <a:chExt cx="5605403" cy="3177435"/>
          </a:xfrm>
        </p:grpSpPr>
        <p:sp>
          <p:nvSpPr>
            <p:cNvPr id="16" name="TextBox 16"/>
            <p:cNvSpPr txBox="1"/>
            <p:nvPr/>
          </p:nvSpPr>
          <p:spPr>
            <a:xfrm>
              <a:off x="-234314" y="3701657"/>
              <a:ext cx="5605403" cy="2680734"/>
            </a:xfrm>
            <a:prstGeom prst="rect">
              <a:avLst/>
            </a:prstGeom>
          </p:spPr>
          <p:txBody>
            <a:bodyPr wrap="square" lIns="0" tIns="0" rIns="0" bIns="0" rtlCol="0" anchor="t">
              <a:spAutoFit/>
            </a:bodyPr>
            <a:lstStyle/>
            <a:p>
              <a:pPr algn="ctr">
                <a:lnSpc>
                  <a:spcPts val="3150"/>
                </a:lnSpc>
              </a:pPr>
              <a:r>
                <a:rPr lang="en-US" sz="2100" spc="84" dirty="0">
                  <a:solidFill>
                    <a:srgbClr val="F8F7F0"/>
                  </a:solidFill>
                  <a:latin typeface="Arimo"/>
                </a:rPr>
                <a:t>The program integrates sports and exercise to mentoring meetings and thus enhances their well-being</a:t>
              </a:r>
            </a:p>
            <a:p>
              <a:pPr algn="ctr">
                <a:lnSpc>
                  <a:spcPts val="3150"/>
                </a:lnSpc>
              </a:pPr>
              <a:r>
                <a:rPr lang="en-US" sz="2100" spc="84" dirty="0">
                  <a:solidFill>
                    <a:srgbClr val="F8F7F0"/>
                  </a:solidFill>
                  <a:latin typeface="Arimo"/>
                </a:rPr>
                <a:t> </a:t>
              </a:r>
            </a:p>
          </p:txBody>
        </p:sp>
        <p:sp>
          <p:nvSpPr>
            <p:cNvPr id="17" name="TextBox 17"/>
            <p:cNvSpPr txBox="1"/>
            <p:nvPr/>
          </p:nvSpPr>
          <p:spPr>
            <a:xfrm>
              <a:off x="-52186" y="3204956"/>
              <a:ext cx="5136776" cy="412623"/>
            </a:xfrm>
            <a:prstGeom prst="rect">
              <a:avLst/>
            </a:prstGeom>
          </p:spPr>
          <p:txBody>
            <a:bodyPr lIns="0" tIns="0" rIns="0" bIns="0" rtlCol="0" anchor="t">
              <a:spAutoFit/>
            </a:bodyPr>
            <a:lstStyle/>
            <a:p>
              <a:pPr algn="ctr">
                <a:lnSpc>
                  <a:spcPts val="2352"/>
                </a:lnSpc>
              </a:pPr>
              <a:r>
                <a:rPr lang="en-US" sz="2100" spc="-21" dirty="0">
                  <a:solidFill>
                    <a:srgbClr val="FFFFFF"/>
                  </a:solidFill>
                  <a:latin typeface="Arimo Bold"/>
                </a:rPr>
                <a:t>Sports and exercise</a:t>
              </a:r>
            </a:p>
          </p:txBody>
        </p:sp>
      </p:grpSp>
      <p:grpSp>
        <p:nvGrpSpPr>
          <p:cNvPr id="18" name="Group 18"/>
          <p:cNvGrpSpPr/>
          <p:nvPr/>
        </p:nvGrpSpPr>
        <p:grpSpPr>
          <a:xfrm>
            <a:off x="10028428" y="6238726"/>
            <a:ext cx="3935825" cy="3221483"/>
            <a:chOff x="171590" y="728210"/>
            <a:chExt cx="6642946" cy="4295312"/>
          </a:xfrm>
        </p:grpSpPr>
        <p:sp>
          <p:nvSpPr>
            <p:cNvPr id="19" name="TextBox 19"/>
            <p:cNvSpPr txBox="1"/>
            <p:nvPr/>
          </p:nvSpPr>
          <p:spPr>
            <a:xfrm>
              <a:off x="171590" y="728210"/>
              <a:ext cx="6642946" cy="410369"/>
            </a:xfrm>
            <a:prstGeom prst="rect">
              <a:avLst/>
            </a:prstGeom>
          </p:spPr>
          <p:txBody>
            <a:bodyPr wrap="square" lIns="0" tIns="0" rIns="0" bIns="0" rtlCol="0" anchor="t">
              <a:spAutoFit/>
            </a:bodyPr>
            <a:lstStyle/>
            <a:p>
              <a:pPr algn="ctr">
                <a:lnSpc>
                  <a:spcPts val="2352"/>
                </a:lnSpc>
              </a:pPr>
              <a:r>
                <a:rPr lang="en-US" sz="2100" spc="-21" dirty="0">
                  <a:solidFill>
                    <a:srgbClr val="FFFFFF"/>
                  </a:solidFill>
                  <a:latin typeface="Arimo Bold"/>
                </a:rPr>
                <a:t>Working life skills</a:t>
              </a:r>
            </a:p>
          </p:txBody>
        </p:sp>
        <p:sp>
          <p:nvSpPr>
            <p:cNvPr id="20" name="TextBox 20"/>
            <p:cNvSpPr txBox="1"/>
            <p:nvPr/>
          </p:nvSpPr>
          <p:spPr>
            <a:xfrm>
              <a:off x="835654" y="1783745"/>
              <a:ext cx="5851504" cy="3239777"/>
            </a:xfrm>
            <a:prstGeom prst="rect">
              <a:avLst/>
            </a:prstGeom>
          </p:spPr>
          <p:txBody>
            <a:bodyPr wrap="square" lIns="0" tIns="0" rIns="0" bIns="0" rtlCol="0" anchor="t">
              <a:spAutoFit/>
            </a:bodyPr>
            <a:lstStyle/>
            <a:p>
              <a:pPr algn="ctr">
                <a:lnSpc>
                  <a:spcPts val="3150"/>
                </a:lnSpc>
              </a:pPr>
              <a:r>
                <a:rPr lang="en-US" sz="2100" dirty="0">
                  <a:solidFill>
                    <a:srgbClr val="FFFFFF"/>
                  </a:solidFill>
                  <a:latin typeface="Source Sans Pro"/>
                </a:rPr>
                <a:t>Mentoring provides the mentee beneficial working life skills and opportunities. In addition, the program provides workshops for professional networking.</a:t>
              </a:r>
            </a:p>
          </p:txBody>
        </p:sp>
      </p:grpSp>
      <p:pic>
        <p:nvPicPr>
          <p:cNvPr id="21" name="Picture 21"/>
          <p:cNvPicPr>
            <a:picLocks noChangeAspect="1"/>
          </p:cNvPicPr>
          <p:nvPr/>
        </p:nvPicPr>
        <p:blipFill>
          <a:blip r:embed="rId5"/>
          <a:srcRect/>
          <a:stretch>
            <a:fillRect/>
          </a:stretch>
        </p:blipFill>
        <p:spPr>
          <a:xfrm>
            <a:off x="10234297" y="2543958"/>
            <a:ext cx="3223762" cy="3265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2500"/>
            <a:ext cx="7013548" cy="762154"/>
          </a:xfrm>
          <a:prstGeom prst="rect">
            <a:avLst/>
          </a:prstGeom>
        </p:spPr>
        <p:txBody>
          <a:bodyPr lIns="0" tIns="0" rIns="0" bIns="0" rtlCol="0" anchor="t">
            <a:spAutoFit/>
          </a:bodyPr>
          <a:lstStyle/>
          <a:p>
            <a:pPr algn="l">
              <a:lnSpc>
                <a:spcPts val="6299"/>
              </a:lnSpc>
            </a:pPr>
            <a:r>
              <a:rPr lang="en-US" sz="4500">
                <a:solidFill>
                  <a:srgbClr val="F57F20"/>
                </a:solidFill>
                <a:latin typeface="Allerta Stencil Bold"/>
              </a:rPr>
              <a:t>Mentor on the Move</a:t>
            </a:r>
          </a:p>
        </p:txBody>
      </p:sp>
      <p:sp>
        <p:nvSpPr>
          <p:cNvPr id="3" name="TextBox 3"/>
          <p:cNvSpPr txBox="1"/>
          <p:nvPr/>
        </p:nvSpPr>
        <p:spPr>
          <a:xfrm>
            <a:off x="1028700" y="1647979"/>
            <a:ext cx="6918298" cy="1031436"/>
          </a:xfrm>
          <a:prstGeom prst="rect">
            <a:avLst/>
          </a:prstGeom>
        </p:spPr>
        <p:txBody>
          <a:bodyPr lIns="0" tIns="0" rIns="0" bIns="0" rtlCol="0" anchor="t">
            <a:spAutoFit/>
          </a:bodyPr>
          <a:lstStyle/>
          <a:p>
            <a:pPr algn="l">
              <a:lnSpc>
                <a:spcPts val="4200"/>
              </a:lnSpc>
            </a:pPr>
            <a:r>
              <a:rPr lang="en-US" sz="3000" dirty="0">
                <a:solidFill>
                  <a:srgbClr val="7E6B73"/>
                </a:solidFill>
                <a:latin typeface="Allerta Stencil Bold"/>
              </a:rPr>
              <a:t>Mentor + Actor (Mentee) = mentoring pair</a:t>
            </a:r>
          </a:p>
        </p:txBody>
      </p:sp>
      <p:grpSp>
        <p:nvGrpSpPr>
          <p:cNvPr id="4" name="Group 4"/>
          <p:cNvGrpSpPr/>
          <p:nvPr/>
        </p:nvGrpSpPr>
        <p:grpSpPr>
          <a:xfrm>
            <a:off x="9427271" y="3552938"/>
            <a:ext cx="3907729" cy="3363844"/>
            <a:chOff x="0" y="-66675"/>
            <a:chExt cx="4385806" cy="4485126"/>
          </a:xfrm>
        </p:grpSpPr>
        <p:sp>
          <p:nvSpPr>
            <p:cNvPr id="5" name="TextBox 5"/>
            <p:cNvSpPr txBox="1"/>
            <p:nvPr/>
          </p:nvSpPr>
          <p:spPr>
            <a:xfrm>
              <a:off x="0" y="-66675"/>
              <a:ext cx="4385806" cy="827725"/>
            </a:xfrm>
            <a:prstGeom prst="rect">
              <a:avLst/>
            </a:prstGeom>
          </p:spPr>
          <p:txBody>
            <a:bodyPr lIns="0" tIns="0" rIns="0" bIns="0" rtlCol="0" anchor="t">
              <a:spAutoFit/>
            </a:bodyPr>
            <a:lstStyle/>
            <a:p>
              <a:pPr algn="ctr">
                <a:lnSpc>
                  <a:spcPts val="5331"/>
                </a:lnSpc>
              </a:pPr>
              <a:r>
                <a:rPr lang="en-US" sz="3808" dirty="0">
                  <a:solidFill>
                    <a:srgbClr val="F57F20"/>
                  </a:solidFill>
                  <a:latin typeface="Allerta Stencil Bold"/>
                </a:rPr>
                <a:t>Actor</a:t>
              </a:r>
            </a:p>
          </p:txBody>
        </p:sp>
        <p:sp>
          <p:nvSpPr>
            <p:cNvPr id="6" name="TextBox 6"/>
            <p:cNvSpPr txBox="1"/>
            <p:nvPr/>
          </p:nvSpPr>
          <p:spPr>
            <a:xfrm>
              <a:off x="0" y="1182777"/>
              <a:ext cx="4350614" cy="3235674"/>
            </a:xfrm>
            <a:prstGeom prst="rect">
              <a:avLst/>
            </a:prstGeom>
          </p:spPr>
          <p:txBody>
            <a:bodyPr lIns="0" tIns="0" rIns="0" bIns="0" rtlCol="0" anchor="t">
              <a:spAutoFit/>
            </a:bodyPr>
            <a:lstStyle/>
            <a:p>
              <a:pPr algn="ctr">
                <a:lnSpc>
                  <a:spcPts val="3220"/>
                </a:lnSpc>
              </a:pPr>
              <a:r>
                <a:rPr lang="en-US" sz="2300" dirty="0">
                  <a:solidFill>
                    <a:srgbClr val="000000"/>
                  </a:solidFill>
                  <a:latin typeface="Arimo"/>
                </a:rPr>
                <a:t>Migrant women who are motivated to add sports in their life, learn about Finnish society/ sports culture or who want to enhance their social network</a:t>
              </a:r>
            </a:p>
          </p:txBody>
        </p:sp>
      </p:grpSp>
      <p:grpSp>
        <p:nvGrpSpPr>
          <p:cNvPr id="7" name="Group 7"/>
          <p:cNvGrpSpPr/>
          <p:nvPr/>
        </p:nvGrpSpPr>
        <p:grpSpPr>
          <a:xfrm>
            <a:off x="5756457" y="3557365"/>
            <a:ext cx="3444693" cy="3043535"/>
            <a:chOff x="0" y="-76200"/>
            <a:chExt cx="4592924" cy="4058046"/>
          </a:xfrm>
        </p:grpSpPr>
        <p:sp>
          <p:nvSpPr>
            <p:cNvPr id="8" name="TextBox 8"/>
            <p:cNvSpPr txBox="1"/>
            <p:nvPr/>
          </p:nvSpPr>
          <p:spPr>
            <a:xfrm>
              <a:off x="0" y="-76200"/>
              <a:ext cx="4592924" cy="858642"/>
            </a:xfrm>
            <a:prstGeom prst="rect">
              <a:avLst/>
            </a:prstGeom>
          </p:spPr>
          <p:txBody>
            <a:bodyPr lIns="0" tIns="0" rIns="0" bIns="0" rtlCol="0" anchor="t">
              <a:spAutoFit/>
            </a:bodyPr>
            <a:lstStyle/>
            <a:p>
              <a:pPr algn="ctr">
                <a:lnSpc>
                  <a:spcPts val="5481"/>
                </a:lnSpc>
              </a:pPr>
              <a:r>
                <a:rPr lang="en-US" sz="3915" dirty="0">
                  <a:solidFill>
                    <a:srgbClr val="F57F20"/>
                  </a:solidFill>
                  <a:latin typeface="Allerta Stencil Bold"/>
                </a:rPr>
                <a:t>Mentor</a:t>
              </a:r>
            </a:p>
          </p:txBody>
        </p:sp>
        <p:sp>
          <p:nvSpPr>
            <p:cNvPr id="9" name="TextBox 9"/>
            <p:cNvSpPr txBox="1"/>
            <p:nvPr/>
          </p:nvSpPr>
          <p:spPr>
            <a:xfrm>
              <a:off x="193988" y="1210148"/>
              <a:ext cx="4204947" cy="2771698"/>
            </a:xfrm>
            <a:prstGeom prst="rect">
              <a:avLst/>
            </a:prstGeom>
          </p:spPr>
          <p:txBody>
            <a:bodyPr wrap="square" lIns="0" tIns="0" rIns="0" bIns="0" rtlCol="0" anchor="t">
              <a:spAutoFit/>
            </a:bodyPr>
            <a:lstStyle/>
            <a:p>
              <a:pPr algn="ctr">
                <a:lnSpc>
                  <a:spcPts val="3289"/>
                </a:lnSpc>
              </a:pPr>
              <a:r>
                <a:rPr lang="en-US" sz="2349" dirty="0">
                  <a:solidFill>
                    <a:srgbClr val="000000"/>
                  </a:solidFill>
                  <a:latin typeface="Arimo"/>
                </a:rPr>
                <a:t>Finnish women who want to share their knowledge and expertise with migrant women</a:t>
              </a:r>
            </a:p>
          </p:txBody>
        </p:sp>
      </p:grpSp>
      <p:sp>
        <p:nvSpPr>
          <p:cNvPr id="10" name="AutoShape 10"/>
          <p:cNvSpPr/>
          <p:nvPr/>
        </p:nvSpPr>
        <p:spPr>
          <a:xfrm>
            <a:off x="-292100" y="8866236"/>
            <a:ext cx="18986500" cy="1730371"/>
          </a:xfrm>
          <a:prstGeom prst="rect">
            <a:avLst/>
          </a:prstGeom>
          <a:solidFill>
            <a:srgbClr val="F57F20"/>
          </a:solidFill>
        </p:spPr>
      </p:sp>
      <p:pic>
        <p:nvPicPr>
          <p:cNvPr id="11" name="Picture 11"/>
          <p:cNvPicPr>
            <a:picLocks noChangeAspect="1"/>
          </p:cNvPicPr>
          <p:nvPr/>
        </p:nvPicPr>
        <p:blipFill>
          <a:blip r:embed="rId2"/>
          <a:srcRect/>
          <a:stretch>
            <a:fillRect/>
          </a:stretch>
        </p:blipFill>
        <p:spPr>
          <a:xfrm>
            <a:off x="16839009" y="8866236"/>
            <a:ext cx="1448991" cy="1448991"/>
          </a:xfrm>
          <a:prstGeom prst="rect">
            <a:avLst/>
          </a:prstGeom>
        </p:spPr>
      </p:pic>
      <p:pic>
        <p:nvPicPr>
          <p:cNvPr id="12" name="Picture 12"/>
          <p:cNvPicPr>
            <a:picLocks noChangeAspect="1"/>
          </p:cNvPicPr>
          <p:nvPr/>
        </p:nvPicPr>
        <p:blipFill>
          <a:blip r:embed="rId3"/>
          <a:srcRect/>
          <a:stretch>
            <a:fillRect/>
          </a:stretch>
        </p:blipFill>
        <p:spPr>
          <a:xfrm>
            <a:off x="849328" y="3109557"/>
            <a:ext cx="4681007" cy="4903912"/>
          </a:xfrm>
          <a:prstGeom prst="rect">
            <a:avLst/>
          </a:prstGeom>
        </p:spPr>
      </p:pic>
      <p:pic>
        <p:nvPicPr>
          <p:cNvPr id="13" name="Picture 13"/>
          <p:cNvPicPr>
            <a:picLocks noChangeAspect="1"/>
          </p:cNvPicPr>
          <p:nvPr/>
        </p:nvPicPr>
        <p:blipFill>
          <a:blip r:embed="rId4"/>
          <a:srcRect/>
          <a:stretch>
            <a:fillRect/>
          </a:stretch>
        </p:blipFill>
        <p:spPr>
          <a:xfrm>
            <a:off x="12986192" y="4390884"/>
            <a:ext cx="5016956" cy="43875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61005"/>
            <a:ext cx="6403948" cy="1449115"/>
          </a:xfrm>
          <a:prstGeom prst="rect">
            <a:avLst/>
          </a:prstGeom>
        </p:spPr>
        <p:txBody>
          <a:bodyPr lIns="0" tIns="0" rIns="0" bIns="0" rtlCol="0" anchor="t">
            <a:spAutoFit/>
          </a:bodyPr>
          <a:lstStyle/>
          <a:p>
            <a:pPr algn="l">
              <a:lnSpc>
                <a:spcPts val="6299"/>
              </a:lnSpc>
            </a:pPr>
            <a:r>
              <a:rPr lang="en-US" sz="4499" dirty="0">
                <a:solidFill>
                  <a:srgbClr val="F57F20"/>
                </a:solidFill>
                <a:latin typeface="Allerta Stencil Bold"/>
              </a:rPr>
              <a:t>Mentor on the Move</a:t>
            </a:r>
          </a:p>
          <a:p>
            <a:pPr marL="0" lvl="0" indent="0" algn="l">
              <a:lnSpc>
                <a:spcPts val="5040"/>
              </a:lnSpc>
              <a:spcBef>
                <a:spcPct val="0"/>
              </a:spcBef>
            </a:pPr>
            <a:r>
              <a:rPr lang="en-US" sz="4499" dirty="0">
                <a:solidFill>
                  <a:srgbClr val="000000"/>
                </a:solidFill>
                <a:latin typeface="Allerta Stencil Bold"/>
              </a:rPr>
              <a:t>Timetable</a:t>
            </a:r>
          </a:p>
        </p:txBody>
      </p:sp>
      <p:pic>
        <p:nvPicPr>
          <p:cNvPr id="3" name="Picture 3"/>
          <p:cNvPicPr>
            <a:picLocks noChangeAspect="1"/>
          </p:cNvPicPr>
          <p:nvPr/>
        </p:nvPicPr>
        <p:blipFill>
          <a:blip r:embed="rId2"/>
          <a:srcRect/>
          <a:stretch>
            <a:fillRect/>
          </a:stretch>
        </p:blipFill>
        <p:spPr>
          <a:xfrm rot="-10800000">
            <a:off x="588210" y="6014352"/>
            <a:ext cx="17215574" cy="50825"/>
          </a:xfrm>
          <a:prstGeom prst="rect">
            <a:avLst/>
          </a:prstGeom>
        </p:spPr>
      </p:pic>
      <p:pic>
        <p:nvPicPr>
          <p:cNvPr id="4" name="Picture 4"/>
          <p:cNvPicPr>
            <a:picLocks noChangeAspect="1"/>
          </p:cNvPicPr>
          <p:nvPr/>
        </p:nvPicPr>
        <p:blipFill>
          <a:blip r:embed="rId3"/>
          <a:srcRect/>
          <a:stretch>
            <a:fillRect/>
          </a:stretch>
        </p:blipFill>
        <p:spPr>
          <a:xfrm>
            <a:off x="2165834" y="454349"/>
            <a:ext cx="149536" cy="149536"/>
          </a:xfrm>
          <a:prstGeom prst="rect">
            <a:avLst/>
          </a:prstGeom>
        </p:spPr>
      </p:pic>
      <p:pic>
        <p:nvPicPr>
          <p:cNvPr id="5" name="Picture 5"/>
          <p:cNvPicPr>
            <a:picLocks noChangeAspect="1"/>
          </p:cNvPicPr>
          <p:nvPr/>
        </p:nvPicPr>
        <p:blipFill>
          <a:blip r:embed="rId3"/>
          <a:srcRect/>
          <a:stretch>
            <a:fillRect/>
          </a:stretch>
        </p:blipFill>
        <p:spPr>
          <a:xfrm>
            <a:off x="484216" y="5921084"/>
            <a:ext cx="207986" cy="207986"/>
          </a:xfrm>
          <a:prstGeom prst="rect">
            <a:avLst/>
          </a:prstGeom>
        </p:spPr>
      </p:pic>
      <p:pic>
        <p:nvPicPr>
          <p:cNvPr id="6" name="Picture 6"/>
          <p:cNvPicPr>
            <a:picLocks noChangeAspect="1"/>
          </p:cNvPicPr>
          <p:nvPr/>
        </p:nvPicPr>
        <p:blipFill>
          <a:blip r:embed="rId3"/>
          <a:srcRect/>
          <a:stretch>
            <a:fillRect/>
          </a:stretch>
        </p:blipFill>
        <p:spPr>
          <a:xfrm>
            <a:off x="5084572" y="5935771"/>
            <a:ext cx="207986" cy="207986"/>
          </a:xfrm>
          <a:prstGeom prst="rect">
            <a:avLst/>
          </a:prstGeom>
        </p:spPr>
      </p:pic>
      <p:pic>
        <p:nvPicPr>
          <p:cNvPr id="7" name="Picture 7"/>
          <p:cNvPicPr>
            <a:picLocks noChangeAspect="1"/>
          </p:cNvPicPr>
          <p:nvPr/>
        </p:nvPicPr>
        <p:blipFill>
          <a:blip r:embed="rId3"/>
          <a:srcRect/>
          <a:stretch>
            <a:fillRect/>
          </a:stretch>
        </p:blipFill>
        <p:spPr>
          <a:xfrm>
            <a:off x="8558878" y="5961183"/>
            <a:ext cx="207986" cy="207986"/>
          </a:xfrm>
          <a:prstGeom prst="rect">
            <a:avLst/>
          </a:prstGeom>
        </p:spPr>
      </p:pic>
      <p:pic>
        <p:nvPicPr>
          <p:cNvPr id="8" name="Picture 8"/>
          <p:cNvPicPr>
            <a:picLocks noChangeAspect="1"/>
          </p:cNvPicPr>
          <p:nvPr/>
        </p:nvPicPr>
        <p:blipFill>
          <a:blip r:embed="rId3"/>
          <a:srcRect/>
          <a:stretch>
            <a:fillRect/>
          </a:stretch>
        </p:blipFill>
        <p:spPr>
          <a:xfrm>
            <a:off x="12576753" y="5961183"/>
            <a:ext cx="207986" cy="207986"/>
          </a:xfrm>
          <a:prstGeom prst="rect">
            <a:avLst/>
          </a:prstGeom>
        </p:spPr>
      </p:pic>
      <p:pic>
        <p:nvPicPr>
          <p:cNvPr id="9" name="Picture 9"/>
          <p:cNvPicPr>
            <a:picLocks noChangeAspect="1"/>
          </p:cNvPicPr>
          <p:nvPr/>
        </p:nvPicPr>
        <p:blipFill>
          <a:blip r:embed="rId3"/>
          <a:srcRect/>
          <a:stretch>
            <a:fillRect/>
          </a:stretch>
        </p:blipFill>
        <p:spPr>
          <a:xfrm>
            <a:off x="15806479" y="5921084"/>
            <a:ext cx="207986" cy="207986"/>
          </a:xfrm>
          <a:prstGeom prst="rect">
            <a:avLst/>
          </a:prstGeom>
        </p:spPr>
      </p:pic>
      <p:grpSp>
        <p:nvGrpSpPr>
          <p:cNvPr id="10" name="Group 10"/>
          <p:cNvGrpSpPr/>
          <p:nvPr/>
        </p:nvGrpSpPr>
        <p:grpSpPr>
          <a:xfrm>
            <a:off x="2971800" y="7045661"/>
            <a:ext cx="4760015" cy="3141129"/>
            <a:chOff x="0" y="9525"/>
            <a:chExt cx="3711127" cy="4188173"/>
          </a:xfrm>
        </p:grpSpPr>
        <p:sp>
          <p:nvSpPr>
            <p:cNvPr id="11" name="TextBox 11"/>
            <p:cNvSpPr txBox="1"/>
            <p:nvPr/>
          </p:nvSpPr>
          <p:spPr>
            <a:xfrm>
              <a:off x="0" y="9525"/>
              <a:ext cx="3711127" cy="290677"/>
            </a:xfrm>
            <a:prstGeom prst="rect">
              <a:avLst/>
            </a:prstGeom>
          </p:spPr>
          <p:txBody>
            <a:bodyPr lIns="0" tIns="0" rIns="0" bIns="0" rtlCol="0" anchor="t">
              <a:spAutoFit/>
            </a:bodyPr>
            <a:lstStyle/>
            <a:p>
              <a:pPr algn="ctr">
                <a:lnSpc>
                  <a:spcPts val="1673"/>
                </a:lnSpc>
              </a:pPr>
              <a:r>
                <a:rPr lang="en-US" sz="1549" spc="15" dirty="0">
                  <a:solidFill>
                    <a:srgbClr val="F6811F"/>
                  </a:solidFill>
                  <a:latin typeface="Allerta Stencil"/>
                </a:rPr>
                <a:t>Goals!- workshop</a:t>
              </a:r>
            </a:p>
          </p:txBody>
        </p:sp>
        <p:sp>
          <p:nvSpPr>
            <p:cNvPr id="12" name="TextBox 12"/>
            <p:cNvSpPr txBox="1"/>
            <p:nvPr/>
          </p:nvSpPr>
          <p:spPr>
            <a:xfrm>
              <a:off x="112457" y="2184839"/>
              <a:ext cx="3598668" cy="2012859"/>
            </a:xfrm>
            <a:prstGeom prst="rect">
              <a:avLst/>
            </a:prstGeom>
          </p:spPr>
          <p:txBody>
            <a:bodyPr lIns="0" tIns="0" rIns="0" bIns="0" rtlCol="0" anchor="t">
              <a:spAutoFit/>
            </a:bodyPr>
            <a:lstStyle/>
            <a:p>
              <a:pPr algn="ctr">
                <a:lnSpc>
                  <a:spcPts val="1703"/>
                </a:lnSpc>
              </a:pPr>
              <a:r>
                <a:rPr lang="en-US" sz="1151" spc="11" dirty="0">
                  <a:solidFill>
                    <a:srgbClr val="121113"/>
                  </a:solidFill>
                  <a:latin typeface="Open Sans"/>
                </a:rPr>
                <a:t>Mentor on the Move is a goal orientated mentoring program. Goals  help us focus on what we want to achieve. Here, we make plans and learn new tools for making progress.</a:t>
              </a:r>
            </a:p>
            <a:p>
              <a:pPr algn="ctr">
                <a:lnSpc>
                  <a:spcPts val="1703"/>
                </a:lnSpc>
              </a:pPr>
              <a:r>
                <a:rPr lang="en-US" sz="1151" spc="11" dirty="0">
                  <a:solidFill>
                    <a:srgbClr val="121113"/>
                  </a:solidFill>
                  <a:latin typeface="Open Sans"/>
                </a:rPr>
                <a:t>Max number of participants is 5 pairs/ group. Register at:</a:t>
              </a:r>
              <a:r>
                <a:rPr lang="fi-FI" sz="1200" dirty="0">
                  <a:hlinkClick r:id="rId4"/>
                </a:rPr>
                <a:t>https://www.monaliiku.fi/hankkeet-projects/mentor-on-the-move-liikunnalline/tapahtumat-ja-tyopajat/</a:t>
              </a:r>
              <a:endParaRPr lang="en-US" sz="1151" spc="11" dirty="0">
                <a:solidFill>
                  <a:srgbClr val="121113"/>
                </a:solidFill>
                <a:latin typeface="Open Sans"/>
              </a:endParaRPr>
            </a:p>
            <a:p>
              <a:pPr algn="ctr">
                <a:lnSpc>
                  <a:spcPts val="1703"/>
                </a:lnSpc>
              </a:pPr>
              <a:endParaRPr lang="en-US" sz="1151" spc="11" dirty="0">
                <a:solidFill>
                  <a:srgbClr val="121113"/>
                </a:solidFill>
                <a:latin typeface="Open Sans"/>
              </a:endParaRPr>
            </a:p>
          </p:txBody>
        </p:sp>
        <p:sp>
          <p:nvSpPr>
            <p:cNvPr id="13" name="TextBox 13"/>
            <p:cNvSpPr txBox="1"/>
            <p:nvPr/>
          </p:nvSpPr>
          <p:spPr>
            <a:xfrm>
              <a:off x="112458" y="824692"/>
              <a:ext cx="3598668" cy="1140826"/>
            </a:xfrm>
            <a:prstGeom prst="rect">
              <a:avLst/>
            </a:prstGeom>
          </p:spPr>
          <p:txBody>
            <a:bodyPr lIns="0" tIns="0" rIns="0" bIns="0" rtlCol="0" anchor="t">
              <a:spAutoFit/>
            </a:bodyPr>
            <a:lstStyle/>
            <a:p>
              <a:pPr algn="ctr">
                <a:lnSpc>
                  <a:spcPts val="1703"/>
                </a:lnSpc>
              </a:pPr>
              <a:r>
                <a:rPr lang="en-US" sz="1151" spc="11" dirty="0">
                  <a:solidFill>
                    <a:srgbClr val="121113"/>
                  </a:solidFill>
                  <a:latin typeface="Open Sans Bold"/>
                </a:rPr>
                <a:t>16.9.2020 </a:t>
              </a:r>
              <a:r>
                <a:rPr lang="en-US" sz="1151" spc="11" dirty="0" err="1">
                  <a:solidFill>
                    <a:srgbClr val="121113"/>
                  </a:solidFill>
                  <a:latin typeface="Open Sans Bold"/>
                </a:rPr>
                <a:t>klo</a:t>
              </a:r>
              <a:r>
                <a:rPr lang="en-US" sz="1151" spc="11" dirty="0">
                  <a:solidFill>
                    <a:srgbClr val="121113"/>
                  </a:solidFill>
                  <a:latin typeface="Open Sans Bold"/>
                </a:rPr>
                <a:t> 17-19</a:t>
              </a:r>
            </a:p>
            <a:p>
              <a:pPr algn="ctr">
                <a:lnSpc>
                  <a:spcPts val="1703"/>
                </a:lnSpc>
              </a:pPr>
              <a:r>
                <a:rPr lang="en-US" sz="1151" spc="11" dirty="0">
                  <a:solidFill>
                    <a:srgbClr val="121113"/>
                  </a:solidFill>
                  <a:latin typeface="Open Sans Bold"/>
                </a:rPr>
                <a:t>23.9.2020 </a:t>
              </a:r>
              <a:r>
                <a:rPr lang="en-US" sz="1151" spc="11" dirty="0" err="1">
                  <a:solidFill>
                    <a:srgbClr val="121113"/>
                  </a:solidFill>
                  <a:latin typeface="Open Sans Bold"/>
                </a:rPr>
                <a:t>klo</a:t>
              </a:r>
              <a:r>
                <a:rPr lang="en-US" sz="1151" spc="11" dirty="0">
                  <a:solidFill>
                    <a:srgbClr val="121113"/>
                  </a:solidFill>
                  <a:latin typeface="Open Sans Bold"/>
                </a:rPr>
                <a:t> 17-19</a:t>
              </a:r>
            </a:p>
            <a:p>
              <a:pPr algn="ctr">
                <a:lnSpc>
                  <a:spcPts val="1703"/>
                </a:lnSpc>
              </a:pPr>
              <a:r>
                <a:rPr lang="en-US" sz="1151" spc="11" dirty="0">
                  <a:solidFill>
                    <a:srgbClr val="121113"/>
                  </a:solidFill>
                  <a:latin typeface="Open Sans Bold"/>
                </a:rPr>
                <a:t>24.9.2020 </a:t>
              </a:r>
              <a:r>
                <a:rPr lang="en-US" sz="1151" spc="11" dirty="0" err="1">
                  <a:solidFill>
                    <a:srgbClr val="121113"/>
                  </a:solidFill>
                  <a:latin typeface="Open Sans Bold"/>
                </a:rPr>
                <a:t>klo</a:t>
              </a:r>
              <a:r>
                <a:rPr lang="en-US" sz="1151" spc="11" dirty="0">
                  <a:solidFill>
                    <a:srgbClr val="121113"/>
                  </a:solidFill>
                  <a:latin typeface="Open Sans Bold"/>
                </a:rPr>
                <a:t> 17-19</a:t>
              </a:r>
            </a:p>
            <a:p>
              <a:pPr algn="ctr">
                <a:lnSpc>
                  <a:spcPts val="1703"/>
                </a:lnSpc>
              </a:pPr>
              <a:r>
                <a:rPr lang="en-US" sz="1151" spc="11" dirty="0">
                  <a:solidFill>
                    <a:srgbClr val="121113"/>
                  </a:solidFill>
                  <a:latin typeface="Open Sans Bold"/>
                </a:rPr>
                <a:t>29.9.2020 </a:t>
              </a:r>
              <a:r>
                <a:rPr lang="en-US" sz="1151" spc="11" dirty="0" err="1">
                  <a:solidFill>
                    <a:srgbClr val="121113"/>
                  </a:solidFill>
                  <a:latin typeface="Open Sans Bold"/>
                </a:rPr>
                <a:t>klo</a:t>
              </a:r>
              <a:r>
                <a:rPr lang="en-US" sz="1151" spc="11" dirty="0">
                  <a:solidFill>
                    <a:srgbClr val="121113"/>
                  </a:solidFill>
                  <a:latin typeface="Open Sans Bold"/>
                </a:rPr>
                <a:t> 17-19</a:t>
              </a:r>
            </a:p>
          </p:txBody>
        </p:sp>
      </p:grpSp>
      <p:grpSp>
        <p:nvGrpSpPr>
          <p:cNvPr id="14" name="Group 14"/>
          <p:cNvGrpSpPr/>
          <p:nvPr/>
        </p:nvGrpSpPr>
        <p:grpSpPr>
          <a:xfrm>
            <a:off x="10893622" y="7244434"/>
            <a:ext cx="2783345" cy="1189255"/>
            <a:chOff x="0" y="9525"/>
            <a:chExt cx="3711127" cy="1585673"/>
          </a:xfrm>
        </p:grpSpPr>
        <p:sp>
          <p:nvSpPr>
            <p:cNvPr id="15" name="TextBox 15"/>
            <p:cNvSpPr txBox="1"/>
            <p:nvPr/>
          </p:nvSpPr>
          <p:spPr>
            <a:xfrm>
              <a:off x="0" y="9525"/>
              <a:ext cx="3711127" cy="290677"/>
            </a:xfrm>
            <a:prstGeom prst="rect">
              <a:avLst/>
            </a:prstGeom>
          </p:spPr>
          <p:txBody>
            <a:bodyPr lIns="0" tIns="0" rIns="0" bIns="0" rtlCol="0" anchor="t">
              <a:spAutoFit/>
            </a:bodyPr>
            <a:lstStyle/>
            <a:p>
              <a:pPr algn="r">
                <a:lnSpc>
                  <a:spcPts val="1673"/>
                </a:lnSpc>
              </a:pPr>
              <a:r>
                <a:rPr lang="en-US" sz="1549" spc="15" dirty="0">
                  <a:solidFill>
                    <a:srgbClr val="F6811F"/>
                  </a:solidFill>
                  <a:latin typeface="Allerta Stencil"/>
                </a:rPr>
                <a:t>Mentors round table</a:t>
              </a:r>
            </a:p>
          </p:txBody>
        </p:sp>
        <p:sp>
          <p:nvSpPr>
            <p:cNvPr id="16" name="TextBox 16"/>
            <p:cNvSpPr txBox="1"/>
            <p:nvPr/>
          </p:nvSpPr>
          <p:spPr>
            <a:xfrm>
              <a:off x="112457" y="1326406"/>
              <a:ext cx="3598668" cy="268792"/>
            </a:xfrm>
            <a:prstGeom prst="rect">
              <a:avLst/>
            </a:prstGeom>
          </p:spPr>
          <p:txBody>
            <a:bodyPr lIns="0" tIns="0" rIns="0" bIns="0" rtlCol="0" anchor="t">
              <a:spAutoFit/>
            </a:bodyPr>
            <a:lstStyle/>
            <a:p>
              <a:pPr algn="r">
                <a:lnSpc>
                  <a:spcPts val="1703"/>
                </a:lnSpc>
              </a:pPr>
              <a:r>
                <a:rPr lang="en-US" sz="1151" spc="11" dirty="0">
                  <a:solidFill>
                    <a:srgbClr val="121113"/>
                  </a:solidFill>
                  <a:latin typeface="Open Sans"/>
                </a:rPr>
                <a:t>Mentor’s support meeting</a:t>
              </a:r>
            </a:p>
          </p:txBody>
        </p:sp>
        <p:sp>
          <p:nvSpPr>
            <p:cNvPr id="17" name="TextBox 17"/>
            <p:cNvSpPr txBox="1"/>
            <p:nvPr/>
          </p:nvSpPr>
          <p:spPr>
            <a:xfrm>
              <a:off x="112457" y="820944"/>
              <a:ext cx="3598668" cy="268792"/>
            </a:xfrm>
            <a:prstGeom prst="rect">
              <a:avLst/>
            </a:prstGeom>
          </p:spPr>
          <p:txBody>
            <a:bodyPr lIns="0" tIns="0" rIns="0" bIns="0" rtlCol="0" anchor="t">
              <a:spAutoFit/>
            </a:bodyPr>
            <a:lstStyle/>
            <a:p>
              <a:pPr algn="r">
                <a:lnSpc>
                  <a:spcPts val="1703"/>
                </a:lnSpc>
              </a:pPr>
              <a:r>
                <a:rPr lang="en-US" sz="1151" spc="11" dirty="0">
                  <a:solidFill>
                    <a:srgbClr val="121113"/>
                  </a:solidFill>
                  <a:latin typeface="Open Sans Bold"/>
                </a:rPr>
                <a:t>January 2021</a:t>
              </a:r>
            </a:p>
          </p:txBody>
        </p:sp>
      </p:grpSp>
      <p:pic>
        <p:nvPicPr>
          <p:cNvPr id="18" name="Picture 18"/>
          <p:cNvPicPr>
            <a:picLocks noChangeAspect="1"/>
          </p:cNvPicPr>
          <p:nvPr/>
        </p:nvPicPr>
        <p:blipFill>
          <a:blip r:embed="rId5"/>
          <a:srcRect/>
          <a:stretch>
            <a:fillRect/>
          </a:stretch>
        </p:blipFill>
        <p:spPr>
          <a:xfrm>
            <a:off x="3677248" y="3331475"/>
            <a:ext cx="3230619" cy="2096966"/>
          </a:xfrm>
          <a:prstGeom prst="rect">
            <a:avLst/>
          </a:prstGeom>
        </p:spPr>
      </p:pic>
      <p:pic>
        <p:nvPicPr>
          <p:cNvPr id="19" name="Picture 19"/>
          <p:cNvPicPr>
            <a:picLocks noChangeAspect="1"/>
          </p:cNvPicPr>
          <p:nvPr/>
        </p:nvPicPr>
        <p:blipFill>
          <a:blip r:embed="rId6"/>
          <a:srcRect/>
          <a:stretch>
            <a:fillRect/>
          </a:stretch>
        </p:blipFill>
        <p:spPr>
          <a:xfrm>
            <a:off x="501085" y="6900480"/>
            <a:ext cx="2699001" cy="2424194"/>
          </a:xfrm>
          <a:prstGeom prst="rect">
            <a:avLst/>
          </a:prstGeom>
        </p:spPr>
      </p:pic>
      <p:pic>
        <p:nvPicPr>
          <p:cNvPr id="20" name="Picture 20"/>
          <p:cNvPicPr>
            <a:picLocks noChangeAspect="1"/>
          </p:cNvPicPr>
          <p:nvPr/>
        </p:nvPicPr>
        <p:blipFill>
          <a:blip r:embed="rId7"/>
          <a:srcRect/>
          <a:stretch>
            <a:fillRect/>
          </a:stretch>
        </p:blipFill>
        <p:spPr>
          <a:xfrm>
            <a:off x="14664964" y="7165501"/>
            <a:ext cx="2699001" cy="1688103"/>
          </a:xfrm>
          <a:prstGeom prst="rect">
            <a:avLst/>
          </a:prstGeom>
        </p:spPr>
      </p:pic>
      <p:pic>
        <p:nvPicPr>
          <p:cNvPr id="21" name="Picture 21"/>
          <p:cNvPicPr>
            <a:picLocks noChangeAspect="1"/>
          </p:cNvPicPr>
          <p:nvPr/>
        </p:nvPicPr>
        <p:blipFill>
          <a:blip r:embed="rId8"/>
          <a:srcRect/>
          <a:stretch>
            <a:fillRect/>
          </a:stretch>
        </p:blipFill>
        <p:spPr>
          <a:xfrm>
            <a:off x="10893622" y="2782571"/>
            <a:ext cx="2805143" cy="2938722"/>
          </a:xfrm>
          <a:prstGeom prst="rect">
            <a:avLst/>
          </a:prstGeom>
        </p:spPr>
      </p:pic>
      <p:grpSp>
        <p:nvGrpSpPr>
          <p:cNvPr id="22" name="Group 22"/>
          <p:cNvGrpSpPr/>
          <p:nvPr/>
        </p:nvGrpSpPr>
        <p:grpSpPr>
          <a:xfrm>
            <a:off x="484216" y="3747329"/>
            <a:ext cx="2732739" cy="1597558"/>
            <a:chOff x="0" y="9525"/>
            <a:chExt cx="3643652" cy="2130077"/>
          </a:xfrm>
        </p:grpSpPr>
        <p:sp>
          <p:nvSpPr>
            <p:cNvPr id="23" name="TextBox 23"/>
            <p:cNvSpPr txBox="1"/>
            <p:nvPr/>
          </p:nvSpPr>
          <p:spPr>
            <a:xfrm>
              <a:off x="0" y="9525"/>
              <a:ext cx="3643652" cy="299361"/>
            </a:xfrm>
            <a:prstGeom prst="rect">
              <a:avLst/>
            </a:prstGeom>
          </p:spPr>
          <p:txBody>
            <a:bodyPr lIns="0" tIns="0" rIns="0" bIns="0" rtlCol="0" anchor="t">
              <a:spAutoFit/>
            </a:bodyPr>
            <a:lstStyle/>
            <a:p>
              <a:pPr>
                <a:lnSpc>
                  <a:spcPts val="1673"/>
                </a:lnSpc>
              </a:pPr>
              <a:r>
                <a:rPr lang="en-US" sz="1549" spc="15" dirty="0">
                  <a:solidFill>
                    <a:srgbClr val="F6811F"/>
                  </a:solidFill>
                  <a:latin typeface="Allerta Stencil"/>
                </a:rPr>
                <a:t>Kick Off- event</a:t>
              </a:r>
            </a:p>
          </p:txBody>
        </p:sp>
        <p:sp>
          <p:nvSpPr>
            <p:cNvPr id="24" name="TextBox 24"/>
            <p:cNvSpPr txBox="1"/>
            <p:nvPr/>
          </p:nvSpPr>
          <p:spPr>
            <a:xfrm>
              <a:off x="0" y="998777"/>
              <a:ext cx="3598668" cy="1140825"/>
            </a:xfrm>
            <a:prstGeom prst="rect">
              <a:avLst/>
            </a:prstGeom>
          </p:spPr>
          <p:txBody>
            <a:bodyPr lIns="0" tIns="0" rIns="0" bIns="0" rtlCol="0" anchor="t">
              <a:spAutoFit/>
            </a:bodyPr>
            <a:lstStyle/>
            <a:p>
              <a:pPr>
                <a:lnSpc>
                  <a:spcPts val="1703"/>
                </a:lnSpc>
              </a:pPr>
              <a:r>
                <a:rPr lang="en-US" sz="1151" spc="11" dirty="0">
                  <a:solidFill>
                    <a:srgbClr val="121113"/>
                  </a:solidFill>
                  <a:latin typeface="Open Sans"/>
                </a:rPr>
                <a:t>What is Mentor on the Move?</a:t>
              </a:r>
            </a:p>
            <a:p>
              <a:pPr>
                <a:lnSpc>
                  <a:spcPts val="1703"/>
                </a:lnSpc>
              </a:pPr>
              <a:r>
                <a:rPr lang="en-US" sz="1151" spc="11" dirty="0">
                  <a:solidFill>
                    <a:srgbClr val="121113"/>
                  </a:solidFill>
                  <a:latin typeface="Open Sans"/>
                </a:rPr>
                <a:t>What is mentoring?</a:t>
              </a:r>
            </a:p>
            <a:p>
              <a:pPr>
                <a:lnSpc>
                  <a:spcPts val="1703"/>
                </a:lnSpc>
              </a:pPr>
              <a:r>
                <a:rPr lang="en-US" sz="1151" spc="11" dirty="0">
                  <a:solidFill>
                    <a:srgbClr val="121113"/>
                  </a:solidFill>
                  <a:latin typeface="Open Sans"/>
                </a:rPr>
                <a:t>What are the roles of mentor and actor? </a:t>
              </a:r>
            </a:p>
          </p:txBody>
        </p:sp>
        <p:sp>
          <p:nvSpPr>
            <p:cNvPr id="25" name="TextBox 25"/>
            <p:cNvSpPr txBox="1"/>
            <p:nvPr/>
          </p:nvSpPr>
          <p:spPr>
            <a:xfrm>
              <a:off x="0" y="493314"/>
              <a:ext cx="3598668" cy="258890"/>
            </a:xfrm>
            <a:prstGeom prst="rect">
              <a:avLst/>
            </a:prstGeom>
          </p:spPr>
          <p:txBody>
            <a:bodyPr lIns="0" tIns="0" rIns="0" bIns="0" rtlCol="0" anchor="t">
              <a:spAutoFit/>
            </a:bodyPr>
            <a:lstStyle/>
            <a:p>
              <a:pPr>
                <a:lnSpc>
                  <a:spcPts val="1703"/>
                </a:lnSpc>
              </a:pPr>
              <a:r>
                <a:rPr lang="en-US" sz="1151" spc="11">
                  <a:solidFill>
                    <a:srgbClr val="121113"/>
                  </a:solidFill>
                  <a:latin typeface="Open Sans Bold"/>
                </a:rPr>
                <a:t>5.9.2020 @ZOOM</a:t>
              </a:r>
            </a:p>
          </p:txBody>
        </p:sp>
      </p:grpSp>
      <p:grpSp>
        <p:nvGrpSpPr>
          <p:cNvPr id="26" name="Group 26"/>
          <p:cNvGrpSpPr/>
          <p:nvPr/>
        </p:nvGrpSpPr>
        <p:grpSpPr>
          <a:xfrm>
            <a:off x="7400495" y="3643304"/>
            <a:ext cx="2732739" cy="1372402"/>
            <a:chOff x="0" y="9525"/>
            <a:chExt cx="3643652" cy="1829869"/>
          </a:xfrm>
        </p:grpSpPr>
        <p:sp>
          <p:nvSpPr>
            <p:cNvPr id="27" name="TextBox 27"/>
            <p:cNvSpPr txBox="1"/>
            <p:nvPr/>
          </p:nvSpPr>
          <p:spPr>
            <a:xfrm>
              <a:off x="0" y="9525"/>
              <a:ext cx="3643652" cy="299361"/>
            </a:xfrm>
            <a:prstGeom prst="rect">
              <a:avLst/>
            </a:prstGeom>
          </p:spPr>
          <p:txBody>
            <a:bodyPr lIns="0" tIns="0" rIns="0" bIns="0" rtlCol="0" anchor="t">
              <a:spAutoFit/>
            </a:bodyPr>
            <a:lstStyle/>
            <a:p>
              <a:pPr>
                <a:lnSpc>
                  <a:spcPts val="1673"/>
                </a:lnSpc>
              </a:pPr>
              <a:r>
                <a:rPr lang="en-US" sz="1549" spc="15" dirty="0">
                  <a:solidFill>
                    <a:srgbClr val="F6811F"/>
                  </a:solidFill>
                  <a:latin typeface="Allerta Stencil"/>
                </a:rPr>
                <a:t>Mid term meeting</a:t>
              </a:r>
            </a:p>
          </p:txBody>
        </p:sp>
        <p:sp>
          <p:nvSpPr>
            <p:cNvPr id="28" name="TextBox 28"/>
            <p:cNvSpPr txBox="1"/>
            <p:nvPr/>
          </p:nvSpPr>
          <p:spPr>
            <a:xfrm>
              <a:off x="0" y="1279925"/>
              <a:ext cx="3598668" cy="559469"/>
            </a:xfrm>
            <a:prstGeom prst="rect">
              <a:avLst/>
            </a:prstGeom>
          </p:spPr>
          <p:txBody>
            <a:bodyPr lIns="0" tIns="0" rIns="0" bIns="0" rtlCol="0" anchor="t">
              <a:spAutoFit/>
            </a:bodyPr>
            <a:lstStyle/>
            <a:p>
              <a:pPr>
                <a:lnSpc>
                  <a:spcPts val="1703"/>
                </a:lnSpc>
              </a:pPr>
              <a:r>
                <a:rPr lang="en-US" sz="1151" spc="11" dirty="0">
                  <a:solidFill>
                    <a:srgbClr val="121113"/>
                  </a:solidFill>
                  <a:latin typeface="Open Sans"/>
                </a:rPr>
                <a:t>What is networking and how it is done.</a:t>
              </a:r>
            </a:p>
            <a:p>
              <a:pPr>
                <a:lnSpc>
                  <a:spcPts val="1703"/>
                </a:lnSpc>
              </a:pPr>
              <a:r>
                <a:rPr lang="en-US" sz="1151" spc="11" dirty="0">
                  <a:solidFill>
                    <a:srgbClr val="121113"/>
                  </a:solidFill>
                  <a:latin typeface="Open Sans"/>
                </a:rPr>
                <a:t>Updating plans</a:t>
              </a:r>
            </a:p>
          </p:txBody>
        </p:sp>
        <p:sp>
          <p:nvSpPr>
            <p:cNvPr id="29" name="TextBox 29"/>
            <p:cNvSpPr txBox="1"/>
            <p:nvPr/>
          </p:nvSpPr>
          <p:spPr>
            <a:xfrm>
              <a:off x="0" y="489567"/>
              <a:ext cx="3598668" cy="559469"/>
            </a:xfrm>
            <a:prstGeom prst="rect">
              <a:avLst/>
            </a:prstGeom>
          </p:spPr>
          <p:txBody>
            <a:bodyPr lIns="0" tIns="0" rIns="0" bIns="0" rtlCol="0" anchor="t">
              <a:spAutoFit/>
            </a:bodyPr>
            <a:lstStyle/>
            <a:p>
              <a:pPr>
                <a:lnSpc>
                  <a:spcPts val="1703"/>
                </a:lnSpc>
              </a:pPr>
              <a:r>
                <a:rPr lang="en-US" sz="1151" spc="11" dirty="0">
                  <a:solidFill>
                    <a:srgbClr val="121113"/>
                  </a:solidFill>
                  <a:latin typeface="Open Sans Bold Italics"/>
                </a:rPr>
                <a:t>Networking</a:t>
              </a:r>
            </a:p>
            <a:p>
              <a:pPr>
                <a:lnSpc>
                  <a:spcPts val="1703"/>
                </a:lnSpc>
              </a:pPr>
              <a:r>
                <a:rPr lang="en-US" sz="1151" spc="11" dirty="0" err="1">
                  <a:solidFill>
                    <a:srgbClr val="121113"/>
                  </a:solidFill>
                  <a:latin typeface="Open Sans Bold"/>
                </a:rPr>
                <a:t>Joulukuu</a:t>
              </a:r>
              <a:r>
                <a:rPr lang="en-US" sz="1151" spc="11" dirty="0">
                  <a:solidFill>
                    <a:srgbClr val="121113"/>
                  </a:solidFill>
                  <a:latin typeface="Open Sans Bold"/>
                </a:rPr>
                <a:t> 2020</a:t>
              </a:r>
            </a:p>
          </p:txBody>
        </p:sp>
      </p:grpSp>
      <p:grpSp>
        <p:nvGrpSpPr>
          <p:cNvPr id="30" name="Group 30"/>
          <p:cNvGrpSpPr/>
          <p:nvPr/>
        </p:nvGrpSpPr>
        <p:grpSpPr>
          <a:xfrm>
            <a:off x="14664964" y="3640462"/>
            <a:ext cx="2732739" cy="2026426"/>
            <a:chOff x="0" y="9525"/>
            <a:chExt cx="3643652" cy="2701900"/>
          </a:xfrm>
        </p:grpSpPr>
        <p:sp>
          <p:nvSpPr>
            <p:cNvPr id="31" name="TextBox 31"/>
            <p:cNvSpPr txBox="1"/>
            <p:nvPr/>
          </p:nvSpPr>
          <p:spPr>
            <a:xfrm>
              <a:off x="0" y="9525"/>
              <a:ext cx="3643652" cy="299361"/>
            </a:xfrm>
            <a:prstGeom prst="rect">
              <a:avLst/>
            </a:prstGeom>
          </p:spPr>
          <p:txBody>
            <a:bodyPr lIns="0" tIns="0" rIns="0" bIns="0" rtlCol="0" anchor="t">
              <a:spAutoFit/>
            </a:bodyPr>
            <a:lstStyle/>
            <a:p>
              <a:pPr>
                <a:lnSpc>
                  <a:spcPts val="1673"/>
                </a:lnSpc>
              </a:pPr>
              <a:r>
                <a:rPr lang="en-US" sz="1549" spc="15" dirty="0">
                  <a:solidFill>
                    <a:srgbClr val="F6811F"/>
                  </a:solidFill>
                  <a:latin typeface="Allerta Stencil"/>
                </a:rPr>
                <a:t>Graduation </a:t>
              </a:r>
              <a:r>
                <a:rPr lang="en-US" sz="1549" spc="15" dirty="0" err="1">
                  <a:solidFill>
                    <a:srgbClr val="F6811F"/>
                  </a:solidFill>
                  <a:latin typeface="Allerta Stencil"/>
                </a:rPr>
                <a:t>seremony</a:t>
              </a:r>
              <a:endParaRPr lang="en-US" sz="1549" spc="15" dirty="0">
                <a:solidFill>
                  <a:srgbClr val="F6811F"/>
                </a:solidFill>
                <a:latin typeface="Allerta Stencil"/>
              </a:endParaRPr>
            </a:p>
          </p:txBody>
        </p:sp>
        <p:sp>
          <p:nvSpPr>
            <p:cNvPr id="32" name="TextBox 32"/>
            <p:cNvSpPr txBox="1"/>
            <p:nvPr/>
          </p:nvSpPr>
          <p:spPr>
            <a:xfrm>
              <a:off x="0" y="1279923"/>
              <a:ext cx="3598668" cy="1431502"/>
            </a:xfrm>
            <a:prstGeom prst="rect">
              <a:avLst/>
            </a:prstGeom>
          </p:spPr>
          <p:txBody>
            <a:bodyPr lIns="0" tIns="0" rIns="0" bIns="0" rtlCol="0" anchor="t">
              <a:spAutoFit/>
            </a:bodyPr>
            <a:lstStyle/>
            <a:p>
              <a:pPr>
                <a:lnSpc>
                  <a:spcPts val="1703"/>
                </a:lnSpc>
              </a:pPr>
              <a:r>
                <a:rPr lang="en-US" sz="1151" spc="11" dirty="0">
                  <a:solidFill>
                    <a:srgbClr val="121113"/>
                  </a:solidFill>
                  <a:latin typeface="Open Sans"/>
                </a:rPr>
                <a:t>It is time to celebrate the journey of our wonderful mentoring pairs and learn about means of self care and mental well-being. What is it that keeps you going?</a:t>
              </a:r>
            </a:p>
          </p:txBody>
        </p:sp>
        <p:sp>
          <p:nvSpPr>
            <p:cNvPr id="33" name="TextBox 33"/>
            <p:cNvSpPr txBox="1"/>
            <p:nvPr/>
          </p:nvSpPr>
          <p:spPr>
            <a:xfrm>
              <a:off x="0" y="489567"/>
              <a:ext cx="3598668" cy="559469"/>
            </a:xfrm>
            <a:prstGeom prst="rect">
              <a:avLst/>
            </a:prstGeom>
          </p:spPr>
          <p:txBody>
            <a:bodyPr lIns="0" tIns="0" rIns="0" bIns="0" rtlCol="0" anchor="t">
              <a:spAutoFit/>
            </a:bodyPr>
            <a:lstStyle/>
            <a:p>
              <a:pPr>
                <a:lnSpc>
                  <a:spcPts val="1703"/>
                </a:lnSpc>
              </a:pPr>
              <a:r>
                <a:rPr lang="en-US" sz="1151" spc="11" dirty="0">
                  <a:solidFill>
                    <a:srgbClr val="121113"/>
                  </a:solidFill>
                  <a:latin typeface="Open Sans Bold Italics"/>
                </a:rPr>
                <a:t>Self care</a:t>
              </a:r>
            </a:p>
            <a:p>
              <a:pPr>
                <a:lnSpc>
                  <a:spcPts val="1703"/>
                </a:lnSpc>
              </a:pPr>
              <a:r>
                <a:rPr lang="en-US" sz="1151" spc="11" dirty="0">
                  <a:solidFill>
                    <a:srgbClr val="121113"/>
                  </a:solidFill>
                  <a:latin typeface="Open Sans Bold"/>
                </a:rPr>
                <a:t>6.3.2021</a:t>
              </a:r>
            </a:p>
          </p:txBody>
        </p:sp>
      </p:grpSp>
      <p:pic>
        <p:nvPicPr>
          <p:cNvPr id="34" name="Picture 34"/>
          <p:cNvPicPr>
            <a:picLocks noChangeAspect="1"/>
          </p:cNvPicPr>
          <p:nvPr/>
        </p:nvPicPr>
        <p:blipFill>
          <a:blip r:embed="rId9"/>
          <a:srcRect/>
          <a:stretch>
            <a:fillRect/>
          </a:stretch>
        </p:blipFill>
        <p:spPr>
          <a:xfrm>
            <a:off x="7843300" y="6900480"/>
            <a:ext cx="2289934" cy="22899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100" y="8866236"/>
            <a:ext cx="18986500" cy="1730371"/>
          </a:xfrm>
          <a:prstGeom prst="rect">
            <a:avLst/>
          </a:prstGeom>
          <a:solidFill>
            <a:srgbClr val="F57F20"/>
          </a:solidFill>
        </p:spPr>
      </p:sp>
      <p:sp>
        <p:nvSpPr>
          <p:cNvPr id="3" name="TextBox 3"/>
          <p:cNvSpPr txBox="1"/>
          <p:nvPr/>
        </p:nvSpPr>
        <p:spPr>
          <a:xfrm>
            <a:off x="981075" y="2130773"/>
            <a:ext cx="7013548" cy="762154"/>
          </a:xfrm>
          <a:prstGeom prst="rect">
            <a:avLst/>
          </a:prstGeom>
        </p:spPr>
        <p:txBody>
          <a:bodyPr lIns="0" tIns="0" rIns="0" bIns="0" rtlCol="0" anchor="t">
            <a:spAutoFit/>
          </a:bodyPr>
          <a:lstStyle/>
          <a:p>
            <a:pPr algn="l">
              <a:lnSpc>
                <a:spcPts val="6299"/>
              </a:lnSpc>
            </a:pPr>
            <a:r>
              <a:rPr lang="en-US" sz="4500">
                <a:solidFill>
                  <a:srgbClr val="F57F20"/>
                </a:solidFill>
                <a:latin typeface="Allerta Stencil Bold"/>
              </a:rPr>
              <a:t>Mentor on the Move</a:t>
            </a:r>
          </a:p>
        </p:txBody>
      </p:sp>
      <p:sp>
        <p:nvSpPr>
          <p:cNvPr id="4" name="TextBox 4"/>
          <p:cNvSpPr txBox="1"/>
          <p:nvPr/>
        </p:nvSpPr>
        <p:spPr>
          <a:xfrm>
            <a:off x="1028700" y="2909408"/>
            <a:ext cx="6918298" cy="492827"/>
          </a:xfrm>
          <a:prstGeom prst="rect">
            <a:avLst/>
          </a:prstGeom>
        </p:spPr>
        <p:txBody>
          <a:bodyPr lIns="0" tIns="0" rIns="0" bIns="0" rtlCol="0" anchor="t">
            <a:spAutoFit/>
          </a:bodyPr>
          <a:lstStyle/>
          <a:p>
            <a:pPr algn="l">
              <a:lnSpc>
                <a:spcPts val="4200"/>
              </a:lnSpc>
            </a:pPr>
            <a:r>
              <a:rPr lang="en-US" sz="3000" dirty="0">
                <a:solidFill>
                  <a:srgbClr val="7E6B73"/>
                </a:solidFill>
                <a:latin typeface="Allerta Stencil Bold"/>
              </a:rPr>
              <a:t>Mentoring meetings</a:t>
            </a:r>
          </a:p>
        </p:txBody>
      </p:sp>
      <p:pic>
        <p:nvPicPr>
          <p:cNvPr id="5" name="Picture 5"/>
          <p:cNvPicPr>
            <a:picLocks noChangeAspect="1"/>
          </p:cNvPicPr>
          <p:nvPr/>
        </p:nvPicPr>
        <p:blipFill>
          <a:blip r:embed="rId2"/>
          <a:srcRect/>
          <a:stretch>
            <a:fillRect/>
          </a:stretch>
        </p:blipFill>
        <p:spPr>
          <a:xfrm>
            <a:off x="16839009" y="8838009"/>
            <a:ext cx="1448991" cy="1448991"/>
          </a:xfrm>
          <a:prstGeom prst="rect">
            <a:avLst/>
          </a:prstGeom>
        </p:spPr>
      </p:pic>
      <p:pic>
        <p:nvPicPr>
          <p:cNvPr id="6" name="Picture 6"/>
          <p:cNvPicPr>
            <a:picLocks noChangeAspect="1"/>
          </p:cNvPicPr>
          <p:nvPr/>
        </p:nvPicPr>
        <p:blipFill>
          <a:blip r:embed="rId3"/>
          <a:srcRect/>
          <a:stretch>
            <a:fillRect/>
          </a:stretch>
        </p:blipFill>
        <p:spPr>
          <a:xfrm>
            <a:off x="742810" y="4654318"/>
            <a:ext cx="6626099" cy="2975721"/>
          </a:xfrm>
          <a:prstGeom prst="rect">
            <a:avLst/>
          </a:prstGeom>
        </p:spPr>
      </p:pic>
      <p:grpSp>
        <p:nvGrpSpPr>
          <p:cNvPr id="7" name="Group 7"/>
          <p:cNvGrpSpPr/>
          <p:nvPr/>
        </p:nvGrpSpPr>
        <p:grpSpPr>
          <a:xfrm>
            <a:off x="-1617305" y="1307437"/>
            <a:ext cx="19223857" cy="6247992"/>
            <a:chOff x="0" y="-114300"/>
            <a:chExt cx="25631809" cy="8330657"/>
          </a:xfrm>
        </p:grpSpPr>
        <p:sp>
          <p:nvSpPr>
            <p:cNvPr id="8" name="TextBox 8"/>
            <p:cNvSpPr txBox="1"/>
            <p:nvPr/>
          </p:nvSpPr>
          <p:spPr>
            <a:xfrm>
              <a:off x="0" y="6447399"/>
              <a:ext cx="11961304" cy="394606"/>
            </a:xfrm>
            <a:prstGeom prst="rect">
              <a:avLst/>
            </a:prstGeom>
          </p:spPr>
          <p:txBody>
            <a:bodyPr lIns="0" tIns="0" rIns="0" bIns="0" rtlCol="0" anchor="t">
              <a:spAutoFit/>
            </a:bodyPr>
            <a:lstStyle/>
            <a:p>
              <a:pPr>
                <a:lnSpc>
                  <a:spcPts val="2251"/>
                </a:lnSpc>
              </a:pPr>
              <a:endParaRPr/>
            </a:p>
          </p:txBody>
        </p:sp>
        <p:sp>
          <p:nvSpPr>
            <p:cNvPr id="9" name="TextBox 9"/>
            <p:cNvSpPr txBox="1"/>
            <p:nvPr/>
          </p:nvSpPr>
          <p:spPr>
            <a:xfrm>
              <a:off x="13045077" y="-114300"/>
              <a:ext cx="12586732" cy="8330657"/>
            </a:xfrm>
            <a:prstGeom prst="rect">
              <a:avLst/>
            </a:prstGeom>
          </p:spPr>
          <p:txBody>
            <a:bodyPr lIns="0" tIns="0" rIns="0" bIns="0" rtlCol="0" anchor="t">
              <a:spAutoFit/>
            </a:bodyPr>
            <a:lstStyle/>
            <a:p>
              <a:pPr>
                <a:lnSpc>
                  <a:spcPts val="4103"/>
                </a:lnSpc>
              </a:pPr>
              <a:r>
                <a:rPr lang="en-US" sz="2399" spc="95" dirty="0">
                  <a:solidFill>
                    <a:srgbClr val="11151F"/>
                  </a:solidFill>
                  <a:latin typeface="Open Sans Bold"/>
                </a:rPr>
                <a:t>Mentoring meetings are the most important part of the program. </a:t>
              </a:r>
              <a:r>
                <a:rPr lang="en-US" sz="2399" spc="95" dirty="0">
                  <a:solidFill>
                    <a:srgbClr val="11151F"/>
                  </a:solidFill>
                  <a:latin typeface="Arimo" panose="020B0604020202020204" charset="0"/>
                  <a:ea typeface="Arimo" panose="020B0604020202020204" charset="0"/>
                  <a:cs typeface="Arimo" panose="020B0604020202020204" charset="0"/>
                </a:rPr>
                <a:t>The aim of the meeting is to have an open and relaxed, prepared and consultative discussion. Every actor is responsible for their own progress; thus it is important that she is the one making the initiative for the. </a:t>
              </a:r>
              <a:r>
                <a:rPr lang="en-US" sz="2399" u="sng" spc="95" dirty="0">
                  <a:solidFill>
                    <a:srgbClr val="11151F"/>
                  </a:solidFill>
                  <a:latin typeface="Arimo" panose="020B0604020202020204" charset="0"/>
                  <a:ea typeface="Arimo" panose="020B0604020202020204" charset="0"/>
                  <a:cs typeface="Arimo" panose="020B0604020202020204" charset="0"/>
                </a:rPr>
                <a:t>What is it that the actor wants to establish? </a:t>
              </a:r>
            </a:p>
            <a:p>
              <a:pPr>
                <a:lnSpc>
                  <a:spcPts val="4103"/>
                </a:lnSpc>
              </a:pPr>
              <a:endParaRPr lang="en-US" sz="2399" u="sng" spc="95" dirty="0">
                <a:solidFill>
                  <a:srgbClr val="11151F"/>
                </a:solidFill>
                <a:latin typeface="Open Sans Bold Italics"/>
              </a:endParaRPr>
            </a:p>
            <a:p>
              <a:pPr>
                <a:lnSpc>
                  <a:spcPts val="4103"/>
                </a:lnSpc>
              </a:pPr>
              <a:r>
                <a:rPr lang="en-US" sz="2399" spc="95" dirty="0">
                  <a:solidFill>
                    <a:srgbClr val="11151F"/>
                  </a:solidFill>
                  <a:latin typeface="Arimo" panose="020B0604020202020204" charset="0"/>
                  <a:ea typeface="Arimo" panose="020B0604020202020204" charset="0"/>
                  <a:cs typeface="Arimo" panose="020B0604020202020204" charset="0"/>
                </a:rPr>
                <a:t>The discussion stems from situations where the actor feels like she needs support. The topics often relate to subjects, which are not traditionally covered with instructors, such as personal relationships, feelings or opinions. Mentoring requires accepting emotions as empowering factor in one’s life.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7C4D2B34FB264E82DD78B33BBD9A19" ma:contentTypeVersion="7" ma:contentTypeDescription="Create a new document." ma:contentTypeScope="" ma:versionID="5ae2f300607ab2222bf67e0a71b45f29">
  <xsd:schema xmlns:xsd="http://www.w3.org/2001/XMLSchema" xmlns:xs="http://www.w3.org/2001/XMLSchema" xmlns:p="http://schemas.microsoft.com/office/2006/metadata/properties" xmlns:ns2="f7c54488-cb2c-4a1e-b0c4-4e8ab4d6c691" targetNamespace="http://schemas.microsoft.com/office/2006/metadata/properties" ma:root="true" ma:fieldsID="52c073e6cdcc7f25bdfb49671678ae55" ns2:_="">
    <xsd:import namespace="f7c54488-cb2c-4a1e-b0c4-4e8ab4d6c6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54488-cb2c-4a1e-b0c4-4e8ab4d6c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214321-4B9B-40A9-AC4E-198BB0B9381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144B68C-5FFC-43A2-B742-B483EC7DE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54488-cb2c-4a1e-b0c4-4e8ab4d6c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AFE20A-E1B4-4C4A-9363-063D24A16D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1187</TotalTime>
  <Words>939</Words>
  <Application>Microsoft Office PowerPoint</Application>
  <PresentationFormat>Custom</PresentationFormat>
  <Paragraphs>118</Paragraphs>
  <Slides>11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Open Sans Bold Italics</vt:lpstr>
      <vt:lpstr>verdana</vt:lpstr>
      <vt:lpstr>Source Sans Pro</vt:lpstr>
      <vt:lpstr>Arimo Bold</vt:lpstr>
      <vt:lpstr>Arial</vt:lpstr>
      <vt:lpstr>Raleway</vt:lpstr>
      <vt:lpstr>Allerta Stencil</vt:lpstr>
      <vt:lpstr>Calibri</vt:lpstr>
      <vt:lpstr>Arimo Italics</vt:lpstr>
      <vt:lpstr>Arimo</vt:lpstr>
      <vt:lpstr>Allerta Stencil Bold</vt:lpstr>
      <vt:lpstr>Open Sans</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MotM aloitustapahtuma info syksy 2020 FIN</dc:title>
  <dc:creator>Lenovo</dc:creator>
  <cp:lastModifiedBy>Tiia Fehrmann</cp:lastModifiedBy>
  <cp:revision>5</cp:revision>
  <dcterms:created xsi:type="dcterms:W3CDTF">2006-08-16T00:00:00Z</dcterms:created>
  <dcterms:modified xsi:type="dcterms:W3CDTF">2020-09-02T13:53:58Z</dcterms:modified>
  <dc:identifier>DADgGDDFNd4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0x010100957C4D2B34FB264E82DD78B33BBD9A19</vt:lpwstr>
  </property>
</Properties>
</file>