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Allerta Stencil" panose="020B0604020202020204" charset="0"/>
      <p:regular r:id="rId14"/>
    </p:embeddedFont>
    <p:embeddedFont>
      <p:font typeface="Arimo" panose="020B0604020202020204" charset="0"/>
      <p:regular r:id="rId15"/>
    </p:embeddedFont>
    <p:embeddedFont>
      <p:font typeface="Arimo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Bold" panose="020B0703030403020204" charset="0"/>
      <p:regular r:id="rId25"/>
      <p:bold r:id="rId26"/>
    </p:embeddedFont>
    <p:embeddedFont>
      <p:font typeface="Source Sans Pro Bold Italics" panose="020B0604020202020204" charset="0"/>
      <p:regular r:id="rId27"/>
    </p:embeddedFont>
    <p:embeddedFont>
      <p:font typeface="Source Serif Pro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B3F2E-4D2E-4FEB-1D43-871C651EB5F6}" v="2523" dt="2020-08-28T09:11:53.726"/>
    <p1510:client id="{DC0AD862-14DB-451E-9BC6-1D54BE85644C}" v="29" dt="2020-08-31T10:54:04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a Fehrmann" userId="S::tiia.fehrmann@monaliiku.fi::be8ecae6-2bae-4cde-b375-97f3f11cc8e2" providerId="AD" clId="Web-{DC0AD862-14DB-451E-9BC6-1D54BE85644C}"/>
    <pc:docChg chg="modSld">
      <pc:chgData name="Tiia Fehrmann" userId="S::tiia.fehrmann@monaliiku.fi::be8ecae6-2bae-4cde-b375-97f3f11cc8e2" providerId="AD" clId="Web-{DC0AD862-14DB-451E-9BC6-1D54BE85644C}" dt="2020-08-31T10:54:04.971" v="26" actId="14100"/>
      <pc:docMkLst>
        <pc:docMk/>
      </pc:docMkLst>
      <pc:sldChg chg="modSp">
        <pc:chgData name="Tiia Fehrmann" userId="S::tiia.fehrmann@monaliiku.fi::be8ecae6-2bae-4cde-b375-97f3f11cc8e2" providerId="AD" clId="Web-{DC0AD862-14DB-451E-9BC6-1D54BE85644C}" dt="2020-08-31T10:52:17.688" v="10" actId="20577"/>
        <pc:sldMkLst>
          <pc:docMk/>
          <pc:sldMk cId="0" sldId="259"/>
        </pc:sldMkLst>
        <pc:spChg chg="mod">
          <ac:chgData name="Tiia Fehrmann" userId="S::tiia.fehrmann@monaliiku.fi::be8ecae6-2bae-4cde-b375-97f3f11cc8e2" providerId="AD" clId="Web-{DC0AD862-14DB-451E-9BC6-1D54BE85644C}" dt="2020-08-31T10:52:17.688" v="10" actId="20577"/>
          <ac:spMkLst>
            <pc:docMk/>
            <pc:sldMk cId="0" sldId="259"/>
            <ac:spMk id="8" creationId="{00000000-0000-0000-0000-000000000000}"/>
          </ac:spMkLst>
        </pc:spChg>
      </pc:sldChg>
      <pc:sldChg chg="modSp">
        <pc:chgData name="Tiia Fehrmann" userId="S::tiia.fehrmann@monaliiku.fi::be8ecae6-2bae-4cde-b375-97f3f11cc8e2" providerId="AD" clId="Web-{DC0AD862-14DB-451E-9BC6-1D54BE85644C}" dt="2020-08-31T10:53:10.001" v="17" actId="20577"/>
        <pc:sldMkLst>
          <pc:docMk/>
          <pc:sldMk cId="0" sldId="261"/>
        </pc:sldMkLst>
        <pc:spChg chg="mod">
          <ac:chgData name="Tiia Fehrmann" userId="S::tiia.fehrmann@monaliiku.fi::be8ecae6-2bae-4cde-b375-97f3f11cc8e2" providerId="AD" clId="Web-{DC0AD862-14DB-451E-9BC6-1D54BE85644C}" dt="2020-08-31T10:52:57.907" v="12" actId="20577"/>
          <ac:spMkLst>
            <pc:docMk/>
            <pc:sldMk cId="0" sldId="261"/>
            <ac:spMk id="7" creationId="{00000000-0000-0000-0000-000000000000}"/>
          </ac:spMkLst>
        </pc:spChg>
        <pc:spChg chg="mod">
          <ac:chgData name="Tiia Fehrmann" userId="S::tiia.fehrmann@monaliiku.fi::be8ecae6-2bae-4cde-b375-97f3f11cc8e2" providerId="AD" clId="Web-{DC0AD862-14DB-451E-9BC6-1D54BE85644C}" dt="2020-08-31T10:53:10.001" v="17" actId="20577"/>
          <ac:spMkLst>
            <pc:docMk/>
            <pc:sldMk cId="0" sldId="261"/>
            <ac:spMk id="12" creationId="{00000000-0000-0000-0000-000000000000}"/>
          </ac:spMkLst>
        </pc:spChg>
      </pc:sldChg>
      <pc:sldChg chg="modSp">
        <pc:chgData name="Tiia Fehrmann" userId="S::tiia.fehrmann@monaliiku.fi::be8ecae6-2bae-4cde-b375-97f3f11cc8e2" providerId="AD" clId="Web-{DC0AD862-14DB-451E-9BC6-1D54BE85644C}" dt="2020-08-31T10:53:51.549" v="24" actId="20577"/>
        <pc:sldMkLst>
          <pc:docMk/>
          <pc:sldMk cId="0" sldId="262"/>
        </pc:sldMkLst>
        <pc:spChg chg="mod">
          <ac:chgData name="Tiia Fehrmann" userId="S::tiia.fehrmann@monaliiku.fi::be8ecae6-2bae-4cde-b375-97f3f11cc8e2" providerId="AD" clId="Web-{DC0AD862-14DB-451E-9BC6-1D54BE85644C}" dt="2020-08-31T10:53:51.549" v="24" actId="20577"/>
          <ac:spMkLst>
            <pc:docMk/>
            <pc:sldMk cId="0" sldId="262"/>
            <ac:spMk id="7" creationId="{00000000-0000-0000-0000-000000000000}"/>
          </ac:spMkLst>
        </pc:spChg>
      </pc:sldChg>
      <pc:sldChg chg="modSp">
        <pc:chgData name="Tiia Fehrmann" userId="S::tiia.fehrmann@monaliiku.fi::be8ecae6-2bae-4cde-b375-97f3f11cc8e2" providerId="AD" clId="Web-{DC0AD862-14DB-451E-9BC6-1D54BE85644C}" dt="2020-08-31T10:54:04.971" v="26" actId="14100"/>
        <pc:sldMkLst>
          <pc:docMk/>
          <pc:sldMk cId="0" sldId="263"/>
        </pc:sldMkLst>
        <pc:spChg chg="mod">
          <ac:chgData name="Tiia Fehrmann" userId="S::tiia.fehrmann@monaliiku.fi::be8ecae6-2bae-4cde-b375-97f3f11cc8e2" providerId="AD" clId="Web-{DC0AD862-14DB-451E-9BC6-1D54BE85644C}" dt="2020-08-31T10:54:04.971" v="26" actId="14100"/>
          <ac:spMkLst>
            <pc:docMk/>
            <pc:sldMk cId="0" sldId="263"/>
            <ac:spMk id="12" creationId="{00000000-0000-0000-0000-000000000000}"/>
          </ac:spMkLst>
        </pc:spChg>
      </pc:sldChg>
    </pc:docChg>
  </pc:docChgLst>
  <pc:docChgLst>
    <pc:chgData name="Margareta Toivanen" userId="S::margareta.toivanen@monaliiku.fi::d28a79be-3574-4d7c-a0f1-33bd5a01c001" providerId="AD" clId="Web-{5FEB3F2E-4D2E-4FEB-1D43-871C651EB5F6}"/>
    <pc:docChg chg="modSld">
      <pc:chgData name="Margareta Toivanen" userId="S::margareta.toivanen@monaliiku.fi::d28a79be-3574-4d7c-a0f1-33bd5a01c001" providerId="AD" clId="Web-{5FEB3F2E-4D2E-4FEB-1D43-871C651EB5F6}" dt="2020-08-28T09:11:53.554" v="2511" actId="20577"/>
      <pc:docMkLst>
        <pc:docMk/>
      </pc:docMkLst>
      <pc:sldChg chg="modSp">
        <pc:chgData name="Margareta Toivanen" userId="S::margareta.toivanen@monaliiku.fi::d28a79be-3574-4d7c-a0f1-33bd5a01c001" providerId="AD" clId="Web-{5FEB3F2E-4D2E-4FEB-1D43-871C651EB5F6}" dt="2020-08-28T08:57:56.108" v="1172" actId="20577"/>
        <pc:sldMkLst>
          <pc:docMk/>
          <pc:sldMk cId="0" sldId="257"/>
        </pc:sldMkLst>
        <pc:spChg chg="mod">
          <ac:chgData name="Margareta Toivanen" userId="S::margareta.toivanen@monaliiku.fi::d28a79be-3574-4d7c-a0f1-33bd5a01c001" providerId="AD" clId="Web-{5FEB3F2E-4D2E-4FEB-1D43-871C651EB5F6}" dt="2020-08-28T08:57:56.108" v="1172" actId="20577"/>
          <ac:spMkLst>
            <pc:docMk/>
            <pc:sldMk cId="0" sldId="257"/>
            <ac:spMk id="8" creationId="{00000000-0000-0000-0000-000000000000}"/>
          </ac:spMkLst>
        </pc:spChg>
      </pc:sldChg>
      <pc:sldChg chg="modSp">
        <pc:chgData name="Margareta Toivanen" userId="S::margareta.toivanen@monaliiku.fi::d28a79be-3574-4d7c-a0f1-33bd5a01c001" providerId="AD" clId="Web-{5FEB3F2E-4D2E-4FEB-1D43-871C651EB5F6}" dt="2020-08-28T08:56:59.999" v="1143" actId="20577"/>
        <pc:sldMkLst>
          <pc:docMk/>
          <pc:sldMk cId="0" sldId="258"/>
        </pc:sldMkLst>
        <pc:spChg chg="mod">
          <ac:chgData name="Margareta Toivanen" userId="S::margareta.toivanen@monaliiku.fi::d28a79be-3574-4d7c-a0f1-33bd5a01c001" providerId="AD" clId="Web-{5FEB3F2E-4D2E-4FEB-1D43-871C651EB5F6}" dt="2020-08-28T08:56:59.999" v="1143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Margareta Toivanen" userId="S::margareta.toivanen@monaliiku.fi::d28a79be-3574-4d7c-a0f1-33bd5a01c001" providerId="AD" clId="Web-{5FEB3F2E-4D2E-4FEB-1D43-871C651EB5F6}" dt="2020-08-28T08:55:51.825" v="1052" actId="20577"/>
        <pc:sldMkLst>
          <pc:docMk/>
          <pc:sldMk cId="0" sldId="259"/>
        </pc:sldMkLst>
        <pc:spChg chg="mod">
          <ac:chgData name="Margareta Toivanen" userId="S::margareta.toivanen@monaliiku.fi::d28a79be-3574-4d7c-a0f1-33bd5a01c001" providerId="AD" clId="Web-{5FEB3F2E-4D2E-4FEB-1D43-871C651EB5F6}" dt="2020-08-28T08:55:51.825" v="1052" actId="20577"/>
          <ac:spMkLst>
            <pc:docMk/>
            <pc:sldMk cId="0" sldId="259"/>
            <ac:spMk id="8" creationId="{00000000-0000-0000-0000-000000000000}"/>
          </ac:spMkLst>
        </pc:spChg>
        <pc:picChg chg="mod">
          <ac:chgData name="Margareta Toivanen" userId="S::margareta.toivanen@monaliiku.fi::d28a79be-3574-4d7c-a0f1-33bd5a01c001" providerId="AD" clId="Web-{5FEB3F2E-4D2E-4FEB-1D43-871C651EB5F6}" dt="2020-08-28T08:46:53.631" v="363" actId="1076"/>
          <ac:picMkLst>
            <pc:docMk/>
            <pc:sldMk cId="0" sldId="259"/>
            <ac:picMk id="10" creationId="{00000000-0000-0000-0000-000000000000}"/>
          </ac:picMkLst>
        </pc:picChg>
      </pc:sldChg>
      <pc:sldChg chg="modSp">
        <pc:chgData name="Margareta Toivanen" userId="S::margareta.toivanen@monaliiku.fi::d28a79be-3574-4d7c-a0f1-33bd5a01c001" providerId="AD" clId="Web-{5FEB3F2E-4D2E-4FEB-1D43-871C651EB5F6}" dt="2020-08-28T08:59:20.905" v="1264" actId="20577"/>
        <pc:sldMkLst>
          <pc:docMk/>
          <pc:sldMk cId="0" sldId="260"/>
        </pc:sldMkLst>
        <pc:spChg chg="mod">
          <ac:chgData name="Margareta Toivanen" userId="S::margareta.toivanen@monaliiku.fi::d28a79be-3574-4d7c-a0f1-33bd5a01c001" providerId="AD" clId="Web-{5FEB3F2E-4D2E-4FEB-1D43-871C651EB5F6}" dt="2020-08-28T08:59:20.905" v="1264" actId="20577"/>
          <ac:spMkLst>
            <pc:docMk/>
            <pc:sldMk cId="0" sldId="260"/>
            <ac:spMk id="7" creationId="{00000000-0000-0000-0000-000000000000}"/>
          </ac:spMkLst>
        </pc:spChg>
      </pc:sldChg>
      <pc:sldChg chg="modSp">
        <pc:chgData name="Margareta Toivanen" userId="S::margareta.toivanen@monaliiku.fi::d28a79be-3574-4d7c-a0f1-33bd5a01c001" providerId="AD" clId="Web-{5FEB3F2E-4D2E-4FEB-1D43-871C651EB5F6}" dt="2020-08-28T09:00:12.171" v="1322" actId="20577"/>
        <pc:sldMkLst>
          <pc:docMk/>
          <pc:sldMk cId="0" sldId="261"/>
        </pc:sldMkLst>
        <pc:spChg chg="mod">
          <ac:chgData name="Margareta Toivanen" userId="S::margareta.toivanen@monaliiku.fi::d28a79be-3574-4d7c-a0f1-33bd5a01c001" providerId="AD" clId="Web-{5FEB3F2E-4D2E-4FEB-1D43-871C651EB5F6}" dt="2020-08-28T09:00:12.171" v="1322" actId="20577"/>
          <ac:spMkLst>
            <pc:docMk/>
            <pc:sldMk cId="0" sldId="261"/>
            <ac:spMk id="7" creationId="{00000000-0000-0000-0000-000000000000}"/>
          </ac:spMkLst>
        </pc:spChg>
        <pc:spChg chg="mod">
          <ac:chgData name="Margareta Toivanen" userId="S::margareta.toivanen@monaliiku.fi::d28a79be-3574-4d7c-a0f1-33bd5a01c001" providerId="AD" clId="Web-{5FEB3F2E-4D2E-4FEB-1D43-871C651EB5F6}" dt="2020-08-28T08:59:45.952" v="1288" actId="20577"/>
          <ac:spMkLst>
            <pc:docMk/>
            <pc:sldMk cId="0" sldId="261"/>
            <ac:spMk id="12" creationId="{00000000-0000-0000-0000-000000000000}"/>
          </ac:spMkLst>
        </pc:spChg>
      </pc:sldChg>
      <pc:sldChg chg="modSp">
        <pc:chgData name="Margareta Toivanen" userId="S::margareta.toivanen@monaliiku.fi::d28a79be-3574-4d7c-a0f1-33bd5a01c001" providerId="AD" clId="Web-{5FEB3F2E-4D2E-4FEB-1D43-871C651EB5F6}" dt="2020-08-28T09:04:50.831" v="1741" actId="20577"/>
        <pc:sldMkLst>
          <pc:docMk/>
          <pc:sldMk cId="0" sldId="262"/>
        </pc:sldMkLst>
        <pc:spChg chg="mod">
          <ac:chgData name="Margareta Toivanen" userId="S::margareta.toivanen@monaliiku.fi::d28a79be-3574-4d7c-a0f1-33bd5a01c001" providerId="AD" clId="Web-{5FEB3F2E-4D2E-4FEB-1D43-871C651EB5F6}" dt="2020-08-28T09:04:50.831" v="1741" actId="20577"/>
          <ac:spMkLst>
            <pc:docMk/>
            <pc:sldMk cId="0" sldId="262"/>
            <ac:spMk id="7" creationId="{00000000-0000-0000-0000-000000000000}"/>
          </ac:spMkLst>
        </pc:spChg>
      </pc:sldChg>
      <pc:sldChg chg="modSp">
        <pc:chgData name="Margareta Toivanen" userId="S::margareta.toivanen@monaliiku.fi::d28a79be-3574-4d7c-a0f1-33bd5a01c001" providerId="AD" clId="Web-{5FEB3F2E-4D2E-4FEB-1D43-871C651EB5F6}" dt="2020-08-28T09:10:24.272" v="2399" actId="20577"/>
        <pc:sldMkLst>
          <pc:docMk/>
          <pc:sldMk cId="0" sldId="263"/>
        </pc:sldMkLst>
        <pc:spChg chg="mod">
          <ac:chgData name="Margareta Toivanen" userId="S::margareta.toivanen@monaliiku.fi::d28a79be-3574-4d7c-a0f1-33bd5a01c001" providerId="AD" clId="Web-{5FEB3F2E-4D2E-4FEB-1D43-871C651EB5F6}" dt="2020-08-28T09:10:24.272" v="2399" actId="20577"/>
          <ac:spMkLst>
            <pc:docMk/>
            <pc:sldMk cId="0" sldId="263"/>
            <ac:spMk id="9" creationId="{00000000-0000-0000-0000-000000000000}"/>
          </ac:spMkLst>
        </pc:spChg>
        <pc:spChg chg="mod">
          <ac:chgData name="Margareta Toivanen" userId="S::margareta.toivanen@monaliiku.fi::d28a79be-3574-4d7c-a0f1-33bd5a01c001" providerId="AD" clId="Web-{5FEB3F2E-4D2E-4FEB-1D43-871C651EB5F6}" dt="2020-08-28T09:09:31.021" v="2287" actId="20577"/>
          <ac:spMkLst>
            <pc:docMk/>
            <pc:sldMk cId="0" sldId="263"/>
            <ac:spMk id="12" creationId="{00000000-0000-0000-0000-000000000000}"/>
          </ac:spMkLst>
        </pc:spChg>
      </pc:sldChg>
      <pc:sldChg chg="modSp">
        <pc:chgData name="Margareta Toivanen" userId="S::margareta.toivanen@monaliiku.fi::d28a79be-3574-4d7c-a0f1-33bd5a01c001" providerId="AD" clId="Web-{5FEB3F2E-4D2E-4FEB-1D43-871C651EB5F6}" dt="2020-08-28T09:11:53.539" v="2510" actId="20577"/>
        <pc:sldMkLst>
          <pc:docMk/>
          <pc:sldMk cId="0" sldId="264"/>
        </pc:sldMkLst>
        <pc:spChg chg="mod">
          <ac:chgData name="Margareta Toivanen" userId="S::margareta.toivanen@monaliiku.fi::d28a79be-3574-4d7c-a0f1-33bd5a01c001" providerId="AD" clId="Web-{5FEB3F2E-4D2E-4FEB-1D43-871C651EB5F6}" dt="2020-08-28T09:11:53.539" v="2510" actId="20577"/>
          <ac:spMkLst>
            <pc:docMk/>
            <pc:sldMk cId="0" sldId="264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709591"/>
            <a:ext cx="19202400" cy="878931"/>
            <a:chOff x="0" y="0"/>
            <a:chExt cx="25603200" cy="1171909"/>
          </a:xfrm>
        </p:grpSpPr>
        <p:sp>
          <p:nvSpPr>
            <p:cNvPr id="3" name="AutoShape 3"/>
            <p:cNvSpPr/>
            <p:nvPr/>
          </p:nvSpPr>
          <p:spPr>
            <a:xfrm>
              <a:off x="0" y="1036442"/>
              <a:ext cx="25603200" cy="135467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879600" y="-38100"/>
              <a:ext cx="21738131" cy="464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7E6B73"/>
                  </a:solidFill>
                  <a:latin typeface="Allerta Stencil Bold"/>
                </a:rPr>
                <a:t>MONALIIKU - MONIKANSALLISTEN NAISTEN HYVINVOINTI JA LIIKUNTA RY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202910"/>
            <a:ext cx="18986500" cy="7213160"/>
            <a:chOff x="0" y="0"/>
            <a:chExt cx="25315333" cy="9617546"/>
          </a:xfrm>
        </p:grpSpPr>
        <p:sp>
          <p:nvSpPr>
            <p:cNvPr id="6" name="AutoShape 6"/>
            <p:cNvSpPr/>
            <p:nvPr/>
          </p:nvSpPr>
          <p:spPr>
            <a:xfrm>
              <a:off x="0" y="7213013"/>
              <a:ext cx="25315333" cy="2404533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761067" y="7954947"/>
              <a:ext cx="21433331" cy="46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61067" y="85725"/>
              <a:ext cx="21763531" cy="6213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44"/>
                </a:lnSpc>
              </a:pPr>
              <a:endParaRPr dirty="0"/>
            </a:p>
            <a:p>
              <a:pPr algn="l">
                <a:lnSpc>
                  <a:spcPts val="11544"/>
                </a:lnSpc>
              </a:pPr>
              <a:endParaRPr dirty="0"/>
            </a:p>
            <a:p>
              <a:pPr marL="0" lvl="0" indent="0" algn="ctr">
                <a:lnSpc>
                  <a:spcPts val="13320"/>
                </a:lnSpc>
                <a:spcBef>
                  <a:spcPct val="0"/>
                </a:spcBef>
              </a:pPr>
              <a:r>
                <a:rPr lang="en-US" sz="12000" dirty="0">
                  <a:solidFill>
                    <a:srgbClr val="7E6B73"/>
                  </a:solidFill>
                  <a:latin typeface="Arimo Bold"/>
                </a:rPr>
                <a:t>Good mentee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75635" y="8795762"/>
            <a:ext cx="1491238" cy="14912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4900" y="3033522"/>
            <a:ext cx="16230600" cy="2109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1123"/>
            <a:ext cx="18986500" cy="1735483"/>
            <a:chOff x="0" y="0"/>
            <a:chExt cx="25315333" cy="231397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978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27632"/>
            <a:ext cx="8226398" cy="1402137"/>
            <a:chOff x="0" y="0"/>
            <a:chExt cx="10968531" cy="1869515"/>
          </a:xfrm>
        </p:grpSpPr>
        <p:sp>
          <p:nvSpPr>
            <p:cNvPr id="6" name="TextBox 6"/>
            <p:cNvSpPr txBox="1"/>
            <p:nvPr/>
          </p:nvSpPr>
          <p:spPr>
            <a:xfrm>
              <a:off x="0" y="1080868"/>
              <a:ext cx="10917731" cy="788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040"/>
                </a:lnSpc>
              </a:pPr>
              <a:r>
                <a:rPr lang="en-US" sz="3600" dirty="0">
                  <a:solidFill>
                    <a:srgbClr val="F57F20"/>
                  </a:solidFill>
                  <a:latin typeface="Allerta Stencil"/>
                </a:rPr>
                <a:t>What is mentoring?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0968531" cy="865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620000" y="2039897"/>
            <a:ext cx="9423921" cy="570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8800" lvl="1" indent="-279400">
              <a:lnSpc>
                <a:spcPts val="445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Effective and popular way to learn different personal and professional skills</a:t>
            </a:r>
          </a:p>
          <a:p>
            <a:pPr marL="558800" lvl="1" indent="-279400">
              <a:lnSpc>
                <a:spcPts val="445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One of the oldest means of influencing</a:t>
            </a:r>
          </a:p>
          <a:p>
            <a:pPr marL="558800" lvl="1" indent="-279400">
              <a:lnSpc>
                <a:spcPts val="445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A person acts as a role model, teacher and a friend to another</a:t>
            </a:r>
          </a:p>
          <a:p>
            <a:pPr marL="558800" lvl="1" indent="-279400">
              <a:lnSpc>
                <a:spcPts val="445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The “elderly” and “wise” professional teach young people different skills beneficial in life</a:t>
            </a:r>
          </a:p>
          <a:p>
            <a:pPr marL="1016000" lvl="2" indent="-279400">
              <a:lnSpc>
                <a:spcPts val="445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By opening doors (new opportunities)</a:t>
            </a:r>
          </a:p>
          <a:p>
            <a:pPr marL="1016000" lvl="2" indent="-279400">
              <a:lnSpc>
                <a:spcPts val="445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Sharing networks, ideas and suggestions for future</a:t>
            </a:r>
          </a:p>
          <a:p>
            <a:pPr marL="1016000" lvl="2" indent="-279400">
              <a:lnSpc>
                <a:spcPts val="445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Influencing positively on the self-esteem and confidence of the mentee (I am skilled and capable)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1829" y="3413152"/>
            <a:ext cx="6777843" cy="6149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1123"/>
            <a:ext cx="18986500" cy="1735483"/>
            <a:chOff x="0" y="0"/>
            <a:chExt cx="25315333" cy="231397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978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924800" y="2012160"/>
            <a:ext cx="8699425" cy="4867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8800" lvl="1" indent="-279400">
              <a:lnSpc>
                <a:spcPts val="647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Helping with career and education decisions</a:t>
            </a:r>
          </a:p>
          <a:p>
            <a:pPr marL="558800" lvl="1" indent="-279400">
              <a:lnSpc>
                <a:spcPts val="647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Sharing knowledge and experience</a:t>
            </a:r>
            <a:endParaRPr lang="en-US" sz="2550" dirty="0">
              <a:solidFill>
                <a:srgbClr val="7E6B73"/>
              </a:solidFill>
              <a:latin typeface="Arimo"/>
              <a:ea typeface="Arimo"/>
              <a:cs typeface="Arimo"/>
            </a:endParaRPr>
          </a:p>
          <a:p>
            <a:pPr marL="558800" lvl="1" indent="-279400">
              <a:lnSpc>
                <a:spcPts val="647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Goals and creativity</a:t>
            </a:r>
          </a:p>
          <a:p>
            <a:pPr marL="558800" lvl="1" indent="-279400">
              <a:lnSpc>
                <a:spcPts val="647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Accepting differences and adding cooperation skills</a:t>
            </a:r>
          </a:p>
          <a:p>
            <a:pPr marL="558800" lvl="1" indent="-279400">
              <a:lnSpc>
                <a:spcPts val="647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Acknowledging your own and other people’s feeling</a:t>
            </a:r>
            <a:endParaRPr lang="en-US" sz="2550" dirty="0">
              <a:solidFill>
                <a:srgbClr val="7E6B73"/>
              </a:solidFill>
              <a:latin typeface="Arimo"/>
              <a:ea typeface="Arimo"/>
              <a:cs typeface="Arimo"/>
            </a:endParaRPr>
          </a:p>
          <a:p>
            <a:pPr marL="558800" lvl="1" indent="-279400">
              <a:lnSpc>
                <a:spcPts val="6472"/>
              </a:lnSpc>
              <a:buFont typeface="Arial"/>
              <a:buChar char="•"/>
            </a:pPr>
            <a:r>
              <a:rPr lang="en-US" sz="2550" dirty="0">
                <a:solidFill>
                  <a:srgbClr val="7E6B73"/>
                </a:solidFill>
                <a:latin typeface="Arimo"/>
              </a:rPr>
              <a:t>Learning new things</a:t>
            </a:r>
            <a:endParaRPr lang="en-US" sz="2550" dirty="0">
              <a:solidFill>
                <a:srgbClr val="7E6B73"/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799551"/>
            <a:ext cx="5682457" cy="56824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962025"/>
            <a:ext cx="8188298" cy="60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</a:pPr>
            <a:r>
              <a:rPr lang="en-US" sz="3600" dirty="0">
                <a:solidFill>
                  <a:srgbClr val="F57F20"/>
                </a:solidFill>
                <a:latin typeface="Allerta Stencil"/>
              </a:rPr>
              <a:t>The goals of mentoring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1123"/>
            <a:ext cx="18986500" cy="1735483"/>
            <a:chOff x="0" y="0"/>
            <a:chExt cx="25315333" cy="231397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978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37299" y="784575"/>
            <a:ext cx="11415539" cy="6628306"/>
            <a:chOff x="0" y="38100"/>
            <a:chExt cx="15220718" cy="8837740"/>
          </a:xfrm>
        </p:grpSpPr>
        <p:sp>
          <p:nvSpPr>
            <p:cNvPr id="7" name="TextBox 7"/>
            <p:cNvSpPr txBox="1"/>
            <p:nvPr/>
          </p:nvSpPr>
          <p:spPr>
            <a:xfrm>
              <a:off x="88460" y="38100"/>
              <a:ext cx="15132258" cy="697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2"/>
                </a:lnSpc>
              </a:pPr>
              <a:r>
                <a:rPr lang="en-US" sz="3600" spc="72" dirty="0">
                  <a:solidFill>
                    <a:srgbClr val="F57F20"/>
                  </a:solidFill>
                  <a:latin typeface="Source Serif Pro Bold"/>
                </a:rPr>
                <a:t>Who is your mentor?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78516"/>
              <a:ext cx="14706263" cy="7397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472"/>
                </a:lnSpc>
              </a:pPr>
              <a:endParaRPr lang="en-US" sz="2800" spc="128" dirty="0">
                <a:solidFill>
                  <a:srgbClr val="11151F"/>
                </a:solidFill>
                <a:latin typeface="Arimo"/>
                <a:ea typeface="Arimo"/>
                <a:cs typeface="Arimo"/>
              </a:endParaRPr>
            </a:p>
            <a:p>
              <a:pPr>
                <a:lnSpc>
                  <a:spcPts val="5472"/>
                </a:lnSpc>
              </a:pPr>
              <a:r>
                <a:rPr lang="en-US" sz="2800" spc="128" dirty="0">
                  <a:solidFill>
                    <a:srgbClr val="11151F"/>
                  </a:solidFill>
                  <a:latin typeface="Arimo"/>
                  <a:ea typeface="Arimo"/>
                  <a:cs typeface="Arimo"/>
                </a:rPr>
                <a:t>We all have had people in our life, who have had an impact in our life and growth. Take a moment to reflect on important changes in your thoughts, attitudes, or situations where someone made you feel good about yourself. Someone has helped you to find a new skill or talent that you didn’t know existed. It was someone, who said something, that changed the way you think or act- the phrase is still there.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28001"/>
              <a:ext cx="14706264" cy="23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4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86349" y="3091495"/>
            <a:ext cx="6897402" cy="5053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1123"/>
            <a:ext cx="18986500" cy="1735483"/>
            <a:chOff x="0" y="0"/>
            <a:chExt cx="25315333" cy="231397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978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985838"/>
            <a:ext cx="12283084" cy="6074987"/>
            <a:chOff x="0" y="-57150"/>
            <a:chExt cx="16377445" cy="8099979"/>
          </a:xfrm>
        </p:grpSpPr>
        <p:sp>
          <p:nvSpPr>
            <p:cNvPr id="7" name="TextBox 7"/>
            <p:cNvSpPr txBox="1"/>
            <p:nvPr/>
          </p:nvSpPr>
          <p:spPr>
            <a:xfrm>
              <a:off x="44576" y="1346212"/>
              <a:ext cx="16229506" cy="669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2910" lvl="1" indent="-211455">
                <a:lnSpc>
                  <a:spcPts val="4383"/>
                </a:lnSpc>
                <a:buFont typeface="Arial"/>
                <a:buChar char="•"/>
              </a:pPr>
              <a:r>
                <a:rPr lang="en-US" sz="2550" spc="102" dirty="0">
                  <a:solidFill>
                    <a:srgbClr val="11151F"/>
                  </a:solidFill>
                  <a:latin typeface="Source Sans Pro"/>
                </a:rPr>
                <a:t>Provides an opportunity to learn new things and get positive feelings</a:t>
              </a:r>
            </a:p>
            <a:p>
              <a:pPr marL="422910" lvl="1" indent="-211455">
                <a:lnSpc>
                  <a:spcPts val="4383"/>
                </a:lnSpc>
                <a:buFont typeface="Arial"/>
                <a:buChar char="•"/>
              </a:pPr>
              <a:r>
                <a:rPr lang="en-US" sz="2550" spc="102" dirty="0">
                  <a:solidFill>
                    <a:srgbClr val="11151F"/>
                  </a:solidFill>
                  <a:latin typeface="Source Sans Pro"/>
                </a:rPr>
                <a:t>Have the support of the active and skilled mentor, who can provide you the knowledge and share experiences</a:t>
              </a:r>
              <a:endParaRPr lang="en-US" sz="2550" spc="10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422910" lvl="1" indent="-211455">
                <a:lnSpc>
                  <a:spcPts val="4383"/>
                </a:lnSpc>
                <a:buFont typeface="Arial"/>
                <a:buChar char="•"/>
              </a:pPr>
              <a:r>
                <a:rPr lang="en-US" sz="2550" spc="102" dirty="0">
                  <a:solidFill>
                    <a:srgbClr val="11151F"/>
                  </a:solidFill>
                  <a:latin typeface="Source Sans Pro"/>
                </a:rPr>
                <a:t>Get your hands on the type of information that you can’t find otherwise</a:t>
              </a:r>
              <a:endParaRPr lang="en-US" sz="2550" spc="10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422910" lvl="1" indent="-211455">
                <a:lnSpc>
                  <a:spcPts val="4383"/>
                </a:lnSpc>
                <a:buFont typeface="Arial"/>
                <a:buChar char="•"/>
              </a:pPr>
              <a:r>
                <a:rPr lang="en-US" sz="2550" spc="102" dirty="0">
                  <a:solidFill>
                    <a:srgbClr val="11151F"/>
                  </a:solidFill>
                  <a:latin typeface="Source Sans Pro"/>
                </a:rPr>
                <a:t>Get a “shortcut” to the right career path</a:t>
              </a:r>
              <a:endParaRPr lang="en-US" sz="2550" spc="10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422910" lvl="1" indent="-211455">
                <a:lnSpc>
                  <a:spcPts val="4383"/>
                </a:lnSpc>
                <a:buFont typeface="Arial"/>
                <a:buChar char="•"/>
              </a:pPr>
              <a:r>
                <a:rPr lang="en-US" sz="2550" spc="102" dirty="0">
                  <a:solidFill>
                    <a:srgbClr val="11151F"/>
                  </a:solidFill>
                  <a:latin typeface="Source Sans Pro"/>
                  <a:ea typeface="Source Sans Pro"/>
                </a:rPr>
                <a:t>Get feedback; ideas are tested, and you can find a solution together</a:t>
              </a:r>
            </a:p>
            <a:p>
              <a:pPr marL="422910" lvl="1" indent="-211455">
                <a:lnSpc>
                  <a:spcPts val="4383"/>
                </a:lnSpc>
                <a:buFont typeface="Arial"/>
                <a:buChar char="•"/>
              </a:pPr>
              <a:r>
                <a:rPr lang="en-US" sz="2550" spc="102" dirty="0">
                  <a:solidFill>
                    <a:srgbClr val="11151F"/>
                  </a:solidFill>
                  <a:latin typeface="Source Sans Pro"/>
                </a:rPr>
                <a:t>Have stronger self-esteem; dare to take risks, make decisions</a:t>
              </a:r>
              <a:endParaRPr lang="en-US" sz="2550" spc="10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422910" lvl="1" indent="-211455">
                <a:lnSpc>
                  <a:spcPts val="4383"/>
                </a:lnSpc>
                <a:buFont typeface="Arial"/>
                <a:buChar char="•"/>
              </a:pPr>
              <a:r>
                <a:rPr lang="en-US" sz="2550" spc="102" dirty="0">
                  <a:solidFill>
                    <a:srgbClr val="11151F"/>
                  </a:solidFill>
                  <a:latin typeface="Source Sans Pro"/>
                </a:rPr>
                <a:t> get courage to face </a:t>
              </a:r>
              <a:r>
                <a:rPr lang="en-US" sz="2550" spc="102" dirty="0" err="1">
                  <a:solidFill>
                    <a:srgbClr val="11151F"/>
                  </a:solidFill>
                  <a:latin typeface="Source Sans Pro"/>
                </a:rPr>
                <a:t>tought</a:t>
              </a:r>
              <a:r>
                <a:rPr lang="en-US" sz="2550" spc="102" dirty="0">
                  <a:solidFill>
                    <a:srgbClr val="11151F"/>
                  </a:solidFill>
                  <a:latin typeface="Source Sans Pro"/>
                </a:rPr>
                <a:t> situations</a:t>
              </a:r>
              <a:endParaRPr lang="en-US" sz="2550" spc="10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422910" lvl="1" indent="-211455">
                <a:lnSpc>
                  <a:spcPts val="4383"/>
                </a:lnSpc>
                <a:buFont typeface="Arial"/>
                <a:buChar char="•"/>
              </a:pPr>
              <a:r>
                <a:rPr lang="en-US" sz="2550" spc="102" dirty="0">
                  <a:solidFill>
                    <a:srgbClr val="11151F"/>
                  </a:solidFill>
                  <a:latin typeface="Source Sans Pro"/>
                  <a:ea typeface="Source Sans Pro"/>
                </a:rPr>
                <a:t>Expand your network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6377445" cy="767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85"/>
                </a:lnSpc>
              </a:pPr>
              <a:r>
                <a:rPr lang="en-US" sz="3417" spc="136" dirty="0">
                  <a:solidFill>
                    <a:srgbClr val="F57F20"/>
                  </a:solidFill>
                  <a:latin typeface="Source Sans Pro Bold"/>
                </a:rPr>
                <a:t>According to mentees with mentoring you can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47590" y="3704424"/>
            <a:ext cx="5511710" cy="48202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1123"/>
            <a:ext cx="18986500" cy="1735483"/>
            <a:chOff x="0" y="0"/>
            <a:chExt cx="25315333" cy="231397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978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608215" y="75367"/>
            <a:ext cx="7955290" cy="7947908"/>
            <a:chOff x="0" y="-114300"/>
            <a:chExt cx="10607053" cy="10597211"/>
          </a:xfrm>
        </p:grpSpPr>
        <p:sp>
          <p:nvSpPr>
            <p:cNvPr id="7" name="TextBox 7"/>
            <p:cNvSpPr txBox="1"/>
            <p:nvPr/>
          </p:nvSpPr>
          <p:spPr>
            <a:xfrm>
              <a:off x="41535" y="2667523"/>
              <a:ext cx="10545814" cy="7815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42"/>
                </a:lnSpc>
              </a:pPr>
              <a:endParaRPr lang="fi-FI" dirty="0">
                <a:latin typeface="Arimo"/>
                <a:ea typeface="Arimo"/>
                <a:cs typeface="Arimo"/>
              </a:endParaRPr>
            </a:p>
            <a:p>
              <a:pPr>
                <a:lnSpc>
                  <a:spcPts val="4242"/>
                </a:lnSpc>
              </a:pPr>
              <a:r>
                <a:rPr lang="en-US" sz="2450" spc="99" dirty="0">
                  <a:solidFill>
                    <a:srgbClr val="F57F20"/>
                  </a:solidFill>
                  <a:latin typeface="Arimo"/>
                  <a:ea typeface="Arimo"/>
                  <a:cs typeface="Arimo"/>
                </a:rPr>
                <a:t>Goal orientation</a:t>
              </a:r>
              <a:endParaRPr lang="en-US" sz="2450" spc="99" dirty="0">
                <a:solidFill>
                  <a:srgbClr val="11151F"/>
                </a:solidFill>
                <a:latin typeface="Arimo"/>
                <a:ea typeface="Arimo"/>
                <a:cs typeface="Arimo"/>
              </a:endParaRPr>
            </a:p>
            <a:p>
              <a:pPr>
                <a:lnSpc>
                  <a:spcPts val="4242"/>
                </a:lnSpc>
              </a:pPr>
              <a:r>
                <a:rPr lang="en-US" sz="2450" spc="99" dirty="0">
                  <a:solidFill>
                    <a:srgbClr val="11151F"/>
                  </a:solidFill>
                  <a:latin typeface="Arimo"/>
                  <a:ea typeface="Arimo"/>
                  <a:cs typeface="Arimo"/>
                </a:rPr>
                <a:t>Agree upon goals for the whole process and every meeting. The goals can change during the program. </a:t>
              </a:r>
            </a:p>
            <a:p>
              <a:pPr>
                <a:lnSpc>
                  <a:spcPts val="4242"/>
                </a:lnSpc>
              </a:pPr>
              <a:endParaRPr lang="en-US" sz="2450" spc="99" dirty="0">
                <a:solidFill>
                  <a:srgbClr val="11151F"/>
                </a:solidFill>
                <a:latin typeface="Arimo"/>
                <a:ea typeface="Arimo"/>
                <a:cs typeface="Arimo"/>
              </a:endParaRPr>
            </a:p>
            <a:p>
              <a:pPr>
                <a:lnSpc>
                  <a:spcPts val="4242"/>
                </a:lnSpc>
              </a:pPr>
              <a:r>
                <a:rPr lang="en-US" sz="2450" spc="99" dirty="0">
                  <a:solidFill>
                    <a:srgbClr val="F57F20"/>
                  </a:solidFill>
                  <a:latin typeface="Arimo"/>
                  <a:ea typeface="Arimo"/>
                  <a:cs typeface="Arimo"/>
                </a:rPr>
                <a:t>It’s a two way road</a:t>
              </a:r>
              <a:endParaRPr lang="en-US" sz="2450" spc="99" dirty="0">
                <a:solidFill>
                  <a:srgbClr val="11151F"/>
                </a:solidFill>
                <a:latin typeface="Arimo"/>
                <a:ea typeface="Arimo"/>
                <a:cs typeface="Arimo"/>
              </a:endParaRPr>
            </a:p>
            <a:p>
              <a:pPr>
                <a:lnSpc>
                  <a:spcPts val="4242"/>
                </a:lnSpc>
              </a:pPr>
              <a:r>
                <a:rPr lang="en-US" sz="2450" spc="99" dirty="0">
                  <a:solidFill>
                    <a:srgbClr val="11151F"/>
                  </a:solidFill>
                  <a:latin typeface="Arimo"/>
                  <a:ea typeface="Arimo"/>
                  <a:cs typeface="Arimo"/>
                </a:rPr>
                <a:t>Both parties give and receive</a:t>
              </a:r>
            </a:p>
            <a:p>
              <a:pPr>
                <a:lnSpc>
                  <a:spcPts val="4242"/>
                </a:lnSpc>
              </a:pPr>
              <a:endParaRPr lang="en-US" sz="2450" spc="99" dirty="0">
                <a:solidFill>
                  <a:srgbClr val="11151F"/>
                </a:solidFill>
                <a:latin typeface="Arimo"/>
                <a:ea typeface="Arimo"/>
                <a:cs typeface="Arimo"/>
              </a:endParaRPr>
            </a:p>
            <a:p>
              <a:pPr>
                <a:lnSpc>
                  <a:spcPts val="4242"/>
                </a:lnSpc>
              </a:pPr>
              <a:r>
                <a:rPr lang="en-US" sz="2450" spc="99" dirty="0">
                  <a:solidFill>
                    <a:srgbClr val="F57F20"/>
                  </a:solidFill>
                  <a:latin typeface="Arimo"/>
                  <a:ea typeface="Arimo"/>
                  <a:cs typeface="Arimo"/>
                </a:rPr>
                <a:t>Flexibility</a:t>
              </a:r>
            </a:p>
            <a:p>
              <a:pPr>
                <a:lnSpc>
                  <a:spcPts val="4242"/>
                </a:lnSpc>
              </a:pPr>
              <a:r>
                <a:rPr lang="en-US" sz="2450" spc="99" dirty="0">
                  <a:solidFill>
                    <a:srgbClr val="11151F"/>
                  </a:solidFill>
                  <a:latin typeface="Arimo"/>
                  <a:ea typeface="Arimo"/>
                  <a:cs typeface="Arimo"/>
                </a:rPr>
                <a:t>Mentoring is a learning process, which cannot be set on stone. You just have to go with the flow.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92422"/>
              <a:ext cx="10607053" cy="819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8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1535" y="-114300"/>
              <a:ext cx="10545815" cy="565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0198" y="35719"/>
            <a:ext cx="8163802" cy="8709634"/>
            <a:chOff x="0" y="47625"/>
            <a:chExt cx="10885070" cy="11612846"/>
          </a:xfrm>
        </p:grpSpPr>
        <p:sp>
          <p:nvSpPr>
            <p:cNvPr id="11" name="TextBox 11"/>
            <p:cNvSpPr txBox="1"/>
            <p:nvPr/>
          </p:nvSpPr>
          <p:spPr>
            <a:xfrm>
              <a:off x="63262" y="47625"/>
              <a:ext cx="10821808" cy="1241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22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44228"/>
              <a:ext cx="10517159" cy="7816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5"/>
                </a:lnSpc>
              </a:pPr>
              <a:r>
                <a:rPr lang="en-US" sz="2450" spc="98" dirty="0">
                  <a:solidFill>
                    <a:srgbClr val="F57F20"/>
                  </a:solidFill>
                  <a:latin typeface="Arimo"/>
                  <a:ea typeface="Arimo"/>
                  <a:cs typeface="Arimo"/>
                </a:rPr>
                <a:t>It’s all about US</a:t>
              </a:r>
            </a:p>
            <a:p>
              <a:pPr>
                <a:lnSpc>
                  <a:spcPts val="4225"/>
                </a:lnSpc>
              </a:pPr>
              <a:r>
                <a:rPr lang="en-US" sz="2450" spc="98" dirty="0">
                  <a:solidFill>
                    <a:srgbClr val="11151F"/>
                  </a:solidFill>
                  <a:latin typeface="Arimo"/>
                  <a:ea typeface="Arimo"/>
                  <a:cs typeface="Arimo"/>
                </a:rPr>
                <a:t>Mentoring relationship is for both of you; the mentee and the mentor. You trust the mentor and the mentor trusts you- and that’s worth holding on to. You can only break the trust once.</a:t>
              </a:r>
            </a:p>
            <a:p>
              <a:pPr>
                <a:lnSpc>
                  <a:spcPts val="4225"/>
                </a:lnSpc>
              </a:pPr>
              <a:endParaRPr lang="en-US" sz="2450" spc="98" dirty="0">
                <a:solidFill>
                  <a:srgbClr val="11151F"/>
                </a:solidFill>
                <a:latin typeface="Arimo"/>
                <a:ea typeface="Arimo"/>
                <a:cs typeface="Arimo"/>
              </a:endParaRPr>
            </a:p>
            <a:p>
              <a:pPr>
                <a:lnSpc>
                  <a:spcPts val="4225"/>
                </a:lnSpc>
              </a:pPr>
              <a:r>
                <a:rPr lang="en-US" sz="2450" spc="98" dirty="0">
                  <a:solidFill>
                    <a:srgbClr val="F57F20"/>
                  </a:solidFill>
                  <a:latin typeface="Arimo"/>
                  <a:ea typeface="Arimo"/>
                  <a:cs typeface="Arimo"/>
                </a:rPr>
                <a:t>Engage</a:t>
              </a:r>
            </a:p>
            <a:p>
              <a:pPr>
                <a:lnSpc>
                  <a:spcPts val="4225"/>
                </a:lnSpc>
              </a:pPr>
              <a:r>
                <a:rPr lang="en-US" sz="2450" spc="98" dirty="0">
                  <a:solidFill>
                    <a:srgbClr val="11151F"/>
                  </a:solidFill>
                  <a:latin typeface="Arimo"/>
                  <a:ea typeface="Arimo"/>
                  <a:cs typeface="Arimo"/>
                </a:rPr>
                <a:t>It is important that both of you are motivated to give your time and share skills</a:t>
              </a:r>
            </a:p>
            <a:p>
              <a:pPr>
                <a:lnSpc>
                  <a:spcPts val="4225"/>
                </a:lnSpc>
              </a:pPr>
              <a:endParaRPr lang="en-US" sz="2470" spc="98" dirty="0">
                <a:solidFill>
                  <a:srgbClr val="11151F"/>
                </a:solidFill>
                <a:latin typeface="Arimo"/>
              </a:endParaRPr>
            </a:p>
            <a:p>
              <a:pPr>
                <a:lnSpc>
                  <a:spcPts val="4225"/>
                </a:lnSpc>
              </a:pPr>
              <a:endParaRPr lang="en-US" sz="2470" spc="98" dirty="0">
                <a:solidFill>
                  <a:srgbClr val="11151F"/>
                </a:solidFill>
                <a:latin typeface="Arimo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77254"/>
              <a:ext cx="10517159" cy="1309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5"/>
                </a:lnSpc>
              </a:pPr>
              <a:r>
                <a:rPr lang="en-US" sz="2882" spc="374" dirty="0">
                  <a:solidFill>
                    <a:srgbClr val="F57F20"/>
                  </a:solidFill>
                  <a:latin typeface="Arimo Bold"/>
                </a:rPr>
                <a:t>The ABC of a good mentoring relationship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1123"/>
            <a:ext cx="18986500" cy="1735483"/>
            <a:chOff x="0" y="0"/>
            <a:chExt cx="25315333" cy="231397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978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57275"/>
            <a:ext cx="1097407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1"/>
              </a:lnSpc>
            </a:pPr>
            <a:r>
              <a:rPr lang="en-US" sz="6206" spc="124" dirty="0">
                <a:solidFill>
                  <a:srgbClr val="F57F20"/>
                </a:solidFill>
                <a:latin typeface="Arimo Bold"/>
              </a:rPr>
              <a:t>Framing the relationship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182086"/>
            <a:ext cx="16710486" cy="423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290" lvl="1" indent="-207645">
              <a:lnSpc>
                <a:spcPts val="4836"/>
              </a:lnSpc>
              <a:buFont typeface="Arial"/>
              <a:buChar char="•"/>
            </a:pPr>
            <a:r>
              <a:rPr lang="fi-FI" sz="2500" spc="100" dirty="0">
                <a:solidFill>
                  <a:srgbClr val="11151F"/>
                </a:solidFill>
                <a:latin typeface="Source Sans Pro"/>
              </a:rPr>
              <a:t>What is it that i want to learn from my mentor?</a:t>
            </a:r>
            <a:endParaRPr lang="fi-FI" sz="25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15290" lvl="1" indent="-207645">
              <a:lnSpc>
                <a:spcPts val="4836"/>
              </a:lnSpc>
              <a:buFont typeface="Arial"/>
              <a:buChar char="•"/>
            </a:pPr>
            <a:r>
              <a:rPr lang="fi-FI" sz="2500" spc="100" dirty="0">
                <a:solidFill>
                  <a:srgbClr val="11151F"/>
                </a:solidFill>
                <a:latin typeface="Source Sans Pro"/>
              </a:rPr>
              <a:t>What can I offer my mentor? (What can she learn from me)</a:t>
            </a:r>
            <a:endParaRPr lang="fi-FI" sz="2500" dirty="0">
              <a:cs typeface="Calibri"/>
            </a:endParaRPr>
          </a:p>
          <a:p>
            <a:pPr marL="415290" lvl="1" indent="-207645">
              <a:lnSpc>
                <a:spcPts val="4836"/>
              </a:lnSpc>
              <a:buFont typeface="Arial"/>
              <a:buChar char="•"/>
            </a:pPr>
            <a:r>
              <a:rPr lang="en-US" sz="2500" spc="100" dirty="0">
                <a:solidFill>
                  <a:srgbClr val="11151F"/>
                </a:solidFill>
                <a:latin typeface="Source Sans Pro"/>
              </a:rPr>
              <a:t>What are the things that we want to engage in/ do not want to engage in?</a:t>
            </a:r>
            <a:endParaRPr lang="en-US" sz="2500" spc="100" dirty="0">
              <a:solidFill>
                <a:srgbClr val="11151F"/>
              </a:solidFill>
              <a:latin typeface="Source Sans Pro"/>
              <a:ea typeface="Source Sans Pro"/>
            </a:endParaRPr>
          </a:p>
          <a:p>
            <a:pPr marL="415290" lvl="1" indent="-207645">
              <a:lnSpc>
                <a:spcPts val="4836"/>
              </a:lnSpc>
              <a:buFont typeface="Arial"/>
              <a:buChar char="•"/>
            </a:pPr>
            <a:r>
              <a:rPr lang="en-US" sz="2500" spc="100" dirty="0">
                <a:solidFill>
                  <a:srgbClr val="11151F"/>
                </a:solidFill>
                <a:latin typeface="Source Sans Pro"/>
              </a:rPr>
              <a:t>Are there subjects that are off limits? (i.e. you don’t feel comfortable sharing)</a:t>
            </a:r>
            <a:endParaRPr lang="en-US" sz="2500" spc="100" dirty="0">
              <a:solidFill>
                <a:srgbClr val="11151F"/>
              </a:solidFill>
              <a:latin typeface="Source Sans Pro"/>
              <a:ea typeface="Source Sans Pro"/>
            </a:endParaRPr>
          </a:p>
          <a:p>
            <a:pPr marL="415290" lvl="1" indent="-207645">
              <a:lnSpc>
                <a:spcPts val="4836"/>
              </a:lnSpc>
              <a:buFont typeface="Arial"/>
              <a:buChar char="•"/>
            </a:pPr>
            <a:r>
              <a:rPr lang="en-US" sz="2500" spc="100" dirty="0">
                <a:solidFill>
                  <a:srgbClr val="11151F"/>
                </a:solidFill>
                <a:latin typeface="Source Sans Pro"/>
                <a:ea typeface="Source Sans Pro"/>
              </a:rPr>
              <a:t>Are we ready to take feedback and become critical friends?</a:t>
            </a:r>
          </a:p>
          <a:p>
            <a:pPr marL="415290" lvl="1" indent="-207645">
              <a:lnSpc>
                <a:spcPts val="4836"/>
              </a:lnSpc>
              <a:buFont typeface="Arial"/>
              <a:buChar char="•"/>
            </a:pPr>
            <a:r>
              <a:rPr lang="en-US" sz="2500" spc="100" dirty="0">
                <a:solidFill>
                  <a:srgbClr val="11151F"/>
                </a:solidFill>
                <a:latin typeface="Source Sans Pro"/>
              </a:rPr>
              <a:t>How formal/ unformal do we want our meetings to be?</a:t>
            </a:r>
            <a:endParaRPr lang="en-US" sz="2500" spc="100" dirty="0">
              <a:solidFill>
                <a:srgbClr val="11151F"/>
              </a:solidFill>
              <a:latin typeface="Source Sans Pro"/>
              <a:ea typeface="Source Sans Pro"/>
            </a:endParaRPr>
          </a:p>
          <a:p>
            <a:pPr marL="415290" lvl="1" indent="-207645">
              <a:lnSpc>
                <a:spcPts val="4836"/>
              </a:lnSpc>
              <a:buFont typeface="Arial"/>
              <a:buChar char="•"/>
            </a:pPr>
            <a:endParaRPr lang="en-US" sz="2500" spc="100" dirty="0">
              <a:solidFill>
                <a:srgbClr val="11151F"/>
              </a:solidFill>
              <a:latin typeface="Source Sans Pro"/>
              <a:ea typeface="Source Sans Pr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63795" y="783315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334337"/>
            <a:ext cx="7013548" cy="76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>
                <a:solidFill>
                  <a:srgbClr val="F57F2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Good mentee</a:t>
            </a:r>
          </a:p>
        </p:txBody>
      </p:sp>
      <p:sp>
        <p:nvSpPr>
          <p:cNvPr id="3" name="AutoShape 3"/>
          <p:cNvSpPr/>
          <p:nvPr/>
        </p:nvSpPr>
        <p:spPr>
          <a:xfrm>
            <a:off x="-292100" y="8866236"/>
            <a:ext cx="18986500" cy="1730371"/>
          </a:xfrm>
          <a:prstGeom prst="rect">
            <a:avLst/>
          </a:prstGeom>
          <a:solidFill>
            <a:srgbClr val="F57F2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66236"/>
            <a:ext cx="1448991" cy="14489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574103" y="-258482"/>
            <a:ext cx="13234506" cy="50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37" y="2843339"/>
            <a:ext cx="5435600" cy="5435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74103" y="6694769"/>
            <a:ext cx="11821239" cy="1552802"/>
            <a:chOff x="0" y="19050"/>
            <a:chExt cx="15761651" cy="2070402"/>
          </a:xfrm>
        </p:grpSpPr>
        <p:sp>
          <p:nvSpPr>
            <p:cNvPr id="8" name="TextBox 8"/>
            <p:cNvSpPr txBox="1"/>
            <p:nvPr/>
          </p:nvSpPr>
          <p:spPr>
            <a:xfrm>
              <a:off x="0" y="19050"/>
              <a:ext cx="15633623" cy="491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15"/>
                </a:lnSpc>
              </a:pPr>
              <a:r>
                <a:rPr lang="en-US" sz="2514" spc="50" dirty="0">
                  <a:solidFill>
                    <a:srgbClr val="F57F20"/>
                  </a:solidFill>
                  <a:latin typeface="Source Serif Pro Bold"/>
                </a:rPr>
                <a:t>Mentee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067" y="920927"/>
              <a:ext cx="15736584" cy="116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1"/>
                </a:lnSpc>
              </a:pPr>
              <a:r>
                <a:rPr lang="en-US" sz="2050" spc="83" dirty="0">
                  <a:solidFill>
                    <a:srgbClr val="000000"/>
                  </a:solidFill>
                  <a:latin typeface="Source Sans Pro Bold Italics"/>
                </a:rPr>
                <a:t>Learner, actor, who has the motivation to grow and evolve. Someone who is ready to take responsibility for </a:t>
              </a:r>
              <a:r>
                <a:rPr lang="en-US" sz="2050" spc="83" dirty="0" err="1">
                  <a:solidFill>
                    <a:srgbClr val="000000"/>
                  </a:solidFill>
                  <a:latin typeface="Source Sans Pro Bold Italics"/>
                </a:rPr>
                <a:t>theirself</a:t>
              </a:r>
              <a:r>
                <a:rPr lang="en-US" sz="2050" spc="83" dirty="0">
                  <a:solidFill>
                    <a:srgbClr val="000000"/>
                  </a:solidFill>
                  <a:latin typeface="Source Sans Pro Bold Italics"/>
                </a:rPr>
                <a:t> and their actions. Ability to take in feedback, coaching and questions.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466893" y="-1138491"/>
            <a:ext cx="13022023" cy="7514986"/>
            <a:chOff x="-569204" y="38100"/>
            <a:chExt cx="17362698" cy="10019981"/>
          </a:xfrm>
        </p:grpSpPr>
        <p:sp>
          <p:nvSpPr>
            <p:cNvPr id="11" name="TextBox 11"/>
            <p:cNvSpPr txBox="1"/>
            <p:nvPr/>
          </p:nvSpPr>
          <p:spPr>
            <a:xfrm>
              <a:off x="97601" y="38100"/>
              <a:ext cx="16695893" cy="871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3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569204" y="2118472"/>
              <a:ext cx="16795085" cy="7939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90"/>
                </a:lnSpc>
              </a:pPr>
              <a:r>
                <a:rPr lang="en-US" sz="2050" spc="83" dirty="0">
                  <a:solidFill>
                    <a:srgbClr val="2A2A2A"/>
                  </a:solidFill>
                  <a:latin typeface="Source Sans Pro Bold"/>
                </a:rPr>
                <a:t>Mentees</a:t>
              </a:r>
              <a:r>
                <a:rPr lang="en-US" sz="2050" spc="83" dirty="0">
                  <a:solidFill>
                    <a:srgbClr val="2A2A2A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 are usually less experienced and seek for guidance, support or knowledge with the help of a mentor</a:t>
              </a:r>
            </a:p>
            <a:p>
              <a:pPr>
                <a:lnSpc>
                  <a:spcPts val="3590"/>
                </a:lnSpc>
              </a:pPr>
              <a:endParaRPr lang="en-US" sz="2099" spc="83" dirty="0">
                <a:solidFill>
                  <a:srgbClr val="2A2A2A"/>
                </a:solidFill>
                <a:latin typeface="Source Sans Pro"/>
              </a:endParaRPr>
            </a:p>
            <a:p>
              <a:pPr>
                <a:lnSpc>
                  <a:spcPts val="3590"/>
                </a:lnSpc>
              </a:pPr>
              <a:r>
                <a:rPr lang="en-US" sz="2050" spc="83" dirty="0">
                  <a:solidFill>
                    <a:srgbClr val="2A2A2A"/>
                  </a:solidFill>
                  <a:latin typeface="Source Sans Pro Bold"/>
                </a:rPr>
                <a:t>Mentees benefit from mentoring:</a:t>
              </a:r>
              <a:endParaRPr lang="en-US" sz="2050" spc="83" dirty="0">
                <a:solidFill>
                  <a:srgbClr val="2A2A2A"/>
                </a:solidFill>
                <a:latin typeface="Source Sans Pro"/>
                <a:ea typeface="Source Sans Pro"/>
              </a:endParaRPr>
            </a:p>
            <a:p>
              <a:pPr marL="453390" lvl="1" indent="-226695">
                <a:lnSpc>
                  <a:spcPts val="3590"/>
                </a:lnSpc>
                <a:buFont typeface="Arial"/>
                <a:buChar char="•"/>
              </a:pPr>
              <a:r>
                <a:rPr lang="en-US" sz="2050" spc="83" dirty="0">
                  <a:solidFill>
                    <a:srgbClr val="2A2A2A"/>
                  </a:solidFill>
                  <a:latin typeface="Source Sans Pro"/>
                </a:rPr>
                <a:t>Learning new things</a:t>
              </a:r>
              <a:endParaRPr lang="en-US" sz="2050" spc="83" dirty="0">
                <a:solidFill>
                  <a:srgbClr val="2A2A2A"/>
                </a:solidFill>
                <a:latin typeface="Source Sans Pro"/>
                <a:ea typeface="Source Sans Pro"/>
              </a:endParaRPr>
            </a:p>
            <a:p>
              <a:pPr marL="453390" lvl="1" indent="-226695">
                <a:lnSpc>
                  <a:spcPts val="3590"/>
                </a:lnSpc>
                <a:buFont typeface="Arial"/>
                <a:buChar char="•"/>
              </a:pPr>
              <a:r>
                <a:rPr lang="en-US" sz="2050" spc="83" dirty="0">
                  <a:solidFill>
                    <a:srgbClr val="2A2A2A"/>
                  </a:solidFill>
                  <a:latin typeface="Source Sans Pro"/>
                </a:rPr>
                <a:t>Mentor teacher new things and shares information about her experiences, what has been successful and what has not</a:t>
              </a:r>
            </a:p>
            <a:p>
              <a:pPr marL="453390" lvl="1" indent="-226695">
                <a:lnSpc>
                  <a:spcPts val="3590"/>
                </a:lnSpc>
                <a:buFont typeface="Arial"/>
                <a:buChar char="•"/>
              </a:pPr>
              <a:r>
                <a:rPr lang="en-US" sz="2050" spc="83" dirty="0">
                  <a:solidFill>
                    <a:srgbClr val="2A2A2A"/>
                  </a:solidFill>
                  <a:latin typeface="Source Sans Pro"/>
                </a:rPr>
                <a:t>The mentee gets information that might be difficult to find on your own</a:t>
              </a:r>
            </a:p>
            <a:p>
              <a:pPr marL="453390" lvl="1" indent="-226695">
                <a:lnSpc>
                  <a:spcPts val="3590"/>
                </a:lnSpc>
                <a:buFont typeface="Arial"/>
                <a:buChar char="•"/>
              </a:pPr>
              <a:r>
                <a:rPr lang="en-US" sz="2050" spc="83" dirty="0">
                  <a:solidFill>
                    <a:srgbClr val="2A2A2A"/>
                  </a:solidFill>
                  <a:latin typeface="Source Sans Pro"/>
                </a:rPr>
                <a:t>Networks expand, faster career development </a:t>
              </a:r>
              <a:endParaRPr lang="en-US" sz="2050" spc="83" dirty="0">
                <a:solidFill>
                  <a:srgbClr val="2A2A2A"/>
                </a:solidFill>
                <a:latin typeface="Source Sans Pro"/>
                <a:ea typeface="Source Sans Pro"/>
              </a:endParaRPr>
            </a:p>
            <a:p>
              <a:pPr marL="453390" lvl="1" indent="-226695">
                <a:lnSpc>
                  <a:spcPts val="3590"/>
                </a:lnSpc>
                <a:buFont typeface="Arial"/>
                <a:buChar char="•"/>
              </a:pPr>
              <a:r>
                <a:rPr lang="en-US" sz="2050" spc="83" dirty="0">
                  <a:solidFill>
                    <a:srgbClr val="2A2A2A"/>
                  </a:solidFill>
                  <a:latin typeface="Source Sans Pro"/>
                </a:rPr>
                <a:t>Feedback and ideas </a:t>
              </a:r>
              <a:endParaRPr lang="en-US" sz="2050" spc="83" dirty="0">
                <a:solidFill>
                  <a:srgbClr val="2A2A2A"/>
                </a:solidFill>
                <a:latin typeface="Source Sans Pro"/>
                <a:ea typeface="Source Sans Pro"/>
              </a:endParaRPr>
            </a:p>
            <a:p>
              <a:pPr marL="453390" lvl="1" indent="-226695">
                <a:lnSpc>
                  <a:spcPts val="3590"/>
                </a:lnSpc>
                <a:buFont typeface="Arial"/>
                <a:buChar char="•"/>
              </a:pPr>
              <a:r>
                <a:rPr lang="en-US" sz="2050" spc="83" dirty="0">
                  <a:solidFill>
                    <a:srgbClr val="2A2A2A"/>
                  </a:solidFill>
                  <a:latin typeface="Source Sans Pro"/>
                  <a:ea typeface="Source Sans Pro"/>
                </a:rPr>
                <a:t>Support for problem solving</a:t>
              </a:r>
            </a:p>
            <a:p>
              <a:pPr marL="453390" lvl="1" indent="-226695">
                <a:lnSpc>
                  <a:spcPts val="3590"/>
                </a:lnSpc>
                <a:buFont typeface="Arial"/>
                <a:buChar char="•"/>
              </a:pPr>
              <a:r>
                <a:rPr lang="en-US" sz="2050" spc="83" dirty="0">
                  <a:solidFill>
                    <a:srgbClr val="2A2A2A"/>
                  </a:solidFill>
                  <a:latin typeface="Source Sans Pro"/>
                  <a:ea typeface="Source Sans Pro"/>
                </a:rPr>
                <a:t>Better self-esteem; I am capable, and I will</a:t>
              </a:r>
            </a:p>
            <a:p>
              <a:pPr marL="453390" lvl="1" indent="-226695">
                <a:lnSpc>
                  <a:spcPts val="3590"/>
                </a:lnSpc>
                <a:buFont typeface="Arial"/>
                <a:buChar char="•"/>
              </a:pPr>
              <a:r>
                <a:rPr lang="en-US" sz="2050" spc="83" dirty="0" err="1">
                  <a:solidFill>
                    <a:srgbClr val="2A2A2A"/>
                  </a:solidFill>
                  <a:latin typeface="Source Sans Pro"/>
                </a:rPr>
                <a:t>Gourage</a:t>
              </a:r>
              <a:r>
                <a:rPr lang="en-US" sz="2050" spc="83" dirty="0">
                  <a:solidFill>
                    <a:srgbClr val="2A2A2A"/>
                  </a:solidFill>
                  <a:latin typeface="Source Sans Pro"/>
                </a:rPr>
                <a:t> to take risks, make decisions and face difficult situations</a:t>
              </a:r>
              <a:endParaRPr lang="en-US" sz="2099" spc="83" dirty="0">
                <a:solidFill>
                  <a:srgbClr val="2A2A2A"/>
                </a:solidFill>
                <a:latin typeface="Source Sans Pr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52500"/>
            <a:ext cx="7013548" cy="76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>
                <a:solidFill>
                  <a:srgbClr val="F57F2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Good mentee</a:t>
            </a:r>
          </a:p>
        </p:txBody>
      </p:sp>
      <p:sp>
        <p:nvSpPr>
          <p:cNvPr id="3" name="AutoShape 3"/>
          <p:cNvSpPr/>
          <p:nvPr/>
        </p:nvSpPr>
        <p:spPr>
          <a:xfrm>
            <a:off x="-292100" y="8866236"/>
            <a:ext cx="18986500" cy="1730371"/>
          </a:xfrm>
          <a:prstGeom prst="rect">
            <a:avLst/>
          </a:prstGeom>
          <a:solidFill>
            <a:srgbClr val="F57F2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66236"/>
            <a:ext cx="1448991" cy="14489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574103" y="-258482"/>
            <a:ext cx="13234506" cy="50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1028700" y="950119"/>
            <a:ext cx="11260658" cy="5992859"/>
            <a:chOff x="0" y="-104775"/>
            <a:chExt cx="15014211" cy="7990479"/>
          </a:xfrm>
        </p:grpSpPr>
        <p:sp>
          <p:nvSpPr>
            <p:cNvPr id="7" name="TextBox 7"/>
            <p:cNvSpPr txBox="1"/>
            <p:nvPr/>
          </p:nvSpPr>
          <p:spPr>
            <a:xfrm>
              <a:off x="0" y="2220905"/>
              <a:ext cx="15014211" cy="566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20" lvl="1" indent="-302260">
                <a:lnSpc>
                  <a:spcPts val="4760"/>
                </a:lnSpc>
                <a:buFont typeface="Arial"/>
                <a:buChar char="•"/>
              </a:pPr>
              <a:r>
                <a:rPr lang="en-US" sz="2800" spc="112" dirty="0">
                  <a:solidFill>
                    <a:srgbClr val="11151F"/>
                  </a:solidFill>
                  <a:latin typeface="Source Sans Pro"/>
                </a:rPr>
                <a:t>Motivated and committed to the process</a:t>
              </a:r>
              <a:endParaRPr lang="en-US" sz="2800" spc="11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604520" lvl="1" indent="-302260">
                <a:lnSpc>
                  <a:spcPts val="4760"/>
                </a:lnSpc>
                <a:buFont typeface="Arial"/>
                <a:buChar char="•"/>
              </a:pPr>
              <a:r>
                <a:rPr lang="en-US" sz="2800" spc="112" dirty="0">
                  <a:solidFill>
                    <a:srgbClr val="11151F"/>
                  </a:solidFill>
                  <a:latin typeface="Source Sans Pro"/>
                  <a:ea typeface="Source Sans Pro"/>
                </a:rPr>
                <a:t>Open and fearless</a:t>
              </a:r>
            </a:p>
            <a:p>
              <a:pPr marL="604520" lvl="1" indent="-302260">
                <a:lnSpc>
                  <a:spcPts val="4760"/>
                </a:lnSpc>
                <a:buFont typeface="Arial"/>
                <a:buChar char="•"/>
              </a:pPr>
              <a:r>
                <a:rPr lang="en-US" sz="2800" spc="112" dirty="0">
                  <a:solidFill>
                    <a:srgbClr val="11151F"/>
                  </a:solidFill>
                  <a:latin typeface="Source Sans Pro"/>
                </a:rPr>
                <a:t>Takes responsibility for her own development and growth</a:t>
              </a:r>
              <a:endParaRPr lang="en-US" sz="2800" spc="11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604520" lvl="1" indent="-302260">
                <a:lnSpc>
                  <a:spcPts val="4760"/>
                </a:lnSpc>
                <a:buFont typeface="Arial"/>
                <a:buChar char="•"/>
              </a:pPr>
              <a:r>
                <a:rPr lang="en-US" sz="2800" spc="112" dirty="0">
                  <a:solidFill>
                    <a:srgbClr val="11151F"/>
                  </a:solidFill>
                  <a:latin typeface="Source Sans Pro"/>
                </a:rPr>
                <a:t>Willing to receive feedback and coaching</a:t>
              </a:r>
              <a:endParaRPr lang="en-US" sz="2800" spc="11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604520" lvl="1" indent="-302260">
                <a:lnSpc>
                  <a:spcPts val="4760"/>
                </a:lnSpc>
                <a:buFont typeface="Arial"/>
                <a:buChar char="•"/>
              </a:pPr>
              <a:r>
                <a:rPr lang="en-US" sz="2800" spc="112" dirty="0">
                  <a:solidFill>
                    <a:srgbClr val="11151F"/>
                  </a:solidFill>
                  <a:latin typeface="Source Sans Pro"/>
                </a:rPr>
                <a:t>Knows how to reflect upon her own learning and development</a:t>
              </a:r>
              <a:endParaRPr lang="en-US" sz="2800" spc="112" dirty="0">
                <a:solidFill>
                  <a:srgbClr val="11151F"/>
                </a:solidFill>
                <a:latin typeface="Source Sans Pro"/>
                <a:ea typeface="Source Sans Pro"/>
              </a:endParaRPr>
            </a:p>
            <a:p>
              <a:pPr marL="604520" lvl="1" indent="-302260">
                <a:lnSpc>
                  <a:spcPts val="4760"/>
                </a:lnSpc>
                <a:buFont typeface="Arial"/>
                <a:buChar char="•"/>
              </a:pPr>
              <a:r>
                <a:rPr lang="en-US" sz="2800" spc="112" dirty="0">
                  <a:solidFill>
                    <a:srgbClr val="11151F"/>
                  </a:solidFill>
                  <a:latin typeface="Source Sans Pro"/>
                </a:rPr>
                <a:t>Knows how to express her own expectations (oral and written)</a:t>
              </a:r>
            </a:p>
            <a:p>
              <a:pPr marL="604520" lvl="1" indent="-302260">
                <a:lnSpc>
                  <a:spcPts val="4760"/>
                </a:lnSpc>
                <a:buFont typeface="Arial"/>
                <a:buChar char="•"/>
              </a:pPr>
              <a:r>
                <a:rPr lang="en-US" sz="2800" spc="112" dirty="0">
                  <a:solidFill>
                    <a:srgbClr val="11151F"/>
                  </a:solidFill>
                  <a:latin typeface="Source Sans Pro"/>
                </a:rPr>
                <a:t>Is active when it comes to arranging the mentoring meetings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15014211" cy="521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2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95639" y="641125"/>
            <a:ext cx="3843370" cy="82251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C4D2B34FB264E82DD78B33BBD9A19" ma:contentTypeVersion="7" ma:contentTypeDescription="Create a new document." ma:contentTypeScope="" ma:versionID="5ae2f300607ab2222bf67e0a71b45f29">
  <xsd:schema xmlns:xsd="http://www.w3.org/2001/XMLSchema" xmlns:xs="http://www.w3.org/2001/XMLSchema" xmlns:p="http://schemas.microsoft.com/office/2006/metadata/properties" xmlns:ns2="f7c54488-cb2c-4a1e-b0c4-4e8ab4d6c691" targetNamespace="http://schemas.microsoft.com/office/2006/metadata/properties" ma:root="true" ma:fieldsID="52c073e6cdcc7f25bdfb49671678ae55" ns2:_="">
    <xsd:import namespace="f7c54488-cb2c-4a1e-b0c4-4e8ab4d6c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54488-cb2c-4a1e-b0c4-4e8ab4d6c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16324-5FB7-4BA9-A33C-0AB500FAA5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DEFB03-D155-478B-ACDF-5C6A5A8477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3EDBE-2530-457E-9E68-80788B744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54488-cb2c-4a1e-b0c4-4e8ab4d6c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711</Words>
  <Application>Microsoft Office PowerPoint</Application>
  <PresentationFormat>Custom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Allerta Stencil</vt:lpstr>
      <vt:lpstr>Arimo</vt:lpstr>
      <vt:lpstr>Calibri</vt:lpstr>
      <vt:lpstr>Arial</vt:lpstr>
      <vt:lpstr>Source Sans Pro Bold</vt:lpstr>
      <vt:lpstr>Arimo Bold</vt:lpstr>
      <vt:lpstr>Source Sans Pro</vt:lpstr>
      <vt:lpstr>Source Serif Pro Bold</vt:lpstr>
      <vt:lpstr>Allerta Stencil Bold</vt:lpstr>
      <vt:lpstr>Source Sans Pro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 Aktori</dc:title>
  <cp:lastModifiedBy>Tiia Fehrmann</cp:lastModifiedBy>
  <cp:revision>276</cp:revision>
  <dcterms:created xsi:type="dcterms:W3CDTF">2006-08-16T00:00:00Z</dcterms:created>
  <dcterms:modified xsi:type="dcterms:W3CDTF">2020-08-31T12:54:48Z</dcterms:modified>
  <dc:identifier>DAEF_nfjcNo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0x010100957C4D2B34FB264E82DD78B33BBD9A19</vt:lpwstr>
  </property>
</Properties>
</file>