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dvetime" charset="-18"/>
      <p:regular r:id="rId11"/>
    </p:embeddedFont>
    <p:embeddedFont>
      <p:font typeface="Benedict" charset="0"/>
      <p:regular r:id="rId12"/>
    </p:embeddedFont>
    <p:embeddedFont>
      <p:font typeface="Calibri" panose="020F0502020204030204" pitchFamily="34" charset="0"/>
      <p:regular r:id="rId13"/>
      <p:bold r:id="rId14"/>
      <p:italic r:id="rId15"/>
      <p:boldItalic r:id="rId16"/>
    </p:embeddedFont>
    <p:embeddedFont>
      <p:font typeface="Lato" panose="020B0604020202020204" charset="0"/>
      <p:regular r:id="rId17"/>
    </p:embeddedFont>
    <p:embeddedFont>
      <p:font typeface="Lato Bold" panose="020B0604020202020204" charset="0"/>
      <p:regular r:id="rId18"/>
    </p:embeddedFont>
    <p:embeddedFont>
      <p:font typeface="Signature"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grpSp>
        <p:nvGrpSpPr>
          <p:cNvPr id="5" name="Group 5"/>
          <p:cNvGrpSpPr/>
          <p:nvPr/>
        </p:nvGrpSpPr>
        <p:grpSpPr>
          <a:xfrm>
            <a:off x="8102333" y="1392329"/>
            <a:ext cx="8226398" cy="1402137"/>
            <a:chOff x="0" y="0"/>
            <a:chExt cx="10968531" cy="1869515"/>
          </a:xfrm>
        </p:grpSpPr>
        <p:sp>
          <p:nvSpPr>
            <p:cNvPr id="6" name="TextBox 6"/>
            <p:cNvSpPr txBox="1"/>
            <p:nvPr/>
          </p:nvSpPr>
          <p:spPr>
            <a:xfrm>
              <a:off x="0" y="1080868"/>
              <a:ext cx="10917731" cy="788648"/>
            </a:xfrm>
            <a:prstGeom prst="rect">
              <a:avLst/>
            </a:prstGeom>
          </p:spPr>
          <p:txBody>
            <a:bodyPr lIns="0" tIns="0" rIns="0" bIns="0" rtlCol="0" anchor="t">
              <a:spAutoFit/>
            </a:bodyPr>
            <a:lstStyle/>
            <a:p>
              <a:pPr marL="0" lvl="0" indent="0" algn="just">
                <a:lnSpc>
                  <a:spcPts val="5040"/>
                </a:lnSpc>
              </a:pPr>
              <a:endParaRPr/>
            </a:p>
          </p:txBody>
        </p:sp>
        <p:sp>
          <p:nvSpPr>
            <p:cNvPr id="7" name="TextBox 7"/>
            <p:cNvSpPr txBox="1"/>
            <p:nvPr/>
          </p:nvSpPr>
          <p:spPr>
            <a:xfrm>
              <a:off x="0" y="-76200"/>
              <a:ext cx="10968531" cy="865565"/>
            </a:xfrm>
            <a:prstGeom prst="rect">
              <a:avLst/>
            </a:prstGeom>
          </p:spPr>
          <p:txBody>
            <a:bodyPr lIns="0" tIns="0" rIns="0" bIns="0" rtlCol="0" anchor="t">
              <a:spAutoFit/>
            </a:bodyPr>
            <a:lstStyle/>
            <a:p>
              <a:pPr algn="l">
                <a:lnSpc>
                  <a:spcPts val="5474"/>
                </a:lnSpc>
              </a:pPr>
              <a:r>
                <a:rPr lang="en-US" sz="3910" dirty="0" err="1">
                  <a:latin typeface="Lato Bold"/>
                </a:rPr>
                <a:t>Tavoitteista</a:t>
              </a:r>
              <a:r>
                <a:rPr lang="en-US" sz="3910" dirty="0">
                  <a:latin typeface="Lato Bold"/>
                </a:rPr>
                <a:t> </a:t>
              </a:r>
              <a:r>
                <a:rPr lang="en-US" sz="3910" dirty="0" err="1">
                  <a:latin typeface="Lato Bold"/>
                </a:rPr>
                <a:t>Todeksi</a:t>
              </a:r>
              <a:r>
                <a:rPr lang="en-US" sz="3910" dirty="0">
                  <a:latin typeface="Lato Bold"/>
                </a:rPr>
                <a:t>- </a:t>
              </a:r>
              <a:r>
                <a:rPr lang="en-US" sz="3910" dirty="0" err="1">
                  <a:latin typeface="Lato Bold"/>
                </a:rPr>
                <a:t>työpaja</a:t>
              </a:r>
              <a:endParaRPr lang="en-US" sz="3910" dirty="0">
                <a:latin typeface="Lato Bold"/>
              </a:endParaRPr>
            </a:p>
          </p:txBody>
        </p:sp>
      </p:grpSp>
      <p:sp>
        <p:nvSpPr>
          <p:cNvPr id="8" name="TextBox 8"/>
          <p:cNvSpPr txBox="1"/>
          <p:nvPr/>
        </p:nvSpPr>
        <p:spPr>
          <a:xfrm>
            <a:off x="8102333" y="2948210"/>
            <a:ext cx="9461172" cy="4317833"/>
          </a:xfrm>
          <a:prstGeom prst="rect">
            <a:avLst/>
          </a:prstGeom>
        </p:spPr>
        <p:txBody>
          <a:bodyPr lIns="0" tIns="0" rIns="0" bIns="0" rtlCol="0" anchor="t">
            <a:spAutoFit/>
          </a:bodyPr>
          <a:lstStyle/>
          <a:p>
            <a:pPr>
              <a:lnSpc>
                <a:spcPts val="7000"/>
              </a:lnSpc>
            </a:pPr>
            <a:r>
              <a:rPr lang="en-US" sz="2800" dirty="0" err="1">
                <a:solidFill>
                  <a:srgbClr val="000000"/>
                </a:solidFill>
                <a:latin typeface="Lato Bold"/>
              </a:rPr>
              <a:t>Ohjelma</a:t>
            </a:r>
            <a:endParaRPr lang="en-US" sz="2800" dirty="0">
              <a:solidFill>
                <a:srgbClr val="000000"/>
              </a:solidFill>
              <a:latin typeface="Lato Bold"/>
            </a:endParaRPr>
          </a:p>
          <a:p>
            <a:pPr>
              <a:lnSpc>
                <a:spcPts val="7000"/>
              </a:lnSpc>
            </a:pPr>
            <a:r>
              <a:rPr lang="en-US" sz="2800" dirty="0">
                <a:solidFill>
                  <a:srgbClr val="000000"/>
                </a:solidFill>
                <a:latin typeface="Lato Bold"/>
              </a:rPr>
              <a:t>17-17:30 </a:t>
            </a:r>
            <a:r>
              <a:rPr lang="en-US" sz="2800" dirty="0" err="1">
                <a:solidFill>
                  <a:srgbClr val="000000"/>
                </a:solidFill>
                <a:latin typeface="Lato Bold"/>
              </a:rPr>
              <a:t>Ruokaa</a:t>
            </a:r>
            <a:r>
              <a:rPr lang="en-US" sz="2800" dirty="0">
                <a:solidFill>
                  <a:srgbClr val="000000"/>
                </a:solidFill>
                <a:latin typeface="Lato Bold"/>
              </a:rPr>
              <a:t> ja </a:t>
            </a:r>
            <a:r>
              <a:rPr lang="en-US" sz="2800" dirty="0" err="1">
                <a:solidFill>
                  <a:srgbClr val="000000"/>
                </a:solidFill>
                <a:latin typeface="Lato Bold"/>
              </a:rPr>
              <a:t>vapaata</a:t>
            </a:r>
            <a:r>
              <a:rPr lang="en-US" sz="2800" dirty="0">
                <a:solidFill>
                  <a:srgbClr val="000000"/>
                </a:solidFill>
                <a:latin typeface="Lato Bold"/>
              </a:rPr>
              <a:t> </a:t>
            </a:r>
            <a:r>
              <a:rPr lang="en-US" sz="2800" dirty="0" err="1">
                <a:solidFill>
                  <a:srgbClr val="000000"/>
                </a:solidFill>
                <a:latin typeface="Lato Bold"/>
              </a:rPr>
              <a:t>tutustumista</a:t>
            </a:r>
            <a:endParaRPr lang="en-US" sz="2800" dirty="0">
              <a:solidFill>
                <a:srgbClr val="000000"/>
              </a:solidFill>
              <a:latin typeface="Lato Bold"/>
            </a:endParaRPr>
          </a:p>
          <a:p>
            <a:pPr>
              <a:lnSpc>
                <a:spcPts val="7000"/>
              </a:lnSpc>
            </a:pPr>
            <a:r>
              <a:rPr lang="en-US" sz="2800" dirty="0">
                <a:solidFill>
                  <a:srgbClr val="000000"/>
                </a:solidFill>
                <a:latin typeface="Lato Bold"/>
              </a:rPr>
              <a:t>17:30 </a:t>
            </a:r>
            <a:r>
              <a:rPr lang="en-US" sz="2800" dirty="0" err="1">
                <a:solidFill>
                  <a:srgbClr val="000000"/>
                </a:solidFill>
                <a:latin typeface="Lato Bold"/>
              </a:rPr>
              <a:t>Työpajan</a:t>
            </a:r>
            <a:r>
              <a:rPr lang="en-US" sz="2800" dirty="0">
                <a:solidFill>
                  <a:srgbClr val="000000"/>
                </a:solidFill>
                <a:latin typeface="Lato Bold"/>
              </a:rPr>
              <a:t> </a:t>
            </a:r>
            <a:r>
              <a:rPr lang="en-US" sz="2800" dirty="0" err="1">
                <a:solidFill>
                  <a:srgbClr val="000000"/>
                </a:solidFill>
                <a:latin typeface="Lato Bold"/>
              </a:rPr>
              <a:t>alustus</a:t>
            </a:r>
            <a:endParaRPr lang="en-US" sz="2800" dirty="0">
              <a:solidFill>
                <a:srgbClr val="000000"/>
              </a:solidFill>
              <a:latin typeface="Lato Bold"/>
            </a:endParaRPr>
          </a:p>
          <a:p>
            <a:pPr>
              <a:lnSpc>
                <a:spcPts val="7000"/>
              </a:lnSpc>
            </a:pPr>
            <a:r>
              <a:rPr lang="en-US" sz="2800" dirty="0">
                <a:solidFill>
                  <a:srgbClr val="000000"/>
                </a:solidFill>
                <a:latin typeface="Lato Bold"/>
              </a:rPr>
              <a:t>18-18:30 </a:t>
            </a:r>
            <a:r>
              <a:rPr lang="en-US" sz="2800" dirty="0" err="1">
                <a:solidFill>
                  <a:srgbClr val="000000"/>
                </a:solidFill>
                <a:latin typeface="Lato Bold"/>
              </a:rPr>
              <a:t>parityöskentelyä</a:t>
            </a:r>
            <a:endParaRPr lang="en-US" sz="2800" dirty="0">
              <a:solidFill>
                <a:srgbClr val="000000"/>
              </a:solidFill>
              <a:latin typeface="Lato Bold"/>
            </a:endParaRPr>
          </a:p>
          <a:p>
            <a:pPr>
              <a:lnSpc>
                <a:spcPts val="7000"/>
              </a:lnSpc>
            </a:pPr>
            <a:r>
              <a:rPr lang="en-US" sz="2800" dirty="0">
                <a:solidFill>
                  <a:srgbClr val="000000"/>
                </a:solidFill>
                <a:latin typeface="Lato Bold"/>
              </a:rPr>
              <a:t>18:30-19 </a:t>
            </a:r>
            <a:r>
              <a:rPr lang="en-US" sz="2800" dirty="0" err="1">
                <a:solidFill>
                  <a:srgbClr val="000000"/>
                </a:solidFill>
                <a:latin typeface="Lato Bold"/>
              </a:rPr>
              <a:t>Illan</a:t>
            </a:r>
            <a:r>
              <a:rPr lang="en-US" sz="2800" dirty="0">
                <a:solidFill>
                  <a:srgbClr val="000000"/>
                </a:solidFill>
                <a:latin typeface="Lato Bold"/>
              </a:rPr>
              <a:t> </a:t>
            </a:r>
            <a:r>
              <a:rPr lang="en-US" sz="2800" dirty="0" err="1">
                <a:solidFill>
                  <a:srgbClr val="000000"/>
                </a:solidFill>
                <a:latin typeface="Lato Bold"/>
              </a:rPr>
              <a:t>purku</a:t>
            </a:r>
            <a:endParaRPr lang="en-US" sz="2800" dirty="0">
              <a:solidFill>
                <a:srgbClr val="000000"/>
              </a:solidFill>
              <a:latin typeface="Lato Bold"/>
            </a:endParaRPr>
          </a:p>
        </p:txBody>
      </p:sp>
      <p:pic>
        <p:nvPicPr>
          <p:cNvPr id="9" name="Picture 9"/>
          <p:cNvPicPr>
            <a:picLocks noChangeAspect="1"/>
          </p:cNvPicPr>
          <p:nvPr/>
        </p:nvPicPr>
        <p:blipFill>
          <a:blip r:embed="rId2"/>
          <a:srcRect/>
          <a:stretch>
            <a:fillRect/>
          </a:stretch>
        </p:blipFill>
        <p:spPr>
          <a:xfrm>
            <a:off x="16839009" y="8838009"/>
            <a:ext cx="1448991" cy="1448991"/>
          </a:xfrm>
          <a:prstGeom prst="rect">
            <a:avLst/>
          </a:prstGeom>
        </p:spPr>
      </p:pic>
      <p:pic>
        <p:nvPicPr>
          <p:cNvPr id="10" name="Picture 10"/>
          <p:cNvPicPr>
            <a:picLocks noChangeAspect="1"/>
          </p:cNvPicPr>
          <p:nvPr/>
        </p:nvPicPr>
        <p:blipFill>
          <a:blip r:embed="rId3"/>
          <a:srcRect/>
          <a:stretch>
            <a:fillRect/>
          </a:stretch>
        </p:blipFill>
        <p:spPr>
          <a:xfrm>
            <a:off x="377671" y="2937575"/>
            <a:ext cx="6204403" cy="5572682"/>
          </a:xfrm>
          <a:prstGeom prst="rect">
            <a:avLst/>
          </a:prstGeom>
        </p:spPr>
      </p:pic>
      <p:pic>
        <p:nvPicPr>
          <p:cNvPr id="11" name="Picture 11"/>
          <p:cNvPicPr>
            <a:picLocks noChangeAspect="1"/>
          </p:cNvPicPr>
          <p:nvPr/>
        </p:nvPicPr>
        <p:blipFill>
          <a:blip r:embed="rId4"/>
          <a:srcRect/>
          <a:stretch>
            <a:fillRect/>
          </a:stretch>
        </p:blipFill>
        <p:spPr>
          <a:xfrm>
            <a:off x="1028700" y="1418518"/>
            <a:ext cx="5191379" cy="6748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pic>
        <p:nvPicPr>
          <p:cNvPr id="5" name="Picture 5"/>
          <p:cNvPicPr>
            <a:picLocks noChangeAspect="1"/>
          </p:cNvPicPr>
          <p:nvPr/>
        </p:nvPicPr>
        <p:blipFill>
          <a:blip r:embed="rId2"/>
          <a:srcRect/>
          <a:stretch>
            <a:fillRect/>
          </a:stretch>
        </p:blipFill>
        <p:spPr>
          <a:xfrm>
            <a:off x="16839009" y="8838009"/>
            <a:ext cx="1448991" cy="1448991"/>
          </a:xfrm>
          <a:prstGeom prst="rect">
            <a:avLst/>
          </a:prstGeom>
        </p:spPr>
      </p:pic>
      <p:sp>
        <p:nvSpPr>
          <p:cNvPr id="6" name="TextBox 6"/>
          <p:cNvSpPr txBox="1"/>
          <p:nvPr/>
        </p:nvSpPr>
        <p:spPr>
          <a:xfrm>
            <a:off x="723900" y="3128038"/>
            <a:ext cx="6898286" cy="1186764"/>
          </a:xfrm>
          <a:prstGeom prst="rect">
            <a:avLst/>
          </a:prstGeom>
        </p:spPr>
        <p:txBody>
          <a:bodyPr lIns="0" tIns="0" rIns="0" bIns="0" rtlCol="0" anchor="t">
            <a:spAutoFit/>
          </a:bodyPr>
          <a:lstStyle/>
          <a:p>
            <a:pPr>
              <a:lnSpc>
                <a:spcPts val="4816"/>
              </a:lnSpc>
            </a:pPr>
            <a:r>
              <a:rPr lang="en-US" sz="2800">
                <a:solidFill>
                  <a:srgbClr val="000000"/>
                </a:solidFill>
                <a:latin typeface="Lato"/>
              </a:rPr>
              <a:t>Hyvän mentorointisuhteen edellytykset voi kiteyttää kolmeen keskeiseen tekijään:</a:t>
            </a:r>
          </a:p>
        </p:txBody>
      </p:sp>
      <p:pic>
        <p:nvPicPr>
          <p:cNvPr id="7" name="Picture 7"/>
          <p:cNvPicPr>
            <a:picLocks noChangeAspect="1"/>
          </p:cNvPicPr>
          <p:nvPr/>
        </p:nvPicPr>
        <p:blipFill>
          <a:blip r:embed="rId3"/>
          <a:srcRect/>
          <a:stretch>
            <a:fillRect/>
          </a:stretch>
        </p:blipFill>
        <p:spPr>
          <a:xfrm>
            <a:off x="6396374" y="2430837"/>
            <a:ext cx="6487369" cy="5617112"/>
          </a:xfrm>
          <a:prstGeom prst="rect">
            <a:avLst/>
          </a:prstGeom>
        </p:spPr>
      </p:pic>
      <p:grpSp>
        <p:nvGrpSpPr>
          <p:cNvPr id="8" name="Group 8"/>
          <p:cNvGrpSpPr/>
          <p:nvPr/>
        </p:nvGrpSpPr>
        <p:grpSpPr>
          <a:xfrm>
            <a:off x="1028700" y="1028700"/>
            <a:ext cx="8226398" cy="1402137"/>
            <a:chOff x="0" y="0"/>
            <a:chExt cx="10968531" cy="1869515"/>
          </a:xfrm>
        </p:grpSpPr>
        <p:sp>
          <p:nvSpPr>
            <p:cNvPr id="9" name="TextBox 9"/>
            <p:cNvSpPr txBox="1"/>
            <p:nvPr/>
          </p:nvSpPr>
          <p:spPr>
            <a:xfrm>
              <a:off x="0" y="1080868"/>
              <a:ext cx="10917731" cy="788648"/>
            </a:xfrm>
            <a:prstGeom prst="rect">
              <a:avLst/>
            </a:prstGeom>
          </p:spPr>
          <p:txBody>
            <a:bodyPr lIns="0" tIns="0" rIns="0" bIns="0" rtlCol="0" anchor="t">
              <a:spAutoFit/>
            </a:bodyPr>
            <a:lstStyle/>
            <a:p>
              <a:pPr marL="0" lvl="0" indent="0" algn="just">
                <a:lnSpc>
                  <a:spcPts val="5040"/>
                </a:lnSpc>
              </a:pPr>
              <a:endParaRPr/>
            </a:p>
          </p:txBody>
        </p:sp>
        <p:sp>
          <p:nvSpPr>
            <p:cNvPr id="10" name="TextBox 10"/>
            <p:cNvSpPr txBox="1"/>
            <p:nvPr/>
          </p:nvSpPr>
          <p:spPr>
            <a:xfrm>
              <a:off x="0" y="-76200"/>
              <a:ext cx="10968531" cy="865565"/>
            </a:xfrm>
            <a:prstGeom prst="rect">
              <a:avLst/>
            </a:prstGeom>
          </p:spPr>
          <p:txBody>
            <a:bodyPr lIns="0" tIns="0" rIns="0" bIns="0" rtlCol="0" anchor="t">
              <a:spAutoFit/>
            </a:bodyPr>
            <a:lstStyle/>
            <a:p>
              <a:pPr algn="l">
                <a:lnSpc>
                  <a:spcPts val="5474"/>
                </a:lnSpc>
              </a:pPr>
              <a:r>
                <a:rPr lang="en-US" sz="3910">
                  <a:solidFill>
                    <a:srgbClr val="F6811F"/>
                  </a:solidFill>
                  <a:latin typeface="Lato Bold"/>
                </a:rPr>
                <a:t>Tavoitteista Todeksi- työpaja</a:t>
              </a:r>
            </a:p>
          </p:txBody>
        </p:sp>
      </p:grpSp>
      <p:sp>
        <p:nvSpPr>
          <p:cNvPr id="11" name="TextBox 11"/>
          <p:cNvSpPr txBox="1"/>
          <p:nvPr/>
        </p:nvSpPr>
        <p:spPr>
          <a:xfrm>
            <a:off x="10665218" y="6810077"/>
            <a:ext cx="6898286" cy="550545"/>
          </a:xfrm>
          <a:prstGeom prst="rect">
            <a:avLst/>
          </a:prstGeom>
        </p:spPr>
        <p:txBody>
          <a:bodyPr lIns="0" tIns="0" rIns="0" bIns="0" rtlCol="0" anchor="t">
            <a:spAutoFit/>
          </a:bodyPr>
          <a:lstStyle/>
          <a:p>
            <a:pPr algn="ctr">
              <a:lnSpc>
                <a:spcPts val="4480"/>
              </a:lnSpc>
            </a:pPr>
            <a:r>
              <a:rPr lang="en-US" sz="3200">
                <a:solidFill>
                  <a:srgbClr val="000000"/>
                </a:solidFill>
                <a:latin typeface="Lato Bold"/>
              </a:rPr>
              <a:t>SITOUTUMINEN</a:t>
            </a:r>
          </a:p>
        </p:txBody>
      </p:sp>
      <p:sp>
        <p:nvSpPr>
          <p:cNvPr id="12" name="TextBox 12"/>
          <p:cNvSpPr txBox="1"/>
          <p:nvPr/>
        </p:nvSpPr>
        <p:spPr>
          <a:xfrm>
            <a:off x="6396374" y="1663093"/>
            <a:ext cx="6898286" cy="550545"/>
          </a:xfrm>
          <a:prstGeom prst="rect">
            <a:avLst/>
          </a:prstGeom>
        </p:spPr>
        <p:txBody>
          <a:bodyPr lIns="0" tIns="0" rIns="0" bIns="0" rtlCol="0" anchor="t">
            <a:spAutoFit/>
          </a:bodyPr>
          <a:lstStyle/>
          <a:p>
            <a:pPr algn="ctr">
              <a:lnSpc>
                <a:spcPts val="4480"/>
              </a:lnSpc>
            </a:pPr>
            <a:r>
              <a:rPr lang="en-US" sz="3200">
                <a:solidFill>
                  <a:srgbClr val="000000"/>
                </a:solidFill>
                <a:latin typeface="Lato Bold"/>
              </a:rPr>
              <a:t>TAVOITTEELLISUUS</a:t>
            </a:r>
          </a:p>
        </p:txBody>
      </p:sp>
      <p:sp>
        <p:nvSpPr>
          <p:cNvPr id="13" name="TextBox 13"/>
          <p:cNvSpPr txBox="1"/>
          <p:nvPr/>
        </p:nvSpPr>
        <p:spPr>
          <a:xfrm>
            <a:off x="1028700" y="6002992"/>
            <a:ext cx="6898286" cy="1115695"/>
          </a:xfrm>
          <a:prstGeom prst="rect">
            <a:avLst/>
          </a:prstGeom>
        </p:spPr>
        <p:txBody>
          <a:bodyPr lIns="0" tIns="0" rIns="0" bIns="0" rtlCol="0" anchor="t">
            <a:spAutoFit/>
          </a:bodyPr>
          <a:lstStyle/>
          <a:p>
            <a:pPr algn="ctr">
              <a:lnSpc>
                <a:spcPts val="4480"/>
              </a:lnSpc>
            </a:pPr>
            <a:r>
              <a:rPr lang="en-US" sz="3200">
                <a:solidFill>
                  <a:srgbClr val="000000"/>
                </a:solidFill>
                <a:latin typeface="Lato Bold"/>
              </a:rPr>
              <a:t>LUOTTAMUKSELLINEN VUOROVAIKUTUS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100" y="8866236"/>
            <a:ext cx="18986500" cy="1730371"/>
          </a:xfrm>
          <a:prstGeom prst="rect">
            <a:avLst/>
          </a:prstGeom>
          <a:solidFill>
            <a:srgbClr val="F57F20"/>
          </a:solidFill>
        </p:spPr>
      </p:sp>
      <p:sp>
        <p:nvSpPr>
          <p:cNvPr id="3" name="TextBox 3"/>
          <p:cNvSpPr txBox="1"/>
          <p:nvPr/>
        </p:nvSpPr>
        <p:spPr>
          <a:xfrm>
            <a:off x="1028700" y="942975"/>
            <a:ext cx="15243148" cy="769878"/>
          </a:xfrm>
          <a:prstGeom prst="rect">
            <a:avLst/>
          </a:prstGeom>
        </p:spPr>
        <p:txBody>
          <a:bodyPr lIns="0" tIns="0" rIns="0" bIns="0" rtlCol="0" anchor="t">
            <a:spAutoFit/>
          </a:bodyPr>
          <a:lstStyle/>
          <a:p>
            <a:pPr algn="l">
              <a:lnSpc>
                <a:spcPts val="6299"/>
              </a:lnSpc>
            </a:pPr>
            <a:r>
              <a:rPr lang="en-US" sz="4500">
                <a:solidFill>
                  <a:srgbClr val="F57F20"/>
                </a:solidFill>
                <a:latin typeface="Lato Bold"/>
              </a:rPr>
              <a:t>LUOTTAMUKSELLINEN VUOROVAIKUTUS</a:t>
            </a:r>
          </a:p>
        </p:txBody>
      </p:sp>
      <p:pic>
        <p:nvPicPr>
          <p:cNvPr id="4" name="Picture 4"/>
          <p:cNvPicPr>
            <a:picLocks noChangeAspect="1"/>
          </p:cNvPicPr>
          <p:nvPr/>
        </p:nvPicPr>
        <p:blipFill>
          <a:blip r:embed="rId2"/>
          <a:srcRect/>
          <a:stretch>
            <a:fillRect/>
          </a:stretch>
        </p:blipFill>
        <p:spPr>
          <a:xfrm>
            <a:off x="16839009" y="8838009"/>
            <a:ext cx="1448991" cy="1448991"/>
          </a:xfrm>
          <a:prstGeom prst="rect">
            <a:avLst/>
          </a:prstGeom>
        </p:spPr>
      </p:pic>
      <p:sp>
        <p:nvSpPr>
          <p:cNvPr id="5" name="TextBox 5"/>
          <p:cNvSpPr txBox="1"/>
          <p:nvPr/>
        </p:nvSpPr>
        <p:spPr>
          <a:xfrm>
            <a:off x="1028700" y="1935480"/>
            <a:ext cx="16534805" cy="6368415"/>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Lato"/>
              </a:rPr>
              <a:t>Mentorointisuhde perustuu keskustelujen luottamuksellisuuteen ja osapuolten väliseen luottamukseen. Lähtökohtaisesti luottamus aktorin ja mentorin välillä on hyvä, sillä molemmat yleensä osallistuvat mentorointiin vapaaehtoisesti.</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Luottamuksellisuus on keskeinen yhdessä sovittava asia. On tärkeää sopia siitä, millaisia asioita mentorointisuhteen ulkopuolelle saa ja ei saa jakaa. Käytäntö voi olla esimerkiksi se, että omist ajatuksista ja oivalluksista saa kertoa muille, mutta mitään toisiin henkilöihin liittyvää ei jaeta.</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Luottamuksellisuudesta voidaan, ja siitä tuleekin sopia mentorointisuhteen alussa, mutta osapuolten välinen luottamus syntyy vuorovaikutuksessa ja vasta silloin, kun molemmat ovat todenneet toisensa luottamuksen arvoiseksi.</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Kun molemminpuolinen luottamus on saavutettu, suhde kestää paremmin haastavia kysymyksiä, rakentavaa palautetta ja pieniä haavoittuvuuksia tai mahdollisia takapakkeja yhteistoiminnassa. Toisaalta luottamus on helppo myös menettää esimerkiksi puhumalla luottamuksellisia asioita ulkopuolisille. </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Jos luottamus rikkoutuu mentorointisuhteen aikana, sitä on hyvin vaikea rakentaa enää uudelleen.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42975"/>
            <a:ext cx="7013548" cy="769878"/>
          </a:xfrm>
          <a:prstGeom prst="rect">
            <a:avLst/>
          </a:prstGeom>
        </p:spPr>
        <p:txBody>
          <a:bodyPr lIns="0" tIns="0" rIns="0" bIns="0" rtlCol="0" anchor="t">
            <a:spAutoFit/>
          </a:bodyPr>
          <a:lstStyle/>
          <a:p>
            <a:pPr algn="l">
              <a:lnSpc>
                <a:spcPts val="6299"/>
              </a:lnSpc>
            </a:pPr>
            <a:r>
              <a:rPr lang="en-US" sz="4500">
                <a:solidFill>
                  <a:srgbClr val="F57F20"/>
                </a:solidFill>
                <a:latin typeface="Lato Bold"/>
              </a:rPr>
              <a:t>TAVOITTEELLISUUS</a:t>
            </a:r>
          </a:p>
        </p:txBody>
      </p:sp>
      <p:grpSp>
        <p:nvGrpSpPr>
          <p:cNvPr id="3" name="Group 3"/>
          <p:cNvGrpSpPr/>
          <p:nvPr/>
        </p:nvGrpSpPr>
        <p:grpSpPr>
          <a:xfrm>
            <a:off x="888914" y="1370776"/>
            <a:ext cx="14306669" cy="6940224"/>
            <a:chOff x="0" y="0"/>
            <a:chExt cx="19075558" cy="9253632"/>
          </a:xfrm>
        </p:grpSpPr>
        <p:sp>
          <p:nvSpPr>
            <p:cNvPr id="4" name="TextBox 4"/>
            <p:cNvSpPr txBox="1"/>
            <p:nvPr/>
          </p:nvSpPr>
          <p:spPr>
            <a:xfrm>
              <a:off x="0" y="-66675"/>
              <a:ext cx="19075558" cy="827725"/>
            </a:xfrm>
            <a:prstGeom prst="rect">
              <a:avLst/>
            </a:prstGeom>
          </p:spPr>
          <p:txBody>
            <a:bodyPr lIns="0" tIns="0" rIns="0" bIns="0" rtlCol="0" anchor="t">
              <a:spAutoFit/>
            </a:bodyPr>
            <a:lstStyle/>
            <a:p>
              <a:pPr algn="ctr">
                <a:lnSpc>
                  <a:spcPts val="5331"/>
                </a:lnSpc>
              </a:pPr>
              <a:endParaRPr/>
            </a:p>
          </p:txBody>
        </p:sp>
        <p:sp>
          <p:nvSpPr>
            <p:cNvPr id="5" name="TextBox 5"/>
            <p:cNvSpPr txBox="1"/>
            <p:nvPr/>
          </p:nvSpPr>
          <p:spPr>
            <a:xfrm>
              <a:off x="0" y="931803"/>
              <a:ext cx="18922493" cy="8321829"/>
            </a:xfrm>
            <a:prstGeom prst="rect">
              <a:avLst/>
            </a:prstGeom>
          </p:spPr>
          <p:txBody>
            <a:bodyPr lIns="0" tIns="0" rIns="0" bIns="0" rtlCol="0" anchor="t">
              <a:spAutoFit/>
            </a:bodyPr>
            <a:lstStyle/>
            <a:p>
              <a:pPr marL="518162" lvl="1" indent="-259081">
                <a:lnSpc>
                  <a:spcPts val="2736"/>
                </a:lnSpc>
                <a:buFont typeface="Arial"/>
                <a:buChar char="•"/>
              </a:pPr>
              <a:r>
                <a:rPr lang="en-US" sz="2400">
                  <a:solidFill>
                    <a:srgbClr val="000000"/>
                  </a:solidFill>
                  <a:latin typeface="Lato"/>
                </a:rPr>
                <a:t>Onnistuneen mentorointikokemuksen syntyminen edellyttää sitoutumisen ja luottamuksen lisäksi myös tavoitteiden asettamista prosessille. Ilman tavoitteita mentorointikeskusteluilla ei ole selkää suuntaa ja anti mentoroinnista voi jäädä ohueksi.</a:t>
              </a:r>
            </a:p>
            <a:p>
              <a:pPr>
                <a:lnSpc>
                  <a:spcPts val="2736"/>
                </a:lnSpc>
              </a:pPr>
              <a:endParaRPr lang="en-US" sz="2400">
                <a:solidFill>
                  <a:srgbClr val="000000"/>
                </a:solidFill>
                <a:latin typeface="Lato"/>
              </a:endParaRPr>
            </a:p>
            <a:p>
              <a:pPr marL="518162" lvl="1" indent="-259081">
                <a:lnSpc>
                  <a:spcPts val="2736"/>
                </a:lnSpc>
                <a:buFont typeface="Arial"/>
                <a:buChar char="•"/>
              </a:pPr>
              <a:r>
                <a:rPr lang="en-US" sz="2400">
                  <a:solidFill>
                    <a:srgbClr val="000000"/>
                  </a:solidFill>
                  <a:latin typeface="Lato"/>
                </a:rPr>
                <a:t>Tavoitteet auttavat jäsentämään pitkäkestoista prosessia, helpottavat mentorin valmistautumista sekä auttavat aktoria konkretisoimaan omaa tilannettaan. Vaikka tavoitteet mentoroinnille on syytä asettaa heti mentoroinnin alussa se ei tarkoita sitä, että tavoitteet eivät voisi muuttua mentoroinnin edetessä.</a:t>
              </a:r>
            </a:p>
            <a:p>
              <a:pPr>
                <a:lnSpc>
                  <a:spcPts val="2736"/>
                </a:lnSpc>
              </a:pPr>
              <a:endParaRPr lang="en-US" sz="2400">
                <a:solidFill>
                  <a:srgbClr val="000000"/>
                </a:solidFill>
                <a:latin typeface="Lato"/>
              </a:endParaRPr>
            </a:p>
            <a:p>
              <a:pPr marL="518162" lvl="1" indent="-259081">
                <a:lnSpc>
                  <a:spcPts val="2736"/>
                </a:lnSpc>
                <a:buFont typeface="Arial"/>
                <a:buChar char="•"/>
              </a:pPr>
              <a:r>
                <a:rPr lang="en-US" sz="2400">
                  <a:solidFill>
                    <a:srgbClr val="000000"/>
                  </a:solidFill>
                  <a:latin typeface="Lato"/>
                </a:rPr>
                <a:t>Mentorointi käynnistyy aktorin tarpeista ja rakentuu hänen tavoitteidensa varaan. Mentori voi auttaa aktoria tarvittaessa kirkastamaan tavoitteitaan, mutta mentori ei voi asettaa tavoitteita aktorin puolesta.</a:t>
              </a:r>
            </a:p>
            <a:p>
              <a:pPr>
                <a:lnSpc>
                  <a:spcPts val="2736"/>
                </a:lnSpc>
              </a:pPr>
              <a:endParaRPr lang="en-US" sz="2400">
                <a:solidFill>
                  <a:srgbClr val="000000"/>
                </a:solidFill>
                <a:latin typeface="Lato"/>
              </a:endParaRPr>
            </a:p>
            <a:p>
              <a:pPr marL="518162" lvl="1" indent="-259081">
                <a:lnSpc>
                  <a:spcPts val="2736"/>
                </a:lnSpc>
                <a:buFont typeface="Arial"/>
                <a:buChar char="•"/>
              </a:pPr>
              <a:r>
                <a:rPr lang="en-US" sz="2400">
                  <a:solidFill>
                    <a:srgbClr val="000000"/>
                  </a:solidFill>
                  <a:latin typeface="Lato"/>
                </a:rPr>
                <a:t>Aktorilla voi olla useita osatavoitteita tai yksi suurempi tavoite, jota hän tarkastelee eri teemojen kautta.</a:t>
              </a:r>
            </a:p>
            <a:p>
              <a:pPr>
                <a:lnSpc>
                  <a:spcPts val="2736"/>
                </a:lnSpc>
              </a:pPr>
              <a:endParaRPr lang="en-US" sz="2400">
                <a:solidFill>
                  <a:srgbClr val="000000"/>
                </a:solidFill>
                <a:latin typeface="Lato"/>
              </a:endParaRPr>
            </a:p>
            <a:p>
              <a:pPr marL="518160" lvl="1" indent="-259080">
                <a:lnSpc>
                  <a:spcPts val="2736"/>
                </a:lnSpc>
                <a:buFont typeface="Arial"/>
                <a:buChar char="•"/>
              </a:pPr>
              <a:r>
                <a:rPr lang="en-US" sz="2400">
                  <a:solidFill>
                    <a:srgbClr val="000000"/>
                  </a:solidFill>
                  <a:latin typeface="Lato"/>
                </a:rPr>
                <a:t>Tyypillisesti jokin asia tai tekijä on saanut aktorin hakeutumaan mukaan mentorointiin. Usein tämä liikkeelle laittanut tekijä onkin se, mitä kautta aktori voi lähteä sanoittamaan tavoitteitaan mentoroinnille.</a:t>
              </a:r>
            </a:p>
          </p:txBody>
        </p:sp>
      </p:grpSp>
      <p:sp>
        <p:nvSpPr>
          <p:cNvPr id="6" name="AutoShape 6"/>
          <p:cNvSpPr/>
          <p:nvPr/>
        </p:nvSpPr>
        <p:spPr>
          <a:xfrm>
            <a:off x="-292100" y="8866236"/>
            <a:ext cx="18986500" cy="1730371"/>
          </a:xfrm>
          <a:prstGeom prst="rect">
            <a:avLst/>
          </a:prstGeom>
          <a:solidFill>
            <a:srgbClr val="F57F20"/>
          </a:solidFill>
        </p:spPr>
      </p:sp>
      <p:pic>
        <p:nvPicPr>
          <p:cNvPr id="7" name="Picture 7"/>
          <p:cNvPicPr>
            <a:picLocks noChangeAspect="1"/>
          </p:cNvPicPr>
          <p:nvPr/>
        </p:nvPicPr>
        <p:blipFill>
          <a:blip r:embed="rId2"/>
          <a:srcRect/>
          <a:stretch>
            <a:fillRect/>
          </a:stretch>
        </p:blipFill>
        <p:spPr>
          <a:xfrm>
            <a:off x="16839009" y="8866236"/>
            <a:ext cx="1448991" cy="1448991"/>
          </a:xfrm>
          <a:prstGeom prst="rect">
            <a:avLst/>
          </a:prstGeom>
        </p:spPr>
      </p:pic>
      <p:pic>
        <p:nvPicPr>
          <p:cNvPr id="8" name="Picture 8"/>
          <p:cNvPicPr>
            <a:picLocks noChangeAspect="1"/>
          </p:cNvPicPr>
          <p:nvPr/>
        </p:nvPicPr>
        <p:blipFill>
          <a:blip r:embed="rId3"/>
          <a:srcRect/>
          <a:stretch>
            <a:fillRect/>
          </a:stretch>
        </p:blipFill>
        <p:spPr>
          <a:xfrm>
            <a:off x="13905905" y="6072706"/>
            <a:ext cx="7315200" cy="31855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508552" y="0"/>
            <a:ext cx="6779448" cy="9590731"/>
          </a:xfrm>
          <a:prstGeom prst="rect">
            <a:avLst/>
          </a:prstGeom>
        </p:spPr>
      </p:pic>
      <p:pic>
        <p:nvPicPr>
          <p:cNvPr id="3" name="Picture 3"/>
          <p:cNvPicPr>
            <a:picLocks noChangeAspect="1"/>
          </p:cNvPicPr>
          <p:nvPr/>
        </p:nvPicPr>
        <p:blipFill>
          <a:blip r:embed="rId3"/>
          <a:srcRect/>
          <a:stretch>
            <a:fillRect/>
          </a:stretch>
        </p:blipFill>
        <p:spPr>
          <a:xfrm>
            <a:off x="5224009" y="0"/>
            <a:ext cx="6451238" cy="9126420"/>
          </a:xfrm>
          <a:prstGeom prst="rect">
            <a:avLst/>
          </a:prstGeom>
        </p:spPr>
      </p:pic>
      <p:sp>
        <p:nvSpPr>
          <p:cNvPr id="4" name="AutoShape 4"/>
          <p:cNvSpPr/>
          <p:nvPr/>
        </p:nvSpPr>
        <p:spPr>
          <a:xfrm>
            <a:off x="-292100" y="8866236"/>
            <a:ext cx="18986500" cy="1730371"/>
          </a:xfrm>
          <a:prstGeom prst="rect">
            <a:avLst/>
          </a:prstGeom>
          <a:solidFill>
            <a:srgbClr val="F57F20"/>
          </a:solidFill>
        </p:spPr>
      </p:sp>
      <p:pic>
        <p:nvPicPr>
          <p:cNvPr id="5" name="Picture 5"/>
          <p:cNvPicPr>
            <a:picLocks noChangeAspect="1"/>
          </p:cNvPicPr>
          <p:nvPr/>
        </p:nvPicPr>
        <p:blipFill>
          <a:blip r:embed="rId4"/>
          <a:srcRect/>
          <a:stretch>
            <a:fillRect/>
          </a:stretch>
        </p:blipFill>
        <p:spPr>
          <a:xfrm>
            <a:off x="16839009" y="8866236"/>
            <a:ext cx="1448991" cy="1448991"/>
          </a:xfrm>
          <a:prstGeom prst="rect">
            <a:avLst/>
          </a:prstGeom>
        </p:spPr>
      </p:pic>
      <p:sp>
        <p:nvSpPr>
          <p:cNvPr id="6" name="TextBox 6"/>
          <p:cNvSpPr txBox="1"/>
          <p:nvPr/>
        </p:nvSpPr>
        <p:spPr>
          <a:xfrm>
            <a:off x="571500" y="536546"/>
            <a:ext cx="7013548" cy="492154"/>
          </a:xfrm>
          <a:prstGeom prst="rect">
            <a:avLst/>
          </a:prstGeom>
        </p:spPr>
        <p:txBody>
          <a:bodyPr lIns="0" tIns="0" rIns="0" bIns="0" rtlCol="0" anchor="t">
            <a:spAutoFit/>
          </a:bodyPr>
          <a:lstStyle/>
          <a:p>
            <a:pPr algn="l">
              <a:lnSpc>
                <a:spcPts val="3920"/>
              </a:lnSpc>
            </a:pPr>
            <a:r>
              <a:rPr lang="en-US" sz="2800">
                <a:solidFill>
                  <a:srgbClr val="F57F20"/>
                </a:solidFill>
                <a:latin typeface="Lato Bold"/>
              </a:rPr>
              <a:t>TAVOITESUUNNITELMA</a:t>
            </a:r>
          </a:p>
        </p:txBody>
      </p:sp>
      <p:sp>
        <p:nvSpPr>
          <p:cNvPr id="7" name="TextBox 7"/>
          <p:cNvSpPr txBox="1"/>
          <p:nvPr/>
        </p:nvSpPr>
        <p:spPr>
          <a:xfrm>
            <a:off x="461678" y="1237461"/>
            <a:ext cx="3616596" cy="478218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000000"/>
                </a:solidFill>
                <a:latin typeface="Lato"/>
              </a:rPr>
              <a:t>Tavoitesuunnitelman avulla mentoriparien on helpompi suunnitella mentoritapaamisia ja teemoja.</a:t>
            </a:r>
          </a:p>
          <a:p>
            <a:pPr>
              <a:lnSpc>
                <a:spcPts val="2940"/>
              </a:lnSpc>
            </a:pPr>
            <a:endParaRPr lang="en-US" sz="2100">
              <a:solidFill>
                <a:srgbClr val="000000"/>
              </a:solidFill>
              <a:latin typeface="Lato"/>
            </a:endParaRPr>
          </a:p>
          <a:p>
            <a:pPr marL="453390" lvl="1" indent="-226695">
              <a:lnSpc>
                <a:spcPts val="2940"/>
              </a:lnSpc>
              <a:buFont typeface="Arial"/>
              <a:buChar char="•"/>
            </a:pPr>
            <a:r>
              <a:rPr lang="en-US" sz="2100">
                <a:solidFill>
                  <a:srgbClr val="000000"/>
                </a:solidFill>
                <a:latin typeface="Lato"/>
              </a:rPr>
              <a:t> Se toimii ikään kuin punaisena lankana koko ohjelman ajan.</a:t>
            </a:r>
          </a:p>
          <a:p>
            <a:pPr>
              <a:lnSpc>
                <a:spcPts val="2940"/>
              </a:lnSpc>
            </a:pPr>
            <a:endParaRPr lang="en-US" sz="2100">
              <a:solidFill>
                <a:srgbClr val="000000"/>
              </a:solidFill>
              <a:latin typeface="Lato"/>
            </a:endParaRPr>
          </a:p>
          <a:p>
            <a:pPr marL="453390" lvl="1" indent="-226695">
              <a:lnSpc>
                <a:spcPts val="2940"/>
              </a:lnSpc>
              <a:buFont typeface="Arial"/>
              <a:buChar char="•"/>
            </a:pPr>
            <a:r>
              <a:rPr lang="en-US" sz="2100">
                <a:solidFill>
                  <a:srgbClr val="000000"/>
                </a:solidFill>
                <a:latin typeface="Lato"/>
              </a:rPr>
              <a:t>Tavoitesuunnitelmakin voi muuttua</a:t>
            </a:r>
          </a:p>
          <a:p>
            <a:pPr>
              <a:lnSpc>
                <a:spcPts val="2940"/>
              </a:lnSpc>
            </a:pPr>
            <a:endParaRPr lang="en-US" sz="2100">
              <a:solidFill>
                <a:srgbClr val="000000"/>
              </a:solidFill>
              <a:latin typeface="Lato"/>
            </a:endParaRPr>
          </a:p>
        </p:txBody>
      </p:sp>
      <p:sp>
        <p:nvSpPr>
          <p:cNvPr id="8" name="TextBox 8"/>
          <p:cNvSpPr txBox="1"/>
          <p:nvPr/>
        </p:nvSpPr>
        <p:spPr>
          <a:xfrm>
            <a:off x="9001075" y="1246986"/>
            <a:ext cx="847030" cy="309880"/>
          </a:xfrm>
          <a:prstGeom prst="rect">
            <a:avLst/>
          </a:prstGeom>
        </p:spPr>
        <p:txBody>
          <a:bodyPr lIns="0" tIns="0" rIns="0" bIns="0" rtlCol="0" anchor="t">
            <a:spAutoFit/>
          </a:bodyPr>
          <a:lstStyle/>
          <a:p>
            <a:pPr algn="ctr">
              <a:lnSpc>
                <a:spcPts val="2520"/>
              </a:lnSpc>
            </a:pPr>
            <a:r>
              <a:rPr lang="en-US" sz="1800">
                <a:solidFill>
                  <a:srgbClr val="FF5757"/>
                </a:solidFill>
                <a:latin typeface="Benedict"/>
              </a:rPr>
              <a:t>Amina Aktori</a:t>
            </a:r>
          </a:p>
        </p:txBody>
      </p:sp>
      <p:sp>
        <p:nvSpPr>
          <p:cNvPr id="9" name="TextBox 9"/>
          <p:cNvSpPr txBox="1"/>
          <p:nvPr/>
        </p:nvSpPr>
        <p:spPr>
          <a:xfrm>
            <a:off x="9077375" y="1518766"/>
            <a:ext cx="1018282" cy="309880"/>
          </a:xfrm>
          <a:prstGeom prst="rect">
            <a:avLst/>
          </a:prstGeom>
        </p:spPr>
        <p:txBody>
          <a:bodyPr lIns="0" tIns="0" rIns="0" bIns="0" rtlCol="0" anchor="t">
            <a:spAutoFit/>
          </a:bodyPr>
          <a:lstStyle/>
          <a:p>
            <a:pPr algn="ctr">
              <a:lnSpc>
                <a:spcPts val="2520"/>
              </a:lnSpc>
            </a:pPr>
            <a:r>
              <a:rPr lang="en-US" sz="1800">
                <a:solidFill>
                  <a:srgbClr val="FF5757"/>
                </a:solidFill>
                <a:latin typeface="Benedict"/>
              </a:rPr>
              <a:t>Minna Mentori</a:t>
            </a:r>
          </a:p>
        </p:txBody>
      </p:sp>
      <p:sp>
        <p:nvSpPr>
          <p:cNvPr id="10" name="TextBox 10"/>
          <p:cNvSpPr txBox="1"/>
          <p:nvPr/>
        </p:nvSpPr>
        <p:spPr>
          <a:xfrm>
            <a:off x="9233694" y="1828646"/>
            <a:ext cx="190897" cy="309880"/>
          </a:xfrm>
          <a:prstGeom prst="rect">
            <a:avLst/>
          </a:prstGeom>
        </p:spPr>
        <p:txBody>
          <a:bodyPr lIns="0" tIns="0" rIns="0" bIns="0" rtlCol="0" anchor="t">
            <a:spAutoFit/>
          </a:bodyPr>
          <a:lstStyle/>
          <a:p>
            <a:pPr algn="ctr">
              <a:lnSpc>
                <a:spcPts val="2520"/>
              </a:lnSpc>
            </a:pPr>
            <a:r>
              <a:rPr lang="en-US" sz="1800">
                <a:solidFill>
                  <a:srgbClr val="FF5757"/>
                </a:solidFill>
                <a:latin typeface="Benedict"/>
              </a:rPr>
              <a:t>19</a:t>
            </a:r>
          </a:p>
        </p:txBody>
      </p:sp>
      <p:sp>
        <p:nvSpPr>
          <p:cNvPr id="11" name="TextBox 11"/>
          <p:cNvSpPr txBox="1"/>
          <p:nvPr/>
        </p:nvSpPr>
        <p:spPr>
          <a:xfrm>
            <a:off x="5686971" y="3614266"/>
            <a:ext cx="4503440" cy="309880"/>
          </a:xfrm>
          <a:prstGeom prst="rect">
            <a:avLst/>
          </a:prstGeom>
        </p:spPr>
        <p:txBody>
          <a:bodyPr lIns="0" tIns="0" rIns="0" bIns="0" rtlCol="0" anchor="t">
            <a:spAutoFit/>
          </a:bodyPr>
          <a:lstStyle/>
          <a:p>
            <a:pPr algn="ctr">
              <a:lnSpc>
                <a:spcPts val="2520"/>
              </a:lnSpc>
            </a:pPr>
            <a:r>
              <a:rPr lang="en-US" sz="1800">
                <a:solidFill>
                  <a:srgbClr val="FF5757"/>
                </a:solidFill>
                <a:latin typeface="Benedict"/>
              </a:rPr>
              <a:t>Haluan työllistyä ammattiani vastaavaan työhön ( Masters in Biotech)</a:t>
            </a:r>
          </a:p>
        </p:txBody>
      </p:sp>
      <p:sp>
        <p:nvSpPr>
          <p:cNvPr id="12" name="TextBox 12"/>
          <p:cNvSpPr txBox="1"/>
          <p:nvPr/>
        </p:nvSpPr>
        <p:spPr>
          <a:xfrm>
            <a:off x="6323905" y="4525110"/>
            <a:ext cx="3953470" cy="944880"/>
          </a:xfrm>
          <a:prstGeom prst="rect">
            <a:avLst/>
          </a:prstGeom>
        </p:spPr>
        <p:txBody>
          <a:bodyPr lIns="0" tIns="0" rIns="0" bIns="0" rtlCol="0" anchor="t">
            <a:spAutoFit/>
          </a:bodyPr>
          <a:lstStyle/>
          <a:p>
            <a:pPr>
              <a:lnSpc>
                <a:spcPts val="2520"/>
              </a:lnSpc>
            </a:pPr>
            <a:r>
              <a:rPr lang="en-US" sz="1800">
                <a:solidFill>
                  <a:srgbClr val="FF5757"/>
                </a:solidFill>
                <a:latin typeface="Benedict"/>
              </a:rPr>
              <a:t>Haluan löytää urheilulajin josta nautin ja jota haluan jatkaa. </a:t>
            </a:r>
          </a:p>
          <a:p>
            <a:pPr>
              <a:lnSpc>
                <a:spcPts val="2520"/>
              </a:lnSpc>
            </a:pPr>
            <a:endParaRPr lang="en-US" sz="1800">
              <a:solidFill>
                <a:srgbClr val="FF5757"/>
              </a:solidFill>
              <a:latin typeface="Benedict"/>
            </a:endParaRPr>
          </a:p>
          <a:p>
            <a:pPr>
              <a:lnSpc>
                <a:spcPts val="2520"/>
              </a:lnSpc>
            </a:pPr>
            <a:r>
              <a:rPr lang="en-US" sz="1800">
                <a:solidFill>
                  <a:srgbClr val="FF5757"/>
                </a:solidFill>
                <a:latin typeface="Benedict"/>
              </a:rPr>
              <a:t>+ päästä parempaan fyysiseen kuntoon </a:t>
            </a:r>
          </a:p>
        </p:txBody>
      </p:sp>
      <p:sp>
        <p:nvSpPr>
          <p:cNvPr id="13" name="TextBox 13"/>
          <p:cNvSpPr txBox="1"/>
          <p:nvPr/>
        </p:nvSpPr>
        <p:spPr>
          <a:xfrm>
            <a:off x="6407993" y="5598006"/>
            <a:ext cx="4430514" cy="944880"/>
          </a:xfrm>
          <a:prstGeom prst="rect">
            <a:avLst/>
          </a:prstGeom>
        </p:spPr>
        <p:txBody>
          <a:bodyPr lIns="0" tIns="0" rIns="0" bIns="0" rtlCol="0" anchor="t">
            <a:spAutoFit/>
          </a:bodyPr>
          <a:lstStyle/>
          <a:p>
            <a:pPr>
              <a:lnSpc>
                <a:spcPts val="2520"/>
              </a:lnSpc>
            </a:pPr>
            <a:r>
              <a:rPr lang="en-US" sz="1800">
                <a:solidFill>
                  <a:srgbClr val="FF5757"/>
                </a:solidFill>
                <a:latin typeface="Benedict"/>
              </a:rPr>
              <a:t>Haluan saada uusia suomalaisia ystäviä ja tutustua suomeen paremmin</a:t>
            </a:r>
          </a:p>
          <a:p>
            <a:pPr>
              <a:lnSpc>
                <a:spcPts val="2520"/>
              </a:lnSpc>
            </a:pPr>
            <a:endParaRPr lang="en-US" sz="1800">
              <a:solidFill>
                <a:srgbClr val="FF5757"/>
              </a:solidFill>
              <a:latin typeface="Benedict"/>
            </a:endParaRPr>
          </a:p>
          <a:p>
            <a:pPr>
              <a:lnSpc>
                <a:spcPts val="2520"/>
              </a:lnSpc>
            </a:pPr>
            <a:r>
              <a:rPr lang="en-US" sz="1800">
                <a:solidFill>
                  <a:srgbClr val="FF5757"/>
                </a:solidFill>
                <a:latin typeface="Benedict"/>
              </a:rPr>
              <a:t>+ oppia suomen kieltä</a:t>
            </a:r>
          </a:p>
        </p:txBody>
      </p:sp>
      <p:sp>
        <p:nvSpPr>
          <p:cNvPr id="14" name="TextBox 14"/>
          <p:cNvSpPr txBox="1"/>
          <p:nvPr/>
        </p:nvSpPr>
        <p:spPr>
          <a:xfrm>
            <a:off x="5847740" y="6968856"/>
            <a:ext cx="5203775" cy="1897380"/>
          </a:xfrm>
          <a:prstGeom prst="rect">
            <a:avLst/>
          </a:prstGeom>
        </p:spPr>
        <p:txBody>
          <a:bodyPr lIns="0" tIns="0" rIns="0" bIns="0" rtlCol="0" anchor="t">
            <a:spAutoFit/>
          </a:bodyPr>
          <a:lstStyle/>
          <a:p>
            <a:pPr>
              <a:lnSpc>
                <a:spcPts val="2520"/>
              </a:lnSpc>
            </a:pPr>
            <a:r>
              <a:rPr lang="en-US" sz="1800">
                <a:solidFill>
                  <a:srgbClr val="FF5757"/>
                </a:solidFill>
                <a:latin typeface="Benedict"/>
              </a:rPr>
              <a:t>-Minä haen oman alan työpaikkoja ja pyydän mentorilta tukea mm. CV:n kanssa ja harjoittelemaan työhaastatteluita</a:t>
            </a:r>
          </a:p>
          <a:p>
            <a:pPr>
              <a:lnSpc>
                <a:spcPts val="2520"/>
              </a:lnSpc>
            </a:pPr>
            <a:r>
              <a:rPr lang="en-US" sz="1800">
                <a:solidFill>
                  <a:srgbClr val="FF5757"/>
                </a:solidFill>
                <a:latin typeface="Benedict"/>
              </a:rPr>
              <a:t>- Minä pyydän mentoria mukaan uusiin lajeihin</a:t>
            </a:r>
          </a:p>
          <a:p>
            <a:pPr>
              <a:lnSpc>
                <a:spcPts val="2520"/>
              </a:lnSpc>
            </a:pPr>
            <a:r>
              <a:rPr lang="en-US" sz="1800">
                <a:solidFill>
                  <a:srgbClr val="FF5757"/>
                </a:solidFill>
                <a:latin typeface="Benedict"/>
              </a:rPr>
              <a:t>- Minä käytän rohkeasti suomen kieltä tapaamisissa ja yritän laajentaa sosiaalista piiriäni</a:t>
            </a:r>
          </a:p>
          <a:p>
            <a:pPr algn="ctr">
              <a:lnSpc>
                <a:spcPts val="2520"/>
              </a:lnSpc>
            </a:pPr>
            <a:endParaRPr lang="en-US" sz="1800">
              <a:solidFill>
                <a:srgbClr val="FF5757"/>
              </a:solidFill>
              <a:latin typeface="Benedict"/>
            </a:endParaRPr>
          </a:p>
        </p:txBody>
      </p:sp>
      <p:sp>
        <p:nvSpPr>
          <p:cNvPr id="15" name="TextBox 15"/>
          <p:cNvSpPr txBox="1"/>
          <p:nvPr/>
        </p:nvSpPr>
        <p:spPr>
          <a:xfrm>
            <a:off x="12296388" y="990600"/>
            <a:ext cx="5203775" cy="944880"/>
          </a:xfrm>
          <a:prstGeom prst="rect">
            <a:avLst/>
          </a:prstGeom>
        </p:spPr>
        <p:txBody>
          <a:bodyPr lIns="0" tIns="0" rIns="0" bIns="0" rtlCol="0" anchor="t">
            <a:spAutoFit/>
          </a:bodyPr>
          <a:lstStyle/>
          <a:p>
            <a:pPr>
              <a:lnSpc>
                <a:spcPts val="2520"/>
              </a:lnSpc>
            </a:pPr>
            <a:r>
              <a:rPr lang="en-US" sz="1800">
                <a:solidFill>
                  <a:srgbClr val="FF5757"/>
                </a:solidFill>
                <a:latin typeface="Benedict"/>
              </a:rPr>
              <a:t>Minulla on monta lasta ja välillä on vaikea löytää omaa aikaa </a:t>
            </a:r>
          </a:p>
          <a:p>
            <a:pPr algn="l">
              <a:lnSpc>
                <a:spcPts val="2520"/>
              </a:lnSpc>
            </a:pPr>
            <a:r>
              <a:rPr lang="en-US" sz="1800">
                <a:solidFill>
                  <a:srgbClr val="FF5757"/>
                </a:solidFill>
                <a:latin typeface="Benedict"/>
              </a:rPr>
              <a:t>&gt;&gt; Minä sovin minun kumppanin kanssa että hän välillä hoitaa lapsia jotta minä pääsen mentoritapaamisiin</a:t>
            </a:r>
          </a:p>
        </p:txBody>
      </p:sp>
      <p:sp>
        <p:nvSpPr>
          <p:cNvPr id="16" name="TextBox 16"/>
          <p:cNvSpPr txBox="1"/>
          <p:nvPr/>
        </p:nvSpPr>
        <p:spPr>
          <a:xfrm>
            <a:off x="12296388" y="2707486"/>
            <a:ext cx="5203775" cy="944880"/>
          </a:xfrm>
          <a:prstGeom prst="rect">
            <a:avLst/>
          </a:prstGeom>
        </p:spPr>
        <p:txBody>
          <a:bodyPr lIns="0" tIns="0" rIns="0" bIns="0" rtlCol="0" anchor="t">
            <a:spAutoFit/>
          </a:bodyPr>
          <a:lstStyle/>
          <a:p>
            <a:pPr>
              <a:lnSpc>
                <a:spcPts val="2520"/>
              </a:lnSpc>
            </a:pPr>
            <a:r>
              <a:rPr lang="en-US" sz="1800">
                <a:solidFill>
                  <a:srgbClr val="FF5757"/>
                </a:solidFill>
                <a:latin typeface="Benedict"/>
              </a:rPr>
              <a:t>Toivon, että mentorini on kärsivällinen jos en aina löydä heti oikeita sanoja</a:t>
            </a:r>
          </a:p>
          <a:p>
            <a:pPr>
              <a:lnSpc>
                <a:spcPts val="2520"/>
              </a:lnSpc>
            </a:pPr>
            <a:r>
              <a:rPr lang="en-US" sz="1800">
                <a:solidFill>
                  <a:srgbClr val="FF5757"/>
                </a:solidFill>
                <a:latin typeface="Benedict"/>
              </a:rPr>
              <a:t>Toivoisin että mentori tukee minua suomalaiseen työelämään liittyvissä asioissa</a:t>
            </a:r>
          </a:p>
          <a:p>
            <a:pPr algn="l">
              <a:lnSpc>
                <a:spcPts val="2520"/>
              </a:lnSpc>
            </a:pPr>
            <a:r>
              <a:rPr lang="en-US" sz="1800">
                <a:solidFill>
                  <a:srgbClr val="FF5757"/>
                </a:solidFill>
                <a:latin typeface="Benedict"/>
              </a:rPr>
              <a:t>Toivon että mentorini tsemppaa liikkumaan kun en meinaa jaksaa</a:t>
            </a:r>
          </a:p>
        </p:txBody>
      </p:sp>
      <p:sp>
        <p:nvSpPr>
          <p:cNvPr id="17" name="TextBox 17"/>
          <p:cNvSpPr txBox="1"/>
          <p:nvPr/>
        </p:nvSpPr>
        <p:spPr>
          <a:xfrm>
            <a:off x="12169388" y="4757266"/>
            <a:ext cx="5203775" cy="1262380"/>
          </a:xfrm>
          <a:prstGeom prst="rect">
            <a:avLst/>
          </a:prstGeom>
        </p:spPr>
        <p:txBody>
          <a:bodyPr lIns="0" tIns="0" rIns="0" bIns="0" rtlCol="0" anchor="t">
            <a:spAutoFit/>
          </a:bodyPr>
          <a:lstStyle/>
          <a:p>
            <a:pPr>
              <a:lnSpc>
                <a:spcPts val="2520"/>
              </a:lnSpc>
            </a:pPr>
            <a:r>
              <a:rPr lang="en-US" sz="1800">
                <a:solidFill>
                  <a:srgbClr val="FF5757"/>
                </a:solidFill>
                <a:latin typeface="Benedict"/>
              </a:rPr>
              <a:t>Olen ahkera ja periksiantamaton, joten en lannistu pienestä vaan yritän aina uudestaan.</a:t>
            </a:r>
          </a:p>
          <a:p>
            <a:pPr>
              <a:lnSpc>
                <a:spcPts val="2520"/>
              </a:lnSpc>
            </a:pPr>
            <a:endParaRPr lang="en-US" sz="1800">
              <a:solidFill>
                <a:srgbClr val="FF5757"/>
              </a:solidFill>
              <a:latin typeface="Benedict"/>
            </a:endParaRPr>
          </a:p>
          <a:p>
            <a:pPr algn="l">
              <a:lnSpc>
                <a:spcPts val="2520"/>
              </a:lnSpc>
            </a:pPr>
            <a:r>
              <a:rPr lang="en-US" sz="1800">
                <a:solidFill>
                  <a:srgbClr val="FF5757"/>
                </a:solidFill>
                <a:latin typeface="Benedict"/>
              </a:rPr>
              <a:t>Olen rohkea, joten uskallan hypätä uusiin seikkailuihin ja kokeilla erilaisia lajeja. </a:t>
            </a:r>
          </a:p>
        </p:txBody>
      </p:sp>
      <p:sp>
        <p:nvSpPr>
          <p:cNvPr id="18" name="TextBox 18"/>
          <p:cNvSpPr txBox="1"/>
          <p:nvPr/>
        </p:nvSpPr>
        <p:spPr>
          <a:xfrm>
            <a:off x="12296388" y="6674216"/>
            <a:ext cx="5203775" cy="309880"/>
          </a:xfrm>
          <a:prstGeom prst="rect">
            <a:avLst/>
          </a:prstGeom>
        </p:spPr>
        <p:txBody>
          <a:bodyPr lIns="0" tIns="0" rIns="0" bIns="0" rtlCol="0" anchor="t">
            <a:spAutoFit/>
          </a:bodyPr>
          <a:lstStyle/>
          <a:p>
            <a:pPr algn="l">
              <a:lnSpc>
                <a:spcPts val="2520"/>
              </a:lnSpc>
            </a:pPr>
            <a:r>
              <a:rPr lang="en-US" sz="1800">
                <a:solidFill>
                  <a:srgbClr val="FF5757"/>
                </a:solidFill>
                <a:latin typeface="Benedict"/>
              </a:rPr>
              <a:t>Minua jännittää hiukan, mutta hyvällä tavalla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542743" y="-7357449"/>
            <a:ext cx="11745257" cy="16615749"/>
          </a:xfrm>
          <a:prstGeom prst="rect">
            <a:avLst/>
          </a:prstGeom>
        </p:spPr>
      </p:pic>
      <p:sp>
        <p:nvSpPr>
          <p:cNvPr id="3" name="AutoShape 3"/>
          <p:cNvSpPr/>
          <p:nvPr/>
        </p:nvSpPr>
        <p:spPr>
          <a:xfrm>
            <a:off x="-292100" y="8866236"/>
            <a:ext cx="18986500" cy="1730371"/>
          </a:xfrm>
          <a:prstGeom prst="rect">
            <a:avLst/>
          </a:prstGeom>
          <a:solidFill>
            <a:srgbClr val="F57F20"/>
          </a:solidFill>
        </p:spPr>
      </p:sp>
      <p:pic>
        <p:nvPicPr>
          <p:cNvPr id="4" name="Picture 4"/>
          <p:cNvPicPr>
            <a:picLocks noChangeAspect="1"/>
          </p:cNvPicPr>
          <p:nvPr/>
        </p:nvPicPr>
        <p:blipFill>
          <a:blip r:embed="rId3"/>
          <a:srcRect/>
          <a:stretch>
            <a:fillRect/>
          </a:stretch>
        </p:blipFill>
        <p:spPr>
          <a:xfrm>
            <a:off x="16839009" y="8866236"/>
            <a:ext cx="1448991" cy="1448991"/>
          </a:xfrm>
          <a:prstGeom prst="rect">
            <a:avLst/>
          </a:prstGeom>
        </p:spPr>
      </p:pic>
      <p:sp>
        <p:nvSpPr>
          <p:cNvPr id="5" name="TextBox 5"/>
          <p:cNvSpPr txBox="1"/>
          <p:nvPr/>
        </p:nvSpPr>
        <p:spPr>
          <a:xfrm>
            <a:off x="1028700" y="942975"/>
            <a:ext cx="7013548" cy="769878"/>
          </a:xfrm>
          <a:prstGeom prst="rect">
            <a:avLst/>
          </a:prstGeom>
        </p:spPr>
        <p:txBody>
          <a:bodyPr lIns="0" tIns="0" rIns="0" bIns="0" rtlCol="0" anchor="t">
            <a:spAutoFit/>
          </a:bodyPr>
          <a:lstStyle/>
          <a:p>
            <a:pPr algn="l">
              <a:lnSpc>
                <a:spcPts val="6299"/>
              </a:lnSpc>
            </a:pPr>
            <a:r>
              <a:rPr lang="en-US" sz="4500">
                <a:solidFill>
                  <a:srgbClr val="F57F20"/>
                </a:solidFill>
                <a:latin typeface="Lato Bold"/>
              </a:rPr>
              <a:t>Matkani huipulle</a:t>
            </a:r>
          </a:p>
        </p:txBody>
      </p:sp>
      <p:sp>
        <p:nvSpPr>
          <p:cNvPr id="6" name="TextBox 6"/>
          <p:cNvSpPr txBox="1"/>
          <p:nvPr/>
        </p:nvSpPr>
        <p:spPr>
          <a:xfrm>
            <a:off x="1028700" y="2370958"/>
            <a:ext cx="5786743" cy="3815715"/>
          </a:xfrm>
          <a:prstGeom prst="rect">
            <a:avLst/>
          </a:prstGeom>
        </p:spPr>
        <p:txBody>
          <a:bodyPr lIns="0" tIns="0" rIns="0" bIns="0" rtlCol="0" anchor="t">
            <a:spAutoFit/>
          </a:bodyPr>
          <a:lstStyle/>
          <a:p>
            <a:pPr>
              <a:lnSpc>
                <a:spcPts val="3359"/>
              </a:lnSpc>
            </a:pPr>
            <a:r>
              <a:rPr lang="en-US" sz="2400">
                <a:solidFill>
                  <a:srgbClr val="000000"/>
                </a:solidFill>
                <a:latin typeface="Lato"/>
              </a:rPr>
              <a:t>Tavoitteiden toteuttaminen on kuin vuoren kiipeäminen: tie voi olla pitkä ja kivinen, mutta välitavoitteet auttavat jaksamaan. Huipulle ei tarvitse rynnätä yhdellä kertaa, vaan voit edetä välitavoite kerrallaan. </a:t>
            </a:r>
          </a:p>
          <a:p>
            <a:pPr>
              <a:lnSpc>
                <a:spcPts val="3359"/>
              </a:lnSpc>
            </a:pPr>
            <a:endParaRPr lang="en-US" sz="2400">
              <a:solidFill>
                <a:srgbClr val="000000"/>
              </a:solidFill>
              <a:latin typeface="Lato"/>
            </a:endParaRPr>
          </a:p>
          <a:p>
            <a:pPr>
              <a:lnSpc>
                <a:spcPts val="3359"/>
              </a:lnSpc>
            </a:pPr>
            <a:r>
              <a:rPr lang="en-US" sz="2400">
                <a:solidFill>
                  <a:srgbClr val="000000"/>
                </a:solidFill>
                <a:latin typeface="Lato"/>
              </a:rPr>
              <a:t>Pohdi mitkä ovat sinun välitavoitteitasi ja kirjoita ne alas matkan varrelle. Voit kirjoittaa päätavoitteesi vuoren huipulle.</a:t>
            </a:r>
          </a:p>
        </p:txBody>
      </p:sp>
      <p:sp>
        <p:nvSpPr>
          <p:cNvPr id="7" name="TextBox 7"/>
          <p:cNvSpPr txBox="1"/>
          <p:nvPr/>
        </p:nvSpPr>
        <p:spPr>
          <a:xfrm>
            <a:off x="12046793" y="797371"/>
            <a:ext cx="3097014" cy="1099185"/>
          </a:xfrm>
          <a:prstGeom prst="rect">
            <a:avLst/>
          </a:prstGeom>
        </p:spPr>
        <p:txBody>
          <a:bodyPr lIns="0" tIns="0" rIns="0" bIns="0" rtlCol="0" anchor="t">
            <a:spAutoFit/>
          </a:bodyPr>
          <a:lstStyle/>
          <a:p>
            <a:pPr algn="ctr">
              <a:lnSpc>
                <a:spcPts val="2940"/>
              </a:lnSpc>
            </a:pPr>
            <a:r>
              <a:rPr lang="en-US" sz="2100">
                <a:solidFill>
                  <a:srgbClr val="FF5757"/>
                </a:solidFill>
                <a:latin typeface="Benedict"/>
              </a:rPr>
              <a:t>Haluan saada uusia suomalaisia ystäviä ja tutustua suomeen paremmin</a:t>
            </a:r>
          </a:p>
          <a:p>
            <a:pPr algn="ctr">
              <a:lnSpc>
                <a:spcPts val="2940"/>
              </a:lnSpc>
            </a:pPr>
            <a:r>
              <a:rPr lang="en-US" sz="2100">
                <a:solidFill>
                  <a:srgbClr val="FF5757"/>
                </a:solidFill>
                <a:latin typeface="Benedict"/>
              </a:rPr>
              <a:t>+ oppia suomen kieltä</a:t>
            </a:r>
          </a:p>
        </p:txBody>
      </p:sp>
      <p:sp>
        <p:nvSpPr>
          <p:cNvPr id="8" name="TextBox 8"/>
          <p:cNvSpPr txBox="1"/>
          <p:nvPr/>
        </p:nvSpPr>
        <p:spPr>
          <a:xfrm>
            <a:off x="7036666" y="5565643"/>
            <a:ext cx="2011164" cy="168846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Menen suomen kielen kurssille</a:t>
            </a:r>
          </a:p>
          <a:p>
            <a:pPr algn="ctr">
              <a:lnSpc>
                <a:spcPts val="3359"/>
              </a:lnSpc>
            </a:pPr>
            <a:r>
              <a:rPr lang="en-US" sz="2400">
                <a:solidFill>
                  <a:srgbClr val="FF5757"/>
                </a:solidFill>
                <a:latin typeface="Benedict"/>
              </a:rPr>
              <a:t>ja puhun suomea mentorini kanssa</a:t>
            </a:r>
          </a:p>
        </p:txBody>
      </p:sp>
      <p:sp>
        <p:nvSpPr>
          <p:cNvPr id="9" name="TextBox 9"/>
          <p:cNvSpPr txBox="1"/>
          <p:nvPr/>
        </p:nvSpPr>
        <p:spPr>
          <a:xfrm>
            <a:off x="13266016" y="5778368"/>
            <a:ext cx="2011164" cy="12630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Ihmettelen ääneen ja kysyn mentorilta suomesta</a:t>
            </a:r>
          </a:p>
        </p:txBody>
      </p:sp>
      <p:sp>
        <p:nvSpPr>
          <p:cNvPr id="10" name="TextBox 10"/>
          <p:cNvSpPr txBox="1"/>
          <p:nvPr/>
        </p:nvSpPr>
        <p:spPr>
          <a:xfrm>
            <a:off x="8195568" y="4255003"/>
            <a:ext cx="2011164" cy="83756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Tutustun 1 uuteen suomalaiseen ihmiseen</a:t>
            </a:r>
          </a:p>
        </p:txBody>
      </p:sp>
      <p:sp>
        <p:nvSpPr>
          <p:cNvPr id="11" name="TextBox 11"/>
          <p:cNvSpPr txBox="1"/>
          <p:nvPr/>
        </p:nvSpPr>
        <p:spPr>
          <a:xfrm>
            <a:off x="13385750" y="4255003"/>
            <a:ext cx="2011164" cy="4121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Luen suomalaisen kirjan</a:t>
            </a:r>
          </a:p>
        </p:txBody>
      </p:sp>
      <p:sp>
        <p:nvSpPr>
          <p:cNvPr id="12" name="TextBox 12"/>
          <p:cNvSpPr txBox="1"/>
          <p:nvPr/>
        </p:nvSpPr>
        <p:spPr>
          <a:xfrm>
            <a:off x="9575750" y="2597653"/>
            <a:ext cx="2011164" cy="12630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 en tiedä vielä, mutta kirjoitan tähän myöhemmin)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7190" y="942975"/>
            <a:ext cx="7013548" cy="769878"/>
          </a:xfrm>
          <a:prstGeom prst="rect">
            <a:avLst/>
          </a:prstGeom>
        </p:spPr>
        <p:txBody>
          <a:bodyPr lIns="0" tIns="0" rIns="0" bIns="0" rtlCol="0" anchor="t">
            <a:spAutoFit/>
          </a:bodyPr>
          <a:lstStyle/>
          <a:p>
            <a:pPr algn="l">
              <a:lnSpc>
                <a:spcPts val="6299"/>
              </a:lnSpc>
            </a:pPr>
            <a:r>
              <a:rPr lang="en-US" sz="4500">
                <a:solidFill>
                  <a:srgbClr val="F57F20"/>
                </a:solidFill>
                <a:latin typeface="Lato Bold"/>
              </a:rPr>
              <a:t>SITOUTUMINEN</a:t>
            </a:r>
          </a:p>
        </p:txBody>
      </p:sp>
      <p:sp>
        <p:nvSpPr>
          <p:cNvPr id="3" name="AutoShape 3"/>
          <p:cNvSpPr/>
          <p:nvPr/>
        </p:nvSpPr>
        <p:spPr>
          <a:xfrm>
            <a:off x="-292100" y="8866236"/>
            <a:ext cx="18986500" cy="1730371"/>
          </a:xfrm>
          <a:prstGeom prst="rect">
            <a:avLst/>
          </a:prstGeom>
          <a:solidFill>
            <a:srgbClr val="F57F20"/>
          </a:solidFill>
        </p:spPr>
      </p:sp>
      <p:pic>
        <p:nvPicPr>
          <p:cNvPr id="4" name="Picture 4"/>
          <p:cNvPicPr>
            <a:picLocks noChangeAspect="1"/>
          </p:cNvPicPr>
          <p:nvPr/>
        </p:nvPicPr>
        <p:blipFill>
          <a:blip r:embed="rId2"/>
          <a:srcRect/>
          <a:stretch>
            <a:fillRect/>
          </a:stretch>
        </p:blipFill>
        <p:spPr>
          <a:xfrm>
            <a:off x="16839009" y="8838009"/>
            <a:ext cx="1448991" cy="1448991"/>
          </a:xfrm>
          <a:prstGeom prst="rect">
            <a:avLst/>
          </a:prstGeom>
        </p:spPr>
      </p:pic>
      <p:sp>
        <p:nvSpPr>
          <p:cNvPr id="5" name="TextBox 5"/>
          <p:cNvSpPr txBox="1"/>
          <p:nvPr/>
        </p:nvSpPr>
        <p:spPr>
          <a:xfrm>
            <a:off x="960300" y="2360930"/>
            <a:ext cx="16299000" cy="5517515"/>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Lato"/>
              </a:rPr>
              <a:t>Aktori sitoutuu tapaamisiin mentorinsa  kanssa. Lisäksi hän sitoutuu omaan oppimisprosessiinsa, joka edellyttää häneltä asioiden pohtimista ja työstämistä myös tapaamisten välillä.</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Aktorilla on päävastuu mentoroinnin tavoitteiden asettamisessa ja käsiteltävien aiheiden valinnassa. On hyvä käytäntö, että aktori ilmoittaa tapaamisen teeman mentorille etukäteen, jotta mentori voi valmistautua tapaamiseen.</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 On tärkeää sopia yhteisistä pelisäännöistä ja myös siitä, miten aikataulu tai muiden haasteiden sattuessa toimitaan.</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Mentori sitoutuu yhtä lailla yhdessä sovittuihin tapaamisiin ja yhteisesti sovittuihin pelisääntöihin. Mentorit toimivat roolissaan tyypillisesti palkkatyön ohella ja ilman korvausta, joten aktorin on tärkeä muistaa kohtuullisuus suhteessa mentorin ajankäyttöön. Sen vuoksi on tärkeä sopia yhteydenpidosta ja sen rajoista prosessin aikana. </a:t>
            </a:r>
          </a:p>
          <a:p>
            <a:pPr>
              <a:lnSpc>
                <a:spcPts val="3359"/>
              </a:lnSpc>
            </a:pPr>
            <a:endParaRPr lang="en-US" sz="2400">
              <a:solidFill>
                <a:srgbClr val="000000"/>
              </a:solidFill>
              <a:latin typeface="Lato"/>
            </a:endParaRPr>
          </a:p>
          <a:p>
            <a:pPr marL="518160" lvl="1" indent="-259080">
              <a:lnSpc>
                <a:spcPts val="3359"/>
              </a:lnSpc>
              <a:buFont typeface="Arial"/>
              <a:buChar char="•"/>
            </a:pPr>
            <a:r>
              <a:rPr lang="en-US" sz="2400">
                <a:solidFill>
                  <a:srgbClr val="000000"/>
                </a:solidFill>
                <a:latin typeface="Lato"/>
              </a:rPr>
              <a:t>Mentorin on roolistaan käsin hyvä pohtia sitä, miten aktorin valitsemaa teemaa käsitellään ja miten työskennellään.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691568" y="-14972"/>
            <a:ext cx="15644457" cy="11068453"/>
          </a:xfrm>
          <a:prstGeom prst="rect">
            <a:avLst/>
          </a:prstGeom>
        </p:spPr>
      </p:pic>
      <p:sp>
        <p:nvSpPr>
          <p:cNvPr id="3" name="AutoShape 3"/>
          <p:cNvSpPr/>
          <p:nvPr/>
        </p:nvSpPr>
        <p:spPr>
          <a:xfrm>
            <a:off x="-292100" y="8866236"/>
            <a:ext cx="18986500" cy="1730371"/>
          </a:xfrm>
          <a:prstGeom prst="rect">
            <a:avLst/>
          </a:prstGeom>
          <a:solidFill>
            <a:srgbClr val="F57F20"/>
          </a:solidFill>
        </p:spPr>
      </p:sp>
      <p:pic>
        <p:nvPicPr>
          <p:cNvPr id="4" name="Picture 4"/>
          <p:cNvPicPr>
            <a:picLocks noChangeAspect="1"/>
          </p:cNvPicPr>
          <p:nvPr/>
        </p:nvPicPr>
        <p:blipFill>
          <a:blip r:embed="rId3"/>
          <a:srcRect/>
          <a:stretch>
            <a:fillRect/>
          </a:stretch>
        </p:blipFill>
        <p:spPr>
          <a:xfrm>
            <a:off x="16839009" y="8838009"/>
            <a:ext cx="1448991" cy="1448991"/>
          </a:xfrm>
          <a:prstGeom prst="rect">
            <a:avLst/>
          </a:prstGeom>
        </p:spPr>
      </p:pic>
      <p:sp>
        <p:nvSpPr>
          <p:cNvPr id="5" name="TextBox 5"/>
          <p:cNvSpPr txBox="1"/>
          <p:nvPr/>
        </p:nvSpPr>
        <p:spPr>
          <a:xfrm>
            <a:off x="3671075" y="4412450"/>
            <a:ext cx="4014195" cy="712470"/>
          </a:xfrm>
          <a:prstGeom prst="rect">
            <a:avLst/>
          </a:prstGeom>
        </p:spPr>
        <p:txBody>
          <a:bodyPr lIns="0" tIns="0" rIns="0" bIns="0" rtlCol="0" anchor="t">
            <a:spAutoFit/>
          </a:bodyPr>
          <a:lstStyle/>
          <a:p>
            <a:pPr algn="ctr">
              <a:lnSpc>
                <a:spcPts val="5880"/>
              </a:lnSpc>
            </a:pPr>
            <a:r>
              <a:rPr lang="en-US" sz="4200">
                <a:solidFill>
                  <a:srgbClr val="000000"/>
                </a:solidFill>
                <a:latin typeface="Benedict"/>
              </a:rPr>
              <a:t>Ilmajooga</a:t>
            </a:r>
          </a:p>
        </p:txBody>
      </p:sp>
      <p:sp>
        <p:nvSpPr>
          <p:cNvPr id="6" name="TextBox 6"/>
          <p:cNvSpPr txBox="1"/>
          <p:nvPr/>
        </p:nvSpPr>
        <p:spPr>
          <a:xfrm>
            <a:off x="3671075" y="5235236"/>
            <a:ext cx="4014195" cy="712470"/>
          </a:xfrm>
          <a:prstGeom prst="rect">
            <a:avLst/>
          </a:prstGeom>
        </p:spPr>
        <p:txBody>
          <a:bodyPr lIns="0" tIns="0" rIns="0" bIns="0" rtlCol="0" anchor="t">
            <a:spAutoFit/>
          </a:bodyPr>
          <a:lstStyle/>
          <a:p>
            <a:pPr algn="ctr">
              <a:lnSpc>
                <a:spcPts val="5880"/>
              </a:lnSpc>
            </a:pPr>
            <a:r>
              <a:rPr lang="en-US" sz="4200">
                <a:solidFill>
                  <a:srgbClr val="000000"/>
                </a:solidFill>
                <a:latin typeface="Benedict"/>
              </a:rPr>
              <a:t>Uiminen (en osaa uida)</a:t>
            </a:r>
          </a:p>
        </p:txBody>
      </p:sp>
      <p:sp>
        <p:nvSpPr>
          <p:cNvPr id="7" name="TextBox 7"/>
          <p:cNvSpPr txBox="1"/>
          <p:nvPr/>
        </p:nvSpPr>
        <p:spPr>
          <a:xfrm>
            <a:off x="3671075" y="6233282"/>
            <a:ext cx="4014195" cy="712470"/>
          </a:xfrm>
          <a:prstGeom prst="rect">
            <a:avLst/>
          </a:prstGeom>
        </p:spPr>
        <p:txBody>
          <a:bodyPr lIns="0" tIns="0" rIns="0" bIns="0" rtlCol="0" anchor="t">
            <a:spAutoFit/>
          </a:bodyPr>
          <a:lstStyle/>
          <a:p>
            <a:pPr algn="ctr">
              <a:lnSpc>
                <a:spcPts val="5880"/>
              </a:lnSpc>
            </a:pPr>
            <a:r>
              <a:rPr lang="en-US" sz="4200">
                <a:solidFill>
                  <a:srgbClr val="000000"/>
                </a:solidFill>
                <a:latin typeface="Benedict"/>
              </a:rPr>
              <a:t>Luisteleminen</a:t>
            </a:r>
          </a:p>
        </p:txBody>
      </p:sp>
      <p:sp>
        <p:nvSpPr>
          <p:cNvPr id="8" name="TextBox 8"/>
          <p:cNvSpPr txBox="1"/>
          <p:nvPr/>
        </p:nvSpPr>
        <p:spPr>
          <a:xfrm>
            <a:off x="12211559" y="6117425"/>
            <a:ext cx="1369796" cy="828327"/>
          </a:xfrm>
          <a:prstGeom prst="rect">
            <a:avLst/>
          </a:prstGeom>
        </p:spPr>
        <p:txBody>
          <a:bodyPr lIns="0" tIns="0" rIns="0" bIns="0" rtlCol="0" anchor="t">
            <a:spAutoFit/>
          </a:bodyPr>
          <a:lstStyle/>
          <a:p>
            <a:pPr algn="ctr">
              <a:lnSpc>
                <a:spcPts val="2215"/>
              </a:lnSpc>
            </a:pPr>
            <a:r>
              <a:rPr lang="en-US" sz="1582">
                <a:solidFill>
                  <a:srgbClr val="000000"/>
                </a:solidFill>
                <a:latin typeface="Benedict"/>
              </a:rPr>
              <a:t>12.12. 2020</a:t>
            </a:r>
          </a:p>
          <a:p>
            <a:pPr algn="ctr">
              <a:lnSpc>
                <a:spcPts val="2215"/>
              </a:lnSpc>
            </a:pPr>
            <a:r>
              <a:rPr lang="en-US" sz="1582">
                <a:solidFill>
                  <a:srgbClr val="000000"/>
                </a:solidFill>
                <a:latin typeface="Benedict"/>
              </a:rPr>
              <a:t>klo. 18:00</a:t>
            </a:r>
          </a:p>
          <a:p>
            <a:pPr algn="ctr">
              <a:lnSpc>
                <a:spcPts val="2215"/>
              </a:lnSpc>
            </a:pPr>
            <a:r>
              <a:rPr lang="en-US" sz="1582">
                <a:solidFill>
                  <a:srgbClr val="000000"/>
                </a:solidFill>
                <a:latin typeface="Benedict"/>
              </a:rPr>
              <a:t>Helsingin rautatientori</a:t>
            </a:r>
          </a:p>
        </p:txBody>
      </p:sp>
      <p:sp>
        <p:nvSpPr>
          <p:cNvPr id="9" name="TextBox 9"/>
          <p:cNvSpPr txBox="1"/>
          <p:nvPr/>
        </p:nvSpPr>
        <p:spPr>
          <a:xfrm>
            <a:off x="8115300" y="4378334"/>
            <a:ext cx="1369796" cy="828327"/>
          </a:xfrm>
          <a:prstGeom prst="rect">
            <a:avLst/>
          </a:prstGeom>
        </p:spPr>
        <p:txBody>
          <a:bodyPr lIns="0" tIns="0" rIns="0" bIns="0" rtlCol="0" anchor="t">
            <a:spAutoFit/>
          </a:bodyPr>
          <a:lstStyle/>
          <a:p>
            <a:pPr algn="ctr">
              <a:lnSpc>
                <a:spcPts val="2215"/>
              </a:lnSpc>
            </a:pPr>
            <a:r>
              <a:rPr lang="en-US" sz="1582">
                <a:solidFill>
                  <a:srgbClr val="000000"/>
                </a:solidFill>
                <a:latin typeface="Benedict"/>
              </a:rPr>
              <a:t>29.9. 2020</a:t>
            </a:r>
          </a:p>
          <a:p>
            <a:pPr algn="ctr">
              <a:lnSpc>
                <a:spcPts val="2215"/>
              </a:lnSpc>
            </a:pPr>
            <a:r>
              <a:rPr lang="en-US" sz="1582">
                <a:solidFill>
                  <a:srgbClr val="000000"/>
                </a:solidFill>
                <a:latin typeface="Benedict"/>
              </a:rPr>
              <a:t>klo. 19:00</a:t>
            </a:r>
          </a:p>
          <a:p>
            <a:pPr algn="ctr">
              <a:lnSpc>
                <a:spcPts val="2215"/>
              </a:lnSpc>
            </a:pPr>
            <a:r>
              <a:rPr lang="en-US" sz="1582">
                <a:solidFill>
                  <a:srgbClr val="000000"/>
                </a:solidFill>
                <a:latin typeface="Benedict"/>
              </a:rPr>
              <a:t>Allas Seapool</a:t>
            </a:r>
          </a:p>
        </p:txBody>
      </p:sp>
      <p:sp>
        <p:nvSpPr>
          <p:cNvPr id="10" name="TextBox 10"/>
          <p:cNvSpPr txBox="1"/>
          <p:nvPr/>
        </p:nvSpPr>
        <p:spPr>
          <a:xfrm>
            <a:off x="10982247" y="5282861"/>
            <a:ext cx="1229312" cy="746306"/>
          </a:xfrm>
          <a:prstGeom prst="rect">
            <a:avLst/>
          </a:prstGeom>
        </p:spPr>
        <p:txBody>
          <a:bodyPr lIns="0" tIns="0" rIns="0" bIns="0" rtlCol="0" anchor="t">
            <a:spAutoFit/>
          </a:bodyPr>
          <a:lstStyle/>
          <a:p>
            <a:pPr algn="ctr">
              <a:lnSpc>
                <a:spcPts val="1988"/>
              </a:lnSpc>
            </a:pPr>
            <a:r>
              <a:rPr lang="en-US" sz="1420">
                <a:solidFill>
                  <a:srgbClr val="000000"/>
                </a:solidFill>
                <a:latin typeface="Benedict"/>
              </a:rPr>
              <a:t>5.11. 2020</a:t>
            </a:r>
          </a:p>
          <a:p>
            <a:pPr algn="ctr">
              <a:lnSpc>
                <a:spcPts val="1988"/>
              </a:lnSpc>
            </a:pPr>
            <a:r>
              <a:rPr lang="en-US" sz="1420">
                <a:solidFill>
                  <a:srgbClr val="000000"/>
                </a:solidFill>
                <a:latin typeface="Benedict"/>
              </a:rPr>
              <a:t>17:30</a:t>
            </a:r>
          </a:p>
          <a:p>
            <a:pPr algn="ctr">
              <a:lnSpc>
                <a:spcPts val="1988"/>
              </a:lnSpc>
            </a:pPr>
            <a:r>
              <a:rPr lang="en-US" sz="1420">
                <a:solidFill>
                  <a:srgbClr val="000000"/>
                </a:solidFill>
                <a:latin typeface="Benedict"/>
              </a:rPr>
              <a:t>Itäkeskuksen uimahalli</a:t>
            </a:r>
          </a:p>
        </p:txBody>
      </p:sp>
      <p:sp>
        <p:nvSpPr>
          <p:cNvPr id="11" name="TextBox 11"/>
          <p:cNvSpPr txBox="1"/>
          <p:nvPr/>
        </p:nvSpPr>
        <p:spPr>
          <a:xfrm>
            <a:off x="3158981" y="2216264"/>
            <a:ext cx="9052578" cy="597414"/>
          </a:xfrm>
          <a:prstGeom prst="rect">
            <a:avLst/>
          </a:prstGeom>
        </p:spPr>
        <p:txBody>
          <a:bodyPr lIns="0" tIns="0" rIns="0" bIns="0" rtlCol="0" anchor="t">
            <a:spAutoFit/>
          </a:bodyPr>
          <a:lstStyle/>
          <a:p>
            <a:pPr algn="ctr">
              <a:lnSpc>
                <a:spcPts val="4992"/>
              </a:lnSpc>
            </a:pPr>
            <a:r>
              <a:rPr lang="en-US" sz="3566">
                <a:solidFill>
                  <a:srgbClr val="000000"/>
                </a:solidFill>
                <a:latin typeface="Benedict"/>
              </a:rPr>
              <a:t>Haluan löytää liikuntalajin josta tykkään ja jota haluan jatkaa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104843" y="0"/>
            <a:ext cx="8108743" cy="11471254"/>
          </a:xfrm>
          <a:prstGeom prst="rect">
            <a:avLst/>
          </a:prstGeom>
        </p:spPr>
      </p:pic>
      <p:sp>
        <p:nvSpPr>
          <p:cNvPr id="3" name="AutoShape 3"/>
          <p:cNvSpPr/>
          <p:nvPr/>
        </p:nvSpPr>
        <p:spPr>
          <a:xfrm>
            <a:off x="-292100" y="8866236"/>
            <a:ext cx="18986500" cy="1730371"/>
          </a:xfrm>
          <a:prstGeom prst="rect">
            <a:avLst/>
          </a:prstGeom>
          <a:solidFill>
            <a:srgbClr val="F57F20"/>
          </a:solidFill>
        </p:spPr>
      </p:sp>
      <p:pic>
        <p:nvPicPr>
          <p:cNvPr id="4" name="Picture 4"/>
          <p:cNvPicPr>
            <a:picLocks noChangeAspect="1"/>
          </p:cNvPicPr>
          <p:nvPr/>
        </p:nvPicPr>
        <p:blipFill>
          <a:blip r:embed="rId3"/>
          <a:srcRect/>
          <a:stretch>
            <a:fillRect/>
          </a:stretch>
        </p:blipFill>
        <p:spPr>
          <a:xfrm>
            <a:off x="16839009" y="8838009"/>
            <a:ext cx="1448991" cy="1448991"/>
          </a:xfrm>
          <a:prstGeom prst="rect">
            <a:avLst/>
          </a:prstGeom>
        </p:spPr>
      </p:pic>
      <p:sp>
        <p:nvSpPr>
          <p:cNvPr id="5" name="TextBox 5"/>
          <p:cNvSpPr txBox="1"/>
          <p:nvPr/>
        </p:nvSpPr>
        <p:spPr>
          <a:xfrm>
            <a:off x="735670" y="693683"/>
            <a:ext cx="6918298" cy="1568330"/>
          </a:xfrm>
          <a:prstGeom prst="rect">
            <a:avLst/>
          </a:prstGeom>
        </p:spPr>
        <p:txBody>
          <a:bodyPr lIns="0" tIns="0" rIns="0" bIns="0" rtlCol="0" anchor="t">
            <a:spAutoFit/>
          </a:bodyPr>
          <a:lstStyle/>
          <a:p>
            <a:pPr algn="l">
              <a:lnSpc>
                <a:spcPts val="6299"/>
              </a:lnSpc>
            </a:pPr>
            <a:r>
              <a:rPr lang="en-US" sz="4500">
                <a:solidFill>
                  <a:srgbClr val="F57F20"/>
                </a:solidFill>
                <a:latin typeface="Lato Bold"/>
              </a:rPr>
              <a:t>MENTORITAPAAMISEN LOPUKSI</a:t>
            </a:r>
          </a:p>
        </p:txBody>
      </p:sp>
      <p:sp>
        <p:nvSpPr>
          <p:cNvPr id="6" name="TextBox 6"/>
          <p:cNvSpPr txBox="1"/>
          <p:nvPr/>
        </p:nvSpPr>
        <p:spPr>
          <a:xfrm>
            <a:off x="735670" y="2712508"/>
            <a:ext cx="6574036" cy="2940685"/>
          </a:xfrm>
          <a:prstGeom prst="rect">
            <a:avLst/>
          </a:prstGeom>
        </p:spPr>
        <p:txBody>
          <a:bodyPr lIns="0" tIns="0" rIns="0" bIns="0" rtlCol="0" anchor="t">
            <a:spAutoFit/>
          </a:bodyPr>
          <a:lstStyle/>
          <a:p>
            <a:pPr>
              <a:lnSpc>
                <a:spcPts val="2940"/>
              </a:lnSpc>
            </a:pPr>
            <a:r>
              <a:rPr lang="en-US" sz="2100">
                <a:solidFill>
                  <a:srgbClr val="000000"/>
                </a:solidFill>
                <a:latin typeface="Lato"/>
              </a:rPr>
              <a:t>Täytä mentoritapaamisesta aina ja heti  raportti : https://www.surveygizmo.eu/s3/90266957/Mentor-on-the-Move-Mentoritapaamiset</a:t>
            </a:r>
          </a:p>
          <a:p>
            <a:pPr>
              <a:lnSpc>
                <a:spcPts val="2940"/>
              </a:lnSpc>
            </a:pPr>
            <a:endParaRPr lang="en-US" sz="2100">
              <a:solidFill>
                <a:srgbClr val="000000"/>
              </a:solidFill>
              <a:latin typeface="Lato"/>
            </a:endParaRPr>
          </a:p>
          <a:p>
            <a:pPr>
              <a:lnSpc>
                <a:spcPts val="2940"/>
              </a:lnSpc>
            </a:pPr>
            <a:r>
              <a:rPr lang="en-US" sz="2100">
                <a:solidFill>
                  <a:srgbClr val="000000"/>
                </a:solidFill>
                <a:latin typeface="Lato"/>
              </a:rPr>
              <a:t>Ota kuitti talteen ja täytä </a:t>
            </a:r>
            <a:r>
              <a:rPr lang="en-US" sz="2100">
                <a:solidFill>
                  <a:srgbClr val="F57F20"/>
                </a:solidFill>
                <a:latin typeface="Lato Bold"/>
              </a:rPr>
              <a:t>kuluhyvityslomake</a:t>
            </a:r>
          </a:p>
          <a:p>
            <a:pPr>
              <a:lnSpc>
                <a:spcPts val="2940"/>
              </a:lnSpc>
            </a:pPr>
            <a:endParaRPr lang="en-US" sz="2100">
              <a:solidFill>
                <a:srgbClr val="F57F20"/>
              </a:solidFill>
              <a:latin typeface="Lato Bold"/>
            </a:endParaRPr>
          </a:p>
          <a:p>
            <a:pPr>
              <a:lnSpc>
                <a:spcPts val="2940"/>
              </a:lnSpc>
            </a:pPr>
            <a:r>
              <a:rPr lang="en-US" sz="2100">
                <a:solidFill>
                  <a:srgbClr val="F57F20"/>
                </a:solidFill>
                <a:latin typeface="Lato Bold"/>
              </a:rPr>
              <a:t>Toimita lomake ja alkuperäinen kuitti Tiialle.</a:t>
            </a:r>
          </a:p>
          <a:p>
            <a:pPr>
              <a:lnSpc>
                <a:spcPts val="2940"/>
              </a:lnSpc>
            </a:pPr>
            <a:endParaRPr lang="en-US" sz="2100">
              <a:solidFill>
                <a:srgbClr val="F57F20"/>
              </a:solidFill>
              <a:latin typeface="Lato Bold"/>
            </a:endParaRPr>
          </a:p>
        </p:txBody>
      </p:sp>
      <p:pic>
        <p:nvPicPr>
          <p:cNvPr id="7" name="Picture 7"/>
          <p:cNvPicPr>
            <a:picLocks noChangeAspect="1"/>
          </p:cNvPicPr>
          <p:nvPr/>
        </p:nvPicPr>
        <p:blipFill>
          <a:blip r:embed="rId4"/>
          <a:srcRect/>
          <a:stretch>
            <a:fillRect/>
          </a:stretch>
        </p:blipFill>
        <p:spPr>
          <a:xfrm>
            <a:off x="12900780" y="2595880"/>
            <a:ext cx="2243016" cy="3221567"/>
          </a:xfrm>
          <a:prstGeom prst="rect">
            <a:avLst/>
          </a:prstGeom>
        </p:spPr>
      </p:pic>
      <p:sp>
        <p:nvSpPr>
          <p:cNvPr id="8" name="TextBox 8"/>
          <p:cNvSpPr txBox="1"/>
          <p:nvPr/>
        </p:nvSpPr>
        <p:spPr>
          <a:xfrm>
            <a:off x="-1016595" y="6183805"/>
            <a:ext cx="8670564" cy="296612"/>
          </a:xfrm>
          <a:prstGeom prst="rect">
            <a:avLst/>
          </a:prstGeom>
        </p:spPr>
        <p:txBody>
          <a:bodyPr lIns="0" tIns="0" rIns="0" bIns="0" rtlCol="0" anchor="t">
            <a:spAutoFit/>
          </a:bodyPr>
          <a:lstStyle/>
          <a:p>
            <a:pPr>
              <a:lnSpc>
                <a:spcPts val="2251"/>
              </a:lnSpc>
            </a:pPr>
            <a:endParaRPr/>
          </a:p>
        </p:txBody>
      </p:sp>
      <p:sp>
        <p:nvSpPr>
          <p:cNvPr id="9" name="TextBox 9"/>
          <p:cNvSpPr txBox="1"/>
          <p:nvPr/>
        </p:nvSpPr>
        <p:spPr>
          <a:xfrm>
            <a:off x="9461798" y="2428028"/>
            <a:ext cx="609402" cy="4121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Amina </a:t>
            </a:r>
          </a:p>
        </p:txBody>
      </p:sp>
      <p:sp>
        <p:nvSpPr>
          <p:cNvPr id="10" name="TextBox 10"/>
          <p:cNvSpPr txBox="1"/>
          <p:nvPr/>
        </p:nvSpPr>
        <p:spPr>
          <a:xfrm>
            <a:off x="9551194" y="2792518"/>
            <a:ext cx="520005" cy="4121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Aktori</a:t>
            </a:r>
          </a:p>
        </p:txBody>
      </p:sp>
      <p:sp>
        <p:nvSpPr>
          <p:cNvPr id="11" name="TextBox 11"/>
          <p:cNvSpPr txBox="1"/>
          <p:nvPr/>
        </p:nvSpPr>
        <p:spPr>
          <a:xfrm>
            <a:off x="10240720" y="3128433"/>
            <a:ext cx="1672034" cy="362585"/>
          </a:xfrm>
          <a:prstGeom prst="rect">
            <a:avLst/>
          </a:prstGeom>
        </p:spPr>
        <p:txBody>
          <a:bodyPr lIns="0" tIns="0" rIns="0" bIns="0" rtlCol="0" anchor="t">
            <a:spAutoFit/>
          </a:bodyPr>
          <a:lstStyle/>
          <a:p>
            <a:pPr algn="ctr">
              <a:lnSpc>
                <a:spcPts val="2940"/>
              </a:lnSpc>
            </a:pPr>
            <a:r>
              <a:rPr lang="en-US" sz="2100">
                <a:solidFill>
                  <a:srgbClr val="FF5757"/>
                </a:solidFill>
                <a:latin typeface="Benedict"/>
              </a:rPr>
              <a:t>44 123 4567 </a:t>
            </a:r>
          </a:p>
        </p:txBody>
      </p:sp>
      <p:sp>
        <p:nvSpPr>
          <p:cNvPr id="12" name="TextBox 12"/>
          <p:cNvSpPr txBox="1"/>
          <p:nvPr/>
        </p:nvSpPr>
        <p:spPr>
          <a:xfrm>
            <a:off x="9740112" y="3452918"/>
            <a:ext cx="1891209" cy="309880"/>
          </a:xfrm>
          <a:prstGeom prst="rect">
            <a:avLst/>
          </a:prstGeom>
        </p:spPr>
        <p:txBody>
          <a:bodyPr lIns="0" tIns="0" rIns="0" bIns="0" rtlCol="0" anchor="t">
            <a:spAutoFit/>
          </a:bodyPr>
          <a:lstStyle/>
          <a:p>
            <a:pPr algn="ctr">
              <a:lnSpc>
                <a:spcPts val="2520"/>
              </a:lnSpc>
            </a:pPr>
            <a:r>
              <a:rPr lang="en-US" sz="1800">
                <a:solidFill>
                  <a:srgbClr val="FF5757"/>
                </a:solidFill>
                <a:latin typeface="Benedict"/>
              </a:rPr>
              <a:t>FI38 2233445566</a:t>
            </a:r>
          </a:p>
        </p:txBody>
      </p:sp>
      <p:sp>
        <p:nvSpPr>
          <p:cNvPr id="13" name="TextBox 13"/>
          <p:cNvSpPr txBox="1"/>
          <p:nvPr/>
        </p:nvSpPr>
        <p:spPr>
          <a:xfrm>
            <a:off x="9740112" y="3976793"/>
            <a:ext cx="849809" cy="4121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Ilmajooga </a:t>
            </a:r>
          </a:p>
        </p:txBody>
      </p:sp>
      <p:sp>
        <p:nvSpPr>
          <p:cNvPr id="14" name="TextBox 14"/>
          <p:cNvSpPr txBox="1"/>
          <p:nvPr/>
        </p:nvSpPr>
        <p:spPr>
          <a:xfrm>
            <a:off x="9639157" y="4341284"/>
            <a:ext cx="525859" cy="4121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19.9 </a:t>
            </a:r>
          </a:p>
        </p:txBody>
      </p:sp>
      <p:sp>
        <p:nvSpPr>
          <p:cNvPr id="15" name="TextBox 15"/>
          <p:cNvSpPr txBox="1"/>
          <p:nvPr/>
        </p:nvSpPr>
        <p:spPr>
          <a:xfrm>
            <a:off x="10339691" y="4341284"/>
            <a:ext cx="221655" cy="4121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0 </a:t>
            </a:r>
          </a:p>
        </p:txBody>
      </p:sp>
      <p:sp>
        <p:nvSpPr>
          <p:cNvPr id="16" name="TextBox 16"/>
          <p:cNvSpPr txBox="1"/>
          <p:nvPr/>
        </p:nvSpPr>
        <p:spPr>
          <a:xfrm>
            <a:off x="9304839" y="4632325"/>
            <a:ext cx="435273" cy="412115"/>
          </a:xfrm>
          <a:prstGeom prst="rect">
            <a:avLst/>
          </a:prstGeom>
        </p:spPr>
        <p:txBody>
          <a:bodyPr lIns="0" tIns="0" rIns="0" bIns="0" rtlCol="0" anchor="t">
            <a:spAutoFit/>
          </a:bodyPr>
          <a:lstStyle/>
          <a:p>
            <a:pPr algn="ctr">
              <a:lnSpc>
                <a:spcPts val="3359"/>
              </a:lnSpc>
            </a:pPr>
            <a:r>
              <a:rPr lang="en-US" sz="2400">
                <a:solidFill>
                  <a:srgbClr val="FF5757"/>
                </a:solidFill>
                <a:latin typeface="Benedict"/>
              </a:rPr>
              <a:t>20 </a:t>
            </a:r>
          </a:p>
        </p:txBody>
      </p:sp>
      <p:sp>
        <p:nvSpPr>
          <p:cNvPr id="17" name="TextBox 17"/>
          <p:cNvSpPr txBox="1"/>
          <p:nvPr/>
        </p:nvSpPr>
        <p:spPr>
          <a:xfrm>
            <a:off x="9706173" y="4844415"/>
            <a:ext cx="365026" cy="541020"/>
          </a:xfrm>
          <a:prstGeom prst="rect">
            <a:avLst/>
          </a:prstGeom>
        </p:spPr>
        <p:txBody>
          <a:bodyPr lIns="0" tIns="0" rIns="0" bIns="0" rtlCol="0" anchor="t">
            <a:spAutoFit/>
          </a:bodyPr>
          <a:lstStyle/>
          <a:p>
            <a:pPr algn="ctr">
              <a:lnSpc>
                <a:spcPts val="4480"/>
              </a:lnSpc>
            </a:pPr>
            <a:r>
              <a:rPr lang="en-US" sz="3200">
                <a:solidFill>
                  <a:srgbClr val="4142A1"/>
                </a:solidFill>
                <a:latin typeface="Advetime"/>
              </a:rPr>
              <a:t>20 </a:t>
            </a:r>
          </a:p>
        </p:txBody>
      </p:sp>
      <p:sp>
        <p:nvSpPr>
          <p:cNvPr id="18" name="TextBox 18"/>
          <p:cNvSpPr txBox="1"/>
          <p:nvPr/>
        </p:nvSpPr>
        <p:spPr>
          <a:xfrm>
            <a:off x="8653468" y="5811695"/>
            <a:ext cx="1797050" cy="362585"/>
          </a:xfrm>
          <a:prstGeom prst="rect">
            <a:avLst/>
          </a:prstGeom>
        </p:spPr>
        <p:txBody>
          <a:bodyPr lIns="0" tIns="0" rIns="0" bIns="0" rtlCol="0" anchor="t">
            <a:spAutoFit/>
          </a:bodyPr>
          <a:lstStyle/>
          <a:p>
            <a:pPr algn="ctr">
              <a:lnSpc>
                <a:spcPts val="2940"/>
              </a:lnSpc>
            </a:pPr>
            <a:r>
              <a:rPr lang="en-US" sz="2100">
                <a:solidFill>
                  <a:srgbClr val="FF5757"/>
                </a:solidFill>
                <a:latin typeface="Benedict"/>
              </a:rPr>
              <a:t>Helsinki 20.9.2020</a:t>
            </a:r>
          </a:p>
        </p:txBody>
      </p:sp>
      <p:sp>
        <p:nvSpPr>
          <p:cNvPr id="19" name="TextBox 19"/>
          <p:cNvSpPr txBox="1"/>
          <p:nvPr/>
        </p:nvSpPr>
        <p:spPr>
          <a:xfrm>
            <a:off x="11631321" y="6802120"/>
            <a:ext cx="3573851" cy="663429"/>
          </a:xfrm>
          <a:prstGeom prst="rect">
            <a:avLst/>
          </a:prstGeom>
        </p:spPr>
        <p:txBody>
          <a:bodyPr lIns="0" tIns="0" rIns="0" bIns="0" rtlCol="0" anchor="t">
            <a:spAutoFit/>
          </a:bodyPr>
          <a:lstStyle/>
          <a:p>
            <a:pPr algn="ctr">
              <a:lnSpc>
                <a:spcPts val="5436"/>
              </a:lnSpc>
            </a:pPr>
            <a:r>
              <a:rPr lang="en-US" sz="3883">
                <a:solidFill>
                  <a:srgbClr val="4142A1"/>
                </a:solidFill>
                <a:latin typeface="Advetime"/>
              </a:rPr>
              <a:t>Tiia Fehrmann</a:t>
            </a:r>
          </a:p>
        </p:txBody>
      </p:sp>
      <p:sp>
        <p:nvSpPr>
          <p:cNvPr id="20" name="TextBox 20"/>
          <p:cNvSpPr txBox="1"/>
          <p:nvPr/>
        </p:nvSpPr>
        <p:spPr>
          <a:xfrm>
            <a:off x="8900468" y="7922895"/>
            <a:ext cx="1550051" cy="362585"/>
          </a:xfrm>
          <a:prstGeom prst="rect">
            <a:avLst/>
          </a:prstGeom>
        </p:spPr>
        <p:txBody>
          <a:bodyPr lIns="0" tIns="0" rIns="0" bIns="0" rtlCol="0" anchor="t">
            <a:spAutoFit/>
          </a:bodyPr>
          <a:lstStyle/>
          <a:p>
            <a:pPr algn="ctr">
              <a:lnSpc>
                <a:spcPts val="2940"/>
              </a:lnSpc>
            </a:pPr>
            <a:r>
              <a:rPr lang="en-US" sz="2100">
                <a:solidFill>
                  <a:srgbClr val="FF5757"/>
                </a:solidFill>
                <a:latin typeface="Benedict"/>
              </a:rPr>
              <a:t>Amina Aktori</a:t>
            </a:r>
          </a:p>
        </p:txBody>
      </p:sp>
      <p:sp>
        <p:nvSpPr>
          <p:cNvPr id="21" name="TextBox 21"/>
          <p:cNvSpPr txBox="1"/>
          <p:nvPr/>
        </p:nvSpPr>
        <p:spPr>
          <a:xfrm>
            <a:off x="8273752" y="6802120"/>
            <a:ext cx="2864842" cy="712470"/>
          </a:xfrm>
          <a:prstGeom prst="rect">
            <a:avLst/>
          </a:prstGeom>
        </p:spPr>
        <p:txBody>
          <a:bodyPr lIns="0" tIns="0" rIns="0" bIns="0" rtlCol="0" anchor="t">
            <a:spAutoFit/>
          </a:bodyPr>
          <a:lstStyle/>
          <a:p>
            <a:pPr algn="ctr">
              <a:lnSpc>
                <a:spcPts val="5880"/>
              </a:lnSpc>
            </a:pPr>
            <a:r>
              <a:rPr lang="en-US" sz="4200">
                <a:solidFill>
                  <a:srgbClr val="FF5757"/>
                </a:solidFill>
                <a:latin typeface="Signature"/>
              </a:rPr>
              <a:t>Amina Aktori</a:t>
            </a:r>
          </a:p>
        </p:txBody>
      </p:sp>
      <p:sp>
        <p:nvSpPr>
          <p:cNvPr id="22" name="TextBox 22"/>
          <p:cNvSpPr txBox="1"/>
          <p:nvPr/>
        </p:nvSpPr>
        <p:spPr>
          <a:xfrm>
            <a:off x="11912755" y="7913370"/>
            <a:ext cx="2501483" cy="562101"/>
          </a:xfrm>
          <a:prstGeom prst="rect">
            <a:avLst/>
          </a:prstGeom>
        </p:spPr>
        <p:txBody>
          <a:bodyPr lIns="0" tIns="0" rIns="0" bIns="0" rtlCol="0" anchor="t">
            <a:spAutoFit/>
          </a:bodyPr>
          <a:lstStyle/>
          <a:p>
            <a:pPr algn="ctr">
              <a:lnSpc>
                <a:spcPts val="4694"/>
              </a:lnSpc>
              <a:spcBef>
                <a:spcPct val="0"/>
              </a:spcBef>
            </a:pPr>
            <a:r>
              <a:rPr lang="en-US" sz="3353">
                <a:solidFill>
                  <a:srgbClr val="4142A1"/>
                </a:solidFill>
                <a:latin typeface="Benedict"/>
              </a:rPr>
              <a:t>Tiia Fehrmann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Custom</PresentationFormat>
  <Paragraphs>114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Advetime</vt:lpstr>
      <vt:lpstr>Benedict</vt:lpstr>
      <vt:lpstr>Arial</vt:lpstr>
      <vt:lpstr>Lato</vt:lpstr>
      <vt:lpstr>Signature</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Tavoitteista Todeksi- työpaja</dc:title>
  <cp:lastModifiedBy>Tiia Fehrmann</cp:lastModifiedBy>
  <cp:revision>2</cp:revision>
  <dcterms:created xsi:type="dcterms:W3CDTF">2006-08-16T00:00:00Z</dcterms:created>
  <dcterms:modified xsi:type="dcterms:W3CDTF">2020-09-08T13:20:28Z</dcterms:modified>
  <dc:identifier>DAEHMaU5Mbc</dc:identifier>
</cp:coreProperties>
</file>