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2"/>
    <p:sldId id="257" r:id="rId23"/>
    <p:sldId id="258" r:id="rId24"/>
    <p:sldId id="259" r:id="rId25"/>
    <p:sldId id="260" r:id="rId26"/>
    <p:sldId id="261" r:id="rId27"/>
    <p:sldId id="262" r:id="rId28"/>
    <p:sldId id="263" r:id="rId29"/>
    <p:sldId id="264" r:id="rId30"/>
  </p:sldIdLst>
  <p:sldSz cx="18288000" cy="10287000"/>
  <p:notesSz cx="6858000" cy="9144000"/>
  <p:embeddedFontLst>
    <p:embeddedFont>
      <p:font typeface="Source Sans Pro" charset="1" panose="020B0503030403020204"/>
      <p:regular r:id="rId6"/>
    </p:embeddedFont>
    <p:embeddedFont>
      <p:font typeface="Source Sans Pro Bold" charset="1" panose="020B0703030403020204"/>
      <p:regular r:id="rId7"/>
    </p:embeddedFont>
    <p:embeddedFont>
      <p:font typeface="Source Sans Pro Italics" charset="1" panose="020B0503030403090204"/>
      <p:regular r:id="rId8"/>
    </p:embeddedFont>
    <p:embeddedFont>
      <p:font typeface="Source Sans Pro Bold Italics" charset="1" panose="020B0703030403090204"/>
      <p:regular r:id="rId9"/>
    </p:embeddedFont>
    <p:embeddedFont>
      <p:font typeface="Open Sans" charset="1" panose="020B0606030504020204"/>
      <p:regular r:id="rId10"/>
    </p:embeddedFont>
    <p:embeddedFont>
      <p:font typeface="Open Sans Bold" charset="1" panose="020B0806030504020204"/>
      <p:regular r:id="rId11"/>
    </p:embeddedFont>
    <p:embeddedFont>
      <p:font typeface="Open Sans Italics" charset="1" panose="020B0606030504020204"/>
      <p:regular r:id="rId12"/>
    </p:embeddedFont>
    <p:embeddedFont>
      <p:font typeface="Open Sans Bold Italics" charset="1" panose="020B0806030504020204"/>
      <p:regular r:id="rId13"/>
    </p:embeddedFont>
    <p:embeddedFont>
      <p:font typeface="Allerta Stencil" charset="1" panose="00000000000000000000"/>
      <p:regular r:id="rId14"/>
    </p:embeddedFont>
    <p:embeddedFont>
      <p:font typeface="Allerta Stencil Italics" charset="1" panose="00000000000000000000"/>
      <p:regular r:id="rId15"/>
    </p:embeddedFont>
    <p:embeddedFont>
      <p:font typeface="Arimo" charset="1" panose="020B0604020202020204"/>
      <p:regular r:id="rId16"/>
    </p:embeddedFont>
    <p:embeddedFont>
      <p:font typeface="Arimo Bold" charset="1" panose="020B0704020202020204"/>
      <p:regular r:id="rId17"/>
    </p:embeddedFont>
    <p:embeddedFont>
      <p:font typeface="Arimo Italics" charset="1" panose="020B0604020202090204"/>
      <p:regular r:id="rId18"/>
    </p:embeddedFont>
    <p:embeddedFont>
      <p:font typeface="Arimo Bold Italics" charset="1" panose="020B0704020202090204"/>
      <p:regular r:id="rId19"/>
    </p:embeddedFont>
    <p:embeddedFont>
      <p:font typeface="Source Serif Pro" charset="1" panose="02040603050405020204"/>
      <p:regular r:id="rId20"/>
    </p:embeddedFont>
    <p:embeddedFont>
      <p:font typeface="Source Serif Pro Bold" charset="1" panose="02040803050405020204"/>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slides/slide1.xml" Type="http://schemas.openxmlformats.org/officeDocument/2006/relationships/slide"/><Relationship Id="rId23" Target="slides/slide2.xml" Type="http://schemas.openxmlformats.org/officeDocument/2006/relationships/slide"/><Relationship Id="rId24" Target="slides/slide3.xml" Type="http://schemas.openxmlformats.org/officeDocument/2006/relationships/slide"/><Relationship Id="rId25" Target="slides/slide4.xml" Type="http://schemas.openxmlformats.org/officeDocument/2006/relationships/slide"/><Relationship Id="rId26" Target="slides/slide5.xml" Type="http://schemas.openxmlformats.org/officeDocument/2006/relationships/slide"/><Relationship Id="rId27" Target="slides/slide6.xml" Type="http://schemas.openxmlformats.org/officeDocument/2006/relationships/slide"/><Relationship Id="rId28" Target="slides/slide7.xml" Type="http://schemas.openxmlformats.org/officeDocument/2006/relationships/slide"/><Relationship Id="rId29" Target="slides/slide8.xml" Type="http://schemas.openxmlformats.org/officeDocument/2006/relationships/slide"/><Relationship Id="rId3" Target="viewProps.xml" Type="http://schemas.openxmlformats.org/officeDocument/2006/relationships/viewProps"/><Relationship Id="rId30" Target="slides/slide9.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9.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81000" y="709591"/>
            <a:ext cx="19202400" cy="878931"/>
            <a:chOff x="0" y="0"/>
            <a:chExt cx="25603200" cy="1171909"/>
          </a:xfrm>
        </p:grpSpPr>
        <p:sp>
          <p:nvSpPr>
            <p:cNvPr name="AutoShape 3" id="3"/>
            <p:cNvSpPr/>
            <p:nvPr/>
          </p:nvSpPr>
          <p:spPr>
            <a:xfrm rot="0">
              <a:off x="0" y="1036442"/>
              <a:ext cx="25603200" cy="135467"/>
            </a:xfrm>
            <a:prstGeom prst="rect">
              <a:avLst/>
            </a:prstGeom>
            <a:solidFill>
              <a:srgbClr val="F57F20"/>
            </a:solidFill>
          </p:spPr>
        </p:sp>
        <p:sp>
          <p:nvSpPr>
            <p:cNvPr name="TextBox 4" id="4"/>
            <p:cNvSpPr txBox="true"/>
            <p:nvPr/>
          </p:nvSpPr>
          <p:spPr>
            <a:xfrm rot="0">
              <a:off x="1879600" y="-38100"/>
              <a:ext cx="21738131" cy="464942"/>
            </a:xfrm>
            <a:prstGeom prst="rect">
              <a:avLst/>
            </a:prstGeom>
          </p:spPr>
          <p:txBody>
            <a:bodyPr anchor="t" rtlCol="false" tIns="0" lIns="0" bIns="0" rIns="0">
              <a:spAutoFit/>
            </a:bodyPr>
            <a:lstStyle/>
            <a:p>
              <a:pPr algn="l">
                <a:lnSpc>
                  <a:spcPts val="2940"/>
                </a:lnSpc>
              </a:pPr>
              <a:r>
                <a:rPr lang="en-US" sz="2100">
                  <a:solidFill>
                    <a:srgbClr val="7E6B73"/>
                  </a:solidFill>
                  <a:latin typeface="Allerta Stencil Bold"/>
                </a:rPr>
                <a:t>MONALIIKU - MONIKANSALLISTEN NAISTEN HYVINVOINTI JA LIIKUNTA RY</a:t>
              </a:r>
            </a:p>
          </p:txBody>
        </p:sp>
      </p:grpSp>
      <p:grpSp>
        <p:nvGrpSpPr>
          <p:cNvPr name="Group 5" id="5"/>
          <p:cNvGrpSpPr/>
          <p:nvPr/>
        </p:nvGrpSpPr>
        <p:grpSpPr>
          <a:xfrm rot="0">
            <a:off x="0" y="3426867"/>
            <a:ext cx="18986500" cy="6989203"/>
            <a:chOff x="0" y="0"/>
            <a:chExt cx="25315333" cy="9318938"/>
          </a:xfrm>
        </p:grpSpPr>
        <p:sp>
          <p:nvSpPr>
            <p:cNvPr name="AutoShape 6" id="6"/>
            <p:cNvSpPr/>
            <p:nvPr/>
          </p:nvSpPr>
          <p:spPr>
            <a:xfrm rot="0">
              <a:off x="0" y="6914404"/>
              <a:ext cx="25315333" cy="2404533"/>
            </a:xfrm>
            <a:prstGeom prst="rect">
              <a:avLst/>
            </a:prstGeom>
            <a:solidFill>
              <a:srgbClr val="F57F20"/>
            </a:solidFill>
          </p:spPr>
        </p:sp>
        <p:sp>
          <p:nvSpPr>
            <p:cNvPr name="TextBox 7" id="7"/>
            <p:cNvSpPr txBox="true"/>
            <p:nvPr/>
          </p:nvSpPr>
          <p:spPr>
            <a:xfrm rot="0">
              <a:off x="1761067" y="7656338"/>
              <a:ext cx="21433331" cy="460333"/>
            </a:xfrm>
            <a:prstGeom prst="rect">
              <a:avLst/>
            </a:prstGeom>
          </p:spPr>
          <p:txBody>
            <a:bodyPr anchor="t" rtlCol="false" tIns="0" lIns="0" bIns="0" rIns="0">
              <a:spAutoFit/>
            </a:bodyPr>
            <a:lstStyle/>
            <a:p>
              <a:pPr algn="l">
                <a:lnSpc>
                  <a:spcPts val="2940"/>
                </a:lnSpc>
              </a:pPr>
            </a:p>
          </p:txBody>
        </p:sp>
        <p:sp>
          <p:nvSpPr>
            <p:cNvPr name="TextBox 8" id="8"/>
            <p:cNvSpPr txBox="true"/>
            <p:nvPr/>
          </p:nvSpPr>
          <p:spPr>
            <a:xfrm rot="0">
              <a:off x="1761067" y="57150"/>
              <a:ext cx="21763531" cy="5943682"/>
            </a:xfrm>
            <a:prstGeom prst="rect">
              <a:avLst/>
            </a:prstGeom>
          </p:spPr>
          <p:txBody>
            <a:bodyPr anchor="t" rtlCol="false" tIns="0" lIns="0" bIns="0" rIns="0">
              <a:spAutoFit/>
            </a:bodyPr>
            <a:lstStyle/>
            <a:p>
              <a:pPr algn="l">
                <a:lnSpc>
                  <a:spcPts val="11544"/>
                </a:lnSpc>
              </a:pPr>
            </a:p>
            <a:p>
              <a:pPr algn="l">
                <a:lnSpc>
                  <a:spcPts val="11544"/>
                </a:lnSpc>
              </a:pPr>
            </a:p>
            <a:p>
              <a:pPr algn="ctr" marL="0" indent="0" lvl="0">
                <a:lnSpc>
                  <a:spcPts val="11544"/>
                </a:lnSpc>
                <a:spcBef>
                  <a:spcPct val="0"/>
                </a:spcBef>
              </a:pPr>
              <a:r>
                <a:rPr lang="en-US" sz="10400">
                  <a:solidFill>
                    <a:srgbClr val="7E6B73"/>
                  </a:solidFill>
                  <a:latin typeface="Arimo Bold"/>
                </a:rPr>
                <a:t>HYVÄ MENTORI</a:t>
              </a:r>
            </a:p>
          </p:txBody>
        </p:sp>
      </p:grpSp>
      <p:pic>
        <p:nvPicPr>
          <p:cNvPr name="Picture 9" id="9"/>
          <p:cNvPicPr>
            <a:picLocks noChangeAspect="true"/>
          </p:cNvPicPr>
          <p:nvPr/>
        </p:nvPicPr>
        <p:blipFill>
          <a:blip r:embed="rId2"/>
          <a:srcRect l="0" t="0" r="0" b="0"/>
          <a:stretch>
            <a:fillRect/>
          </a:stretch>
        </p:blipFill>
        <p:spPr>
          <a:xfrm flipH="false" flipV="false" rot="0">
            <a:off x="16775635" y="8795762"/>
            <a:ext cx="1491238" cy="1491238"/>
          </a:xfrm>
          <a:prstGeom prst="rect">
            <a:avLst/>
          </a:prstGeom>
        </p:spPr>
      </p:pic>
      <p:pic>
        <p:nvPicPr>
          <p:cNvPr name="Picture 10" id="10"/>
          <p:cNvPicPr>
            <a:picLocks noChangeAspect="true"/>
          </p:cNvPicPr>
          <p:nvPr/>
        </p:nvPicPr>
        <p:blipFill>
          <a:blip r:embed="rId3"/>
          <a:srcRect l="0" t="0" r="0" b="0"/>
          <a:stretch>
            <a:fillRect/>
          </a:stretch>
        </p:blipFill>
        <p:spPr>
          <a:xfrm flipH="false" flipV="false" rot="0">
            <a:off x="1104900" y="3033522"/>
            <a:ext cx="16230600" cy="2109978"/>
          </a:xfrm>
          <a:prstGeom prst="rect">
            <a:avLst/>
          </a:prstGeom>
        </p:spPr>
      </p:pic>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92100" y="8861123"/>
            <a:ext cx="18986500" cy="1735483"/>
            <a:chOff x="0" y="0"/>
            <a:chExt cx="25315333" cy="2313978"/>
          </a:xfrm>
        </p:grpSpPr>
        <p:sp>
          <p:nvSpPr>
            <p:cNvPr name="AutoShape 3" id="3"/>
            <p:cNvSpPr/>
            <p:nvPr/>
          </p:nvSpPr>
          <p:spPr>
            <a:xfrm rot="0">
              <a:off x="0" y="0"/>
              <a:ext cx="25315333" cy="2313978"/>
            </a:xfrm>
            <a:prstGeom prst="rect">
              <a:avLst/>
            </a:prstGeom>
            <a:solidFill>
              <a:srgbClr val="F57F20"/>
            </a:solidFill>
          </p:spPr>
        </p:sp>
        <p:sp>
          <p:nvSpPr>
            <p:cNvPr name="TextBox 4" id="4"/>
            <p:cNvSpPr txBox="true"/>
            <p:nvPr/>
          </p:nvSpPr>
          <p:spPr>
            <a:xfrm rot="0">
              <a:off x="6760669" y="924973"/>
              <a:ext cx="16641198" cy="241781"/>
            </a:xfrm>
            <a:prstGeom prst="rect">
              <a:avLst/>
            </a:prstGeom>
          </p:spPr>
          <p:txBody>
            <a:bodyPr anchor="t" rtlCol="false" tIns="0" lIns="0" bIns="0" rIns="0">
              <a:spAutoFit/>
            </a:bodyPr>
            <a:lstStyle/>
            <a:p>
              <a:pPr algn="r">
                <a:lnSpc>
                  <a:spcPts val="1539"/>
                </a:lnSpc>
              </a:pPr>
            </a:p>
          </p:txBody>
        </p:sp>
      </p:grpSp>
      <p:grpSp>
        <p:nvGrpSpPr>
          <p:cNvPr name="Group 5" id="5"/>
          <p:cNvGrpSpPr/>
          <p:nvPr/>
        </p:nvGrpSpPr>
        <p:grpSpPr>
          <a:xfrm rot="0">
            <a:off x="1028700" y="327632"/>
            <a:ext cx="8226398" cy="1402137"/>
            <a:chOff x="0" y="0"/>
            <a:chExt cx="10968531" cy="1869515"/>
          </a:xfrm>
        </p:grpSpPr>
        <p:sp>
          <p:nvSpPr>
            <p:cNvPr name="TextBox 6" id="6"/>
            <p:cNvSpPr txBox="true"/>
            <p:nvPr/>
          </p:nvSpPr>
          <p:spPr>
            <a:xfrm rot="0">
              <a:off x="0" y="1080868"/>
              <a:ext cx="10917731" cy="788648"/>
            </a:xfrm>
            <a:prstGeom prst="rect">
              <a:avLst/>
            </a:prstGeom>
          </p:spPr>
          <p:txBody>
            <a:bodyPr anchor="t" rtlCol="false" tIns="0" lIns="0" bIns="0" rIns="0">
              <a:spAutoFit/>
            </a:bodyPr>
            <a:lstStyle/>
            <a:p>
              <a:pPr algn="just" marL="0" indent="0" lvl="0">
                <a:lnSpc>
                  <a:spcPts val="5040"/>
                </a:lnSpc>
              </a:pPr>
              <a:r>
                <a:rPr lang="en-US" sz="3600">
                  <a:solidFill>
                    <a:srgbClr val="F57F20"/>
                  </a:solidFill>
                  <a:latin typeface="Allerta Stencil"/>
                </a:rPr>
                <a:t>Mitä mentorointi on?</a:t>
              </a:r>
            </a:p>
          </p:txBody>
        </p:sp>
        <p:sp>
          <p:nvSpPr>
            <p:cNvPr name="TextBox 7" id="7"/>
            <p:cNvSpPr txBox="true"/>
            <p:nvPr/>
          </p:nvSpPr>
          <p:spPr>
            <a:xfrm rot="0">
              <a:off x="0" y="-76200"/>
              <a:ext cx="10968531" cy="865565"/>
            </a:xfrm>
            <a:prstGeom prst="rect">
              <a:avLst/>
            </a:prstGeom>
          </p:spPr>
          <p:txBody>
            <a:bodyPr anchor="t" rtlCol="false" tIns="0" lIns="0" bIns="0" rIns="0">
              <a:spAutoFit/>
            </a:bodyPr>
            <a:lstStyle/>
            <a:p>
              <a:pPr algn="l">
                <a:lnSpc>
                  <a:spcPts val="5474"/>
                </a:lnSpc>
              </a:pPr>
            </a:p>
          </p:txBody>
        </p:sp>
      </p:grpSp>
      <p:sp>
        <p:nvSpPr>
          <p:cNvPr name="TextBox 8" id="8"/>
          <p:cNvSpPr txBox="true"/>
          <p:nvPr/>
        </p:nvSpPr>
        <p:spPr>
          <a:xfrm rot="0">
            <a:off x="7835379" y="1715977"/>
            <a:ext cx="9423921" cy="6712170"/>
          </a:xfrm>
          <a:prstGeom prst="rect">
            <a:avLst/>
          </a:prstGeom>
        </p:spPr>
        <p:txBody>
          <a:bodyPr anchor="t" rtlCol="false" tIns="0" lIns="0" bIns="0" rIns="0">
            <a:spAutoFit/>
          </a:bodyPr>
          <a:lstStyle/>
          <a:p>
            <a:pPr marL="558949" indent="-279475" lvl="1">
              <a:lnSpc>
                <a:spcPts val="4452"/>
              </a:lnSpc>
              <a:buFont typeface="Arial"/>
              <a:buChar char="•"/>
            </a:pPr>
            <a:r>
              <a:rPr lang="en-US" sz="2588">
                <a:solidFill>
                  <a:srgbClr val="7E6B73"/>
                </a:solidFill>
                <a:latin typeface="Arimo"/>
              </a:rPr>
              <a:t>Tehokas ja suosittu keino oppia erilaisia henkilökohtaisia ja ammatillisia taitoja</a:t>
            </a:r>
          </a:p>
          <a:p>
            <a:pPr marL="558949" indent="-279475" lvl="1">
              <a:lnSpc>
                <a:spcPts val="4452"/>
              </a:lnSpc>
              <a:buFont typeface="Arial"/>
              <a:buChar char="•"/>
            </a:pPr>
            <a:r>
              <a:rPr lang="en-US" sz="2588">
                <a:solidFill>
                  <a:srgbClr val="7E6B73"/>
                </a:solidFill>
                <a:latin typeface="Arimo"/>
              </a:rPr>
              <a:t>Yksi vanhimmista vaikuttamisen muodoista</a:t>
            </a:r>
          </a:p>
          <a:p>
            <a:pPr marL="558949" indent="-279475" lvl="1">
              <a:lnSpc>
                <a:spcPts val="4452"/>
              </a:lnSpc>
              <a:buFont typeface="Arial"/>
              <a:buChar char="•"/>
            </a:pPr>
            <a:r>
              <a:rPr lang="en-US" sz="2588">
                <a:solidFill>
                  <a:srgbClr val="7E6B73"/>
                </a:solidFill>
                <a:latin typeface="Arimo"/>
              </a:rPr>
              <a:t>Mentor</a:t>
            </a:r>
            <a:r>
              <a:rPr lang="en-US" sz="2588">
                <a:solidFill>
                  <a:srgbClr val="7E6B73"/>
                </a:solidFill>
                <a:latin typeface="Arimo"/>
              </a:rPr>
              <a:t>oinnissa henkilö toimii roolimallina, opettajana ja ystävänä</a:t>
            </a:r>
            <a:r>
              <a:rPr lang="en-US" sz="2588">
                <a:solidFill>
                  <a:srgbClr val="7E6B73"/>
                </a:solidFill>
                <a:latin typeface="Arimo"/>
              </a:rPr>
              <a:t> toi</a:t>
            </a:r>
            <a:r>
              <a:rPr lang="en-US" sz="2588">
                <a:solidFill>
                  <a:srgbClr val="7E6B73"/>
                </a:solidFill>
                <a:latin typeface="Arimo"/>
              </a:rPr>
              <a:t>s</a:t>
            </a:r>
            <a:r>
              <a:rPr lang="en-US" sz="2588">
                <a:solidFill>
                  <a:srgbClr val="7E6B73"/>
                </a:solidFill>
                <a:latin typeface="Arimo"/>
              </a:rPr>
              <a:t>elle hen</a:t>
            </a:r>
            <a:r>
              <a:rPr lang="en-US" sz="2588">
                <a:solidFill>
                  <a:srgbClr val="7E6B73"/>
                </a:solidFill>
                <a:latin typeface="Arimo"/>
              </a:rPr>
              <a:t>k</a:t>
            </a:r>
            <a:r>
              <a:rPr lang="en-US" sz="2588">
                <a:solidFill>
                  <a:srgbClr val="7E6B73"/>
                </a:solidFill>
                <a:latin typeface="Arimo"/>
              </a:rPr>
              <a:t>i</a:t>
            </a:r>
            <a:r>
              <a:rPr lang="en-US" sz="2588">
                <a:solidFill>
                  <a:srgbClr val="7E6B73"/>
                </a:solidFill>
                <a:latin typeface="Arimo"/>
              </a:rPr>
              <a:t>l</a:t>
            </a:r>
            <a:r>
              <a:rPr lang="en-US" sz="2588">
                <a:solidFill>
                  <a:srgbClr val="7E6B73"/>
                </a:solidFill>
                <a:latin typeface="Arimo"/>
              </a:rPr>
              <a:t>ölle</a:t>
            </a:r>
          </a:p>
          <a:p>
            <a:pPr marL="558949" indent="-279475" lvl="1">
              <a:lnSpc>
                <a:spcPts val="4452"/>
              </a:lnSpc>
              <a:buFont typeface="Arial"/>
              <a:buChar char="•"/>
            </a:pPr>
            <a:r>
              <a:rPr lang="en-US" sz="2588">
                <a:solidFill>
                  <a:srgbClr val="7E6B73"/>
                </a:solidFill>
                <a:latin typeface="Arimo"/>
              </a:rPr>
              <a:t>”Vanhemmat” ta</a:t>
            </a:r>
            <a:r>
              <a:rPr lang="en-US" sz="2588">
                <a:solidFill>
                  <a:srgbClr val="7E6B73"/>
                </a:solidFill>
                <a:latin typeface="Arimo"/>
              </a:rPr>
              <a:t>i</a:t>
            </a:r>
            <a:r>
              <a:rPr lang="en-US" sz="2588">
                <a:solidFill>
                  <a:srgbClr val="7E6B73"/>
                </a:solidFill>
                <a:latin typeface="Arimo"/>
              </a:rPr>
              <a:t> </a:t>
            </a:r>
            <a:r>
              <a:rPr lang="en-US" sz="2588">
                <a:solidFill>
                  <a:srgbClr val="7E6B73"/>
                </a:solidFill>
                <a:latin typeface="Arimo"/>
              </a:rPr>
              <a:t>k</a:t>
            </a:r>
            <a:r>
              <a:rPr lang="en-US" sz="2588">
                <a:solidFill>
                  <a:srgbClr val="7E6B73"/>
                </a:solidFill>
                <a:latin typeface="Arimo"/>
              </a:rPr>
              <a:t>oke</a:t>
            </a:r>
            <a:r>
              <a:rPr lang="en-US" sz="2588">
                <a:solidFill>
                  <a:srgbClr val="7E6B73"/>
                </a:solidFill>
                <a:latin typeface="Arimo"/>
              </a:rPr>
              <a:t>n</a:t>
            </a:r>
            <a:r>
              <a:rPr lang="en-US" sz="2588">
                <a:solidFill>
                  <a:srgbClr val="7E6B73"/>
                </a:solidFill>
                <a:latin typeface="Arimo"/>
              </a:rPr>
              <a:t>eemma</a:t>
            </a:r>
            <a:r>
              <a:rPr lang="en-US" sz="2588">
                <a:solidFill>
                  <a:srgbClr val="7E6B73"/>
                </a:solidFill>
                <a:latin typeface="Arimo"/>
              </a:rPr>
              <a:t>t</a:t>
            </a:r>
            <a:r>
              <a:rPr lang="en-US" sz="2588">
                <a:solidFill>
                  <a:srgbClr val="7E6B73"/>
                </a:solidFill>
                <a:latin typeface="Arimo"/>
              </a:rPr>
              <a:t> </a:t>
            </a:r>
            <a:r>
              <a:rPr lang="en-US" sz="2588">
                <a:solidFill>
                  <a:srgbClr val="7E6B73"/>
                </a:solidFill>
                <a:latin typeface="Arimo"/>
              </a:rPr>
              <a:t>a</a:t>
            </a:r>
            <a:r>
              <a:rPr lang="en-US" sz="2588">
                <a:solidFill>
                  <a:srgbClr val="7E6B73"/>
                </a:solidFill>
                <a:latin typeface="Arimo"/>
              </a:rPr>
              <a:t>mm</a:t>
            </a:r>
            <a:r>
              <a:rPr lang="en-US" sz="2588">
                <a:solidFill>
                  <a:srgbClr val="7E6B73"/>
                </a:solidFill>
                <a:latin typeface="Arimo"/>
              </a:rPr>
              <a:t>a</a:t>
            </a:r>
            <a:r>
              <a:rPr lang="en-US" sz="2588">
                <a:solidFill>
                  <a:srgbClr val="7E6B73"/>
                </a:solidFill>
                <a:latin typeface="Arimo"/>
              </a:rPr>
              <a:t>ttilaiset</a:t>
            </a:r>
            <a:r>
              <a:rPr lang="en-US" sz="2588">
                <a:solidFill>
                  <a:srgbClr val="7E6B73"/>
                </a:solidFill>
                <a:latin typeface="Arimo"/>
              </a:rPr>
              <a:t> </a:t>
            </a:r>
            <a:r>
              <a:rPr lang="en-US" sz="2588">
                <a:solidFill>
                  <a:srgbClr val="7E6B73"/>
                </a:solidFill>
                <a:latin typeface="Arimo"/>
              </a:rPr>
              <a:t>opettav</a:t>
            </a:r>
            <a:r>
              <a:rPr lang="en-US" sz="2588">
                <a:solidFill>
                  <a:srgbClr val="7E6B73"/>
                </a:solidFill>
                <a:latin typeface="Arimo"/>
              </a:rPr>
              <a:t>a</a:t>
            </a:r>
            <a:r>
              <a:rPr lang="en-US" sz="2588">
                <a:solidFill>
                  <a:srgbClr val="7E6B73"/>
                </a:solidFill>
                <a:latin typeface="Arimo"/>
              </a:rPr>
              <a:t>t</a:t>
            </a:r>
            <a:r>
              <a:rPr lang="en-US" sz="2588">
                <a:solidFill>
                  <a:srgbClr val="7E6B73"/>
                </a:solidFill>
                <a:latin typeface="Arimo"/>
              </a:rPr>
              <a:t> </a:t>
            </a:r>
            <a:r>
              <a:rPr lang="en-US" sz="2588">
                <a:solidFill>
                  <a:srgbClr val="7E6B73"/>
                </a:solidFill>
                <a:latin typeface="Arimo"/>
              </a:rPr>
              <a:t>t</a:t>
            </a:r>
            <a:r>
              <a:rPr lang="en-US" sz="2588">
                <a:solidFill>
                  <a:srgbClr val="7E6B73"/>
                </a:solidFill>
                <a:latin typeface="Arimo"/>
              </a:rPr>
              <a:t>u</a:t>
            </a:r>
            <a:r>
              <a:rPr lang="en-US" sz="2588">
                <a:solidFill>
                  <a:srgbClr val="7E6B73"/>
                </a:solidFill>
                <a:latin typeface="Arimo"/>
              </a:rPr>
              <a:t>l</a:t>
            </a:r>
            <a:r>
              <a:rPr lang="en-US" sz="2588">
                <a:solidFill>
                  <a:srgbClr val="7E6B73"/>
                </a:solidFill>
                <a:latin typeface="Arimo"/>
              </a:rPr>
              <a:t>e</a:t>
            </a:r>
            <a:r>
              <a:rPr lang="en-US" sz="2588">
                <a:solidFill>
                  <a:srgbClr val="7E6B73"/>
                </a:solidFill>
                <a:latin typeface="Arimo"/>
              </a:rPr>
              <a:t>vaa s</a:t>
            </a:r>
            <a:r>
              <a:rPr lang="en-US" sz="2588">
                <a:solidFill>
                  <a:srgbClr val="7E6B73"/>
                </a:solidFill>
                <a:latin typeface="Arimo"/>
              </a:rPr>
              <a:t>u</a:t>
            </a:r>
            <a:r>
              <a:rPr lang="en-US" sz="2588">
                <a:solidFill>
                  <a:srgbClr val="7E6B73"/>
                </a:solidFill>
                <a:latin typeface="Arimo"/>
              </a:rPr>
              <a:t>k</a:t>
            </a:r>
            <a:r>
              <a:rPr lang="en-US" sz="2588">
                <a:solidFill>
                  <a:srgbClr val="7E6B73"/>
                </a:solidFill>
                <a:latin typeface="Arimo"/>
              </a:rPr>
              <a:t>u</a:t>
            </a:r>
            <a:r>
              <a:rPr lang="en-US" sz="2588">
                <a:solidFill>
                  <a:srgbClr val="7E6B73"/>
                </a:solidFill>
                <a:latin typeface="Arimo"/>
              </a:rPr>
              <a:t>polvea</a:t>
            </a:r>
            <a:r>
              <a:rPr lang="en-US" sz="2588">
                <a:solidFill>
                  <a:srgbClr val="7E6B73"/>
                </a:solidFill>
                <a:latin typeface="Arimo"/>
              </a:rPr>
              <a:t> </a:t>
            </a:r>
            <a:r>
              <a:rPr lang="en-US" sz="2588">
                <a:solidFill>
                  <a:srgbClr val="7E6B73"/>
                </a:solidFill>
                <a:latin typeface="Arimo"/>
              </a:rPr>
              <a:t>er</a:t>
            </a:r>
            <a:r>
              <a:rPr lang="en-US" sz="2588">
                <a:solidFill>
                  <a:srgbClr val="7E6B73"/>
                </a:solidFill>
                <a:latin typeface="Arimo"/>
              </a:rPr>
              <a:t>i</a:t>
            </a:r>
            <a:r>
              <a:rPr lang="en-US" sz="2588">
                <a:solidFill>
                  <a:srgbClr val="7E6B73"/>
                </a:solidFill>
                <a:latin typeface="Arimo"/>
              </a:rPr>
              <a:t>la</a:t>
            </a:r>
            <a:r>
              <a:rPr lang="en-US" sz="2588">
                <a:solidFill>
                  <a:srgbClr val="7E6B73"/>
                </a:solidFill>
                <a:latin typeface="Arimo"/>
              </a:rPr>
              <a:t>is</a:t>
            </a:r>
            <a:r>
              <a:rPr lang="en-US" sz="2588">
                <a:solidFill>
                  <a:srgbClr val="7E6B73"/>
                </a:solidFill>
                <a:latin typeface="Arimo"/>
              </a:rPr>
              <a:t>ten elämäss</a:t>
            </a:r>
            <a:r>
              <a:rPr lang="en-US" sz="2588">
                <a:solidFill>
                  <a:srgbClr val="7E6B73"/>
                </a:solidFill>
                <a:latin typeface="Arimo"/>
              </a:rPr>
              <a:t>ä h</a:t>
            </a:r>
            <a:r>
              <a:rPr lang="en-US" sz="2588">
                <a:solidFill>
                  <a:srgbClr val="7E6B73"/>
                </a:solidFill>
                <a:latin typeface="Arimo"/>
              </a:rPr>
              <a:t>yö</a:t>
            </a:r>
            <a:r>
              <a:rPr lang="en-US" sz="2588">
                <a:solidFill>
                  <a:srgbClr val="7E6B73"/>
                </a:solidFill>
                <a:latin typeface="Arimo"/>
              </a:rPr>
              <a:t>d</a:t>
            </a:r>
            <a:r>
              <a:rPr lang="en-US" sz="2588">
                <a:solidFill>
                  <a:srgbClr val="7E6B73"/>
                </a:solidFill>
                <a:latin typeface="Arimo"/>
              </a:rPr>
              <a:t>yll</a:t>
            </a:r>
            <a:r>
              <a:rPr lang="en-US" sz="2588">
                <a:solidFill>
                  <a:srgbClr val="7E6B73"/>
                </a:solidFill>
                <a:latin typeface="Arimo"/>
              </a:rPr>
              <a:t>ist</a:t>
            </a:r>
            <a:r>
              <a:rPr lang="en-US" sz="2588">
                <a:solidFill>
                  <a:srgbClr val="7E6B73"/>
                </a:solidFill>
                <a:latin typeface="Arimo"/>
              </a:rPr>
              <a:t>e</a:t>
            </a:r>
            <a:r>
              <a:rPr lang="en-US" sz="2588">
                <a:solidFill>
                  <a:srgbClr val="7E6B73"/>
                </a:solidFill>
                <a:latin typeface="Arimo"/>
              </a:rPr>
              <a:t>n </a:t>
            </a:r>
            <a:r>
              <a:rPr lang="en-US" sz="2588">
                <a:solidFill>
                  <a:srgbClr val="7E6B73"/>
                </a:solidFill>
                <a:latin typeface="Arimo"/>
              </a:rPr>
              <a:t>taito</a:t>
            </a:r>
            <a:r>
              <a:rPr lang="en-US" sz="2588">
                <a:solidFill>
                  <a:srgbClr val="7E6B73"/>
                </a:solidFill>
                <a:latin typeface="Arimo"/>
              </a:rPr>
              <a:t>j</a:t>
            </a:r>
            <a:r>
              <a:rPr lang="en-US" sz="2588">
                <a:solidFill>
                  <a:srgbClr val="7E6B73"/>
                </a:solidFill>
                <a:latin typeface="Arimo"/>
              </a:rPr>
              <a:t>en</a:t>
            </a:r>
            <a:r>
              <a:rPr lang="en-US" sz="2588">
                <a:solidFill>
                  <a:srgbClr val="7E6B73"/>
                </a:solidFill>
                <a:latin typeface="Arimo"/>
              </a:rPr>
              <a:t> o</a:t>
            </a:r>
            <a:r>
              <a:rPr lang="en-US" sz="2588">
                <a:solidFill>
                  <a:srgbClr val="7E6B73"/>
                </a:solidFill>
                <a:latin typeface="Arimo"/>
              </a:rPr>
              <a:t>ma</a:t>
            </a:r>
            <a:r>
              <a:rPr lang="en-US" sz="2588">
                <a:solidFill>
                  <a:srgbClr val="7E6B73"/>
                </a:solidFill>
                <a:latin typeface="Arimo"/>
              </a:rPr>
              <a:t>k</a:t>
            </a:r>
            <a:r>
              <a:rPr lang="en-US" sz="2588">
                <a:solidFill>
                  <a:srgbClr val="7E6B73"/>
                </a:solidFill>
                <a:latin typeface="Arimo"/>
              </a:rPr>
              <a:t>sumisee</a:t>
            </a:r>
            <a:r>
              <a:rPr lang="en-US" sz="2588">
                <a:solidFill>
                  <a:srgbClr val="7E6B73"/>
                </a:solidFill>
                <a:latin typeface="Arimo"/>
              </a:rPr>
              <a:t>n</a:t>
            </a:r>
            <a:r>
              <a:rPr lang="en-US" sz="2588">
                <a:solidFill>
                  <a:srgbClr val="7E6B73"/>
                </a:solidFill>
                <a:latin typeface="Arimo"/>
              </a:rPr>
              <a:t>:</a:t>
            </a:r>
          </a:p>
          <a:p>
            <a:pPr marL="1117898" indent="-372633" lvl="2">
              <a:lnSpc>
                <a:spcPts val="4452"/>
              </a:lnSpc>
              <a:buFont typeface="Arial"/>
              <a:buChar char="⚬"/>
            </a:pPr>
            <a:r>
              <a:rPr lang="en-US" sz="2588">
                <a:solidFill>
                  <a:srgbClr val="7E6B73"/>
                </a:solidFill>
                <a:latin typeface="Arimo"/>
              </a:rPr>
              <a:t>ava</a:t>
            </a:r>
            <a:r>
              <a:rPr lang="en-US" sz="2588">
                <a:solidFill>
                  <a:srgbClr val="7E6B73"/>
                </a:solidFill>
                <a:latin typeface="Arimo"/>
              </a:rPr>
              <a:t>ama</a:t>
            </a:r>
            <a:r>
              <a:rPr lang="en-US" sz="2588">
                <a:solidFill>
                  <a:srgbClr val="7E6B73"/>
                </a:solidFill>
                <a:latin typeface="Arimo"/>
              </a:rPr>
              <a:t>l</a:t>
            </a:r>
            <a:r>
              <a:rPr lang="en-US" sz="2588">
                <a:solidFill>
                  <a:srgbClr val="7E6B73"/>
                </a:solidFill>
                <a:latin typeface="Arimo"/>
              </a:rPr>
              <a:t>l</a:t>
            </a:r>
            <a:r>
              <a:rPr lang="en-US" sz="2588">
                <a:solidFill>
                  <a:srgbClr val="7E6B73"/>
                </a:solidFill>
                <a:latin typeface="Arimo"/>
              </a:rPr>
              <a:t>a</a:t>
            </a:r>
            <a:r>
              <a:rPr lang="en-US" sz="2588">
                <a:solidFill>
                  <a:srgbClr val="7E6B73"/>
                </a:solidFill>
                <a:latin typeface="Arimo"/>
              </a:rPr>
              <a:t> ov</a:t>
            </a:r>
            <a:r>
              <a:rPr lang="en-US" sz="2588">
                <a:solidFill>
                  <a:srgbClr val="7E6B73"/>
                </a:solidFill>
                <a:latin typeface="Arimo"/>
              </a:rPr>
              <a:t>i</a:t>
            </a:r>
            <a:r>
              <a:rPr lang="en-US" sz="2588">
                <a:solidFill>
                  <a:srgbClr val="7E6B73"/>
                </a:solidFill>
                <a:latin typeface="Arimo"/>
              </a:rPr>
              <a:t>a;</a:t>
            </a:r>
          </a:p>
          <a:p>
            <a:pPr marL="1117898" indent="-372633" lvl="2">
              <a:lnSpc>
                <a:spcPts val="4452"/>
              </a:lnSpc>
              <a:buFont typeface="Arial"/>
              <a:buChar char="⚬"/>
            </a:pPr>
            <a:r>
              <a:rPr lang="en-US" sz="2588">
                <a:solidFill>
                  <a:srgbClr val="7E6B73"/>
                </a:solidFill>
                <a:latin typeface="Arimo"/>
              </a:rPr>
              <a:t>jakamalla verko</a:t>
            </a:r>
            <a:r>
              <a:rPr lang="en-US" sz="2588">
                <a:solidFill>
                  <a:srgbClr val="7E6B73"/>
                </a:solidFill>
                <a:latin typeface="Arimo"/>
              </a:rPr>
              <a:t>st</a:t>
            </a:r>
            <a:r>
              <a:rPr lang="en-US" sz="2588">
                <a:solidFill>
                  <a:srgbClr val="7E6B73"/>
                </a:solidFill>
                <a:latin typeface="Arimo"/>
              </a:rPr>
              <a:t>oj</a:t>
            </a:r>
            <a:r>
              <a:rPr lang="en-US" sz="2588">
                <a:solidFill>
                  <a:srgbClr val="7E6B73"/>
                </a:solidFill>
                <a:latin typeface="Arimo"/>
              </a:rPr>
              <a:t>a</a:t>
            </a:r>
            <a:r>
              <a:rPr lang="en-US" sz="2588">
                <a:solidFill>
                  <a:srgbClr val="7E6B73"/>
                </a:solidFill>
                <a:latin typeface="Arimo"/>
              </a:rPr>
              <a:t>,</a:t>
            </a:r>
            <a:r>
              <a:rPr lang="en-US" sz="2588">
                <a:solidFill>
                  <a:srgbClr val="7E6B73"/>
                </a:solidFill>
                <a:latin typeface="Arimo"/>
              </a:rPr>
              <a:t> i</a:t>
            </a:r>
            <a:r>
              <a:rPr lang="en-US" sz="2588">
                <a:solidFill>
                  <a:srgbClr val="7E6B73"/>
                </a:solidFill>
                <a:latin typeface="Arimo"/>
              </a:rPr>
              <a:t>de</a:t>
            </a:r>
            <a:r>
              <a:rPr lang="en-US" sz="2588">
                <a:solidFill>
                  <a:srgbClr val="7E6B73"/>
                </a:solidFill>
                <a:latin typeface="Arimo"/>
              </a:rPr>
              <a:t>oita </a:t>
            </a:r>
            <a:r>
              <a:rPr lang="en-US" sz="2588">
                <a:solidFill>
                  <a:srgbClr val="7E6B73"/>
                </a:solidFill>
                <a:latin typeface="Arimo"/>
              </a:rPr>
              <a:t>ja </a:t>
            </a:r>
            <a:r>
              <a:rPr lang="en-US" sz="2588">
                <a:solidFill>
                  <a:srgbClr val="7E6B73"/>
                </a:solidFill>
                <a:latin typeface="Arimo"/>
              </a:rPr>
              <a:t>s</a:t>
            </a:r>
            <a:r>
              <a:rPr lang="en-US" sz="2588">
                <a:solidFill>
                  <a:srgbClr val="7E6B73"/>
                </a:solidFill>
                <a:latin typeface="Arimo"/>
              </a:rPr>
              <a:t>uun</a:t>
            </a:r>
            <a:r>
              <a:rPr lang="en-US" sz="2588">
                <a:solidFill>
                  <a:srgbClr val="7E6B73"/>
                </a:solidFill>
                <a:latin typeface="Arimo"/>
              </a:rPr>
              <a:t>t</a:t>
            </a:r>
            <a:r>
              <a:rPr lang="en-US" sz="2588">
                <a:solidFill>
                  <a:srgbClr val="7E6B73"/>
                </a:solidFill>
                <a:latin typeface="Arimo"/>
              </a:rPr>
              <a:t>a</a:t>
            </a:r>
            <a:r>
              <a:rPr lang="en-US" sz="2588">
                <a:solidFill>
                  <a:srgbClr val="7E6B73"/>
                </a:solidFill>
                <a:latin typeface="Arimo"/>
              </a:rPr>
              <a:t>v</a:t>
            </a:r>
            <a:r>
              <a:rPr lang="en-US" sz="2588">
                <a:solidFill>
                  <a:srgbClr val="7E6B73"/>
                </a:solidFill>
                <a:latin typeface="Arimo"/>
              </a:rPr>
              <a:t>i</a:t>
            </a:r>
            <a:r>
              <a:rPr lang="en-US" sz="2588">
                <a:solidFill>
                  <a:srgbClr val="7E6B73"/>
                </a:solidFill>
                <a:latin typeface="Arimo"/>
              </a:rPr>
              <a:t>i</a:t>
            </a:r>
            <a:r>
              <a:rPr lang="en-US" sz="2588">
                <a:solidFill>
                  <a:srgbClr val="7E6B73"/>
                </a:solidFill>
                <a:latin typeface="Arimo"/>
              </a:rPr>
              <a:t>voja</a:t>
            </a:r>
          </a:p>
          <a:p>
            <a:pPr marL="1117898" indent="-372633" lvl="2">
              <a:lnSpc>
                <a:spcPts val="4452"/>
              </a:lnSpc>
              <a:buFont typeface="Arial"/>
              <a:buChar char="⚬"/>
            </a:pPr>
            <a:r>
              <a:rPr lang="en-US" sz="2588">
                <a:solidFill>
                  <a:srgbClr val="7E6B73"/>
                </a:solidFill>
                <a:latin typeface="Arimo"/>
              </a:rPr>
              <a:t>vaikuttaen positiivisesti mentoroitavan itsetuntoon ja itsevarmuuteen</a:t>
            </a:r>
          </a:p>
        </p:txBody>
      </p:sp>
      <p:pic>
        <p:nvPicPr>
          <p:cNvPr name="Picture 9" id="9"/>
          <p:cNvPicPr>
            <a:picLocks noChangeAspect="true"/>
          </p:cNvPicPr>
          <p:nvPr/>
        </p:nvPicPr>
        <p:blipFill>
          <a:blip r:embed="rId2"/>
          <a:srcRect l="0" t="0" r="0" b="0"/>
          <a:stretch>
            <a:fillRect/>
          </a:stretch>
        </p:blipFill>
        <p:spPr>
          <a:xfrm flipH="false" flipV="false" rot="0">
            <a:off x="16839009" y="8838009"/>
            <a:ext cx="1448991" cy="1448991"/>
          </a:xfrm>
          <a:prstGeom prst="rect">
            <a:avLst/>
          </a:prstGeom>
        </p:spPr>
      </p:pic>
      <p:pic>
        <p:nvPicPr>
          <p:cNvPr name="Picture 10" id="10"/>
          <p:cNvPicPr>
            <a:picLocks noChangeAspect="true"/>
          </p:cNvPicPr>
          <p:nvPr/>
        </p:nvPicPr>
        <p:blipFill>
          <a:blip r:embed="rId3"/>
          <a:srcRect l="0" t="0" r="0" b="0"/>
          <a:stretch>
            <a:fillRect/>
          </a:stretch>
        </p:blipFill>
        <p:spPr>
          <a:xfrm flipH="false" flipV="false" rot="0">
            <a:off x="681829" y="3413152"/>
            <a:ext cx="6777843" cy="6149352"/>
          </a:xfrm>
          <a:prstGeom prst="rect">
            <a:avLst/>
          </a:prstGeom>
        </p:spPr>
      </p:pic>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92100" y="8861123"/>
            <a:ext cx="18986500" cy="1735483"/>
            <a:chOff x="0" y="0"/>
            <a:chExt cx="25315333" cy="2313978"/>
          </a:xfrm>
        </p:grpSpPr>
        <p:sp>
          <p:nvSpPr>
            <p:cNvPr name="AutoShape 3" id="3"/>
            <p:cNvSpPr/>
            <p:nvPr/>
          </p:nvSpPr>
          <p:spPr>
            <a:xfrm rot="0">
              <a:off x="0" y="0"/>
              <a:ext cx="25315333" cy="2313978"/>
            </a:xfrm>
            <a:prstGeom prst="rect">
              <a:avLst/>
            </a:prstGeom>
            <a:solidFill>
              <a:srgbClr val="F57F20"/>
            </a:solidFill>
          </p:spPr>
        </p:sp>
        <p:sp>
          <p:nvSpPr>
            <p:cNvPr name="TextBox 4" id="4"/>
            <p:cNvSpPr txBox="true"/>
            <p:nvPr/>
          </p:nvSpPr>
          <p:spPr>
            <a:xfrm rot="0">
              <a:off x="6760669" y="924973"/>
              <a:ext cx="16641198" cy="241781"/>
            </a:xfrm>
            <a:prstGeom prst="rect">
              <a:avLst/>
            </a:prstGeom>
          </p:spPr>
          <p:txBody>
            <a:bodyPr anchor="t" rtlCol="false" tIns="0" lIns="0" bIns="0" rIns="0">
              <a:spAutoFit/>
            </a:bodyPr>
            <a:lstStyle/>
            <a:p>
              <a:pPr algn="r">
                <a:lnSpc>
                  <a:spcPts val="1539"/>
                </a:lnSpc>
              </a:pPr>
            </a:p>
          </p:txBody>
        </p:sp>
      </p:grpSp>
      <p:sp>
        <p:nvSpPr>
          <p:cNvPr name="TextBox 5" id="5"/>
          <p:cNvSpPr txBox="true"/>
          <p:nvPr/>
        </p:nvSpPr>
        <p:spPr>
          <a:xfrm rot="0">
            <a:off x="8139584" y="2466176"/>
            <a:ext cx="8699425" cy="5659831"/>
          </a:xfrm>
          <a:prstGeom prst="rect">
            <a:avLst/>
          </a:prstGeom>
        </p:spPr>
        <p:txBody>
          <a:bodyPr anchor="t" rtlCol="false" tIns="0" lIns="0" bIns="0" rIns="0">
            <a:spAutoFit/>
          </a:bodyPr>
          <a:lstStyle/>
          <a:p>
            <a:pPr marL="558949" indent="-279475" lvl="1">
              <a:lnSpc>
                <a:spcPts val="6472"/>
              </a:lnSpc>
              <a:buFont typeface="Arial"/>
              <a:buChar char="•"/>
            </a:pPr>
            <a:r>
              <a:rPr lang="en-US" sz="2588">
                <a:solidFill>
                  <a:srgbClr val="7E6B73"/>
                </a:solidFill>
                <a:latin typeface="Arimo"/>
              </a:rPr>
              <a:t>ura- ja koulutusvalinnoissa auttaminen</a:t>
            </a:r>
          </a:p>
          <a:p>
            <a:pPr marL="558949" indent="-279475" lvl="1">
              <a:lnSpc>
                <a:spcPts val="6472"/>
              </a:lnSpc>
              <a:buFont typeface="Arial"/>
              <a:buChar char="•"/>
            </a:pPr>
            <a:r>
              <a:rPr lang="en-US" sz="2588">
                <a:solidFill>
                  <a:srgbClr val="7E6B73"/>
                </a:solidFill>
                <a:latin typeface="Arimo"/>
              </a:rPr>
              <a:t>kokemuksen, h</a:t>
            </a:r>
            <a:r>
              <a:rPr lang="en-US" sz="2588">
                <a:solidFill>
                  <a:srgbClr val="7E6B73"/>
                </a:solidFill>
                <a:latin typeface="Arimo"/>
              </a:rPr>
              <a:t>iljaisen tiedon vä</a:t>
            </a:r>
            <a:r>
              <a:rPr lang="en-US" sz="2588">
                <a:solidFill>
                  <a:srgbClr val="7E6B73"/>
                </a:solidFill>
                <a:latin typeface="Arimo"/>
              </a:rPr>
              <a:t>littäm</a:t>
            </a:r>
            <a:r>
              <a:rPr lang="en-US" sz="2588">
                <a:solidFill>
                  <a:srgbClr val="7E6B73"/>
                </a:solidFill>
                <a:latin typeface="Arimo"/>
              </a:rPr>
              <a:t>in</a:t>
            </a:r>
            <a:r>
              <a:rPr lang="en-US" sz="2588">
                <a:solidFill>
                  <a:srgbClr val="7E6B73"/>
                </a:solidFill>
                <a:latin typeface="Arimo"/>
              </a:rPr>
              <a:t>en</a:t>
            </a:r>
          </a:p>
          <a:p>
            <a:pPr marL="558949" indent="-279475" lvl="1">
              <a:lnSpc>
                <a:spcPts val="6472"/>
              </a:lnSpc>
              <a:buFont typeface="Arial"/>
              <a:buChar char="•"/>
            </a:pPr>
            <a:r>
              <a:rPr lang="en-US" sz="2588">
                <a:solidFill>
                  <a:srgbClr val="7E6B73"/>
                </a:solidFill>
                <a:latin typeface="Arimo"/>
              </a:rPr>
              <a:t>tavoi</a:t>
            </a:r>
            <a:r>
              <a:rPr lang="en-US" sz="2588">
                <a:solidFill>
                  <a:srgbClr val="7E6B73"/>
                </a:solidFill>
                <a:latin typeface="Arimo"/>
              </a:rPr>
              <a:t>tteellisuus</a:t>
            </a:r>
            <a:r>
              <a:rPr lang="en-US" sz="2588">
                <a:solidFill>
                  <a:srgbClr val="7E6B73"/>
                </a:solidFill>
                <a:latin typeface="Arimo"/>
              </a:rPr>
              <a:t> j</a:t>
            </a:r>
            <a:r>
              <a:rPr lang="en-US" sz="2588">
                <a:solidFill>
                  <a:srgbClr val="7E6B73"/>
                </a:solidFill>
                <a:latin typeface="Arimo"/>
              </a:rPr>
              <a:t>a</a:t>
            </a:r>
            <a:r>
              <a:rPr lang="en-US" sz="2588">
                <a:solidFill>
                  <a:srgbClr val="7E6B73"/>
                </a:solidFill>
                <a:latin typeface="Arimo"/>
              </a:rPr>
              <a:t> luo</a:t>
            </a:r>
            <a:r>
              <a:rPr lang="en-US" sz="2588">
                <a:solidFill>
                  <a:srgbClr val="7E6B73"/>
                </a:solidFill>
                <a:latin typeface="Arimo"/>
              </a:rPr>
              <a:t>v</a:t>
            </a:r>
            <a:r>
              <a:rPr lang="en-US" sz="2588">
                <a:solidFill>
                  <a:srgbClr val="7E6B73"/>
                </a:solidFill>
                <a:latin typeface="Arimo"/>
              </a:rPr>
              <a:t>uus</a:t>
            </a:r>
          </a:p>
          <a:p>
            <a:pPr marL="558949" indent="-279475" lvl="1">
              <a:lnSpc>
                <a:spcPts val="6472"/>
              </a:lnSpc>
              <a:buFont typeface="Arial"/>
              <a:buChar char="•"/>
            </a:pPr>
            <a:r>
              <a:rPr lang="en-US" sz="2588">
                <a:solidFill>
                  <a:srgbClr val="7E6B73"/>
                </a:solidFill>
                <a:latin typeface="Arimo"/>
              </a:rPr>
              <a:t>er</a:t>
            </a:r>
            <a:r>
              <a:rPr lang="en-US" sz="2588">
                <a:solidFill>
                  <a:srgbClr val="7E6B73"/>
                </a:solidFill>
                <a:latin typeface="Arimo"/>
              </a:rPr>
              <a:t>i</a:t>
            </a:r>
            <a:r>
              <a:rPr lang="en-US" sz="2588">
                <a:solidFill>
                  <a:srgbClr val="7E6B73"/>
                </a:solidFill>
                <a:latin typeface="Arimo"/>
              </a:rPr>
              <a:t>la</a:t>
            </a:r>
            <a:r>
              <a:rPr lang="en-US" sz="2588">
                <a:solidFill>
                  <a:srgbClr val="7E6B73"/>
                </a:solidFill>
                <a:latin typeface="Arimo"/>
              </a:rPr>
              <a:t>isuud</a:t>
            </a:r>
            <a:r>
              <a:rPr lang="en-US" sz="2588">
                <a:solidFill>
                  <a:srgbClr val="7E6B73"/>
                </a:solidFill>
                <a:latin typeface="Arimo"/>
              </a:rPr>
              <a:t>en sietokyvy</a:t>
            </a:r>
            <a:r>
              <a:rPr lang="en-US" sz="2588">
                <a:solidFill>
                  <a:srgbClr val="7E6B73"/>
                </a:solidFill>
                <a:latin typeface="Arimo"/>
              </a:rPr>
              <a:t>n j</a:t>
            </a:r>
            <a:r>
              <a:rPr lang="en-US" sz="2588">
                <a:solidFill>
                  <a:srgbClr val="7E6B73"/>
                </a:solidFill>
                <a:latin typeface="Arimo"/>
              </a:rPr>
              <a:t>a yhteistyökyvyn</a:t>
            </a:r>
            <a:r>
              <a:rPr lang="en-US" sz="2588">
                <a:solidFill>
                  <a:srgbClr val="7E6B73"/>
                </a:solidFill>
                <a:latin typeface="Arimo"/>
              </a:rPr>
              <a:t> li</a:t>
            </a:r>
            <a:r>
              <a:rPr lang="en-US" sz="2588">
                <a:solidFill>
                  <a:srgbClr val="7E6B73"/>
                </a:solidFill>
                <a:latin typeface="Arimo"/>
              </a:rPr>
              <a:t>säämine</a:t>
            </a:r>
            <a:r>
              <a:rPr lang="en-US" sz="2588">
                <a:solidFill>
                  <a:srgbClr val="7E6B73"/>
                </a:solidFill>
                <a:latin typeface="Arimo"/>
              </a:rPr>
              <a:t>n</a:t>
            </a:r>
          </a:p>
          <a:p>
            <a:pPr marL="558949" indent="-279475" lvl="1">
              <a:lnSpc>
                <a:spcPts val="6472"/>
              </a:lnSpc>
              <a:buFont typeface="Arial"/>
              <a:buChar char="•"/>
            </a:pPr>
            <a:r>
              <a:rPr lang="en-US" sz="2588">
                <a:solidFill>
                  <a:srgbClr val="7E6B73"/>
                </a:solidFill>
                <a:latin typeface="Arimo"/>
              </a:rPr>
              <a:t>omien j</a:t>
            </a:r>
            <a:r>
              <a:rPr lang="en-US" sz="2588">
                <a:solidFill>
                  <a:srgbClr val="7E6B73"/>
                </a:solidFill>
                <a:latin typeface="Arimo"/>
              </a:rPr>
              <a:t>a mui</a:t>
            </a:r>
            <a:r>
              <a:rPr lang="en-US" sz="2588">
                <a:solidFill>
                  <a:srgbClr val="7E6B73"/>
                </a:solidFill>
                <a:latin typeface="Arimo"/>
              </a:rPr>
              <a:t>den ihm</a:t>
            </a:r>
            <a:r>
              <a:rPr lang="en-US" sz="2588">
                <a:solidFill>
                  <a:srgbClr val="7E6B73"/>
                </a:solidFill>
                <a:latin typeface="Arimo"/>
              </a:rPr>
              <a:t>isten</a:t>
            </a:r>
            <a:r>
              <a:rPr lang="en-US" sz="2588">
                <a:solidFill>
                  <a:srgbClr val="7E6B73"/>
                </a:solidFill>
                <a:latin typeface="Arimo"/>
              </a:rPr>
              <a:t> tun</a:t>
            </a:r>
            <a:r>
              <a:rPr lang="en-US" sz="2588">
                <a:solidFill>
                  <a:srgbClr val="7E6B73"/>
                </a:solidFill>
                <a:latin typeface="Arimo"/>
              </a:rPr>
              <a:t>te</a:t>
            </a:r>
            <a:r>
              <a:rPr lang="en-US" sz="2588">
                <a:solidFill>
                  <a:srgbClr val="7E6B73"/>
                </a:solidFill>
                <a:latin typeface="Arimo"/>
              </a:rPr>
              <a:t>iden tunnistaminen ja huomioiminen</a:t>
            </a:r>
          </a:p>
          <a:p>
            <a:pPr marL="1117898" indent="-372633" lvl="2">
              <a:lnSpc>
                <a:spcPts val="6472"/>
              </a:lnSpc>
              <a:buFont typeface="Arial"/>
              <a:buChar char="⚬"/>
            </a:pPr>
            <a:r>
              <a:rPr lang="en-US" sz="2588">
                <a:solidFill>
                  <a:srgbClr val="7E6B73"/>
                </a:solidFill>
                <a:latin typeface="Arimo"/>
              </a:rPr>
              <a:t>oppimiskyvyn kehittyminen</a:t>
            </a:r>
          </a:p>
        </p:txBody>
      </p:sp>
      <p:pic>
        <p:nvPicPr>
          <p:cNvPr name="Picture 6" id="6"/>
          <p:cNvPicPr>
            <a:picLocks noChangeAspect="true"/>
          </p:cNvPicPr>
          <p:nvPr/>
        </p:nvPicPr>
        <p:blipFill>
          <a:blip r:embed="rId2"/>
          <a:srcRect l="0" t="0" r="0" b="0"/>
          <a:stretch>
            <a:fillRect/>
          </a:stretch>
        </p:blipFill>
        <p:spPr>
          <a:xfrm flipH="false" flipV="false" rot="0">
            <a:off x="16839009" y="8838009"/>
            <a:ext cx="1448991" cy="1448991"/>
          </a:xfrm>
          <a:prstGeom prst="rect">
            <a:avLst/>
          </a:prstGeom>
        </p:spPr>
      </p:pic>
      <p:pic>
        <p:nvPicPr>
          <p:cNvPr name="Picture 7" id="7"/>
          <p:cNvPicPr>
            <a:picLocks noChangeAspect="true"/>
          </p:cNvPicPr>
          <p:nvPr/>
        </p:nvPicPr>
        <p:blipFill>
          <a:blip r:embed="rId3"/>
          <a:srcRect l="0" t="0" r="0" b="0"/>
          <a:stretch>
            <a:fillRect/>
          </a:stretch>
        </p:blipFill>
        <p:spPr>
          <a:xfrm flipH="false" flipV="false" rot="0">
            <a:off x="1028700" y="2799551"/>
            <a:ext cx="5682457" cy="5682457"/>
          </a:xfrm>
          <a:prstGeom prst="rect">
            <a:avLst/>
          </a:prstGeom>
        </p:spPr>
      </p:pic>
      <p:sp>
        <p:nvSpPr>
          <p:cNvPr name="TextBox 8" id="8"/>
          <p:cNvSpPr txBox="true"/>
          <p:nvPr/>
        </p:nvSpPr>
        <p:spPr>
          <a:xfrm rot="0">
            <a:off x="1028700" y="962025"/>
            <a:ext cx="8188298" cy="608155"/>
          </a:xfrm>
          <a:prstGeom prst="rect">
            <a:avLst/>
          </a:prstGeom>
        </p:spPr>
        <p:txBody>
          <a:bodyPr anchor="t" rtlCol="false" tIns="0" lIns="0" bIns="0" rIns="0">
            <a:spAutoFit/>
          </a:bodyPr>
          <a:lstStyle/>
          <a:p>
            <a:pPr algn="just" marL="0" indent="0" lvl="0">
              <a:lnSpc>
                <a:spcPts val="5040"/>
              </a:lnSpc>
            </a:pPr>
            <a:r>
              <a:rPr lang="en-US" sz="3600">
                <a:solidFill>
                  <a:srgbClr val="F57F20"/>
                </a:solidFill>
                <a:latin typeface="Allerta Stencil"/>
              </a:rPr>
              <a:t>Mentoroinnin tavoitteita</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92100" y="8861123"/>
            <a:ext cx="18986500" cy="1735483"/>
            <a:chOff x="0" y="0"/>
            <a:chExt cx="25315333" cy="2313978"/>
          </a:xfrm>
        </p:grpSpPr>
        <p:sp>
          <p:nvSpPr>
            <p:cNvPr name="AutoShape 3" id="3"/>
            <p:cNvSpPr/>
            <p:nvPr/>
          </p:nvSpPr>
          <p:spPr>
            <a:xfrm rot="0">
              <a:off x="0" y="0"/>
              <a:ext cx="25315333" cy="2313978"/>
            </a:xfrm>
            <a:prstGeom prst="rect">
              <a:avLst/>
            </a:prstGeom>
            <a:solidFill>
              <a:srgbClr val="F57F20"/>
            </a:solidFill>
          </p:spPr>
        </p:sp>
        <p:sp>
          <p:nvSpPr>
            <p:cNvPr name="TextBox 4" id="4"/>
            <p:cNvSpPr txBox="true"/>
            <p:nvPr/>
          </p:nvSpPr>
          <p:spPr>
            <a:xfrm rot="0">
              <a:off x="6760669" y="924973"/>
              <a:ext cx="16641198" cy="241781"/>
            </a:xfrm>
            <a:prstGeom prst="rect">
              <a:avLst/>
            </a:prstGeom>
          </p:spPr>
          <p:txBody>
            <a:bodyPr anchor="t" rtlCol="false" tIns="0" lIns="0" bIns="0" rIns="0">
              <a:spAutoFit/>
            </a:bodyPr>
            <a:lstStyle/>
            <a:p>
              <a:pPr algn="r">
                <a:lnSpc>
                  <a:spcPts val="1539"/>
                </a:lnSpc>
              </a:pPr>
            </a:p>
          </p:txBody>
        </p:sp>
      </p:grpSp>
      <p:pic>
        <p:nvPicPr>
          <p:cNvPr name="Picture 5" id="5"/>
          <p:cNvPicPr>
            <a:picLocks noChangeAspect="true"/>
          </p:cNvPicPr>
          <p:nvPr/>
        </p:nvPicPr>
        <p:blipFill>
          <a:blip r:embed="rId2"/>
          <a:srcRect l="0" t="0" r="0" b="0"/>
          <a:stretch>
            <a:fillRect/>
          </a:stretch>
        </p:blipFill>
        <p:spPr>
          <a:xfrm flipH="false" flipV="false" rot="0">
            <a:off x="16839009" y="8838009"/>
            <a:ext cx="1448991" cy="1448991"/>
          </a:xfrm>
          <a:prstGeom prst="rect">
            <a:avLst/>
          </a:prstGeom>
        </p:spPr>
      </p:pic>
      <p:grpSp>
        <p:nvGrpSpPr>
          <p:cNvPr name="Group 6" id="6"/>
          <p:cNvGrpSpPr/>
          <p:nvPr/>
        </p:nvGrpSpPr>
        <p:grpSpPr>
          <a:xfrm rot="0">
            <a:off x="1028700" y="1028700"/>
            <a:ext cx="12283084" cy="6498091"/>
            <a:chOff x="0" y="0"/>
            <a:chExt cx="16377445" cy="8664121"/>
          </a:xfrm>
        </p:grpSpPr>
        <p:sp>
          <p:nvSpPr>
            <p:cNvPr name="TextBox 7" id="7"/>
            <p:cNvSpPr txBox="true"/>
            <p:nvPr/>
          </p:nvSpPr>
          <p:spPr>
            <a:xfrm rot="0">
              <a:off x="44576" y="1346213"/>
              <a:ext cx="16229506" cy="7317907"/>
            </a:xfrm>
            <a:prstGeom prst="rect">
              <a:avLst/>
            </a:prstGeom>
          </p:spPr>
          <p:txBody>
            <a:bodyPr anchor="t" rtlCol="false" tIns="0" lIns="0" bIns="0" rIns="0">
              <a:spAutoFit/>
            </a:bodyPr>
            <a:lstStyle/>
            <a:p>
              <a:pPr marL="423224" indent="-211612" lvl="1">
                <a:lnSpc>
                  <a:spcPts val="4383"/>
                </a:lnSpc>
                <a:buFont typeface="Arial"/>
                <a:buChar char="•"/>
              </a:pPr>
              <a:r>
                <a:rPr lang="en-US" sz="2563" spc="102">
                  <a:solidFill>
                    <a:srgbClr val="11151F"/>
                  </a:solidFill>
                  <a:latin typeface="Source Sans Pro"/>
                </a:rPr>
                <a:t>os</a:t>
              </a:r>
              <a:r>
                <a:rPr lang="en-US" sz="2563" spc="102">
                  <a:solidFill>
                    <a:srgbClr val="11151F"/>
                  </a:solidFill>
                  <a:latin typeface="Source Sans Pro"/>
                </a:rPr>
                <a:t>aaminen kehittyy </a:t>
              </a:r>
              <a:r>
                <a:rPr lang="en-US" sz="2563" spc="102">
                  <a:solidFill>
                    <a:srgbClr val="11151F"/>
                  </a:solidFill>
                  <a:latin typeface="Source Sans Pro"/>
                </a:rPr>
                <a:t>ja mentorin kautta välittyy onnistumisen kulttuuri</a:t>
              </a:r>
            </a:p>
            <a:p>
              <a:pPr marL="423224" indent="-211612" lvl="1">
                <a:lnSpc>
                  <a:spcPts val="4383"/>
                </a:lnSpc>
                <a:buFont typeface="Arial"/>
                <a:buChar char="•"/>
              </a:pPr>
              <a:r>
                <a:rPr lang="en-US" sz="2563" spc="102">
                  <a:solidFill>
                    <a:srgbClr val="11151F"/>
                  </a:solidFill>
                  <a:latin typeface="Source Sans Pro"/>
                </a:rPr>
                <a:t>saa samaistumismallin, kun aktiivinen monessa mukana oleva mentori tarjoaa laajan kokemusmaailmansa avuksi</a:t>
              </a:r>
            </a:p>
            <a:p>
              <a:pPr marL="423224" indent="-211612" lvl="1">
                <a:lnSpc>
                  <a:spcPts val="4383"/>
                </a:lnSpc>
                <a:buFont typeface="Arial"/>
                <a:buChar char="•"/>
              </a:pPr>
              <a:r>
                <a:rPr lang="en-US" sz="2563" spc="102">
                  <a:solidFill>
                    <a:srgbClr val="11151F"/>
                  </a:solidFill>
                  <a:latin typeface="Source Sans Pro"/>
                </a:rPr>
                <a:t>s</a:t>
              </a:r>
              <a:r>
                <a:rPr lang="en-US" sz="2563" spc="102">
                  <a:solidFill>
                    <a:srgbClr val="11151F"/>
                  </a:solidFill>
                  <a:latin typeface="Source Sans Pro"/>
                </a:rPr>
                <a:t>aa informaatiota, jota  voisi olla vaikea hakea yksin</a:t>
              </a:r>
            </a:p>
            <a:p>
              <a:pPr marL="423224" indent="-211612" lvl="1">
                <a:lnSpc>
                  <a:spcPts val="4383"/>
                </a:lnSpc>
                <a:buFont typeface="Arial"/>
                <a:buChar char="•"/>
              </a:pPr>
              <a:r>
                <a:rPr lang="en-US" sz="2563" spc="102">
                  <a:solidFill>
                    <a:srgbClr val="11151F"/>
                  </a:solidFill>
                  <a:latin typeface="Source Sans Pro"/>
                </a:rPr>
                <a:t>"u</a:t>
              </a:r>
              <a:r>
                <a:rPr lang="en-US" sz="2563" spc="102">
                  <a:solidFill>
                    <a:srgbClr val="11151F"/>
                  </a:solidFill>
                  <a:latin typeface="Source Sans Pro"/>
                </a:rPr>
                <a:t>rakehitys" nopeutuu</a:t>
              </a:r>
            </a:p>
            <a:p>
              <a:pPr marL="423224" indent="-211612" lvl="1">
                <a:lnSpc>
                  <a:spcPts val="4383"/>
                </a:lnSpc>
                <a:buFont typeface="Arial"/>
                <a:buChar char="•"/>
              </a:pPr>
              <a:r>
                <a:rPr lang="en-US" sz="2563" spc="102">
                  <a:solidFill>
                    <a:srgbClr val="11151F"/>
                  </a:solidFill>
                  <a:latin typeface="Source Sans Pro"/>
                </a:rPr>
                <a:t>saa palautetta; ideoita arvioidaan ja ongelmanratkaisuissa autetaan</a:t>
              </a:r>
            </a:p>
            <a:p>
              <a:pPr marL="423224" indent="-211612" lvl="1">
                <a:lnSpc>
                  <a:spcPts val="4383"/>
                </a:lnSpc>
                <a:buFont typeface="Arial"/>
                <a:buChar char="•"/>
              </a:pPr>
              <a:r>
                <a:rPr lang="en-US" sz="2563" spc="102">
                  <a:solidFill>
                    <a:srgbClr val="11151F"/>
                  </a:solidFill>
                  <a:latin typeface="Source Sans Pro"/>
                </a:rPr>
                <a:t> itsetunto kasvaa ja lujittuu, uskaltaa</a:t>
              </a:r>
            </a:p>
            <a:p>
              <a:pPr>
                <a:lnSpc>
                  <a:spcPts val="4383"/>
                </a:lnSpc>
              </a:pPr>
              <a:r>
                <a:rPr lang="en-US" sz="2563" spc="102">
                  <a:solidFill>
                    <a:srgbClr val="11151F"/>
                  </a:solidFill>
                  <a:latin typeface="Source Sans Pro"/>
                </a:rPr>
                <a:t>       </a:t>
              </a:r>
              <a:r>
                <a:rPr lang="en-US" sz="2563" spc="102">
                  <a:solidFill>
                    <a:srgbClr val="11151F"/>
                  </a:solidFill>
                  <a:latin typeface="Source Sans Pro"/>
                </a:rPr>
                <a:t>ottaa riskejä, tehdä päätöksiä </a:t>
              </a:r>
            </a:p>
            <a:p>
              <a:pPr marL="423224" indent="-211612" lvl="1">
                <a:lnSpc>
                  <a:spcPts val="4383"/>
                </a:lnSpc>
                <a:buFont typeface="Arial"/>
                <a:buChar char="•"/>
              </a:pPr>
              <a:r>
                <a:rPr lang="en-US" sz="2563" spc="102">
                  <a:solidFill>
                    <a:srgbClr val="11151F"/>
                  </a:solidFill>
                  <a:latin typeface="Source Sans Pro"/>
                </a:rPr>
                <a:t> saa rohkeutta kohdata ristiriitoja.</a:t>
              </a:r>
            </a:p>
            <a:p>
              <a:pPr marL="423224" indent="-211612" lvl="1">
                <a:lnSpc>
                  <a:spcPts val="4383"/>
                </a:lnSpc>
                <a:buFont typeface="Arial"/>
                <a:buChar char="•"/>
              </a:pPr>
              <a:r>
                <a:rPr lang="en-US" sz="2563" spc="102">
                  <a:solidFill>
                    <a:srgbClr val="11151F"/>
                  </a:solidFill>
                  <a:latin typeface="Source Sans Pro"/>
                </a:rPr>
                <a:t>verkostot laajenevat.</a:t>
              </a:r>
            </a:p>
          </p:txBody>
        </p:sp>
        <p:sp>
          <p:nvSpPr>
            <p:cNvPr name="TextBox 8" id="8"/>
            <p:cNvSpPr txBox="true"/>
            <p:nvPr/>
          </p:nvSpPr>
          <p:spPr>
            <a:xfrm rot="0">
              <a:off x="0" y="-57150"/>
              <a:ext cx="16377445" cy="737202"/>
            </a:xfrm>
            <a:prstGeom prst="rect">
              <a:avLst/>
            </a:prstGeom>
          </p:spPr>
          <p:txBody>
            <a:bodyPr anchor="t" rtlCol="false" tIns="0" lIns="0" bIns="0" rIns="0">
              <a:spAutoFit/>
            </a:bodyPr>
            <a:lstStyle/>
            <a:p>
              <a:pPr>
                <a:lnSpc>
                  <a:spcPts val="4785"/>
                </a:lnSpc>
              </a:pPr>
              <a:r>
                <a:rPr lang="en-US" sz="3417" spc="136">
                  <a:solidFill>
                    <a:srgbClr val="F57F20"/>
                  </a:solidFill>
                  <a:latin typeface="Source Sans Pro Bold"/>
                </a:rPr>
                <a:t>Aktorit ovat todenneet, että mentoroinnin kautta</a:t>
              </a:r>
            </a:p>
          </p:txBody>
        </p:sp>
      </p:grpSp>
      <p:pic>
        <p:nvPicPr>
          <p:cNvPr name="Picture 9" id="9"/>
          <p:cNvPicPr>
            <a:picLocks noChangeAspect="true"/>
          </p:cNvPicPr>
          <p:nvPr/>
        </p:nvPicPr>
        <p:blipFill>
          <a:blip r:embed="rId3"/>
          <a:srcRect l="0" t="0" r="0" b="0"/>
          <a:stretch>
            <a:fillRect/>
          </a:stretch>
        </p:blipFill>
        <p:spPr>
          <a:xfrm flipH="false" flipV="false" rot="0">
            <a:off x="11747590" y="3704424"/>
            <a:ext cx="5511710" cy="4820241"/>
          </a:xfrm>
          <a:prstGeom prst="rect">
            <a:avLst/>
          </a:prstGeom>
        </p:spPr>
      </p:pic>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92100" y="8861123"/>
            <a:ext cx="18986500" cy="1735483"/>
            <a:chOff x="0" y="0"/>
            <a:chExt cx="25315333" cy="2313978"/>
          </a:xfrm>
        </p:grpSpPr>
        <p:sp>
          <p:nvSpPr>
            <p:cNvPr name="AutoShape 3" id="3"/>
            <p:cNvSpPr/>
            <p:nvPr/>
          </p:nvSpPr>
          <p:spPr>
            <a:xfrm rot="0">
              <a:off x="0" y="0"/>
              <a:ext cx="25315333" cy="2313978"/>
            </a:xfrm>
            <a:prstGeom prst="rect">
              <a:avLst/>
            </a:prstGeom>
            <a:solidFill>
              <a:srgbClr val="F57F20"/>
            </a:solidFill>
          </p:spPr>
        </p:sp>
        <p:sp>
          <p:nvSpPr>
            <p:cNvPr name="TextBox 4" id="4"/>
            <p:cNvSpPr txBox="true"/>
            <p:nvPr/>
          </p:nvSpPr>
          <p:spPr>
            <a:xfrm rot="0">
              <a:off x="6760669" y="924973"/>
              <a:ext cx="16641198" cy="241781"/>
            </a:xfrm>
            <a:prstGeom prst="rect">
              <a:avLst/>
            </a:prstGeom>
          </p:spPr>
          <p:txBody>
            <a:bodyPr anchor="t" rtlCol="false" tIns="0" lIns="0" bIns="0" rIns="0">
              <a:spAutoFit/>
            </a:bodyPr>
            <a:lstStyle/>
            <a:p>
              <a:pPr algn="r">
                <a:lnSpc>
                  <a:spcPts val="1539"/>
                </a:lnSpc>
              </a:pPr>
            </a:p>
          </p:txBody>
        </p:sp>
      </p:grpSp>
      <p:pic>
        <p:nvPicPr>
          <p:cNvPr name="Picture 5" id="5"/>
          <p:cNvPicPr>
            <a:picLocks noChangeAspect="true"/>
          </p:cNvPicPr>
          <p:nvPr/>
        </p:nvPicPr>
        <p:blipFill>
          <a:blip r:embed="rId2"/>
          <a:srcRect l="0" t="0" r="0" b="0"/>
          <a:stretch>
            <a:fillRect/>
          </a:stretch>
        </p:blipFill>
        <p:spPr>
          <a:xfrm flipH="false" flipV="false" rot="0">
            <a:off x="16839009" y="8838009"/>
            <a:ext cx="1448991" cy="1448991"/>
          </a:xfrm>
          <a:prstGeom prst="rect">
            <a:avLst/>
          </a:prstGeom>
        </p:spPr>
      </p:pic>
      <p:grpSp>
        <p:nvGrpSpPr>
          <p:cNvPr name="Group 6" id="6"/>
          <p:cNvGrpSpPr/>
          <p:nvPr/>
        </p:nvGrpSpPr>
        <p:grpSpPr>
          <a:xfrm rot="0">
            <a:off x="9608215" y="161092"/>
            <a:ext cx="7955290" cy="7854364"/>
            <a:chOff x="0" y="0"/>
            <a:chExt cx="10607053" cy="10472486"/>
          </a:xfrm>
        </p:grpSpPr>
        <p:sp>
          <p:nvSpPr>
            <p:cNvPr name="TextBox 7" id="7"/>
            <p:cNvSpPr txBox="true"/>
            <p:nvPr/>
          </p:nvSpPr>
          <p:spPr>
            <a:xfrm rot="0">
              <a:off x="41535" y="2667523"/>
              <a:ext cx="10545815" cy="7804962"/>
            </a:xfrm>
            <a:prstGeom prst="rect">
              <a:avLst/>
            </a:prstGeom>
          </p:spPr>
          <p:txBody>
            <a:bodyPr anchor="t" rtlCol="false" tIns="0" lIns="0" bIns="0" rIns="0">
              <a:spAutoFit/>
            </a:bodyPr>
            <a:lstStyle/>
            <a:p>
              <a:pPr>
                <a:lnSpc>
                  <a:spcPts val="4242"/>
                </a:lnSpc>
              </a:pPr>
            </a:p>
            <a:p>
              <a:pPr>
                <a:lnSpc>
                  <a:spcPts val="4242"/>
                </a:lnSpc>
              </a:pPr>
              <a:r>
                <a:rPr lang="en-US" sz="2481" spc="99">
                  <a:solidFill>
                    <a:srgbClr val="F57F20"/>
                  </a:solidFill>
                  <a:latin typeface="Source Sans Pro Bold"/>
                </a:rPr>
                <a:t>Tavoitteellisuus</a:t>
              </a:r>
              <a:r>
                <a:rPr lang="en-US" sz="2481" spc="99">
                  <a:solidFill>
                    <a:srgbClr val="11151F"/>
                  </a:solidFill>
                  <a:latin typeface="Source Sans Pro"/>
                </a:rPr>
                <a:t> </a:t>
              </a:r>
            </a:p>
            <a:p>
              <a:pPr>
                <a:lnSpc>
                  <a:spcPts val="4242"/>
                </a:lnSpc>
              </a:pPr>
              <a:r>
                <a:rPr lang="en-US" sz="2481" spc="99">
                  <a:solidFill>
                    <a:srgbClr val="11151F"/>
                  </a:solidFill>
                  <a:latin typeface="Source Sans Pro"/>
                </a:rPr>
                <a:t>Prosessille ja myös yksittäisille palavereille sovitaan tavoitteet, joita voidaan muokata prosessin aikana</a:t>
              </a:r>
            </a:p>
            <a:p>
              <a:pPr>
                <a:lnSpc>
                  <a:spcPts val="4242"/>
                </a:lnSpc>
              </a:pPr>
            </a:p>
            <a:p>
              <a:pPr>
                <a:lnSpc>
                  <a:spcPts val="4242"/>
                </a:lnSpc>
              </a:pPr>
              <a:r>
                <a:rPr lang="en-US" sz="2481" spc="99">
                  <a:solidFill>
                    <a:srgbClr val="F57F20"/>
                  </a:solidFill>
                  <a:latin typeface="Source Sans Pro Bold"/>
                </a:rPr>
                <a:t>Molemminpuolista</a:t>
              </a:r>
              <a:r>
                <a:rPr lang="en-US" sz="2481" spc="99">
                  <a:solidFill>
                    <a:srgbClr val="11151F"/>
                  </a:solidFill>
                  <a:latin typeface="Source Sans Pro"/>
                </a:rPr>
                <a:t> </a:t>
              </a:r>
            </a:p>
            <a:p>
              <a:pPr>
                <a:lnSpc>
                  <a:spcPts val="4242"/>
                </a:lnSpc>
              </a:pPr>
              <a:r>
                <a:rPr lang="en-US" sz="2481" spc="99">
                  <a:solidFill>
                    <a:srgbClr val="11151F"/>
                  </a:solidFill>
                  <a:latin typeface="Source Sans Pro"/>
                </a:rPr>
                <a:t>K</a:t>
              </a:r>
              <a:r>
                <a:rPr lang="en-US" sz="2481" spc="99">
                  <a:solidFill>
                    <a:srgbClr val="11151F"/>
                  </a:solidFill>
                  <a:latin typeface="Source Sans Pro"/>
                </a:rPr>
                <a:t>umpikin on antamassa ja  saamassa</a:t>
              </a:r>
            </a:p>
            <a:p>
              <a:pPr>
                <a:lnSpc>
                  <a:spcPts val="4242"/>
                </a:lnSpc>
              </a:pPr>
            </a:p>
            <a:p>
              <a:pPr>
                <a:lnSpc>
                  <a:spcPts val="4242"/>
                </a:lnSpc>
              </a:pPr>
              <a:r>
                <a:rPr lang="en-US" sz="2481" spc="99">
                  <a:solidFill>
                    <a:srgbClr val="F57F20"/>
                  </a:solidFill>
                  <a:latin typeface="Source Sans Pro Bold"/>
                </a:rPr>
                <a:t>Joustavuus</a:t>
              </a:r>
            </a:p>
            <a:p>
              <a:pPr>
                <a:lnSpc>
                  <a:spcPts val="4242"/>
                </a:lnSpc>
              </a:pPr>
              <a:r>
                <a:rPr lang="en-US" sz="2481" spc="99">
                  <a:solidFill>
                    <a:srgbClr val="11151F"/>
                  </a:solidFill>
                  <a:latin typeface="Source Sans Pro"/>
                </a:rPr>
                <a:t>Mentorointi on oppimisprosessi, jota ei voi eikä pidä lyödä ennalta lukkoon. Sen pitää antaa tapahtua.</a:t>
              </a:r>
            </a:p>
          </p:txBody>
        </p:sp>
        <p:sp>
          <p:nvSpPr>
            <p:cNvPr name="TextBox 8" id="8"/>
            <p:cNvSpPr txBox="true"/>
            <p:nvPr/>
          </p:nvSpPr>
          <p:spPr>
            <a:xfrm rot="0">
              <a:off x="0" y="1192422"/>
              <a:ext cx="10607053" cy="819953"/>
            </a:xfrm>
            <a:prstGeom prst="rect">
              <a:avLst/>
            </a:prstGeom>
          </p:spPr>
          <p:txBody>
            <a:bodyPr anchor="t" rtlCol="false" tIns="0" lIns="0" bIns="0" rIns="0">
              <a:spAutoFit/>
            </a:bodyPr>
            <a:lstStyle/>
            <a:p>
              <a:pPr>
                <a:lnSpc>
                  <a:spcPts val="5108"/>
                </a:lnSpc>
              </a:pPr>
            </a:p>
          </p:txBody>
        </p:sp>
        <p:sp>
          <p:nvSpPr>
            <p:cNvPr name="TextBox 9" id="9"/>
            <p:cNvSpPr txBox="true"/>
            <p:nvPr/>
          </p:nvSpPr>
          <p:spPr>
            <a:xfrm rot="0">
              <a:off x="41535" y="-114300"/>
              <a:ext cx="10545815" cy="565070"/>
            </a:xfrm>
            <a:prstGeom prst="rect">
              <a:avLst/>
            </a:prstGeom>
          </p:spPr>
          <p:txBody>
            <a:bodyPr anchor="t" rtlCol="false" tIns="0" lIns="0" bIns="0" rIns="0">
              <a:spAutoFit/>
            </a:bodyPr>
            <a:lstStyle/>
            <a:p>
              <a:pPr>
                <a:lnSpc>
                  <a:spcPts val="3900"/>
                </a:lnSpc>
              </a:pPr>
            </a:p>
          </p:txBody>
        </p:sp>
      </p:grpSp>
      <p:grpSp>
        <p:nvGrpSpPr>
          <p:cNvPr name="Group 10" id="10"/>
          <p:cNvGrpSpPr/>
          <p:nvPr/>
        </p:nvGrpSpPr>
        <p:grpSpPr>
          <a:xfrm rot="0">
            <a:off x="980198" y="0"/>
            <a:ext cx="8163802" cy="8176549"/>
            <a:chOff x="0" y="0"/>
            <a:chExt cx="10885070" cy="10902066"/>
          </a:xfrm>
        </p:grpSpPr>
        <p:sp>
          <p:nvSpPr>
            <p:cNvPr name="TextBox 11" id="11"/>
            <p:cNvSpPr txBox="true"/>
            <p:nvPr/>
          </p:nvSpPr>
          <p:spPr>
            <a:xfrm rot="0">
              <a:off x="63262" y="47625"/>
              <a:ext cx="10821808" cy="1241375"/>
            </a:xfrm>
            <a:prstGeom prst="rect">
              <a:avLst/>
            </a:prstGeom>
          </p:spPr>
          <p:txBody>
            <a:bodyPr anchor="t" rtlCol="false" tIns="0" lIns="0" bIns="0" rIns="0">
              <a:spAutoFit/>
            </a:bodyPr>
            <a:lstStyle/>
            <a:p>
              <a:pPr>
                <a:lnSpc>
                  <a:spcPts val="7122"/>
                </a:lnSpc>
              </a:pPr>
            </a:p>
          </p:txBody>
        </p:sp>
        <p:sp>
          <p:nvSpPr>
            <p:cNvPr name="TextBox 12" id="12"/>
            <p:cNvSpPr txBox="true"/>
            <p:nvPr/>
          </p:nvSpPr>
          <p:spPr>
            <a:xfrm rot="0">
              <a:off x="0" y="3844228"/>
              <a:ext cx="10517159" cy="7057837"/>
            </a:xfrm>
            <a:prstGeom prst="rect">
              <a:avLst/>
            </a:prstGeom>
          </p:spPr>
          <p:txBody>
            <a:bodyPr anchor="t" rtlCol="false" tIns="0" lIns="0" bIns="0" rIns="0">
              <a:spAutoFit/>
            </a:bodyPr>
            <a:lstStyle/>
            <a:p>
              <a:pPr>
                <a:lnSpc>
                  <a:spcPts val="4225"/>
                </a:lnSpc>
              </a:pPr>
              <a:r>
                <a:rPr lang="en-US" sz="2470" spc="98">
                  <a:solidFill>
                    <a:srgbClr val="F57F20"/>
                  </a:solidFill>
                  <a:latin typeface="Arimo Bold"/>
                </a:rPr>
                <a:t>Kahdenkeskisyys</a:t>
              </a:r>
            </a:p>
            <a:p>
              <a:pPr>
                <a:lnSpc>
                  <a:spcPts val="4225"/>
                </a:lnSpc>
              </a:pPr>
              <a:r>
                <a:rPr lang="en-US" sz="2470" spc="98">
                  <a:solidFill>
                    <a:srgbClr val="11151F"/>
                  </a:solidFill>
                  <a:latin typeface="Source Sans Pro"/>
                </a:rPr>
                <a:t>M</a:t>
              </a:r>
              <a:r>
                <a:rPr lang="en-US" sz="2470" spc="98">
                  <a:solidFill>
                    <a:srgbClr val="11151F"/>
                  </a:solidFill>
                  <a:latin typeface="Arimo"/>
                </a:rPr>
                <a:t>entorointisuhde on kahden kauppa. Se pohjautuu luottamukseen ja sen säilyttämisestä on pidettävä kiinni. Luottamusta ei voi menettää kuin kerran.</a:t>
              </a:r>
            </a:p>
            <a:p>
              <a:pPr>
                <a:lnSpc>
                  <a:spcPts val="4225"/>
                </a:lnSpc>
              </a:pPr>
              <a:r>
                <a:rPr lang="en-US" sz="2470" spc="98">
                  <a:solidFill>
                    <a:srgbClr val="11151F"/>
                  </a:solidFill>
                  <a:latin typeface="Arimo"/>
                </a:rPr>
                <a:t> </a:t>
              </a:r>
            </a:p>
            <a:p>
              <a:pPr>
                <a:lnSpc>
                  <a:spcPts val="4225"/>
                </a:lnSpc>
              </a:pPr>
              <a:r>
                <a:rPr lang="en-US" sz="2470" spc="98">
                  <a:solidFill>
                    <a:srgbClr val="F57F20"/>
                  </a:solidFill>
                  <a:latin typeface="Arimo Bold"/>
                </a:rPr>
                <a:t>Sitoutuneisuus</a:t>
              </a:r>
            </a:p>
            <a:p>
              <a:pPr>
                <a:lnSpc>
                  <a:spcPts val="4225"/>
                </a:lnSpc>
              </a:pPr>
              <a:r>
                <a:rPr lang="en-US" sz="2470" spc="98">
                  <a:solidFill>
                    <a:srgbClr val="11151F"/>
                  </a:solidFill>
                  <a:latin typeface="Source Sans Pro"/>
                </a:rPr>
                <a:t>M</a:t>
              </a:r>
              <a:r>
                <a:rPr lang="en-US" sz="2470" spc="98">
                  <a:solidFill>
                    <a:srgbClr val="11151F"/>
                  </a:solidFill>
                  <a:latin typeface="Arimo"/>
                </a:rPr>
                <a:t>olemmilla on halu panostaa aikaansa ja jakaa osaamistaan.</a:t>
              </a:r>
            </a:p>
            <a:p>
              <a:pPr>
                <a:lnSpc>
                  <a:spcPts val="4225"/>
                </a:lnSpc>
              </a:pPr>
              <a:r>
                <a:rPr lang="en-US" sz="2470" spc="98">
                  <a:solidFill>
                    <a:srgbClr val="11151F"/>
                  </a:solidFill>
                  <a:latin typeface="Arimo"/>
                </a:rPr>
                <a:t> </a:t>
              </a:r>
            </a:p>
            <a:p>
              <a:pPr>
                <a:lnSpc>
                  <a:spcPts val="4225"/>
                </a:lnSpc>
              </a:pPr>
            </a:p>
          </p:txBody>
        </p:sp>
        <p:sp>
          <p:nvSpPr>
            <p:cNvPr name="TextBox 13" id="13"/>
            <p:cNvSpPr txBox="true"/>
            <p:nvPr/>
          </p:nvSpPr>
          <p:spPr>
            <a:xfrm rot="0">
              <a:off x="0" y="1677255"/>
              <a:ext cx="10517159" cy="1328799"/>
            </a:xfrm>
            <a:prstGeom prst="rect">
              <a:avLst/>
            </a:prstGeom>
          </p:spPr>
          <p:txBody>
            <a:bodyPr anchor="t" rtlCol="false" tIns="0" lIns="0" bIns="0" rIns="0">
              <a:spAutoFit/>
            </a:bodyPr>
            <a:lstStyle/>
            <a:p>
              <a:pPr>
                <a:lnSpc>
                  <a:spcPts val="4035"/>
                </a:lnSpc>
              </a:pPr>
              <a:r>
                <a:rPr lang="en-US" sz="2882" spc="374">
                  <a:solidFill>
                    <a:srgbClr val="F57F20"/>
                  </a:solidFill>
                  <a:latin typeface="Arimo Bold"/>
                </a:rPr>
                <a:t>HYVÄN MENTOROINTISUHTEEN PERUSTANA OVAT:</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92100" y="8861123"/>
            <a:ext cx="18986500" cy="1735483"/>
            <a:chOff x="0" y="0"/>
            <a:chExt cx="25315333" cy="2313978"/>
          </a:xfrm>
        </p:grpSpPr>
        <p:sp>
          <p:nvSpPr>
            <p:cNvPr name="AutoShape 3" id="3"/>
            <p:cNvSpPr/>
            <p:nvPr/>
          </p:nvSpPr>
          <p:spPr>
            <a:xfrm rot="0">
              <a:off x="0" y="0"/>
              <a:ext cx="25315333" cy="2313978"/>
            </a:xfrm>
            <a:prstGeom prst="rect">
              <a:avLst/>
            </a:prstGeom>
            <a:solidFill>
              <a:srgbClr val="F57F20"/>
            </a:solidFill>
          </p:spPr>
        </p:sp>
        <p:sp>
          <p:nvSpPr>
            <p:cNvPr name="TextBox 4" id="4"/>
            <p:cNvSpPr txBox="true"/>
            <p:nvPr/>
          </p:nvSpPr>
          <p:spPr>
            <a:xfrm rot="0">
              <a:off x="6760669" y="924973"/>
              <a:ext cx="16641198" cy="241781"/>
            </a:xfrm>
            <a:prstGeom prst="rect">
              <a:avLst/>
            </a:prstGeom>
          </p:spPr>
          <p:txBody>
            <a:bodyPr anchor="t" rtlCol="false" tIns="0" lIns="0" bIns="0" rIns="0">
              <a:spAutoFit/>
            </a:bodyPr>
            <a:lstStyle/>
            <a:p>
              <a:pPr algn="r">
                <a:lnSpc>
                  <a:spcPts val="1539"/>
                </a:lnSpc>
              </a:pPr>
            </a:p>
          </p:txBody>
        </p:sp>
      </p:grpSp>
      <p:pic>
        <p:nvPicPr>
          <p:cNvPr name="Picture 5" id="5"/>
          <p:cNvPicPr>
            <a:picLocks noChangeAspect="true"/>
          </p:cNvPicPr>
          <p:nvPr/>
        </p:nvPicPr>
        <p:blipFill>
          <a:blip r:embed="rId2"/>
          <a:srcRect l="0" t="0" r="0" b="0"/>
          <a:stretch>
            <a:fillRect/>
          </a:stretch>
        </p:blipFill>
        <p:spPr>
          <a:xfrm flipH="false" flipV="false" rot="0">
            <a:off x="16839009" y="8838009"/>
            <a:ext cx="1448991" cy="1448991"/>
          </a:xfrm>
          <a:prstGeom prst="rect">
            <a:avLst/>
          </a:prstGeom>
        </p:spPr>
      </p:pic>
      <p:sp>
        <p:nvSpPr>
          <p:cNvPr name="TextBox 6" id="6"/>
          <p:cNvSpPr txBox="true"/>
          <p:nvPr/>
        </p:nvSpPr>
        <p:spPr>
          <a:xfrm rot="0">
            <a:off x="1028700" y="1057275"/>
            <a:ext cx="10974072" cy="1783440"/>
          </a:xfrm>
          <a:prstGeom prst="rect">
            <a:avLst/>
          </a:prstGeom>
        </p:spPr>
        <p:txBody>
          <a:bodyPr anchor="t" rtlCol="false" tIns="0" lIns="0" bIns="0" rIns="0">
            <a:spAutoFit/>
          </a:bodyPr>
          <a:lstStyle/>
          <a:p>
            <a:pPr>
              <a:lnSpc>
                <a:spcPts val="6951"/>
              </a:lnSpc>
            </a:pPr>
            <a:r>
              <a:rPr lang="en-US" sz="6206" spc="124">
                <a:solidFill>
                  <a:srgbClr val="F57F20"/>
                </a:solidFill>
                <a:latin typeface="Arimo Bold"/>
              </a:rPr>
              <a:t>Mentorointisuhdetta selventäviä kysymyksiä</a:t>
            </a:r>
          </a:p>
        </p:txBody>
      </p:sp>
      <p:sp>
        <p:nvSpPr>
          <p:cNvPr name="TextBox 7" id="7"/>
          <p:cNvSpPr txBox="true"/>
          <p:nvPr/>
        </p:nvSpPr>
        <p:spPr>
          <a:xfrm rot="0">
            <a:off x="1028700" y="3182086"/>
            <a:ext cx="16710486" cy="4855822"/>
          </a:xfrm>
          <a:prstGeom prst="rect">
            <a:avLst/>
          </a:prstGeom>
        </p:spPr>
        <p:txBody>
          <a:bodyPr anchor="t" rtlCol="false" tIns="0" lIns="0" bIns="0" rIns="0">
            <a:spAutoFit/>
          </a:bodyPr>
          <a:lstStyle/>
          <a:p>
            <a:pPr marL="415874" indent="-207937" lvl="1">
              <a:lnSpc>
                <a:spcPts val="4836"/>
              </a:lnSpc>
              <a:buFont typeface="Arial"/>
              <a:buChar char="•"/>
            </a:pPr>
            <a:r>
              <a:rPr lang="en-US" sz="2518" spc="100">
                <a:solidFill>
                  <a:srgbClr val="11151F"/>
                </a:solidFill>
                <a:latin typeface="Source Sans Pro"/>
              </a:rPr>
              <a:t>Mitä odotamme oppivamme toisiltamme?</a:t>
            </a:r>
          </a:p>
          <a:p>
            <a:pPr marL="415874" indent="-207937" lvl="1">
              <a:lnSpc>
                <a:spcPts val="4836"/>
              </a:lnSpc>
              <a:buFont typeface="Arial"/>
              <a:buChar char="•"/>
            </a:pPr>
            <a:r>
              <a:rPr lang="en-US" sz="2518" spc="100">
                <a:solidFill>
                  <a:srgbClr val="11151F"/>
                </a:solidFill>
                <a:latin typeface="Source Sans Pro"/>
              </a:rPr>
              <a:t>Mitkä velvoitteet liittyvät mentorointiprosessiin ja missä rajat</a:t>
            </a:r>
          </a:p>
          <a:p>
            <a:pPr>
              <a:lnSpc>
                <a:spcPts val="4836"/>
              </a:lnSpc>
            </a:pPr>
            <a:r>
              <a:rPr lang="en-US" sz="2518" spc="100">
                <a:solidFill>
                  <a:srgbClr val="11151F"/>
                </a:solidFill>
                <a:latin typeface="Source Sans Pro"/>
              </a:rPr>
              <a:t>kulkevat?</a:t>
            </a:r>
          </a:p>
          <a:p>
            <a:pPr marL="415874" indent="-207937" lvl="1">
              <a:lnSpc>
                <a:spcPts val="4836"/>
              </a:lnSpc>
              <a:buFont typeface="Arial"/>
              <a:buChar char="•"/>
            </a:pPr>
            <a:r>
              <a:rPr lang="en-US" sz="2518" spc="100">
                <a:solidFill>
                  <a:srgbClr val="11151F"/>
                </a:solidFill>
                <a:latin typeface="Source Sans Pro"/>
              </a:rPr>
              <a:t>Onko olemassa aiheita, joista jompikumpi ei halua keskustella?</a:t>
            </a:r>
          </a:p>
          <a:p>
            <a:pPr marL="415874" indent="-207937" lvl="1">
              <a:lnSpc>
                <a:spcPts val="4836"/>
              </a:lnSpc>
              <a:buFont typeface="Arial"/>
              <a:buChar char="•"/>
            </a:pPr>
            <a:r>
              <a:rPr lang="en-US" sz="2518" spc="100">
                <a:solidFill>
                  <a:srgbClr val="11151F"/>
                </a:solidFill>
                <a:latin typeface="Source Sans Pro"/>
              </a:rPr>
              <a:t>Olemmeko molemmat halukkaita antamaan rehellistä ja oikea-aikaista palautetta (eli olla kriittisiä ystäviä)?</a:t>
            </a:r>
          </a:p>
          <a:p>
            <a:pPr marL="415874" indent="-207937" lvl="1">
              <a:lnSpc>
                <a:spcPts val="4836"/>
              </a:lnSpc>
              <a:buFont typeface="Arial"/>
              <a:buChar char="•"/>
            </a:pPr>
            <a:r>
              <a:rPr lang="en-US" sz="2518" spc="100">
                <a:solidFill>
                  <a:srgbClr val="11151F"/>
                </a:solidFill>
                <a:latin typeface="Source Sans Pro"/>
              </a:rPr>
              <a:t>Miten muodollisia tai vapaamuotoisia haluamme tapaamisistamme?</a:t>
            </a:r>
          </a:p>
          <a:p>
            <a:pPr marL="415874" indent="-207937" lvl="1">
              <a:lnSpc>
                <a:spcPts val="4836"/>
              </a:lnSpc>
              <a:buFont typeface="Arial"/>
              <a:buChar char="•"/>
            </a:pPr>
            <a:r>
              <a:rPr lang="en-US" sz="2518" spc="100">
                <a:solidFill>
                  <a:srgbClr val="11151F"/>
                </a:solidFill>
                <a:latin typeface="Source Sans Pro"/>
              </a:rPr>
              <a:t> Missä määrin olemme halukkaita antamaan omia suhdeverkostojamme</a:t>
            </a:r>
          </a:p>
          <a:p>
            <a:pPr>
              <a:lnSpc>
                <a:spcPts val="4836"/>
              </a:lnSpc>
            </a:pPr>
            <a:r>
              <a:rPr lang="en-US" sz="2518" spc="100">
                <a:solidFill>
                  <a:srgbClr val="11151F"/>
                </a:solidFill>
                <a:latin typeface="Source Sans Pro"/>
              </a:rPr>
              <a:t>toisen käyttöön?</a:t>
            </a:r>
          </a:p>
        </p:txBody>
      </p:sp>
      <p:pic>
        <p:nvPicPr>
          <p:cNvPr name="Picture 8" id="8"/>
          <p:cNvPicPr>
            <a:picLocks noChangeAspect="true"/>
          </p:cNvPicPr>
          <p:nvPr/>
        </p:nvPicPr>
        <p:blipFill>
          <a:blip r:embed="rId3"/>
          <a:srcRect l="0" t="0" r="0" b="0"/>
          <a:stretch>
            <a:fillRect/>
          </a:stretch>
        </p:blipFill>
        <p:spPr>
          <a:xfrm flipH="false" flipV="false" rot="0">
            <a:off x="11763795" y="783315"/>
            <a:ext cx="4114800" cy="4114800"/>
          </a:xfrm>
          <a:prstGeom prst="rect">
            <a:avLst/>
          </a:prstGeom>
        </p:spPr>
      </p:pic>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952500"/>
            <a:ext cx="7013548" cy="760353"/>
          </a:xfrm>
          <a:prstGeom prst="rect">
            <a:avLst/>
          </a:prstGeom>
        </p:spPr>
        <p:txBody>
          <a:bodyPr anchor="t" rtlCol="false" tIns="0" lIns="0" bIns="0" rIns="0">
            <a:spAutoFit/>
          </a:bodyPr>
          <a:lstStyle/>
          <a:p>
            <a:pPr algn="l">
              <a:lnSpc>
                <a:spcPts val="6299"/>
              </a:lnSpc>
            </a:pPr>
            <a:r>
              <a:rPr lang="en-US" sz="4500">
                <a:solidFill>
                  <a:srgbClr val="F57F20"/>
                </a:solidFill>
                <a:latin typeface="Allerta Stencil Bold"/>
              </a:rPr>
              <a:t>Hyvä mentori</a:t>
            </a:r>
          </a:p>
        </p:txBody>
      </p:sp>
      <p:sp>
        <p:nvSpPr>
          <p:cNvPr name="AutoShape 3" id="3"/>
          <p:cNvSpPr/>
          <p:nvPr/>
        </p:nvSpPr>
        <p:spPr>
          <a:xfrm rot="0">
            <a:off x="-292100" y="8866236"/>
            <a:ext cx="18986500" cy="1730371"/>
          </a:xfrm>
          <a:prstGeom prst="rect">
            <a:avLst/>
          </a:prstGeom>
          <a:solidFill>
            <a:srgbClr val="F57F20"/>
          </a:solidFill>
        </p:spPr>
      </p:sp>
      <p:pic>
        <p:nvPicPr>
          <p:cNvPr name="Picture 4" id="4"/>
          <p:cNvPicPr>
            <a:picLocks noChangeAspect="true"/>
          </p:cNvPicPr>
          <p:nvPr/>
        </p:nvPicPr>
        <p:blipFill>
          <a:blip r:embed="rId2"/>
          <a:srcRect l="0" t="0" r="0" b="0"/>
          <a:stretch>
            <a:fillRect/>
          </a:stretch>
        </p:blipFill>
        <p:spPr>
          <a:xfrm flipH="false" flipV="false" rot="0">
            <a:off x="16839009" y="8866236"/>
            <a:ext cx="1448991" cy="1448991"/>
          </a:xfrm>
          <a:prstGeom prst="rect">
            <a:avLst/>
          </a:prstGeom>
        </p:spPr>
      </p:pic>
      <p:pic>
        <p:nvPicPr>
          <p:cNvPr name="Picture 5" id="5"/>
          <p:cNvPicPr>
            <a:picLocks noChangeAspect="true"/>
          </p:cNvPicPr>
          <p:nvPr/>
        </p:nvPicPr>
        <p:blipFill>
          <a:blip r:embed="rId3"/>
          <a:srcRect l="0" t="0" r="0" b="0"/>
          <a:stretch>
            <a:fillRect/>
          </a:stretch>
        </p:blipFill>
        <p:spPr>
          <a:xfrm flipH="false" flipV="false" rot="0">
            <a:off x="715557" y="2922137"/>
            <a:ext cx="4781180" cy="5008855"/>
          </a:xfrm>
          <a:prstGeom prst="rect">
            <a:avLst/>
          </a:prstGeom>
        </p:spPr>
      </p:pic>
      <p:grpSp>
        <p:nvGrpSpPr>
          <p:cNvPr name="Group 6" id="6"/>
          <p:cNvGrpSpPr/>
          <p:nvPr/>
        </p:nvGrpSpPr>
        <p:grpSpPr>
          <a:xfrm rot="0">
            <a:off x="5860179" y="7128468"/>
            <a:ext cx="11399121" cy="1605050"/>
            <a:chOff x="0" y="0"/>
            <a:chExt cx="15198828" cy="2140066"/>
          </a:xfrm>
        </p:grpSpPr>
        <p:sp>
          <p:nvSpPr>
            <p:cNvPr name="TextBox 7" id="7"/>
            <p:cNvSpPr txBox="true"/>
            <p:nvPr/>
          </p:nvSpPr>
          <p:spPr>
            <a:xfrm rot="0">
              <a:off x="0" y="19050"/>
              <a:ext cx="15075372" cy="515954"/>
            </a:xfrm>
            <a:prstGeom prst="rect">
              <a:avLst/>
            </a:prstGeom>
          </p:spPr>
          <p:txBody>
            <a:bodyPr anchor="t" rtlCol="false" tIns="0" lIns="0" bIns="0" rIns="0">
              <a:spAutoFit/>
            </a:bodyPr>
            <a:lstStyle/>
            <a:p>
              <a:pPr>
                <a:lnSpc>
                  <a:spcPts val="2951"/>
                </a:lnSpc>
              </a:pPr>
              <a:r>
                <a:rPr lang="en-US" sz="2634" spc="52">
                  <a:solidFill>
                    <a:srgbClr val="F57F20"/>
                  </a:solidFill>
                  <a:latin typeface="Source Serif Pro Bold"/>
                </a:rPr>
                <a:t>Mentori</a:t>
              </a:r>
            </a:p>
          </p:txBody>
        </p:sp>
        <p:sp>
          <p:nvSpPr>
            <p:cNvPr name="TextBox 8" id="8"/>
            <p:cNvSpPr txBox="true"/>
            <p:nvPr/>
          </p:nvSpPr>
          <p:spPr>
            <a:xfrm rot="0">
              <a:off x="24172" y="960663"/>
              <a:ext cx="15174657" cy="1179403"/>
            </a:xfrm>
            <a:prstGeom prst="rect">
              <a:avLst/>
            </a:prstGeom>
          </p:spPr>
          <p:txBody>
            <a:bodyPr anchor="t" rtlCol="false" tIns="0" lIns="0" bIns="0" rIns="0">
              <a:spAutoFit/>
            </a:bodyPr>
            <a:lstStyle/>
            <a:p>
              <a:pPr>
                <a:lnSpc>
                  <a:spcPts val="3732"/>
                </a:lnSpc>
              </a:pPr>
              <a:r>
                <a:rPr lang="en-US" sz="2182" spc="87">
                  <a:solidFill>
                    <a:srgbClr val="000000"/>
                  </a:solidFill>
                  <a:latin typeface="Source Sans Pro Bold Italics"/>
                </a:rPr>
                <a:t>= osaava, kokenut, arvostettu, usein myös seniori, joka jakaa tietoaan ja kokemustaan kehityshaluiselle ja -kykyiselle henkilölle</a:t>
              </a:r>
            </a:p>
          </p:txBody>
        </p:sp>
      </p:grpSp>
      <p:grpSp>
        <p:nvGrpSpPr>
          <p:cNvPr name="Group 9" id="9"/>
          <p:cNvGrpSpPr/>
          <p:nvPr/>
        </p:nvGrpSpPr>
        <p:grpSpPr>
          <a:xfrm rot="0">
            <a:off x="5496737" y="-287057"/>
            <a:ext cx="13311873" cy="7920110"/>
            <a:chOff x="0" y="0"/>
            <a:chExt cx="17749164" cy="10560147"/>
          </a:xfrm>
        </p:grpSpPr>
        <p:sp>
          <p:nvSpPr>
            <p:cNvPr name="TextBox 10" id="10"/>
            <p:cNvSpPr txBox="true"/>
            <p:nvPr/>
          </p:nvSpPr>
          <p:spPr>
            <a:xfrm rot="0">
              <a:off x="103155" y="28575"/>
              <a:ext cx="17646009" cy="687027"/>
            </a:xfrm>
            <a:prstGeom prst="rect">
              <a:avLst/>
            </a:prstGeom>
          </p:spPr>
          <p:txBody>
            <a:bodyPr anchor="t" rtlCol="false" tIns="0" lIns="0" bIns="0" rIns="0">
              <a:spAutoFit/>
            </a:bodyPr>
            <a:lstStyle/>
            <a:p>
              <a:pPr>
                <a:lnSpc>
                  <a:spcPts val="3954"/>
                </a:lnSpc>
              </a:pPr>
            </a:p>
          </p:txBody>
        </p:sp>
        <p:sp>
          <p:nvSpPr>
            <p:cNvPr name="TextBox 11" id="11"/>
            <p:cNvSpPr txBox="true"/>
            <p:nvPr/>
          </p:nvSpPr>
          <p:spPr>
            <a:xfrm rot="0">
              <a:off x="0" y="1454586"/>
              <a:ext cx="17149249" cy="9105561"/>
            </a:xfrm>
            <a:prstGeom prst="rect">
              <a:avLst/>
            </a:prstGeom>
          </p:spPr>
          <p:txBody>
            <a:bodyPr anchor="t" rtlCol="false" tIns="0" lIns="0" bIns="0" rIns="0">
              <a:spAutoFit/>
            </a:bodyPr>
            <a:lstStyle/>
            <a:p>
              <a:pPr marL="518160" indent="-259080" lvl="1">
                <a:lnSpc>
                  <a:spcPts val="5832"/>
                </a:lnSpc>
                <a:buFont typeface="Arial"/>
                <a:buChar char="•"/>
              </a:pPr>
              <a:r>
                <a:rPr lang="en-US" sz="2400" spc="96">
                  <a:solidFill>
                    <a:srgbClr val="2A2A2A"/>
                  </a:solidFill>
                  <a:latin typeface="Arimo Bold"/>
                </a:rPr>
                <a:t>Mentorin</a:t>
              </a:r>
              <a:r>
                <a:rPr lang="en-US" sz="2400" spc="96">
                  <a:solidFill>
                    <a:srgbClr val="2A2A2A"/>
                  </a:solidFill>
                  <a:latin typeface="Arimo"/>
                </a:rPr>
                <a:t> tulee olla kiinnostunut ohjaamisesta, hänellä on näkemystä ja arviointikykyä monessa mukana olleena.</a:t>
              </a:r>
            </a:p>
            <a:p>
              <a:pPr marL="518160" indent="-259080" lvl="1">
                <a:lnSpc>
                  <a:spcPts val="5832"/>
                </a:lnSpc>
                <a:buFont typeface="Arial"/>
                <a:buChar char="•"/>
              </a:pPr>
              <a:r>
                <a:rPr lang="en-US" sz="2400" spc="96">
                  <a:solidFill>
                    <a:srgbClr val="2A2A2A"/>
                  </a:solidFill>
                  <a:latin typeface="Arimo"/>
                </a:rPr>
                <a:t>Mentori ei ole pelkästään tietojen jakaja, vaan ennen kaikkea tukihenkilö, joka aktivoi ohjattavaansa ja auttaaa peilaamaan sekä tutkiskelemaan aktorin tilannetta.</a:t>
              </a:r>
            </a:p>
            <a:p>
              <a:pPr marL="518160" indent="-259080" lvl="1">
                <a:lnSpc>
                  <a:spcPts val="5832"/>
                </a:lnSpc>
                <a:buFont typeface="Arial"/>
                <a:buChar char="•"/>
              </a:pPr>
              <a:r>
                <a:rPr lang="en-US" sz="2400" spc="96">
                  <a:solidFill>
                    <a:srgbClr val="2A2A2A"/>
                  </a:solidFill>
                  <a:latin typeface="Arimo"/>
                </a:rPr>
                <a:t>Mentori haluaa yhteisissä tapaamisissa ja keskusteluissa jakaa ajatuksiaan, näkemyksiään, osaamistaan ja kokemuksiaan. Tarvittaessa on oltava myös rakentavan kriittinen.</a:t>
              </a:r>
            </a:p>
            <a:p>
              <a:pPr marL="518160" indent="-259080" lvl="1">
                <a:lnSpc>
                  <a:spcPts val="5832"/>
                </a:lnSpc>
                <a:buFont typeface="Arial"/>
                <a:buChar char="•"/>
              </a:pPr>
              <a:r>
                <a:rPr lang="en-US" sz="2400" spc="96">
                  <a:solidFill>
                    <a:srgbClr val="2A2A2A"/>
                  </a:solidFill>
                  <a:latin typeface="Arimo"/>
                </a:rPr>
                <a:t> Mentorointisuhde on kunniatehtävä</a:t>
              </a:r>
            </a:p>
            <a:p>
              <a:pPr>
                <a:lnSpc>
                  <a:spcPts val="4200"/>
                </a:lnSpc>
              </a:pPr>
            </a:p>
            <a:p>
              <a:pPr>
                <a:lnSpc>
                  <a:spcPts val="4200"/>
                </a:lnSpc>
              </a:pP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952500"/>
            <a:ext cx="7013548" cy="760353"/>
          </a:xfrm>
          <a:prstGeom prst="rect">
            <a:avLst/>
          </a:prstGeom>
        </p:spPr>
        <p:txBody>
          <a:bodyPr anchor="t" rtlCol="false" tIns="0" lIns="0" bIns="0" rIns="0">
            <a:spAutoFit/>
          </a:bodyPr>
          <a:lstStyle/>
          <a:p>
            <a:pPr algn="l">
              <a:lnSpc>
                <a:spcPts val="6299"/>
              </a:lnSpc>
            </a:pPr>
            <a:r>
              <a:rPr lang="en-US" sz="4500">
                <a:solidFill>
                  <a:srgbClr val="F57F20"/>
                </a:solidFill>
                <a:latin typeface="Allerta Stencil Bold"/>
              </a:rPr>
              <a:t>Hyvä mentori</a:t>
            </a:r>
          </a:p>
        </p:txBody>
      </p:sp>
      <p:sp>
        <p:nvSpPr>
          <p:cNvPr name="AutoShape 3" id="3"/>
          <p:cNvSpPr/>
          <p:nvPr/>
        </p:nvSpPr>
        <p:spPr>
          <a:xfrm rot="0">
            <a:off x="-292100" y="8866236"/>
            <a:ext cx="18986500" cy="1730371"/>
          </a:xfrm>
          <a:prstGeom prst="rect">
            <a:avLst/>
          </a:prstGeom>
          <a:solidFill>
            <a:srgbClr val="F57F20"/>
          </a:solidFill>
        </p:spPr>
      </p:sp>
      <p:pic>
        <p:nvPicPr>
          <p:cNvPr name="Picture 4" id="4"/>
          <p:cNvPicPr>
            <a:picLocks noChangeAspect="true"/>
          </p:cNvPicPr>
          <p:nvPr/>
        </p:nvPicPr>
        <p:blipFill>
          <a:blip r:embed="rId2"/>
          <a:srcRect l="0" t="0" r="0" b="0"/>
          <a:stretch>
            <a:fillRect/>
          </a:stretch>
        </p:blipFill>
        <p:spPr>
          <a:xfrm flipH="false" flipV="false" rot="0">
            <a:off x="16839009" y="8866236"/>
            <a:ext cx="1448991" cy="1448991"/>
          </a:xfrm>
          <a:prstGeom prst="rect">
            <a:avLst/>
          </a:prstGeom>
        </p:spPr>
      </p:pic>
      <p:grpSp>
        <p:nvGrpSpPr>
          <p:cNvPr name="Group 5" id="5"/>
          <p:cNvGrpSpPr/>
          <p:nvPr/>
        </p:nvGrpSpPr>
        <p:grpSpPr>
          <a:xfrm rot="0">
            <a:off x="6255365" y="364142"/>
            <a:ext cx="23018423" cy="8195018"/>
            <a:chOff x="0" y="0"/>
            <a:chExt cx="30691230" cy="10926691"/>
          </a:xfrm>
        </p:grpSpPr>
        <p:sp>
          <p:nvSpPr>
            <p:cNvPr name="TextBox 6" id="6"/>
            <p:cNvSpPr txBox="true"/>
            <p:nvPr/>
          </p:nvSpPr>
          <p:spPr>
            <a:xfrm rot="0">
              <a:off x="0" y="1033179"/>
              <a:ext cx="14489460" cy="9893512"/>
            </a:xfrm>
            <a:prstGeom prst="rect">
              <a:avLst/>
            </a:prstGeom>
          </p:spPr>
          <p:txBody>
            <a:bodyPr anchor="t" rtlCol="false" tIns="0" lIns="0" bIns="0" rIns="0">
              <a:spAutoFit/>
            </a:bodyPr>
            <a:lstStyle/>
            <a:p>
              <a:pPr marL="396240" indent="-198120" lvl="1">
                <a:lnSpc>
                  <a:spcPts val="4559"/>
                </a:lnSpc>
                <a:buFont typeface="Arial"/>
                <a:buChar char="•"/>
              </a:pPr>
              <a:r>
                <a:rPr lang="en-US" sz="2400" spc="96">
                  <a:solidFill>
                    <a:srgbClr val="000000"/>
                  </a:solidFill>
                  <a:latin typeface="Source Sans Pro"/>
                </a:rPr>
                <a:t>on pitänyt oman </a:t>
              </a:r>
              <a:r>
                <a:rPr lang="en-US" sz="2400" spc="96">
                  <a:solidFill>
                    <a:srgbClr val="000000"/>
                  </a:solidFill>
                  <a:latin typeface="Source Sans Pro"/>
                </a:rPr>
                <a:t>ammatillisen osaamisensa ajan tasalla</a:t>
              </a:r>
            </a:p>
            <a:p>
              <a:pPr marL="396240" indent="-198120" lvl="1">
                <a:lnSpc>
                  <a:spcPts val="4559"/>
                </a:lnSpc>
                <a:buFont typeface="Arial"/>
                <a:buChar char="•"/>
              </a:pPr>
              <a:r>
                <a:rPr lang="en-US" sz="2400" spc="96">
                  <a:solidFill>
                    <a:srgbClr val="000000"/>
                  </a:solidFill>
                  <a:latin typeface="Source Sans Pro"/>
                </a:rPr>
                <a:t>omaa sopivaa kokemusta sekä laajan kontaktiverkon</a:t>
              </a:r>
            </a:p>
            <a:p>
              <a:pPr marL="396240" indent="-198120" lvl="1">
                <a:lnSpc>
                  <a:spcPts val="4559"/>
                </a:lnSpc>
                <a:buFont typeface="Arial"/>
                <a:buChar char="•"/>
              </a:pPr>
              <a:r>
                <a:rPr lang="en-US" sz="2400" spc="96">
                  <a:solidFill>
                    <a:srgbClr val="000000"/>
                  </a:solidFill>
                  <a:latin typeface="Source Sans Pro"/>
                </a:rPr>
                <a:t>on kiinnostunut, pitää ihmisistä ja on hyvä kuuntelija</a:t>
              </a:r>
            </a:p>
            <a:p>
              <a:pPr marL="396240" indent="-198120" lvl="1">
                <a:lnSpc>
                  <a:spcPts val="4559"/>
                </a:lnSpc>
                <a:buFont typeface="Arial"/>
                <a:buChar char="•"/>
              </a:pPr>
              <a:r>
                <a:rPr lang="en-US" sz="2400" spc="96">
                  <a:solidFill>
                    <a:srgbClr val="000000"/>
                  </a:solidFill>
                  <a:latin typeface="Source Sans Pro"/>
                </a:rPr>
                <a:t>hallitsee vuorovaikutustaidot, kykenee puhumaan vaikeistakin asioista ja luo luottamusta kertomalla avoimesti omista onnistumisistaan ja epäonnistumisistaan</a:t>
              </a:r>
            </a:p>
            <a:p>
              <a:pPr marL="396240" indent="-198120" lvl="1">
                <a:lnSpc>
                  <a:spcPts val="4559"/>
                </a:lnSpc>
                <a:buFont typeface="Arial"/>
                <a:buChar char="•"/>
              </a:pPr>
              <a:r>
                <a:rPr lang="en-US" sz="2400" spc="96">
                  <a:solidFill>
                    <a:srgbClr val="000000"/>
                  </a:solidFill>
                  <a:latin typeface="Source Sans Pro"/>
                </a:rPr>
                <a:t>tiedostaa motivoituvansa itse siitä, että näkee aktorinsa kehittyvän.</a:t>
              </a:r>
            </a:p>
            <a:p>
              <a:pPr marL="396240" indent="-198120" lvl="1">
                <a:lnSpc>
                  <a:spcPts val="4559"/>
                </a:lnSpc>
                <a:buFont typeface="Arial"/>
                <a:buChar char="•"/>
              </a:pPr>
              <a:r>
                <a:rPr lang="en-US" sz="2400" spc="96">
                  <a:solidFill>
                    <a:srgbClr val="000000"/>
                  </a:solidFill>
                  <a:latin typeface="Source Sans Pro"/>
                </a:rPr>
                <a:t>Uskottu – tarjoaa tukea eri tilanteissa. Toimii tarvittaessa ”puskurina” huhujen yms. torjumisessa.</a:t>
              </a:r>
            </a:p>
            <a:p>
              <a:pPr marL="396240" indent="-198120" lvl="1">
                <a:lnSpc>
                  <a:spcPts val="4559"/>
                </a:lnSpc>
                <a:buFont typeface="Arial"/>
                <a:buChar char="•"/>
              </a:pPr>
              <a:r>
                <a:rPr lang="en-US" sz="2400" spc="96">
                  <a:solidFill>
                    <a:srgbClr val="000000"/>
                  </a:solidFill>
                  <a:latin typeface="Source Sans Pro"/>
                </a:rPr>
                <a:t>elämäntaitojen kehittäjä – tukee ohjattavan kykyä toimia eri tilanteissa erilaisten ihmisten kanssa.</a:t>
              </a:r>
            </a:p>
            <a:p>
              <a:pPr marL="396240" indent="-198120" lvl="1">
                <a:lnSpc>
                  <a:spcPts val="4559"/>
                </a:lnSpc>
                <a:buFont typeface="Arial"/>
                <a:buChar char="•"/>
              </a:pPr>
              <a:r>
                <a:rPr lang="en-US" sz="2400" spc="96">
                  <a:solidFill>
                    <a:srgbClr val="000000"/>
                  </a:solidFill>
                  <a:latin typeface="Source Sans Pro"/>
                </a:rPr>
                <a:t>itseluottamuksen kehittäjä – mentori antaa jatkuvan tuen, kunnioituksen ja kannustuksen, joka vahvistaa itseluottamusta ja minäkäsitystä.</a:t>
              </a:r>
            </a:p>
          </p:txBody>
        </p:sp>
        <p:sp>
          <p:nvSpPr>
            <p:cNvPr name="TextBox 7" id="7"/>
            <p:cNvSpPr txBox="true"/>
            <p:nvPr/>
          </p:nvSpPr>
          <p:spPr>
            <a:xfrm rot="0">
              <a:off x="16162108" y="-282031"/>
              <a:ext cx="14489460" cy="265631"/>
            </a:xfrm>
            <a:prstGeom prst="rect">
              <a:avLst/>
            </a:prstGeom>
          </p:spPr>
          <p:txBody>
            <a:bodyPr anchor="t" rtlCol="false" tIns="0" lIns="0" bIns="0" rIns="0">
              <a:spAutoFit/>
            </a:bodyPr>
            <a:lstStyle/>
            <a:p>
              <a:pPr>
                <a:lnSpc>
                  <a:spcPts val="1886"/>
                </a:lnSpc>
              </a:pPr>
            </a:p>
          </p:txBody>
        </p:sp>
        <p:sp>
          <p:nvSpPr>
            <p:cNvPr name="TextBox 8" id="8"/>
            <p:cNvSpPr txBox="true"/>
            <p:nvPr/>
          </p:nvSpPr>
          <p:spPr>
            <a:xfrm rot="0">
              <a:off x="7482" y="28575"/>
              <a:ext cx="30683748" cy="824188"/>
            </a:xfrm>
            <a:prstGeom prst="rect">
              <a:avLst/>
            </a:prstGeom>
          </p:spPr>
          <p:txBody>
            <a:bodyPr anchor="t" rtlCol="false" tIns="0" lIns="0" bIns="0" rIns="0">
              <a:spAutoFit/>
            </a:bodyPr>
            <a:lstStyle/>
            <a:p>
              <a:pPr>
                <a:lnSpc>
                  <a:spcPts val="4704"/>
                </a:lnSpc>
              </a:pPr>
            </a:p>
          </p:txBody>
        </p:sp>
      </p:grpSp>
      <p:pic>
        <p:nvPicPr>
          <p:cNvPr name="Picture 9" id="9"/>
          <p:cNvPicPr>
            <a:picLocks noChangeAspect="true"/>
          </p:cNvPicPr>
          <p:nvPr/>
        </p:nvPicPr>
        <p:blipFill>
          <a:blip r:embed="rId3"/>
          <a:srcRect l="0" t="0" r="0" b="0"/>
          <a:stretch>
            <a:fillRect/>
          </a:stretch>
        </p:blipFill>
        <p:spPr>
          <a:xfrm flipH="false" flipV="false" rot="0">
            <a:off x="485522" y="2801867"/>
            <a:ext cx="5253307" cy="5071829"/>
          </a:xfrm>
          <a:prstGeom prst="rect">
            <a:avLst/>
          </a:prstGeom>
        </p:spPr>
      </p:pic>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349250" y="8528402"/>
            <a:ext cx="18986500" cy="1730371"/>
          </a:xfrm>
          <a:prstGeom prst="rect">
            <a:avLst/>
          </a:prstGeom>
          <a:solidFill>
            <a:srgbClr val="F57F20"/>
          </a:solidFill>
        </p:spPr>
      </p:sp>
      <p:pic>
        <p:nvPicPr>
          <p:cNvPr name="Picture 3" id="3"/>
          <p:cNvPicPr>
            <a:picLocks noChangeAspect="true"/>
          </p:cNvPicPr>
          <p:nvPr/>
        </p:nvPicPr>
        <p:blipFill>
          <a:blip r:embed="rId2"/>
          <a:srcRect l="0" t="0" r="0" b="0"/>
          <a:stretch>
            <a:fillRect/>
          </a:stretch>
        </p:blipFill>
        <p:spPr>
          <a:xfrm flipH="false" flipV="false" rot="0">
            <a:off x="16839009" y="8838009"/>
            <a:ext cx="1448991" cy="1448991"/>
          </a:xfrm>
          <a:prstGeom prst="rect">
            <a:avLst/>
          </a:prstGeom>
        </p:spPr>
      </p:pic>
      <p:pic>
        <p:nvPicPr>
          <p:cNvPr name="Picture 4" id="4"/>
          <p:cNvPicPr>
            <a:picLocks noChangeAspect="true"/>
          </p:cNvPicPr>
          <p:nvPr/>
        </p:nvPicPr>
        <p:blipFill>
          <a:blip r:embed="rId3"/>
          <a:srcRect l="0" t="0" r="0" b="0"/>
          <a:stretch>
            <a:fillRect/>
          </a:stretch>
        </p:blipFill>
        <p:spPr>
          <a:xfrm flipH="false" flipV="false" rot="0">
            <a:off x="14452502" y="2849357"/>
            <a:ext cx="3111002" cy="3111002"/>
          </a:xfrm>
          <a:prstGeom prst="rect">
            <a:avLst/>
          </a:prstGeom>
        </p:spPr>
      </p:pic>
      <p:sp>
        <p:nvSpPr>
          <p:cNvPr name="TextBox 5" id="5"/>
          <p:cNvSpPr txBox="true"/>
          <p:nvPr/>
        </p:nvSpPr>
        <p:spPr>
          <a:xfrm rot="0">
            <a:off x="332790" y="1725947"/>
            <a:ext cx="8629082" cy="1614751"/>
          </a:xfrm>
          <a:prstGeom prst="rect">
            <a:avLst/>
          </a:prstGeom>
        </p:spPr>
        <p:txBody>
          <a:bodyPr anchor="t" rtlCol="false" tIns="0" lIns="0" bIns="0" rIns="0">
            <a:spAutoFit/>
          </a:bodyPr>
          <a:lstStyle/>
          <a:p>
            <a:pPr>
              <a:lnSpc>
                <a:spcPts val="2570"/>
              </a:lnSpc>
            </a:pPr>
            <a:r>
              <a:rPr lang="en-US" sz="1713">
                <a:solidFill>
                  <a:srgbClr val="000000"/>
                </a:solidFill>
                <a:latin typeface="Source Sans Pro Bold"/>
              </a:rPr>
              <a:t>Mentorisuhteen luominen,</a:t>
            </a:r>
            <a:r>
              <a:rPr lang="en-US" sz="1713">
                <a:solidFill>
                  <a:srgbClr val="000000"/>
                </a:solidFill>
                <a:latin typeface="Source Sans Pro"/>
              </a:rPr>
              <a:t> kuten muutkin ihmissuhteet,</a:t>
            </a:r>
            <a:r>
              <a:rPr lang="en-US" sz="1713">
                <a:solidFill>
                  <a:srgbClr val="000000"/>
                </a:solidFill>
                <a:latin typeface="Source Sans Pro"/>
              </a:rPr>
              <a:t> vaativat aikaa, avoimuutta ja ennen kaikkea halua tutustua toiseen. Kun kyseessä on monikulttuurinen mentoripari, jossa parin osapuolet tulevat eri kulttuureista ja taustoista, on tutustuminen ja toisen kuunteleminen erityisen tärkeää. Olemme koonneet alle muutamia huomioita monikulttuuriseen mentorointiin liittyen.</a:t>
            </a:r>
          </a:p>
        </p:txBody>
      </p:sp>
      <p:sp>
        <p:nvSpPr>
          <p:cNvPr name="TextBox 6" id="6"/>
          <p:cNvSpPr txBox="true"/>
          <p:nvPr/>
        </p:nvSpPr>
        <p:spPr>
          <a:xfrm rot="0">
            <a:off x="347902" y="3974996"/>
            <a:ext cx="8613970" cy="1614751"/>
          </a:xfrm>
          <a:prstGeom prst="rect">
            <a:avLst/>
          </a:prstGeom>
        </p:spPr>
        <p:txBody>
          <a:bodyPr anchor="t" rtlCol="false" tIns="0" lIns="0" bIns="0" rIns="0">
            <a:spAutoFit/>
          </a:bodyPr>
          <a:lstStyle/>
          <a:p>
            <a:pPr>
              <a:lnSpc>
                <a:spcPts val="2570"/>
              </a:lnSpc>
            </a:pPr>
            <a:r>
              <a:rPr lang="en-US" sz="1713">
                <a:solidFill>
                  <a:srgbClr val="000000"/>
                </a:solidFill>
                <a:latin typeface="Source Sans Pro"/>
              </a:rPr>
              <a:t>Meillä jokaisella on ennakkoluuloja. Ennakkoluulot syntyvät usein siitä, ettemme tunne jonkin asian to</a:t>
            </a:r>
            <a:r>
              <a:rPr lang="en-US" sz="1713">
                <a:solidFill>
                  <a:srgbClr val="000000"/>
                </a:solidFill>
                <a:latin typeface="Source Sans Pro"/>
              </a:rPr>
              <a:t>dellista laitaa, vaan päädymme olettamaan ja yleistämään. Ennakkoluulot harvemmin pitävät paikkaansa ja voivat olla este tutustumiselle sekä keskinäiselle luottamukselle. </a:t>
            </a:r>
          </a:p>
          <a:p>
            <a:pPr>
              <a:lnSpc>
                <a:spcPts val="2570"/>
              </a:lnSpc>
            </a:pPr>
            <a:r>
              <a:rPr lang="en-US" sz="1713">
                <a:solidFill>
                  <a:srgbClr val="000000"/>
                </a:solidFill>
                <a:latin typeface="Source Sans Pro"/>
              </a:rPr>
              <a:t>Olennaisinta on kuitenkin se, miten omiin ennakkoluuloihin suhtautuu. On tärkeää tunnistaa omat ennakkoluulot, jotta tarvittaessa asioista voi kerätä tietoa ja haastaa omia asenteitaan.</a:t>
            </a:r>
          </a:p>
        </p:txBody>
      </p:sp>
      <p:sp>
        <p:nvSpPr>
          <p:cNvPr name="TextBox 7" id="7"/>
          <p:cNvSpPr txBox="true"/>
          <p:nvPr/>
        </p:nvSpPr>
        <p:spPr>
          <a:xfrm rot="0">
            <a:off x="352365" y="1057275"/>
            <a:ext cx="5425103" cy="434903"/>
          </a:xfrm>
          <a:prstGeom prst="rect">
            <a:avLst/>
          </a:prstGeom>
        </p:spPr>
        <p:txBody>
          <a:bodyPr anchor="t" rtlCol="false" tIns="0" lIns="0" bIns="0" rIns="0">
            <a:spAutoFit/>
          </a:bodyPr>
          <a:lstStyle/>
          <a:p>
            <a:pPr>
              <a:lnSpc>
                <a:spcPts val="3436"/>
              </a:lnSpc>
            </a:pPr>
            <a:r>
              <a:rPr lang="en-US" sz="3068" spc="61">
                <a:solidFill>
                  <a:srgbClr val="F57F20"/>
                </a:solidFill>
                <a:latin typeface="Source Serif Pro Bold"/>
              </a:rPr>
              <a:t>Kulttuurien kohtaaminen</a:t>
            </a:r>
          </a:p>
        </p:txBody>
      </p:sp>
      <p:sp>
        <p:nvSpPr>
          <p:cNvPr name="TextBox 8" id="8"/>
          <p:cNvSpPr txBox="true"/>
          <p:nvPr/>
        </p:nvSpPr>
        <p:spPr>
          <a:xfrm rot="0">
            <a:off x="340039" y="3705257"/>
            <a:ext cx="1744652" cy="361869"/>
          </a:xfrm>
          <a:prstGeom prst="rect">
            <a:avLst/>
          </a:prstGeom>
        </p:spPr>
        <p:txBody>
          <a:bodyPr anchor="t" rtlCol="false" tIns="0" lIns="0" bIns="0" rIns="0">
            <a:spAutoFit/>
          </a:bodyPr>
          <a:lstStyle/>
          <a:p>
            <a:pPr algn="ctr">
              <a:lnSpc>
                <a:spcPts val="2999"/>
              </a:lnSpc>
            </a:pPr>
            <a:r>
              <a:rPr lang="en-US" sz="1999">
                <a:solidFill>
                  <a:srgbClr val="F57F20"/>
                </a:solidFill>
                <a:latin typeface="Source Serif Pro Bold"/>
              </a:rPr>
              <a:t>Enn</a:t>
            </a:r>
            <a:r>
              <a:rPr lang="en-US" sz="1999">
                <a:solidFill>
                  <a:srgbClr val="F57F20"/>
                </a:solidFill>
                <a:latin typeface="Source Serif Pro Bold"/>
              </a:rPr>
              <a:t>akkoluulot</a:t>
            </a:r>
          </a:p>
        </p:txBody>
      </p:sp>
      <p:sp>
        <p:nvSpPr>
          <p:cNvPr name="TextBox 9" id="9"/>
          <p:cNvSpPr txBox="true"/>
          <p:nvPr/>
        </p:nvSpPr>
        <p:spPr>
          <a:xfrm rot="0">
            <a:off x="347902" y="5966723"/>
            <a:ext cx="1841294" cy="361869"/>
          </a:xfrm>
          <a:prstGeom prst="rect">
            <a:avLst/>
          </a:prstGeom>
        </p:spPr>
        <p:txBody>
          <a:bodyPr anchor="t" rtlCol="false" tIns="0" lIns="0" bIns="0" rIns="0">
            <a:spAutoFit/>
          </a:bodyPr>
          <a:lstStyle/>
          <a:p>
            <a:pPr algn="ctr">
              <a:lnSpc>
                <a:spcPts val="2999"/>
              </a:lnSpc>
            </a:pPr>
            <a:r>
              <a:rPr lang="en-US" sz="1999">
                <a:solidFill>
                  <a:srgbClr val="F57F20"/>
                </a:solidFill>
                <a:latin typeface="Source Serif Pro Bold"/>
              </a:rPr>
              <a:t>K</a:t>
            </a:r>
            <a:r>
              <a:rPr lang="en-US" sz="1999">
                <a:solidFill>
                  <a:srgbClr val="F57F20"/>
                </a:solidFill>
                <a:latin typeface="Source Serif Pro Bold"/>
              </a:rPr>
              <a:t>ommunikaatio</a:t>
            </a:r>
          </a:p>
        </p:txBody>
      </p:sp>
      <p:sp>
        <p:nvSpPr>
          <p:cNvPr name="TextBox 10" id="10"/>
          <p:cNvSpPr txBox="true"/>
          <p:nvPr/>
        </p:nvSpPr>
        <p:spPr>
          <a:xfrm rot="0">
            <a:off x="9367822" y="1716422"/>
            <a:ext cx="4299603" cy="385884"/>
          </a:xfrm>
          <a:prstGeom prst="rect">
            <a:avLst/>
          </a:prstGeom>
        </p:spPr>
        <p:txBody>
          <a:bodyPr anchor="t" rtlCol="false" tIns="0" lIns="0" bIns="0" rIns="0">
            <a:spAutoFit/>
          </a:bodyPr>
          <a:lstStyle/>
          <a:p>
            <a:pPr algn="ctr">
              <a:lnSpc>
                <a:spcPts val="3279"/>
              </a:lnSpc>
            </a:pPr>
            <a:r>
              <a:rPr lang="en-US" sz="2186">
                <a:solidFill>
                  <a:srgbClr val="F57F20"/>
                </a:solidFill>
                <a:latin typeface="Source Serif Pro Bold"/>
              </a:rPr>
              <a:t>K</a:t>
            </a:r>
            <a:r>
              <a:rPr lang="en-US" sz="2186">
                <a:solidFill>
                  <a:srgbClr val="F57F20"/>
                </a:solidFill>
                <a:latin typeface="Source Serif Pro Bold"/>
              </a:rPr>
              <a:t>ohtaa yksilö, älä vain kulttuuria</a:t>
            </a:r>
          </a:p>
        </p:txBody>
      </p:sp>
      <p:sp>
        <p:nvSpPr>
          <p:cNvPr name="TextBox 11" id="11"/>
          <p:cNvSpPr txBox="true"/>
          <p:nvPr/>
        </p:nvSpPr>
        <p:spPr>
          <a:xfrm rot="0">
            <a:off x="9367822" y="4056593"/>
            <a:ext cx="1742243" cy="361869"/>
          </a:xfrm>
          <a:prstGeom prst="rect">
            <a:avLst/>
          </a:prstGeom>
        </p:spPr>
        <p:txBody>
          <a:bodyPr anchor="t" rtlCol="false" tIns="0" lIns="0" bIns="0" rIns="0">
            <a:spAutoFit/>
          </a:bodyPr>
          <a:lstStyle/>
          <a:p>
            <a:pPr algn="ctr">
              <a:lnSpc>
                <a:spcPts val="2999"/>
              </a:lnSpc>
            </a:pPr>
            <a:r>
              <a:rPr lang="en-US" sz="1999">
                <a:solidFill>
                  <a:srgbClr val="F57F20"/>
                </a:solidFill>
                <a:latin typeface="Source Serif Pro Bold"/>
              </a:rPr>
              <a:t>Kysy r</a:t>
            </a:r>
            <a:r>
              <a:rPr lang="en-US" sz="1999">
                <a:solidFill>
                  <a:srgbClr val="F57F20"/>
                </a:solidFill>
                <a:latin typeface="Source Serif Pro Bold"/>
              </a:rPr>
              <a:t>ohkeasti</a:t>
            </a:r>
          </a:p>
        </p:txBody>
      </p:sp>
      <p:sp>
        <p:nvSpPr>
          <p:cNvPr name="TextBox 12" id="12"/>
          <p:cNvSpPr txBox="true"/>
          <p:nvPr/>
        </p:nvSpPr>
        <p:spPr>
          <a:xfrm rot="0">
            <a:off x="9371294" y="6350147"/>
            <a:ext cx="814653" cy="361869"/>
          </a:xfrm>
          <a:prstGeom prst="rect">
            <a:avLst/>
          </a:prstGeom>
        </p:spPr>
        <p:txBody>
          <a:bodyPr anchor="t" rtlCol="false" tIns="0" lIns="0" bIns="0" rIns="0">
            <a:spAutoFit/>
          </a:bodyPr>
          <a:lstStyle/>
          <a:p>
            <a:pPr algn="ctr">
              <a:lnSpc>
                <a:spcPts val="2999"/>
              </a:lnSpc>
            </a:pPr>
            <a:r>
              <a:rPr lang="en-US" sz="1999">
                <a:solidFill>
                  <a:srgbClr val="F57F20"/>
                </a:solidFill>
                <a:latin typeface="Source Serif Pro Bold"/>
              </a:rPr>
              <a:t>V</a:t>
            </a:r>
            <a:r>
              <a:rPr lang="en-US" sz="1999">
                <a:solidFill>
                  <a:srgbClr val="F57F20"/>
                </a:solidFill>
                <a:latin typeface="Source Serif Pro Bold"/>
              </a:rPr>
              <a:t>astuu</a:t>
            </a:r>
          </a:p>
        </p:txBody>
      </p:sp>
      <p:sp>
        <p:nvSpPr>
          <p:cNvPr name="TextBox 13" id="13"/>
          <p:cNvSpPr txBox="true"/>
          <p:nvPr/>
        </p:nvSpPr>
        <p:spPr>
          <a:xfrm rot="0">
            <a:off x="352365" y="6273777"/>
            <a:ext cx="8664413" cy="1288267"/>
          </a:xfrm>
          <a:prstGeom prst="rect">
            <a:avLst/>
          </a:prstGeom>
        </p:spPr>
        <p:txBody>
          <a:bodyPr anchor="t" rtlCol="false" tIns="0" lIns="0" bIns="0" rIns="0">
            <a:spAutoFit/>
          </a:bodyPr>
          <a:lstStyle/>
          <a:p>
            <a:pPr>
              <a:lnSpc>
                <a:spcPts val="2570"/>
              </a:lnSpc>
            </a:pPr>
            <a:r>
              <a:rPr lang="en-US" sz="1713">
                <a:solidFill>
                  <a:srgbClr val="000000"/>
                </a:solidFill>
                <a:latin typeface="Source Sans Pro"/>
              </a:rPr>
              <a:t>Kommunikaatio on tärkeässä asemassa ihmisten välisten suhtei</a:t>
            </a:r>
            <a:r>
              <a:rPr lang="en-US" sz="1713">
                <a:solidFill>
                  <a:srgbClr val="000000"/>
                </a:solidFill>
                <a:latin typeface="Source Sans Pro"/>
              </a:rPr>
              <a:t>den luomisessa. Sen tärkeys korostuu etenkin silloin kun keskustelua käydään muulla kuin omalla äidinkielellä ja kohtaamme erilaisia kulttuurisia viestintäeroja. Ongelmien välttämiseksi on hyvä tutustua kulttuurien viestintäeroon ja kommunikoida avoimesti ja tarkasti.</a:t>
            </a:r>
          </a:p>
        </p:txBody>
      </p:sp>
      <p:sp>
        <p:nvSpPr>
          <p:cNvPr name="TextBox 14" id="14"/>
          <p:cNvSpPr txBox="true"/>
          <p:nvPr/>
        </p:nvSpPr>
        <p:spPr>
          <a:xfrm rot="0">
            <a:off x="9384897" y="2061795"/>
            <a:ext cx="5804296" cy="1614751"/>
          </a:xfrm>
          <a:prstGeom prst="rect">
            <a:avLst/>
          </a:prstGeom>
        </p:spPr>
        <p:txBody>
          <a:bodyPr anchor="t" rtlCol="false" tIns="0" lIns="0" bIns="0" rIns="0">
            <a:spAutoFit/>
          </a:bodyPr>
          <a:lstStyle/>
          <a:p>
            <a:pPr>
              <a:lnSpc>
                <a:spcPts val="2570"/>
              </a:lnSpc>
            </a:pPr>
            <a:r>
              <a:rPr lang="en-US" sz="1713">
                <a:solidFill>
                  <a:srgbClr val="000000"/>
                </a:solidFill>
                <a:latin typeface="Source Sans Pro"/>
              </a:rPr>
              <a:t>Kulttuurien sisällä on valtavasti vaihtelua yksilöi</a:t>
            </a:r>
            <a:r>
              <a:rPr lang="en-US" sz="1713">
                <a:solidFill>
                  <a:srgbClr val="000000"/>
                </a:solidFill>
                <a:latin typeface="Source Sans Pro"/>
              </a:rPr>
              <a:t>den välillä. Kukaan meistä ei ole yhden kulttuurin tuote.</a:t>
            </a:r>
          </a:p>
          <a:p>
            <a:pPr>
              <a:lnSpc>
                <a:spcPts val="2570"/>
              </a:lnSpc>
            </a:pPr>
            <a:r>
              <a:rPr lang="en-US" sz="1713">
                <a:solidFill>
                  <a:srgbClr val="000000"/>
                </a:solidFill>
                <a:latin typeface="Source Sans Pro"/>
              </a:rPr>
              <a:t>Kohdatessa muualta tulleita on hyvä muistaa, </a:t>
            </a:r>
          </a:p>
          <a:p>
            <a:pPr>
              <a:lnSpc>
                <a:spcPts val="2570"/>
              </a:lnSpc>
            </a:pPr>
            <a:r>
              <a:rPr lang="en-US" sz="1713">
                <a:solidFill>
                  <a:srgbClr val="000000"/>
                </a:solidFill>
                <a:latin typeface="Source Sans Pro"/>
              </a:rPr>
              <a:t>että ensisijaisesti olemme yksilöitä ja vasta</a:t>
            </a:r>
          </a:p>
          <a:p>
            <a:pPr>
              <a:lnSpc>
                <a:spcPts val="2570"/>
              </a:lnSpc>
            </a:pPr>
            <a:r>
              <a:rPr lang="en-US" sz="1713">
                <a:solidFill>
                  <a:srgbClr val="000000"/>
                </a:solidFill>
                <a:latin typeface="Source Sans Pro"/>
              </a:rPr>
              <a:t> toissijaisesti kulttuuriemme tuotteita.</a:t>
            </a:r>
          </a:p>
        </p:txBody>
      </p:sp>
      <p:sp>
        <p:nvSpPr>
          <p:cNvPr name="TextBox 15" id="15"/>
          <p:cNvSpPr txBox="true"/>
          <p:nvPr/>
        </p:nvSpPr>
        <p:spPr>
          <a:xfrm rot="0">
            <a:off x="9384897" y="4357233"/>
            <a:ext cx="4604569" cy="1614751"/>
          </a:xfrm>
          <a:prstGeom prst="rect">
            <a:avLst/>
          </a:prstGeom>
        </p:spPr>
        <p:txBody>
          <a:bodyPr anchor="t" rtlCol="false" tIns="0" lIns="0" bIns="0" rIns="0">
            <a:spAutoFit/>
          </a:bodyPr>
          <a:lstStyle/>
          <a:p>
            <a:pPr>
              <a:lnSpc>
                <a:spcPts val="2570"/>
              </a:lnSpc>
            </a:pPr>
            <a:r>
              <a:rPr lang="en-US" sz="1713">
                <a:solidFill>
                  <a:srgbClr val="000000"/>
                </a:solidFill>
                <a:latin typeface="Source Sans Pro"/>
              </a:rPr>
              <a:t>Ihminen</a:t>
            </a:r>
            <a:r>
              <a:rPr lang="en-US" sz="1713">
                <a:solidFill>
                  <a:srgbClr val="000000"/>
                </a:solidFill>
                <a:latin typeface="Source Sans Pro"/>
              </a:rPr>
              <a:t> on itse oman kulttuurinsa paras asiantuntija, minkä vuoksi vuorovaikutustilanteessa kannattaa kysyä kulttuurisia asioita ihmiseltä itseltään. Kysymällä oppii!</a:t>
            </a:r>
          </a:p>
        </p:txBody>
      </p:sp>
      <p:sp>
        <p:nvSpPr>
          <p:cNvPr name="TextBox 16" id="16"/>
          <p:cNvSpPr txBox="true"/>
          <p:nvPr/>
        </p:nvSpPr>
        <p:spPr>
          <a:xfrm rot="0">
            <a:off x="9367822" y="6642510"/>
            <a:ext cx="8599207" cy="1288267"/>
          </a:xfrm>
          <a:prstGeom prst="rect">
            <a:avLst/>
          </a:prstGeom>
        </p:spPr>
        <p:txBody>
          <a:bodyPr anchor="t" rtlCol="false" tIns="0" lIns="0" bIns="0" rIns="0">
            <a:spAutoFit/>
          </a:bodyPr>
          <a:lstStyle/>
          <a:p>
            <a:pPr>
              <a:lnSpc>
                <a:spcPts val="2570"/>
              </a:lnSpc>
            </a:pPr>
            <a:r>
              <a:rPr lang="en-US" sz="1713">
                <a:solidFill>
                  <a:srgbClr val="000000"/>
                </a:solidFill>
                <a:latin typeface="Source Sans Pro"/>
              </a:rPr>
              <a:t>Perinteisessä</a:t>
            </a:r>
            <a:r>
              <a:rPr lang="en-US" sz="1713">
                <a:solidFill>
                  <a:srgbClr val="000000"/>
                </a:solidFill>
                <a:latin typeface="Source Sans Pro"/>
              </a:rPr>
              <a:t> mentoroinnissa vastuu mentorointiohjelman menestymisestä on aktorilla, joka on suhteen aktiivisempi osapuoli. Aktorin ollessa maahan muuttanut henkilö, tilanne voi olla hiukan erilainen. Aktiivinenkin aktori voi tarvita mentorin tukea ja kannustusta ohjelman </a:t>
            </a:r>
          </a:p>
          <a:p>
            <a:pPr>
              <a:lnSpc>
                <a:spcPts val="2570"/>
              </a:lnSpc>
            </a:pPr>
            <a:r>
              <a:rPr lang="en-US" sz="1713">
                <a:solidFill>
                  <a:srgbClr val="000000"/>
                </a:solidFill>
                <a:latin typeface="Source Sans Pro"/>
              </a:rPr>
              <a:t>eteenpäin viemisessä.</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DAEF_Vv5Vtc</dc:identifier>
  <dcterms:modified xsi:type="dcterms:W3CDTF">2011-08-01T06:04:30Z</dcterms:modified>
  <cp:revision>1</cp:revision>
  <dc:title>Hyvä Mentori</dc:title>
</cp:coreProperties>
</file>