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5" r:id="rId13"/>
    <p:sldId id="266" r:id="rId14"/>
    <p:sldId id="264" r:id="rId15"/>
  </p:sldIdLst>
  <p:sldSz cx="18288000" cy="10287000"/>
  <p:notesSz cx="6858000" cy="9144000"/>
  <p:embeddedFontLst>
    <p:embeddedFont>
      <p:font typeface="Allerta Stencil" panose="020B0604020202020204" charset="0"/>
      <p:regular r:id="rId16"/>
    </p:embeddedFon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  <p:embeddedFont>
      <p:font typeface="Arimo Italic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</p:embeddedFont>
    <p:embeddedFont>
      <p:font typeface="Open Sans Bold" panose="020B0604020202020204" charset="0"/>
      <p:regular r:id="rId25"/>
    </p:embeddedFont>
    <p:embeddedFont>
      <p:font typeface="Open Sans Bold Italics" panose="020B0604020202020204" charset="0"/>
      <p:regular r:id="rId26"/>
    </p:embeddedFont>
    <p:embeddedFont>
      <p:font typeface="Raleway" panose="020B0604020202020204" charset="0"/>
      <p:regular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a Fehrmann" userId="be8ecae6-2bae-4cde-b375-97f3f11cc8e2" providerId="ADAL" clId="{D318CE9E-D7E4-4A30-8861-E8265E476542}"/>
    <pc:docChg chg="undo custSel modSld">
      <pc:chgData name="Tiia Fehrmann" userId="be8ecae6-2bae-4cde-b375-97f3f11cc8e2" providerId="ADAL" clId="{D318CE9E-D7E4-4A30-8861-E8265E476542}" dt="2020-09-05T08:35:11.825" v="14" actId="14100"/>
      <pc:docMkLst>
        <pc:docMk/>
      </pc:docMkLst>
      <pc:sldChg chg="addSp delSp modSp mod">
        <pc:chgData name="Tiia Fehrmann" userId="be8ecae6-2bae-4cde-b375-97f3f11cc8e2" providerId="ADAL" clId="{D318CE9E-D7E4-4A30-8861-E8265E476542}" dt="2020-09-05T08:35:11.825" v="14" actId="14100"/>
        <pc:sldMkLst>
          <pc:docMk/>
          <pc:sldMk cId="0" sldId="256"/>
        </pc:sldMkLst>
        <pc:spChg chg="mod">
          <ac:chgData name="Tiia Fehrmann" userId="be8ecae6-2bae-4cde-b375-97f3f11cc8e2" providerId="ADAL" clId="{D318CE9E-D7E4-4A30-8861-E8265E476542}" dt="2020-09-05T08:34:38.878" v="10" actId="6549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Tiia Fehrmann" userId="be8ecae6-2bae-4cde-b375-97f3f11cc8e2" providerId="ADAL" clId="{D318CE9E-D7E4-4A30-8861-E8265E476542}" dt="2020-09-05T08:35:11.825" v="14" actId="14100"/>
          <ac:spMkLst>
            <pc:docMk/>
            <pc:sldMk cId="0" sldId="256"/>
            <ac:spMk id="12" creationId="{5ADA26D5-B54D-4A39-926C-8046A6B99FC9}"/>
          </ac:spMkLst>
        </pc:spChg>
        <pc:grpChg chg="add del mod">
          <ac:chgData name="Tiia Fehrmann" userId="be8ecae6-2bae-4cde-b375-97f3f11cc8e2" providerId="ADAL" clId="{D318CE9E-D7E4-4A30-8861-E8265E476542}" dt="2020-09-05T08:34:00.541" v="4" actId="1076"/>
          <ac:grpSpMkLst>
            <pc:docMk/>
            <pc:sldMk cId="0" sldId="256"/>
            <ac:grpSpMk id="2" creationId="{00000000-0000-0000-0000-000000000000}"/>
          </ac:grpSpMkLst>
        </pc:grpChg>
        <pc:picChg chg="mod">
          <ac:chgData name="Tiia Fehrmann" userId="be8ecae6-2bae-4cde-b375-97f3f11cc8e2" providerId="ADAL" clId="{D318CE9E-D7E4-4A30-8861-E8265E476542}" dt="2020-09-05T08:34:11.179" v="6" actId="1076"/>
          <ac:picMkLst>
            <pc:docMk/>
            <pc:sldMk cId="0" sldId="256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7200" y="294552"/>
            <a:ext cx="19202400" cy="878931"/>
            <a:chOff x="0" y="0"/>
            <a:chExt cx="25603200" cy="1171909"/>
          </a:xfrm>
        </p:grpSpPr>
        <p:sp>
          <p:nvSpPr>
            <p:cNvPr id="3" name="AutoShape 3"/>
            <p:cNvSpPr/>
            <p:nvPr/>
          </p:nvSpPr>
          <p:spPr>
            <a:xfrm>
              <a:off x="0" y="1036442"/>
              <a:ext cx="25603200" cy="135467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79600" y="-38100"/>
              <a:ext cx="21738131" cy="464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7E6B73"/>
                  </a:solidFill>
                  <a:latin typeface="Allerta Stencil Bold"/>
                </a:rPr>
                <a:t>MONALIIKU - MONIKANSALLISTEN NAISTEN HYVINVOINTI JA LIIKUNTA RY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152805"/>
            <a:ext cx="18986500" cy="6263265"/>
            <a:chOff x="0" y="85725"/>
            <a:chExt cx="25315333" cy="8351020"/>
          </a:xfrm>
        </p:grpSpPr>
        <p:sp>
          <p:nvSpPr>
            <p:cNvPr id="6" name="AutoShape 6"/>
            <p:cNvSpPr/>
            <p:nvPr/>
          </p:nvSpPr>
          <p:spPr>
            <a:xfrm>
              <a:off x="0" y="6032212"/>
              <a:ext cx="25315333" cy="2404533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61067" y="6774146"/>
              <a:ext cx="21433331" cy="46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61067" y="85725"/>
              <a:ext cx="21763530" cy="352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44"/>
                </a:lnSpc>
              </a:pPr>
              <a:endParaRPr dirty="0"/>
            </a:p>
            <a:p>
              <a:pPr algn="l">
                <a:lnSpc>
                  <a:spcPts val="11544"/>
                </a:lnSpc>
              </a:pPr>
              <a:endParaRPr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75635" y="8795762"/>
            <a:ext cx="1491238" cy="14912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235" y="1412837"/>
            <a:ext cx="8395785" cy="1091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A26D5-B54D-4A39-926C-8046A6B99FC9}"/>
              </a:ext>
            </a:extLst>
          </p:cNvPr>
          <p:cNvSpPr txBox="1"/>
          <p:nvPr/>
        </p:nvSpPr>
        <p:spPr>
          <a:xfrm>
            <a:off x="952500" y="2095500"/>
            <a:ext cx="13677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Päivän ohjelma: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12:30 – Odotushuone auki (mikin ja kameran testaus)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13:00 – Ohjelma alkaa: Ohjeistus päivään ja ohjelman esittely 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13:30 – </a:t>
            </a:r>
            <a:r>
              <a:rPr lang="fi-FI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Tauko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13:40 – Hyvä aktori (</a:t>
            </a:r>
            <a:r>
              <a:rPr lang="fi-FI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 mentee</a:t>
            </a:r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13:40 – Hyvä mentori 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14:15 – Annan taukojumppa 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14:30 – Q&amp;A 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F57F2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52500"/>
            <a:ext cx="7013548" cy="76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57F20"/>
                </a:solidFill>
                <a:latin typeface="Allerta Stencil Bold"/>
              </a:rPr>
              <a:t>Mentor on the Move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6325" y="1647979"/>
            <a:ext cx="6918298" cy="51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E6B73"/>
                </a:solidFill>
                <a:latin typeface="Allerta Stencil Bold"/>
              </a:rPr>
              <a:t>LIIKUNTA JA RESURSSIT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016595" y="1862588"/>
            <a:ext cx="18580100" cy="6045111"/>
            <a:chOff x="0" y="0"/>
            <a:chExt cx="24773467" cy="8060148"/>
          </a:xfrm>
        </p:grpSpPr>
        <p:sp>
          <p:nvSpPr>
            <p:cNvPr id="7" name="TextBox 7"/>
            <p:cNvSpPr txBox="1"/>
            <p:nvPr/>
          </p:nvSpPr>
          <p:spPr>
            <a:xfrm>
              <a:off x="0" y="5758448"/>
              <a:ext cx="11560751" cy="398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1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608232" y="-114300"/>
              <a:ext cx="12165235" cy="8174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4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Mentoriparit tapaavat ja liikkuivat yhdessä kokeillen eri urheilulajeja ja tutustuen eri liikuntapaikkoihin.</a:t>
              </a:r>
            </a:p>
            <a:p>
              <a:pPr>
                <a:lnSpc>
                  <a:spcPts val="4104"/>
                </a:lnSpc>
              </a:pPr>
              <a:endParaRPr lang="en-US" sz="2399" spc="95">
                <a:solidFill>
                  <a:srgbClr val="11151F"/>
                </a:solidFill>
                <a:latin typeface="Open Sans"/>
              </a:endParaRPr>
            </a:p>
            <a:p>
              <a:pPr>
                <a:lnSpc>
                  <a:spcPts val="4104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Yhteinen liikkuminen tarjoaa epämuodollisen alustan, jossa voi keskustella avoimesti vaikeistakin aiheista. </a:t>
              </a:r>
            </a:p>
            <a:p>
              <a:pPr>
                <a:lnSpc>
                  <a:spcPts val="4104"/>
                </a:lnSpc>
              </a:pPr>
              <a:endParaRPr lang="en-US" sz="2399" spc="95">
                <a:solidFill>
                  <a:srgbClr val="11151F"/>
                </a:solidFill>
                <a:latin typeface="Open Sans"/>
              </a:endParaRPr>
            </a:p>
            <a:p>
              <a:pPr>
                <a:lnSpc>
                  <a:spcPts val="4103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Ohjelman puitteissa mentoriparille on varattu </a:t>
              </a:r>
              <a:r>
                <a:rPr lang="en-US" sz="2399" spc="95">
                  <a:solidFill>
                    <a:srgbClr val="11151F"/>
                  </a:solidFill>
                  <a:latin typeface="Open Sans Bold"/>
                </a:rPr>
                <a:t>160€ </a:t>
              </a: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kattamaan liikuntakuluja tai liikuntatapahtumien lippuja, sekä </a:t>
              </a:r>
              <a:r>
                <a:rPr lang="en-US" sz="2399" spc="95">
                  <a:solidFill>
                    <a:srgbClr val="11151F"/>
                  </a:solidFill>
                  <a:latin typeface="Open Sans Bold"/>
                </a:rPr>
                <a:t>10€</a:t>
              </a: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 "kahvirahaa" mikäli haluatte istua urheilun jälkeen keskustelemaan tavoitesuunnitelmaan liittyvistä asioista.  Se on esimerkiksi 10 kertaa joogaa tai 25 käyntiä uimahallissa! :)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659" y="3543185"/>
            <a:ext cx="6938674" cy="4503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F57F20"/>
          </a:solidFill>
        </p:spPr>
      </p:sp>
      <p:sp>
        <p:nvSpPr>
          <p:cNvPr id="3" name="TextBox 3"/>
          <p:cNvSpPr txBox="1"/>
          <p:nvPr/>
        </p:nvSpPr>
        <p:spPr>
          <a:xfrm>
            <a:off x="981075" y="1233199"/>
            <a:ext cx="6918298" cy="51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1616"/>
                </a:solidFill>
                <a:latin typeface="Allerta Stencil Bold"/>
              </a:rPr>
              <a:t>COVID-19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5835" y="2050380"/>
            <a:ext cx="2060015" cy="26785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90275" y="5855388"/>
            <a:ext cx="3507482" cy="24998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00151" y="539985"/>
            <a:ext cx="3038858" cy="41889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480" y="5687790"/>
            <a:ext cx="4392369" cy="28350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1075" y="537719"/>
            <a:ext cx="7013548" cy="76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57F20"/>
                </a:solidFill>
                <a:latin typeface="Allerta Stencil Bold"/>
              </a:rPr>
              <a:t>Mentor on the Move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800000">
            <a:off x="588210" y="5236768"/>
            <a:ext cx="17215574" cy="508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17716" y="5143500"/>
            <a:ext cx="207986" cy="2079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17857" y="5132775"/>
            <a:ext cx="207986" cy="207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58878" y="5183600"/>
            <a:ext cx="207986" cy="2079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76753" y="5183600"/>
            <a:ext cx="207986" cy="2079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479" y="5143500"/>
            <a:ext cx="207986" cy="207986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692203" y="2950275"/>
            <a:ext cx="3459149" cy="1991153"/>
            <a:chOff x="0" y="0"/>
            <a:chExt cx="4612199" cy="265487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4612199" cy="1093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3497" lvl="1" indent="-211748">
                <a:lnSpc>
                  <a:spcPts val="2118"/>
                </a:lnSpc>
                <a:buFont typeface="Arial"/>
                <a:buChar char="•"/>
              </a:pPr>
              <a:r>
                <a:rPr lang="en-US" sz="1961" spc="19">
                  <a:solidFill>
                    <a:srgbClr val="F6811F"/>
                  </a:solidFill>
                  <a:latin typeface="Arimo Bold"/>
                </a:rPr>
                <a:t>NOUDATA AJANTASAISINTA VALTION SUOSITUSTA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325235"/>
              <a:ext cx="4555258" cy="329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324786"/>
              <a:ext cx="4555258" cy="69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r>
                <a:rPr lang="en-US" sz="1457" spc="14">
                  <a:solidFill>
                    <a:srgbClr val="121113"/>
                  </a:solidFill>
                  <a:latin typeface="Open Sans Bold"/>
                </a:rPr>
                <a:t>https://valtioneuvosto.fi/tietoa-koronaviruksesta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00151" y="5855388"/>
            <a:ext cx="3459149" cy="1984036"/>
            <a:chOff x="0" y="0"/>
            <a:chExt cx="4612199" cy="264538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4612199" cy="144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18"/>
                </a:lnSpc>
              </a:pPr>
              <a:r>
                <a:rPr lang="en-US" sz="1961" spc="19">
                  <a:solidFill>
                    <a:srgbClr val="F6811F"/>
                  </a:solidFill>
                  <a:latin typeface="Arimo Bold"/>
                </a:rPr>
                <a:t>4. TARKISTA PAIKKAKOHTAISET SUOSITUKSET JA TOIMI NIIDEN MUKAAN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315744"/>
              <a:ext cx="4555258" cy="329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675920"/>
              <a:ext cx="4555258" cy="329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711278" y="1590815"/>
            <a:ext cx="3865475" cy="3350613"/>
            <a:chOff x="0" y="0"/>
            <a:chExt cx="5153967" cy="446748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5153967" cy="742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18"/>
                </a:lnSpc>
              </a:pPr>
              <a:r>
                <a:rPr lang="en-US" sz="1961" spc="19">
                  <a:solidFill>
                    <a:srgbClr val="F6811F"/>
                  </a:solidFill>
                  <a:latin typeface="Arimo Bold"/>
                </a:rPr>
                <a:t>3. SOVI PARISI KANSSA SELVÄT SÄÄNNÖT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137848"/>
              <a:ext cx="5090338" cy="329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73651"/>
              <a:ext cx="5090338" cy="2854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r>
                <a:rPr lang="en-US" sz="1457" spc="14">
                  <a:solidFill>
                    <a:srgbClr val="121113"/>
                  </a:solidFill>
                  <a:latin typeface="Open Sans"/>
                </a:rPr>
                <a:t>Ihmisillä on erilainen suhtautuminen pandemiatoimenpiteisiin</a:t>
              </a:r>
              <a:r>
                <a:rPr lang="en-US" sz="1457" spc="14">
                  <a:solidFill>
                    <a:srgbClr val="121113"/>
                  </a:solidFill>
                  <a:latin typeface="Open Sans Bold Italics"/>
                </a:rPr>
                <a:t>. Sinulla on oikeus toimia niin kuin sinusta tuntuu oikealta, niin kauan kun et vaaranna toisia</a:t>
              </a:r>
              <a:r>
                <a:rPr lang="en-US" sz="1457" spc="14">
                  <a:solidFill>
                    <a:srgbClr val="121113"/>
                  </a:solidFill>
                  <a:latin typeface="Open Sans"/>
                </a:rPr>
                <a:t>. Keskustele parisi kanssa selkeät säännöt esim. maskin käyttöön ja turvaväliin. Liikutaanko vain ulkona vai osallistutaanko liikuntatunneille.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440224" y="5855388"/>
            <a:ext cx="3865475" cy="2005389"/>
            <a:chOff x="0" y="0"/>
            <a:chExt cx="5153967" cy="267385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0"/>
              <a:ext cx="5153967" cy="390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18"/>
                </a:lnSpc>
              </a:pPr>
              <a:r>
                <a:rPr lang="en-US" sz="1961" spc="19">
                  <a:solidFill>
                    <a:srgbClr val="F6811F"/>
                  </a:solidFill>
                  <a:latin typeface="Arimo Bold"/>
                </a:rPr>
                <a:t>2. ÄLÄ OTA RISKIÄ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344215"/>
              <a:ext cx="5090338" cy="329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r>
                <a:rPr lang="en-US" sz="1457" spc="14">
                  <a:solidFill>
                    <a:srgbClr val="121113"/>
                  </a:solidFill>
                  <a:latin typeface="Open Sans Bold Italics"/>
                </a:rPr>
                <a:t>www.omaolo.fi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22517"/>
              <a:ext cx="5090338" cy="1411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6"/>
                </a:lnSpc>
              </a:pPr>
              <a:r>
                <a:rPr lang="en-US" sz="1457" spc="14">
                  <a:solidFill>
                    <a:srgbClr val="121113"/>
                  </a:solidFill>
                  <a:latin typeface="Open Sans"/>
                </a:rPr>
                <a:t>Jos sinulla tai  perheenjäsenelläsi ilmenee oireita, tee heti testi omaolo.fi- palvelussa ja ole yhteydessä terveydenhuoltoon.  Toimi annettujen ohjeistusten mukaisesti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0099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5850" y="1028700"/>
            <a:ext cx="16230600" cy="1494144"/>
            <a:chOff x="0" y="0"/>
            <a:chExt cx="21640800" cy="1992192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21640800" cy="988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>
                  <a:solidFill>
                    <a:srgbClr val="009925"/>
                  </a:solidFill>
                  <a:latin typeface="Allerta Stencil Bold"/>
                </a:rPr>
                <a:t>Monaliiku- monikansallisten hyvinvointi ja liikunta 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26036"/>
              <a:ext cx="21346899" cy="666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7E6B73"/>
                  </a:solidFill>
                  <a:latin typeface="Allerta Stencil Bold"/>
                </a:rPr>
                <a:t>KEITÄ ME OLEMME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00125" y="3165782"/>
            <a:ext cx="15807196" cy="511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8146" lvl="1" indent="-389073">
              <a:lnSpc>
                <a:spcPts val="5045"/>
              </a:lnSpc>
              <a:buFont typeface="Arial"/>
              <a:buChar char="•"/>
            </a:pPr>
            <a:r>
              <a:rPr lang="en-US" sz="3604" dirty="0" err="1">
                <a:solidFill>
                  <a:srgbClr val="7E6B73"/>
                </a:solidFill>
                <a:latin typeface="Arimo"/>
              </a:rPr>
              <a:t>Ainutlaatuinen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kansalaisjärjestö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,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joka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mullistaa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monikansallisten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naisten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sosiaalisen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osallisuuden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tarjoamalla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heille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mahdollisuuden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olla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aktiivisempia</a:t>
            </a:r>
            <a:r>
              <a:rPr lang="en-US" sz="3604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4" dirty="0" err="1">
                <a:solidFill>
                  <a:srgbClr val="7E6B73"/>
                </a:solidFill>
                <a:latin typeface="Arimo"/>
              </a:rPr>
              <a:t>yhteiskunnassa</a:t>
            </a:r>
            <a:endParaRPr lang="en-US" sz="3604" dirty="0">
              <a:solidFill>
                <a:srgbClr val="7E6B73"/>
              </a:solidFill>
              <a:latin typeface="Arimo"/>
            </a:endParaRPr>
          </a:p>
          <a:p>
            <a:pPr>
              <a:lnSpc>
                <a:spcPts val="5045"/>
              </a:lnSpc>
            </a:pPr>
            <a:endParaRPr lang="en-US" sz="3604" dirty="0">
              <a:solidFill>
                <a:srgbClr val="7E6B73"/>
              </a:solidFill>
              <a:latin typeface="Arimo"/>
            </a:endParaRPr>
          </a:p>
          <a:p>
            <a:pPr marL="777942" lvl="1" indent="-388971" algn="l">
              <a:lnSpc>
                <a:spcPts val="5044"/>
              </a:lnSpc>
              <a:spcBef>
                <a:spcPct val="0"/>
              </a:spcBef>
              <a:buFont typeface="Arial"/>
              <a:buChar char="•"/>
            </a:pPr>
            <a:r>
              <a:rPr lang="en-US" sz="3603" dirty="0" err="1">
                <a:solidFill>
                  <a:srgbClr val="7E6B73"/>
                </a:solidFill>
                <a:latin typeface="Arimo"/>
              </a:rPr>
              <a:t>Tehtävämme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on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edistää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naisten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ja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tyttöjen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hyvinvointia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liikunnan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avulla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taustasta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,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uskonnosta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 tai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kansallisuudesta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riippumatta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.</a:t>
            </a:r>
          </a:p>
          <a:p>
            <a:pPr algn="l">
              <a:lnSpc>
                <a:spcPts val="5044"/>
              </a:lnSpc>
              <a:spcBef>
                <a:spcPct val="0"/>
              </a:spcBef>
            </a:pPr>
            <a:endParaRPr lang="en-US" sz="3603" dirty="0">
              <a:solidFill>
                <a:srgbClr val="7E6B73"/>
              </a:solidFill>
              <a:latin typeface="Arimo"/>
            </a:endParaRPr>
          </a:p>
          <a:p>
            <a:pPr marL="777942" lvl="1" indent="-388971" algn="l">
              <a:lnSpc>
                <a:spcPts val="5044"/>
              </a:lnSpc>
              <a:spcBef>
                <a:spcPct val="0"/>
              </a:spcBef>
              <a:buFont typeface="Arial"/>
              <a:buChar char="•"/>
            </a:pPr>
            <a:r>
              <a:rPr lang="en-US" sz="3603" dirty="0" err="1">
                <a:solidFill>
                  <a:srgbClr val="7E6B73"/>
                </a:solidFill>
                <a:latin typeface="Arimo"/>
              </a:rPr>
              <a:t>Toimintamme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tähtää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vähentämään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syrjintää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 </a:t>
            </a:r>
            <a:r>
              <a:rPr lang="en-US" sz="3603" dirty="0" err="1">
                <a:solidFill>
                  <a:srgbClr val="7E6B73"/>
                </a:solidFill>
                <a:latin typeface="Arimo"/>
              </a:rPr>
              <a:t>kansalaisyhteiskunnassa</a:t>
            </a:r>
            <a:r>
              <a:rPr lang="en-US" sz="3603" dirty="0">
                <a:solidFill>
                  <a:srgbClr val="7E6B73"/>
                </a:solidFill>
                <a:latin typeface="Arimo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07321" y="8838009"/>
            <a:ext cx="1448991" cy="1448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2100" y="8861123"/>
            <a:ext cx="18986500" cy="1735483"/>
          </a:xfrm>
          <a:prstGeom prst="rect">
            <a:avLst/>
          </a:prstGeom>
          <a:solidFill>
            <a:srgbClr val="009925"/>
          </a:solidFill>
        </p:spPr>
      </p:sp>
      <p:grpSp>
        <p:nvGrpSpPr>
          <p:cNvPr id="3" name="Group 3"/>
          <p:cNvGrpSpPr/>
          <p:nvPr/>
        </p:nvGrpSpPr>
        <p:grpSpPr>
          <a:xfrm>
            <a:off x="-1379946" y="1506851"/>
            <a:ext cx="10900232" cy="6805735"/>
            <a:chOff x="0" y="-76200"/>
            <a:chExt cx="14533643" cy="9074316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14533643" cy="975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279"/>
                </a:lnSpc>
              </a:pPr>
              <a:r>
                <a:rPr lang="en-US" sz="4500" dirty="0" err="1">
                  <a:solidFill>
                    <a:srgbClr val="009925"/>
                  </a:solidFill>
                  <a:latin typeface="Allerta Stencil Bold"/>
                </a:rPr>
                <a:t>M</a:t>
              </a:r>
              <a:r>
                <a:rPr lang="en-US" sz="4485" dirty="0" err="1">
                  <a:solidFill>
                    <a:srgbClr val="009925"/>
                  </a:solidFill>
                  <a:latin typeface="Allerta Stencil Bold"/>
                </a:rPr>
                <a:t>onaliikun</a:t>
              </a:r>
              <a:r>
                <a:rPr lang="en-US" sz="4485" dirty="0">
                  <a:solidFill>
                    <a:srgbClr val="009925"/>
                  </a:solidFill>
                  <a:latin typeface="Allerta Stencil Bold"/>
                </a:rPr>
                <a:t> </a:t>
              </a:r>
              <a:r>
                <a:rPr lang="en-US" sz="4485" dirty="0" err="1">
                  <a:solidFill>
                    <a:srgbClr val="009925"/>
                  </a:solidFill>
                  <a:latin typeface="Allerta Stencil Bold"/>
                </a:rPr>
                <a:t>arvojen</a:t>
              </a:r>
              <a:r>
                <a:rPr lang="en-US" sz="4485" dirty="0">
                  <a:solidFill>
                    <a:srgbClr val="009925"/>
                  </a:solidFill>
                  <a:latin typeface="Allerta Stencil Bold"/>
                </a:rPr>
                <a:t> </a:t>
              </a:r>
              <a:r>
                <a:rPr lang="en-US" sz="4485" dirty="0" err="1">
                  <a:solidFill>
                    <a:srgbClr val="009925"/>
                  </a:solidFill>
                  <a:latin typeface="Allerta Stencil Bold"/>
                </a:rPr>
                <a:t>maailma</a:t>
              </a:r>
              <a:endParaRPr lang="en-US" sz="4485" dirty="0">
                <a:solidFill>
                  <a:srgbClr val="009925"/>
                </a:solidFill>
                <a:latin typeface="Allerta Stencil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52693" y="1240690"/>
              <a:ext cx="10680950" cy="775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luottamus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urheilu</a:t>
              </a:r>
              <a:r>
                <a:rPr lang="en-US" sz="3200" b="1" dirty="0">
                  <a:solidFill>
                    <a:srgbClr val="7E6B73"/>
                  </a:solidFill>
                  <a:latin typeface="Arimo"/>
                </a:rPr>
                <a:t> ja </a:t>
              </a: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liikunta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kunnioitus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tieto</a:t>
              </a:r>
              <a:r>
                <a:rPr lang="en-US" sz="3200" b="1" dirty="0">
                  <a:solidFill>
                    <a:srgbClr val="7E6B73"/>
                  </a:solidFill>
                  <a:latin typeface="Arimo"/>
                </a:rPr>
                <a:t> ja </a:t>
              </a: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tuntemus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verkostoituminen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tuki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1" lvl="1" indent="-323851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erilaisuus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  <a:p>
              <a:pPr marL="647700" lvl="1" indent="-323850">
                <a:lnSpc>
                  <a:spcPct val="150000"/>
                </a:lnSpc>
                <a:buFont typeface="Arial"/>
                <a:buChar char="•"/>
              </a:pPr>
              <a:r>
                <a:rPr lang="en-US" sz="3200" b="1" dirty="0" err="1">
                  <a:solidFill>
                    <a:srgbClr val="7E6B73"/>
                  </a:solidFill>
                  <a:latin typeface="Arimo"/>
                </a:rPr>
                <a:t>kommunikaatiotaidot</a:t>
              </a:r>
              <a:endParaRPr lang="en-US" sz="3200" b="1" dirty="0">
                <a:solidFill>
                  <a:srgbClr val="7E6B73"/>
                </a:solidFill>
                <a:latin typeface="Arimo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49571" y="8819988"/>
            <a:ext cx="1438429" cy="14384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63200" y="6101755"/>
            <a:ext cx="8214360" cy="2357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1"/>
              </a:lnSpc>
            </a:pPr>
            <a:endParaRPr sz="3200" dirty="0"/>
          </a:p>
          <a:p>
            <a:pPr marL="717271" lvl="1" indent="-358636">
              <a:lnSpc>
                <a:spcPts val="4651"/>
              </a:lnSpc>
              <a:buFont typeface="Arial"/>
              <a:buChar char="•"/>
            </a:pP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mo Bold"/>
              </a:rPr>
              <a:t>sukupuolten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mo Bold"/>
              </a:rPr>
              <a:t>tasa-arvoa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mo Bold"/>
            </a:endParaRPr>
          </a:p>
          <a:p>
            <a:pPr marL="717271" lvl="1" indent="-358636">
              <a:lnSpc>
                <a:spcPts val="4651"/>
              </a:lnSpc>
              <a:buFont typeface="Arial"/>
              <a:buChar char="•"/>
            </a:pP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mo Bold"/>
              </a:rPr>
              <a:t>naisten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mo Bold"/>
              </a:rPr>
              <a:t>vaikutusmahdollisuuksia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mo Bold"/>
            </a:endParaRPr>
          </a:p>
          <a:p>
            <a:pPr marL="717271" lvl="1" indent="-358636">
              <a:lnSpc>
                <a:spcPts val="4651"/>
              </a:lnSpc>
              <a:buFont typeface="Arial"/>
              <a:buChar char="•"/>
            </a:pP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mo Bold"/>
              </a:rPr>
              <a:t>terveyttä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mo Bold"/>
              </a:rPr>
              <a:t> ja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Arimo Bold"/>
              </a:rPr>
              <a:t>hyvinvointia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27356">
            <a:off x="5869708" y="2980963"/>
            <a:ext cx="7315200" cy="35112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1191316">
            <a:off x="6096000" y="4335963"/>
            <a:ext cx="7315200" cy="91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lisätään</a:t>
            </a:r>
            <a:endParaRPr lang="en-US" sz="5600" dirty="0">
              <a:solidFill>
                <a:srgbClr val="FFFFF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00992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800" r="7800"/>
          <a:stretch>
            <a:fillRect/>
          </a:stretch>
        </p:blipFill>
        <p:spPr>
          <a:xfrm>
            <a:off x="1028700" y="2421281"/>
            <a:ext cx="4848262" cy="3224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3400" b="23400"/>
          <a:stretch>
            <a:fillRect/>
          </a:stretch>
        </p:blipFill>
        <p:spPr>
          <a:xfrm>
            <a:off x="6719869" y="2421281"/>
            <a:ext cx="4848262" cy="3224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93" b="93"/>
          <a:stretch>
            <a:fillRect/>
          </a:stretch>
        </p:blipFill>
        <p:spPr>
          <a:xfrm>
            <a:off x="12411038" y="2421281"/>
            <a:ext cx="4848262" cy="3224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7201" y="937717"/>
            <a:ext cx="12493598" cy="69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7E6B73"/>
                </a:solidFill>
                <a:latin typeface="Allerta Stencil"/>
              </a:rPr>
              <a:t>Toimintamme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790517"/>
            <a:ext cx="4848262" cy="2722641"/>
            <a:chOff x="0" y="0"/>
            <a:chExt cx="6464349" cy="3630188"/>
          </a:xfrm>
        </p:grpSpPr>
        <p:sp>
          <p:nvSpPr>
            <p:cNvPr id="8" name="TextBox 8"/>
            <p:cNvSpPr txBox="1"/>
            <p:nvPr/>
          </p:nvSpPr>
          <p:spPr>
            <a:xfrm>
              <a:off x="3648" y="-47625"/>
              <a:ext cx="6460701" cy="524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6"/>
                </a:lnSpc>
              </a:pPr>
              <a:r>
                <a:rPr lang="en-US" sz="2403">
                  <a:solidFill>
                    <a:srgbClr val="7E6B73"/>
                  </a:solidFill>
                  <a:latin typeface="Allerta Stencil"/>
                </a:rPr>
                <a:t>E</a:t>
              </a:r>
              <a:r>
                <a:rPr lang="en-US" sz="2369">
                  <a:solidFill>
                    <a:srgbClr val="7E6B73"/>
                  </a:solidFill>
                  <a:latin typeface="Allerta Stencil"/>
                </a:rPr>
                <a:t>LÄMÄNI KUNNOSSA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92934"/>
              <a:ext cx="6409996" cy="2937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545">
                  <a:solidFill>
                    <a:srgbClr val="7E6B73"/>
                  </a:solidFill>
                  <a:latin typeface="Arimo"/>
                </a:rPr>
                <a:t>Terveyden ja sosiaalisen hyvinvoinnin edistäminen</a:t>
              </a:r>
            </a:p>
            <a:p>
              <a:pPr algn="ctr">
                <a:lnSpc>
                  <a:spcPts val="2163"/>
                </a:lnSpc>
              </a:pPr>
              <a:r>
                <a:rPr lang="en-US" sz="1545">
                  <a:solidFill>
                    <a:srgbClr val="7E6B73"/>
                  </a:solidFill>
                  <a:latin typeface="Arimo"/>
                </a:rPr>
                <a:t>Syrjäytymisen  ehkäiseminen</a:t>
              </a:r>
            </a:p>
            <a:p>
              <a:pPr algn="ctr">
                <a:lnSpc>
                  <a:spcPts val="2163"/>
                </a:lnSpc>
              </a:pPr>
              <a:r>
                <a:rPr lang="en-US" sz="1545">
                  <a:solidFill>
                    <a:srgbClr val="7E6B73"/>
                  </a:solidFill>
                  <a:latin typeface="Arimo"/>
                </a:rPr>
                <a:t>Elämänlaadun parantaminen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E6B73"/>
                  </a:solidFill>
                  <a:latin typeface="Arimo"/>
                </a:rPr>
                <a:t>Liikunta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E6B73"/>
                  </a:solidFill>
                  <a:latin typeface="Arimo"/>
                </a:rPr>
                <a:t>Asiantuntijoiden jiohtamia keskustluja terveydestä ja hyvinvoinnista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E6B73"/>
                  </a:solidFill>
                  <a:latin typeface="Arimo"/>
                </a:rPr>
                <a:t>Terveyskartoituksia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E6B73"/>
                  </a:solidFill>
                  <a:latin typeface="Arimo"/>
                </a:rPr>
                <a:t>Ruokakursseja</a:t>
              </a:r>
            </a:p>
            <a:p>
              <a:pPr algn="ctr">
                <a:lnSpc>
                  <a:spcPts val="1562"/>
                </a:lnSpc>
              </a:pPr>
              <a:r>
                <a:rPr lang="en-US" sz="1115">
                  <a:solidFill>
                    <a:srgbClr val="7E6B73"/>
                  </a:solidFill>
                  <a:latin typeface="Raleway"/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10841" y="5790517"/>
            <a:ext cx="4857290" cy="2578459"/>
            <a:chOff x="0" y="0"/>
            <a:chExt cx="6476386" cy="3437945"/>
          </a:xfrm>
        </p:grpSpPr>
        <p:sp>
          <p:nvSpPr>
            <p:cNvPr id="11" name="TextBox 11"/>
            <p:cNvSpPr txBox="1"/>
            <p:nvPr/>
          </p:nvSpPr>
          <p:spPr>
            <a:xfrm>
              <a:off x="3655" y="-47625"/>
              <a:ext cx="6472731" cy="1104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7E6B73"/>
                  </a:solidFill>
                  <a:latin typeface="Allerta Stencil"/>
                </a:rPr>
                <a:t>URHEILURYHMÄT JA TAPAHTUMAT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06381"/>
              <a:ext cx="6421931" cy="213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7E6B73"/>
                  </a:solidFill>
                  <a:latin typeface="Arimo"/>
                </a:rPr>
                <a:t>Urheiluryhmät jalkapallosta tanssiin ja kuntojumpasta sulkapalloon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 lang="en-US" sz="1800">
                <a:solidFill>
                  <a:srgbClr val="7E6B73"/>
                </a:solidFill>
                <a:latin typeface="Arimo"/>
              </a:endParaRP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7E6B73"/>
                  </a:solidFill>
                  <a:latin typeface="Arimo"/>
                </a:rPr>
                <a:t>Urheilutapahtumia, jotka tuovat yhteen henkilöitä erilaisilla kulttuurisilla taustoilla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11038" y="5790517"/>
            <a:ext cx="4857290" cy="3312460"/>
            <a:chOff x="0" y="0"/>
            <a:chExt cx="6476386" cy="4416613"/>
          </a:xfrm>
        </p:grpSpPr>
        <p:sp>
          <p:nvSpPr>
            <p:cNvPr id="14" name="TextBox 14"/>
            <p:cNvSpPr txBox="1"/>
            <p:nvPr/>
          </p:nvSpPr>
          <p:spPr>
            <a:xfrm>
              <a:off x="3655" y="-57150"/>
              <a:ext cx="6472731" cy="618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4"/>
                </a:lnSpc>
              </a:pPr>
              <a:r>
                <a:rPr lang="en-US" sz="2760">
                  <a:solidFill>
                    <a:srgbClr val="7E6B73"/>
                  </a:solidFill>
                  <a:latin typeface="Allerta Stencil"/>
                </a:rPr>
                <a:t>PIENET HANKKEET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29878"/>
              <a:ext cx="6421931" cy="358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800">
                  <a:solidFill>
                    <a:srgbClr val="7E6B73"/>
                  </a:solidFill>
                  <a:latin typeface="Allerta Stencil"/>
                </a:rPr>
                <a:t>Kävellen museoihin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7E6B73"/>
                  </a:solidFill>
                  <a:latin typeface="Arimo"/>
                </a:rPr>
                <a:t>Pyrkii lisäämään maahanmuuttajanaisten fyysistä aktiivisuutta, Suomen kulttuurin ja historian tietämystä, sekä edistämään kuuluvuuden tunnetta paikallisessa yhteisössä.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7E6B73"/>
                  </a:solidFill>
                  <a:latin typeface="Allerta Stencil"/>
                </a:rPr>
                <a:t>Kamuset</a:t>
              </a:r>
            </a:p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7E6B73"/>
                  </a:solidFill>
                  <a:latin typeface="Arimo"/>
                </a:rPr>
                <a:t>Edistää ulkomaalaistaustaisten Helsinkiläisten perheiden mahdollisuuksia osallistua ja tulla mukaan urheiluseurojen toimintaan. Erityisenä huomiona on tyttöjen ja naisten osallisuuden lisääminen</a:t>
              </a:r>
            </a:p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 lang="en-US" sz="1400">
                <a:solidFill>
                  <a:srgbClr val="7E6B73"/>
                </a:solidFill>
                <a:latin typeface="Arimo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70694" y="8854868"/>
            <a:ext cx="1417306" cy="1417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1123"/>
            <a:ext cx="18986500" cy="1735483"/>
            <a:chOff x="0" y="0"/>
            <a:chExt cx="25315333" cy="231397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978"/>
            </a:xfrm>
            <a:prstGeom prst="rect">
              <a:avLst/>
            </a:prstGeom>
            <a:solidFill>
              <a:srgbClr val="F57F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8226398" cy="1413871"/>
            <a:chOff x="0" y="0"/>
            <a:chExt cx="10968531" cy="1885162"/>
          </a:xfrm>
        </p:grpSpPr>
        <p:sp>
          <p:nvSpPr>
            <p:cNvPr id="6" name="TextBox 6"/>
            <p:cNvSpPr txBox="1"/>
            <p:nvPr/>
          </p:nvSpPr>
          <p:spPr>
            <a:xfrm>
              <a:off x="0" y="1086061"/>
              <a:ext cx="10917731" cy="79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040"/>
                </a:lnSpc>
              </a:pPr>
              <a:r>
                <a:rPr lang="en-US" sz="3600">
                  <a:solidFill>
                    <a:srgbClr val="F57F20"/>
                  </a:solidFill>
                  <a:latin typeface="Allerta Stencil"/>
                </a:rPr>
                <a:t>Mentor on the Move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0968531" cy="870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74"/>
                </a:lnSpc>
              </a:pPr>
              <a:r>
                <a:rPr lang="en-US" sz="3910" dirty="0" err="1">
                  <a:solidFill>
                    <a:srgbClr val="7E6B73"/>
                  </a:solidFill>
                  <a:latin typeface="Allerta Stencil"/>
                </a:rPr>
                <a:t>Toimintamme</a:t>
              </a:r>
              <a:endParaRPr lang="en-US" sz="3910" dirty="0">
                <a:solidFill>
                  <a:srgbClr val="7E6B73"/>
                </a:solidFill>
                <a:latin typeface="Allerta Stencil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102333" y="2260542"/>
            <a:ext cx="8361841" cy="562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7432" lvl="1" indent="-213716">
              <a:lnSpc>
                <a:spcPts val="4452"/>
              </a:lnSpc>
              <a:buFont typeface="Arial"/>
              <a:buChar char="•"/>
            </a:pPr>
            <a:r>
              <a:rPr lang="en-US" sz="2588">
                <a:solidFill>
                  <a:srgbClr val="7E6B73"/>
                </a:solidFill>
                <a:latin typeface="Arimo"/>
              </a:rPr>
              <a:t>Liikunnallista mentorointiohjelmaa kehittävä pilottihanke vuosille 2018-2020</a:t>
            </a:r>
          </a:p>
          <a:p>
            <a:pPr>
              <a:lnSpc>
                <a:spcPts val="4452"/>
              </a:lnSpc>
            </a:pPr>
            <a:endParaRPr lang="en-US" sz="2588">
              <a:solidFill>
                <a:srgbClr val="7E6B73"/>
              </a:solidFill>
              <a:latin typeface="Arimo"/>
            </a:endParaRPr>
          </a:p>
          <a:p>
            <a:pPr marL="427432" lvl="1" indent="-213716">
              <a:lnSpc>
                <a:spcPts val="4452"/>
              </a:lnSpc>
              <a:buFont typeface="Arial"/>
              <a:buChar char="•"/>
            </a:pPr>
            <a:r>
              <a:rPr lang="en-US" sz="2588">
                <a:solidFill>
                  <a:srgbClr val="7E6B73"/>
                </a:solidFill>
                <a:latin typeface="Arimo"/>
              </a:rPr>
              <a:t>Konsepti, joka toteuttaa Monaliikun perustehtävää:</a:t>
            </a:r>
          </a:p>
          <a:p>
            <a:pPr>
              <a:lnSpc>
                <a:spcPts val="4452"/>
              </a:lnSpc>
            </a:pPr>
            <a:r>
              <a:rPr lang="en-US" sz="2588">
                <a:solidFill>
                  <a:srgbClr val="7E6B73"/>
                </a:solidFill>
                <a:latin typeface="Arimo"/>
              </a:rPr>
              <a:t> </a:t>
            </a:r>
          </a:p>
          <a:p>
            <a:pPr>
              <a:lnSpc>
                <a:spcPts val="4452"/>
              </a:lnSpc>
            </a:pPr>
            <a:r>
              <a:rPr lang="en-US" sz="2588">
                <a:solidFill>
                  <a:srgbClr val="7E6B73"/>
                </a:solidFill>
                <a:latin typeface="Arimo Italics"/>
              </a:rPr>
              <a:t>Usko liikuntaan ja urheiluun ihmisiä yhdistävänä ja kokonaisvaltaista hyvinvointia edistävänä tekijänä</a:t>
            </a:r>
          </a:p>
          <a:p>
            <a:pPr marL="854863" lvl="2" indent="-284954">
              <a:lnSpc>
                <a:spcPts val="4452"/>
              </a:lnSpc>
            </a:pPr>
            <a:endParaRPr lang="en-US" sz="2588">
              <a:solidFill>
                <a:srgbClr val="7E6B73"/>
              </a:solidFill>
              <a:latin typeface="Arimo Italics"/>
            </a:endParaRPr>
          </a:p>
          <a:p>
            <a:pPr marL="427432" lvl="1" indent="-213716">
              <a:lnSpc>
                <a:spcPts val="4452"/>
              </a:lnSpc>
              <a:buFont typeface="Arial"/>
              <a:buChar char="•"/>
            </a:pPr>
            <a:r>
              <a:rPr lang="en-US" sz="2588">
                <a:solidFill>
                  <a:srgbClr val="7E6B73"/>
                </a:solidFill>
                <a:latin typeface="Arimo"/>
              </a:rPr>
              <a:t>Sosiaali- ja terveysministeriön rahoittama veikkauksen tuotoilla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7671" y="2937575"/>
            <a:ext cx="6204403" cy="55726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6403948" cy="1622888"/>
            <a:chOff x="0" y="0"/>
            <a:chExt cx="8538598" cy="2163850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8538598" cy="1845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499" dirty="0">
                  <a:solidFill>
                    <a:srgbClr val="FFFFFF"/>
                  </a:solidFill>
                  <a:latin typeface="Allerta Stencil Bold"/>
                </a:rPr>
                <a:t>Mentor on the Move</a:t>
              </a:r>
            </a:p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Allerta Stencil Bold"/>
                </a:rPr>
                <a:t>Hankkeen </a:t>
              </a:r>
              <a:r>
                <a:rPr lang="en-US" sz="3600" dirty="0" err="1">
                  <a:solidFill>
                    <a:srgbClr val="FFFFFF"/>
                  </a:solidFill>
                  <a:latin typeface="Allerta Stencil Bold"/>
                </a:rPr>
                <a:t>tavoitteet</a:t>
              </a:r>
              <a:endParaRPr lang="en-US" sz="3600" dirty="0">
                <a:solidFill>
                  <a:srgbClr val="FFFFFF"/>
                </a:solidFill>
                <a:latin typeface="Allerta Stencil Bold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036850"/>
              <a:ext cx="7239000" cy="127000"/>
            </a:xfrm>
            <a:prstGeom prst="rect">
              <a:avLst/>
            </a:prstGeom>
            <a:solidFill>
              <a:srgbClr val="F57F2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778402" y="9550091"/>
            <a:ext cx="12480898" cy="18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944403"/>
            <a:ext cx="1448991" cy="144899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18452" y="6838990"/>
            <a:ext cx="4354555" cy="2530588"/>
            <a:chOff x="-41699" y="9525"/>
            <a:chExt cx="5121401" cy="3374119"/>
          </a:xfrm>
        </p:grpSpPr>
        <p:sp>
          <p:nvSpPr>
            <p:cNvPr id="8" name="TextBox 8"/>
            <p:cNvSpPr txBox="1"/>
            <p:nvPr/>
          </p:nvSpPr>
          <p:spPr>
            <a:xfrm>
              <a:off x="196820" y="9525"/>
              <a:ext cx="4444241" cy="806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en-US" sz="2100" spc="-21" dirty="0">
                  <a:solidFill>
                    <a:srgbClr val="FFFFFF"/>
                  </a:solidFill>
                  <a:latin typeface="Arimo Bold"/>
                </a:rPr>
                <a:t>OSALLISUUDEN LISÄÄMINEN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1699" y="702909"/>
              <a:ext cx="5121401" cy="2680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Hankkeen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avulla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edistetään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maahan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muuttaneiden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naisten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osallistumismahdollisuuksia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ja</a:t>
              </a:r>
            </a:p>
            <a:p>
              <a:pPr algn="ctr">
                <a:lnSpc>
                  <a:spcPts val="3150"/>
                </a:lnSpc>
              </a:pPr>
              <a:r>
                <a:rPr lang="en-US" sz="2100" spc="84" dirty="0" err="1">
                  <a:solidFill>
                    <a:srgbClr val="FFFFFF"/>
                  </a:solidFill>
                  <a:latin typeface="Arimo"/>
                </a:rPr>
                <a:t>mukanaoloa</a:t>
              </a:r>
              <a:r>
                <a:rPr lang="en-US" sz="2100" spc="84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FFFFF"/>
                  </a:solidFill>
                  <a:latin typeface="Arimo"/>
                </a:rPr>
                <a:t>kansalaisyhteiskunnassa</a:t>
              </a:r>
              <a:endParaRPr lang="en-US" sz="2100" spc="84" dirty="0">
                <a:solidFill>
                  <a:srgbClr val="FFFFFF"/>
                </a:solidFill>
                <a:latin typeface="Arimo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2303" y="6554122"/>
            <a:ext cx="3366688" cy="333608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741024" y="3404224"/>
            <a:ext cx="3884091" cy="2304227"/>
            <a:chOff x="0" y="9525"/>
            <a:chExt cx="5808439" cy="3072304"/>
          </a:xfrm>
        </p:grpSpPr>
        <p:sp>
          <p:nvSpPr>
            <p:cNvPr id="12" name="TextBox 12"/>
            <p:cNvSpPr txBox="1"/>
            <p:nvPr/>
          </p:nvSpPr>
          <p:spPr>
            <a:xfrm>
              <a:off x="212517" y="9525"/>
              <a:ext cx="5393318" cy="47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0"/>
                </a:lnSpc>
              </a:pPr>
              <a:r>
                <a:rPr lang="en-US" sz="2392" spc="-23" dirty="0">
                  <a:solidFill>
                    <a:srgbClr val="FFFFFF"/>
                  </a:solidFill>
                  <a:latin typeface="Arimo Bold"/>
                </a:rPr>
                <a:t>SOSIAALINEN HYVINVOINTI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48252"/>
              <a:ext cx="5808439" cy="213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Mentoroinnin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avulla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voidaan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edistää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sosiaalista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hyvinvointia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ja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torjua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sosiaalista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eristäytymistä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sekä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lisätä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rimo"/>
                </a:rPr>
                <a:t>verkostoja</a:t>
              </a:r>
              <a:r>
                <a:rPr lang="en-US" sz="2100" dirty="0">
                  <a:solidFill>
                    <a:srgbClr val="FFFFFF"/>
                  </a:solidFill>
                  <a:latin typeface="Arimo"/>
                </a:rPr>
                <a:t>. 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209588"/>
            <a:ext cx="4134060" cy="302913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024022" y="3246387"/>
            <a:ext cx="4204053" cy="3203813"/>
            <a:chOff x="-234314" y="3204956"/>
            <a:chExt cx="5605403" cy="4271752"/>
          </a:xfrm>
        </p:grpSpPr>
        <p:sp>
          <p:nvSpPr>
            <p:cNvPr id="16" name="TextBox 16"/>
            <p:cNvSpPr txBox="1"/>
            <p:nvPr/>
          </p:nvSpPr>
          <p:spPr>
            <a:xfrm>
              <a:off x="-234314" y="3701658"/>
              <a:ext cx="5605403" cy="3775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Hankkeessa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sisällytetään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liikuntaa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ja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urheilua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mentoritapaamisiin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ja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siten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edistetään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osallistujien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  <a:r>
                <a:rPr lang="en-US" sz="2100" spc="84" dirty="0" err="1">
                  <a:solidFill>
                    <a:srgbClr val="F8F7F0"/>
                  </a:solidFill>
                  <a:latin typeface="Arimo"/>
                </a:rPr>
                <a:t>hyvinvointia</a:t>
              </a: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. </a:t>
              </a:r>
            </a:p>
            <a:p>
              <a:pPr algn="ctr">
                <a:lnSpc>
                  <a:spcPts val="3150"/>
                </a:lnSpc>
              </a:pPr>
              <a:endParaRPr lang="en-US" sz="2100" spc="84" dirty="0">
                <a:solidFill>
                  <a:srgbClr val="F8F7F0"/>
                </a:solidFill>
                <a:latin typeface="Arimo"/>
              </a:endParaRPr>
            </a:p>
            <a:p>
              <a:pPr algn="ctr">
                <a:lnSpc>
                  <a:spcPts val="3150"/>
                </a:lnSpc>
              </a:pPr>
              <a:r>
                <a:rPr lang="en-US" sz="2100" spc="84" dirty="0">
                  <a:solidFill>
                    <a:srgbClr val="F8F7F0"/>
                  </a:solidFill>
                  <a:latin typeface="Arimo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52186" y="3204956"/>
              <a:ext cx="5136776" cy="412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en-US" sz="2100" spc="-21" dirty="0">
                  <a:solidFill>
                    <a:srgbClr val="FFFFFF"/>
                  </a:solidFill>
                  <a:latin typeface="Arimo Bold"/>
                </a:rPr>
                <a:t>LIIKUNTA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28428" y="6238726"/>
            <a:ext cx="3935825" cy="3631852"/>
            <a:chOff x="171590" y="728210"/>
            <a:chExt cx="6642946" cy="4842471"/>
          </a:xfrm>
        </p:grpSpPr>
        <p:sp>
          <p:nvSpPr>
            <p:cNvPr id="19" name="TextBox 19"/>
            <p:cNvSpPr txBox="1"/>
            <p:nvPr/>
          </p:nvSpPr>
          <p:spPr>
            <a:xfrm>
              <a:off x="171590" y="728210"/>
              <a:ext cx="6642946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</a:pPr>
              <a:r>
                <a:rPr lang="en-US" sz="2100" spc="-21" dirty="0">
                  <a:solidFill>
                    <a:srgbClr val="FFFFFF"/>
                  </a:solidFill>
                  <a:latin typeface="Arimo Bold"/>
                </a:rPr>
                <a:t>TYÖELÄMÄ-</a:t>
              </a:r>
            </a:p>
            <a:p>
              <a:pPr algn="ctr">
                <a:lnSpc>
                  <a:spcPts val="2352"/>
                </a:lnSpc>
              </a:pPr>
              <a:r>
                <a:rPr lang="en-US" sz="2100" spc="-21" dirty="0">
                  <a:solidFill>
                    <a:srgbClr val="FFFFFF"/>
                  </a:solidFill>
                  <a:latin typeface="Arimo Bold"/>
                </a:rPr>
                <a:t>VALMIUKSIEN LISÄÄMINEN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35654" y="1783745"/>
              <a:ext cx="5851504" cy="37869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Hanke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edistää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maahan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muuttaneiden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naisten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työelämävalmiuksia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sekä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mahdollisuuksia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osallistua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työelämään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mentoroinnin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sekä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erilaisten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työpajojen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Source Sans Pro"/>
                </a:rPr>
                <a:t>avulla</a:t>
              </a:r>
              <a:r>
                <a:rPr lang="en-US" sz="2100" dirty="0">
                  <a:solidFill>
                    <a:srgbClr val="FFFFFF"/>
                  </a:solidFill>
                  <a:latin typeface="Source Sans Pro"/>
                </a:rPr>
                <a:t>. 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34297" y="2543958"/>
            <a:ext cx="3223762" cy="3265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52500"/>
            <a:ext cx="7013548" cy="76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57F20"/>
                </a:solidFill>
                <a:latin typeface="Allerta Stencil Bold"/>
              </a:rPr>
              <a:t>Mentor on the Move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647979"/>
            <a:ext cx="6918298" cy="51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E6B73"/>
                </a:solidFill>
                <a:latin typeface="Allerta Stencil Bold"/>
              </a:rPr>
              <a:t>MENTORI JA AKTORI= MENTORIPARI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427271" y="3249313"/>
            <a:ext cx="3289355" cy="4600059"/>
            <a:chOff x="0" y="-66675"/>
            <a:chExt cx="4385806" cy="6133412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4385806" cy="827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1"/>
                </a:lnSpc>
              </a:pPr>
              <a:r>
                <a:rPr lang="en-US" sz="3808">
                  <a:solidFill>
                    <a:srgbClr val="F57F20"/>
                  </a:solidFill>
                  <a:latin typeface="Allerta Stencil Bold"/>
                </a:rPr>
                <a:t>AKTORI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82777"/>
              <a:ext cx="4350614" cy="4883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Aktorimme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ovat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Suomeen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muuttaneita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naisia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,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jotka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haluavat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lisätä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liikuntaa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arkeen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,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kehittää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työelämätaitojaan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,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oppia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lisää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suomalaisesta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yhteiskunnasta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ja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laajentaa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Arimo"/>
                </a:rPr>
                <a:t>verkostojaan</a:t>
              </a:r>
              <a:r>
                <a:rPr lang="en-US" sz="2300" dirty="0">
                  <a:solidFill>
                    <a:srgbClr val="000000"/>
                  </a:solidFill>
                  <a:latin typeface="Arimo"/>
                </a:rPr>
                <a:t>..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756457" y="3299319"/>
            <a:ext cx="3444693" cy="4254491"/>
            <a:chOff x="0" y="0"/>
            <a:chExt cx="4592924" cy="5672655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4592924" cy="85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1"/>
                </a:lnSpc>
              </a:pPr>
              <a:r>
                <a:rPr lang="en-US" sz="3915">
                  <a:solidFill>
                    <a:srgbClr val="F57F20"/>
                  </a:solidFill>
                  <a:latin typeface="Allerta Stencil Bold"/>
                </a:rPr>
                <a:t>MENTORI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1053"/>
              <a:ext cx="4556070" cy="478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2349">
                  <a:solidFill>
                    <a:srgbClr val="000000"/>
                  </a:solidFill>
                  <a:latin typeface="Arimo"/>
                </a:rPr>
                <a:t>Mentorimme ovat suomalaisia tai suomessa pitkään asuneita naisia, jotka omaavat halun jakaa verkostoja, työelämätaitoja ja tietoa suomalaisesta yhteiskunnasta maahanmuuttajanaiselle.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F57F20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66236"/>
            <a:ext cx="1448991" cy="14489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5730" y="3027080"/>
            <a:ext cx="4681007" cy="49039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42747" y="3469436"/>
            <a:ext cx="5016956" cy="4387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61005"/>
            <a:ext cx="6403948" cy="137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F57F20"/>
                </a:solidFill>
                <a:latin typeface="Allerta Stencil Bold"/>
              </a:rPr>
              <a:t>Mentor on the Move</a:t>
            </a:r>
          </a:p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llerta Stencil Bold"/>
              </a:rPr>
              <a:t>Aikataulu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588210" y="6014352"/>
            <a:ext cx="17215574" cy="508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5834" y="454349"/>
            <a:ext cx="149536" cy="1495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4216" y="5921084"/>
            <a:ext cx="207986" cy="20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4572" y="5935771"/>
            <a:ext cx="207986" cy="207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58878" y="5961183"/>
            <a:ext cx="207986" cy="2079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76753" y="5961183"/>
            <a:ext cx="207986" cy="20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06479" y="5921084"/>
            <a:ext cx="207986" cy="2079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124523" y="7038517"/>
            <a:ext cx="2783345" cy="2687480"/>
            <a:chOff x="0" y="0"/>
            <a:chExt cx="3711127" cy="358330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3711127" cy="57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3"/>
                </a:lnSpc>
              </a:pPr>
              <a:r>
                <a:rPr lang="en-US" sz="1549" spc="15">
                  <a:solidFill>
                    <a:srgbClr val="F6811F"/>
                  </a:solidFill>
                  <a:latin typeface="Allerta Stencil"/>
                </a:rPr>
                <a:t>TAVOITTEISTA TODEKSI- TYÖPAJAT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2458" y="2184839"/>
              <a:ext cx="3598668" cy="1398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"/>
                </a:rPr>
                <a:t>Työpajassa opetellaan hydöyntämään tavoitesuunnitelmaa mentoroinnissa ja työstetään omat tavoitesuunnitelmat. Jokaiseen ryhmään mahtuu max. 5 paria.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2458" y="824692"/>
              <a:ext cx="3598668" cy="111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16.9.2020 klo 17-19</a:t>
              </a:r>
            </a:p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23.9.2020 klo 17-19</a:t>
              </a:r>
            </a:p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24.9.2020 klo 17-19</a:t>
              </a:r>
            </a:p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29.9.2020 klo 17-19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93622" y="7237290"/>
            <a:ext cx="2783345" cy="1616314"/>
            <a:chOff x="0" y="0"/>
            <a:chExt cx="3711127" cy="21550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525"/>
              <a:ext cx="3711127" cy="576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3"/>
                </a:lnSpc>
              </a:pPr>
              <a:r>
                <a:rPr lang="en-US" sz="1549" spc="15">
                  <a:solidFill>
                    <a:srgbClr val="F6811F"/>
                  </a:solidFill>
                  <a:latin typeface="Allerta Stencil"/>
                </a:rPr>
                <a:t>MENTOREIDEN PYÖREÄ PÖYTÄ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2458" y="1326406"/>
              <a:ext cx="3598668" cy="828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"/>
                </a:rPr>
                <a:t>Mentoreiden vertaistapaamisessa vaihdetaan kuulumisia ja verkostoja sekä hyviä käytänteitä.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2458" y="820943"/>
              <a:ext cx="3598668" cy="258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Tammikuu 2021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77248" y="3331475"/>
            <a:ext cx="3230619" cy="20969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1085" y="6900480"/>
            <a:ext cx="2699001" cy="24241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64964" y="7165501"/>
            <a:ext cx="2699001" cy="168810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93622" y="2782571"/>
            <a:ext cx="2805143" cy="2938722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484216" y="3740185"/>
            <a:ext cx="2732739" cy="1584263"/>
            <a:chOff x="0" y="0"/>
            <a:chExt cx="3643652" cy="2112351"/>
          </a:xfrm>
        </p:grpSpPr>
        <p:sp>
          <p:nvSpPr>
            <p:cNvPr id="23" name="TextBox 23"/>
            <p:cNvSpPr txBox="1"/>
            <p:nvPr/>
          </p:nvSpPr>
          <p:spPr>
            <a:xfrm>
              <a:off x="0" y="9525"/>
              <a:ext cx="3643652" cy="299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r>
                <a:rPr lang="en-US" sz="1549" spc="15">
                  <a:solidFill>
                    <a:srgbClr val="F6811F"/>
                  </a:solidFill>
                  <a:latin typeface="Allerta Stencil"/>
                </a:rPr>
                <a:t>ALOITUSTAPAHTUMA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98777"/>
              <a:ext cx="3598668" cy="111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"/>
                </a:rPr>
                <a:t>Aloitustapahtumassa tutustutaan ohjelmaan ja mentorointiin syvemmin.  Millainen on hyvä mentori? Mitä kuuluu aktorin rooliin?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93314"/>
              <a:ext cx="3598668" cy="258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5.9.2020 @ZOOM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400495" y="3636160"/>
            <a:ext cx="2732739" cy="1581452"/>
            <a:chOff x="0" y="0"/>
            <a:chExt cx="3643652" cy="210860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9525"/>
              <a:ext cx="3643652" cy="299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r>
                <a:rPr lang="en-US" sz="1549" spc="15">
                  <a:solidFill>
                    <a:srgbClr val="F6811F"/>
                  </a:solidFill>
                  <a:latin typeface="Allerta Stencil"/>
                </a:rPr>
                <a:t>VÄLITAPAAMINEN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79924"/>
              <a:ext cx="3598668" cy="828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"/>
                </a:rPr>
                <a:t>Välitapaamisessa tutustumme verkostoitumiseen ja päivitämme tavoitesuunnitelmat ajantasalle.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89566"/>
              <a:ext cx="3598668" cy="543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 Italics"/>
                </a:rPr>
                <a:t>Verkostoituminen</a:t>
              </a:r>
            </a:p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Joulukuu 2020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664964" y="3633318"/>
            <a:ext cx="2732739" cy="1795123"/>
            <a:chOff x="0" y="0"/>
            <a:chExt cx="3643652" cy="2393497"/>
          </a:xfrm>
        </p:grpSpPr>
        <p:sp>
          <p:nvSpPr>
            <p:cNvPr id="31" name="TextBox 31"/>
            <p:cNvSpPr txBox="1"/>
            <p:nvPr/>
          </p:nvSpPr>
          <p:spPr>
            <a:xfrm>
              <a:off x="0" y="9525"/>
              <a:ext cx="3643652" cy="299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r>
                <a:rPr lang="en-US" sz="1549" spc="15">
                  <a:solidFill>
                    <a:srgbClr val="F6811F"/>
                  </a:solidFill>
                  <a:latin typeface="Allerta Stencil"/>
                </a:rPr>
                <a:t>PÄÄTÖSJUHLA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279924"/>
              <a:ext cx="3598668" cy="111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"/>
                </a:rPr>
                <a:t>On aika juhlistaa mentorointikauden päätöstä ja saavutuksia. Samalla pohditaan omia voimavaroja ja sitä, kuinka juuri sinä jaksat arjessa.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89566"/>
              <a:ext cx="3598668" cy="543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 Italics"/>
                </a:rPr>
                <a:t>Jaksaminen</a:t>
              </a:r>
            </a:p>
            <a:p>
              <a:pPr>
                <a:lnSpc>
                  <a:spcPts val="1703"/>
                </a:lnSpc>
              </a:pPr>
              <a:r>
                <a:rPr lang="en-US" sz="1151" spc="11">
                  <a:solidFill>
                    <a:srgbClr val="121113"/>
                  </a:solidFill>
                  <a:latin typeface="Open Sans Bold"/>
                </a:rPr>
                <a:t>6.3.2021</a:t>
              </a: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43300" y="6900480"/>
            <a:ext cx="2289934" cy="2289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2100" y="8866236"/>
            <a:ext cx="18986500" cy="1730371"/>
          </a:xfrm>
          <a:prstGeom prst="rect">
            <a:avLst/>
          </a:prstGeom>
          <a:solidFill>
            <a:srgbClr val="F57F20"/>
          </a:solidFill>
        </p:spPr>
      </p:sp>
      <p:sp>
        <p:nvSpPr>
          <p:cNvPr id="3" name="TextBox 3"/>
          <p:cNvSpPr txBox="1"/>
          <p:nvPr/>
        </p:nvSpPr>
        <p:spPr>
          <a:xfrm>
            <a:off x="981075" y="2130773"/>
            <a:ext cx="7013548" cy="76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57F20"/>
                </a:solidFill>
                <a:latin typeface="Allerta Stencil Bold"/>
              </a:rPr>
              <a:t>Mentor on the Move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909408"/>
            <a:ext cx="6918298" cy="51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E6B73"/>
                </a:solidFill>
                <a:latin typeface="Allerta Stencil Bold"/>
              </a:rPr>
              <a:t>MENTORITAPAAMISET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9009" y="8838009"/>
            <a:ext cx="1448991" cy="14489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810" y="4654318"/>
            <a:ext cx="6626099" cy="297572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617305" y="1393162"/>
            <a:ext cx="19223857" cy="6561825"/>
            <a:chOff x="0" y="0"/>
            <a:chExt cx="25631809" cy="8749100"/>
          </a:xfrm>
        </p:grpSpPr>
        <p:sp>
          <p:nvSpPr>
            <p:cNvPr id="8" name="TextBox 8"/>
            <p:cNvSpPr txBox="1"/>
            <p:nvPr/>
          </p:nvSpPr>
          <p:spPr>
            <a:xfrm>
              <a:off x="0" y="6447399"/>
              <a:ext cx="11961304" cy="394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045077" y="-114300"/>
              <a:ext cx="12586732" cy="886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3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 Bold"/>
                </a:rPr>
                <a:t>Mentorointitapaamiset</a:t>
              </a: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 ovat prosessin</a:t>
              </a:r>
            </a:p>
            <a:p>
              <a:pPr>
                <a:lnSpc>
                  <a:spcPts val="4103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tärkein osa. Tapaamisissa pyritään vapaaseen ja avoimeen, mutta kuitenkin valmisteltuun ja konsultoivaan keskusteluun. Aktorilla itsellään on vastuu omasta kehittymisestään. Siksi keskustelujen sisältö rakentuu hänen tarpeistaan lähtien. </a:t>
              </a:r>
              <a:r>
                <a:rPr lang="en-US" sz="2399" spc="95">
                  <a:solidFill>
                    <a:srgbClr val="11151F"/>
                  </a:solidFill>
                  <a:latin typeface="Open Sans Bold Italics"/>
                </a:rPr>
                <a:t>Mitä aktori haluaa saavuttaa? </a:t>
              </a:r>
            </a:p>
            <a:p>
              <a:pPr>
                <a:lnSpc>
                  <a:spcPts val="4103"/>
                </a:lnSpc>
              </a:pPr>
              <a:endParaRPr lang="en-US" sz="2399" spc="95">
                <a:solidFill>
                  <a:srgbClr val="11151F"/>
                </a:solidFill>
                <a:latin typeface="Open Sans Bold Italics"/>
              </a:endParaRPr>
            </a:p>
            <a:p>
              <a:pPr>
                <a:lnSpc>
                  <a:spcPts val="4103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Keskustelu lähtee liikkeelle aktorin</a:t>
              </a:r>
            </a:p>
            <a:p>
              <a:pPr>
                <a:lnSpc>
                  <a:spcPts val="4103"/>
                </a:lnSpc>
              </a:pPr>
              <a:r>
                <a:rPr lang="en-US" sz="2399" spc="95">
                  <a:solidFill>
                    <a:srgbClr val="11151F"/>
                  </a:solidFill>
                  <a:latin typeface="Open Sans"/>
                </a:rPr>
                <a:t>havaitsemista ongelmatilanteista ja se liikkuu usein alueilla, joihin perinteisissä ohjauskeskusteluissa ei edetä, kuten ihmissuhteissa, tunteissa ja näkemyksissä. Mentor-toiminta edellyttää myös tunteiden merkityksen hyväksymistä vaikuttavana voimana.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C4D2B34FB264E82DD78B33BBD9A19" ma:contentTypeVersion="7" ma:contentTypeDescription="Create a new document." ma:contentTypeScope="" ma:versionID="5ae2f300607ab2222bf67e0a71b45f29">
  <xsd:schema xmlns:xsd="http://www.w3.org/2001/XMLSchema" xmlns:xs="http://www.w3.org/2001/XMLSchema" xmlns:p="http://schemas.microsoft.com/office/2006/metadata/properties" xmlns:ns2="f7c54488-cb2c-4a1e-b0c4-4e8ab4d6c691" targetNamespace="http://schemas.microsoft.com/office/2006/metadata/properties" ma:root="true" ma:fieldsID="52c073e6cdcc7f25bdfb49671678ae55" ns2:_="">
    <xsd:import namespace="f7c54488-cb2c-4a1e-b0c4-4e8ab4d6c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54488-cb2c-4a1e-b0c4-4e8ab4d6c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4B68C-5FFC-43A2-B742-B483EC7DE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54488-cb2c-4a1e-b0c4-4e8ab4d6c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14321-4B9B-40A9-AC4E-198BB0B938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AFE20A-E1B4-4C4A-9363-063D24A16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738</Words>
  <Application>Microsoft Office PowerPoint</Application>
  <PresentationFormat>Custom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Open Sans Bold</vt:lpstr>
      <vt:lpstr>Raleway</vt:lpstr>
      <vt:lpstr>Open Sans</vt:lpstr>
      <vt:lpstr>Allerta Stencil</vt:lpstr>
      <vt:lpstr>Arial</vt:lpstr>
      <vt:lpstr>Calibri</vt:lpstr>
      <vt:lpstr>Arimo Italics</vt:lpstr>
      <vt:lpstr>Open Sans Bold Italics</vt:lpstr>
      <vt:lpstr>Allerta Stencil Bold</vt:lpstr>
      <vt:lpstr>Source Sans Pro</vt:lpstr>
      <vt:lpstr>Arimo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MotM aloitustapahtuma info syksy 2020 FIN</dc:title>
  <dc:creator>Lenovo</dc:creator>
  <cp:lastModifiedBy>Tiia Fehrmann</cp:lastModifiedBy>
  <cp:revision>3</cp:revision>
  <dcterms:created xsi:type="dcterms:W3CDTF">2006-08-16T00:00:00Z</dcterms:created>
  <dcterms:modified xsi:type="dcterms:W3CDTF">2020-09-05T08:35:41Z</dcterms:modified>
  <dc:identifier>DADgGDDFNd4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0x010100957C4D2B34FB264E82DD78B33BBD9A19</vt:lpwstr>
  </property>
</Properties>
</file>