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77" r:id="rId5"/>
    <p:sldId id="316" r:id="rId6"/>
    <p:sldId id="309" r:id="rId7"/>
    <p:sldId id="310" r:id="rId8"/>
    <p:sldId id="311" r:id="rId9"/>
    <p:sldId id="312" r:id="rId10"/>
    <p:sldId id="313" r:id="rId11"/>
    <p:sldId id="315" r:id="rId12"/>
    <p:sldId id="314" r:id="rId13"/>
    <p:sldId id="318" r:id="rId14"/>
    <p:sldId id="317" r:id="rId1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äivi Reiman" initials="PR" lastIdx="2" clrIdx="0">
    <p:extLst>
      <p:ext uri="{19B8F6BF-5375-455C-9EA6-DF929625EA0E}">
        <p15:presenceInfo xmlns:p15="http://schemas.microsoft.com/office/powerpoint/2012/main" userId="Päivi Reim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428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EF5B2-BDA9-4AAE-880B-CD276C54ADE3}" type="datetimeFigureOut">
              <a:rPr lang="en-GB" smtClean="0"/>
              <a:t>28/04/2018</a:t>
            </a:fld>
            <a:endParaRPr lang="en-GB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FEB3F4-E409-4554-A4FA-6123E4D640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450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EB3F4-E409-4554-A4FA-6123E4D6408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310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FD1E4-4914-467C-95F1-9CFD4B5291ED}" type="datetimeFigureOut">
              <a:rPr lang="fi-FI" smtClean="0"/>
              <a:t>28.4.2018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80FC-4907-479E-B299-0FDD1D3CC1D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FD1E4-4914-467C-95F1-9CFD4B5291ED}" type="datetimeFigureOut">
              <a:rPr lang="fi-FI" smtClean="0"/>
              <a:t>28.4.2018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80FC-4907-479E-B299-0FDD1D3CC1D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FD1E4-4914-467C-95F1-9CFD4B5291ED}" type="datetimeFigureOut">
              <a:rPr lang="fi-FI" smtClean="0"/>
              <a:t>28.4.2018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80FC-4907-479E-B299-0FDD1D3CC1D4}" type="slidenum">
              <a:rPr lang="fi-FI" smtClean="0"/>
              <a:t>‹#›</a:t>
            </a:fld>
            <a:endParaRPr lang="fi-FI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FD1E4-4914-467C-95F1-9CFD4B5291ED}" type="datetimeFigureOut">
              <a:rPr lang="fi-FI" smtClean="0"/>
              <a:t>28.4.2018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80FC-4907-479E-B299-0FDD1D3CC1D4}" type="slidenum">
              <a:rPr lang="fi-FI" smtClean="0"/>
              <a:t>‹#›</a:t>
            </a:fld>
            <a:endParaRPr lang="fi-FI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FD1E4-4914-467C-95F1-9CFD4B5291ED}" type="datetimeFigureOut">
              <a:rPr lang="fi-FI" smtClean="0"/>
              <a:t>28.4.2018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80FC-4907-479E-B299-0FDD1D3CC1D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FD1E4-4914-467C-95F1-9CFD4B5291ED}" type="datetimeFigureOut">
              <a:rPr lang="fi-FI" smtClean="0"/>
              <a:t>28.4.2018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80FC-4907-479E-B299-0FDD1D3CC1D4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FD1E4-4914-467C-95F1-9CFD4B5291ED}" type="datetimeFigureOut">
              <a:rPr lang="fi-FI" smtClean="0"/>
              <a:t>28.4.2018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80FC-4907-479E-B299-0FDD1D3CC1D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FD1E4-4914-467C-95F1-9CFD4B5291ED}" type="datetimeFigureOut">
              <a:rPr lang="fi-FI" smtClean="0"/>
              <a:t>28.4.2018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80FC-4907-479E-B299-0FDD1D3CC1D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FD1E4-4914-467C-95F1-9CFD4B5291ED}" type="datetimeFigureOut">
              <a:rPr lang="fi-FI" smtClean="0"/>
              <a:t>28.4.2018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80FC-4907-479E-B299-0FDD1D3CC1D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FD1E4-4914-467C-95F1-9CFD4B5291ED}" type="datetimeFigureOut">
              <a:rPr lang="fi-FI" smtClean="0"/>
              <a:t>28.4.2018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80FC-4907-479E-B299-0FDD1D3CC1D4}" type="slidenum">
              <a:rPr lang="fi-FI" smtClean="0"/>
              <a:t>‹#›</a:t>
            </a:fld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FD1E4-4914-467C-95F1-9CFD4B5291ED}" type="datetimeFigureOut">
              <a:rPr lang="fi-FI" smtClean="0"/>
              <a:t>28.4.2018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80FC-4907-479E-B299-0FDD1D3CC1D4}" type="slidenum">
              <a:rPr lang="fi-FI" smtClean="0"/>
              <a:t>‹#›</a:t>
            </a:fld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8AFD1E4-4914-467C-95F1-9CFD4B5291ED}" type="datetimeFigureOut">
              <a:rPr lang="fi-FI" smtClean="0"/>
              <a:t>28.4.2018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1680FC-4907-479E-B299-0FDD1D3CC1D4}" type="slidenum">
              <a:rPr lang="fi-FI" smtClean="0"/>
              <a:t>‹#›</a:t>
            </a:fld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etosuoja.fi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rjentietosuoja.fi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57200" y="561251"/>
            <a:ext cx="8229600" cy="1252728"/>
          </a:xfrm>
        </p:spPr>
        <p:txBody>
          <a:bodyPr>
            <a:normAutofit/>
          </a:bodyPr>
          <a:lstStyle/>
          <a:p>
            <a:r>
              <a:rPr lang="fi-FI" dirty="0"/>
              <a:t>Tietosuoja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589240"/>
            <a:ext cx="2942734" cy="1028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laotsikko 2">
            <a:extLst>
              <a:ext uri="{FF2B5EF4-FFF2-40B4-BE49-F238E27FC236}">
                <a16:creationId xmlns:a16="http://schemas.microsoft.com/office/drawing/2014/main" id="{3C9EC478-BC88-4EBD-989C-EE8E6C7218BF}"/>
              </a:ext>
            </a:extLst>
          </p:cNvPr>
          <p:cNvSpPr txBox="1">
            <a:spLocks/>
          </p:cNvSpPr>
          <p:nvPr/>
        </p:nvSpPr>
        <p:spPr>
          <a:xfrm>
            <a:off x="794047" y="2406603"/>
            <a:ext cx="7498075" cy="33843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EU:n tietosuoja-asetuksen siirtymäaika päättyy  25.5.2018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Alakohtainen urheilun käytännesääntö valmistunee 12/2018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Yksityisyyden suojan kunnioitus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Tietosuojaselosteet kunnossa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Tekniikka kunnossa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Ihmiset huolellisia ja koulutettuja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Peruste kerätä tietoja (lupa, sopimus, laki …) = käsittelyn oikeudenmukaisuus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dirty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041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57200" y="561251"/>
            <a:ext cx="8229600" cy="1252728"/>
          </a:xfrm>
        </p:spPr>
        <p:txBody>
          <a:bodyPr>
            <a:normAutofit/>
          </a:bodyPr>
          <a:lstStyle/>
          <a:p>
            <a:r>
              <a:rPr lang="fi-FI" dirty="0"/>
              <a:t>Lisätietoja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589240"/>
            <a:ext cx="2942734" cy="1028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laotsikko 2">
            <a:extLst>
              <a:ext uri="{FF2B5EF4-FFF2-40B4-BE49-F238E27FC236}">
                <a16:creationId xmlns:a16="http://schemas.microsoft.com/office/drawing/2014/main" id="{3C9EC478-BC88-4EBD-989C-EE8E6C7218BF}"/>
              </a:ext>
            </a:extLst>
          </p:cNvPr>
          <p:cNvSpPr txBox="1">
            <a:spLocks/>
          </p:cNvSpPr>
          <p:nvPr/>
        </p:nvSpPr>
        <p:spPr>
          <a:xfrm>
            <a:off x="457201" y="2508203"/>
            <a:ext cx="8405446" cy="3384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  <a:hlinkClick r:id="rId3"/>
              </a:rPr>
              <a:t>www.tietosuoja.fi</a:t>
            </a:r>
            <a:r>
              <a:rPr lang="en-GB" dirty="0">
                <a:solidFill>
                  <a:schemeClr val="tx1"/>
                </a:solidFill>
              </a:rPr>
              <a:t> </a:t>
            </a:r>
          </a:p>
          <a:p>
            <a:r>
              <a:rPr lang="en-GB" dirty="0">
                <a:solidFill>
                  <a:schemeClr val="tx1"/>
                </a:solidFill>
                <a:hlinkClick r:id="rId4"/>
              </a:rPr>
              <a:t>www.arjentietosuoja</a:t>
            </a:r>
            <a:r>
              <a:rPr lang="en-GB">
                <a:solidFill>
                  <a:schemeClr val="tx1"/>
                </a:solidFill>
                <a:hlinkClick r:id="rId4"/>
              </a:rPr>
              <a:t>.fi</a:t>
            </a:r>
            <a:r>
              <a:rPr lang="en-GB">
                <a:solidFill>
                  <a:schemeClr val="tx1"/>
                </a:solidFill>
              </a:rPr>
              <a:t> 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fi-FI" dirty="0">
                <a:solidFill>
                  <a:schemeClr val="tx1"/>
                </a:solidFill>
              </a:rPr>
              <a:t>Olympiakomitean H</a:t>
            </a:r>
            <a:r>
              <a:rPr lang="en-GB" dirty="0" err="1">
                <a:solidFill>
                  <a:schemeClr val="tx1"/>
                </a:solidFill>
              </a:rPr>
              <a:t>elp</a:t>
            </a:r>
            <a:r>
              <a:rPr lang="en-GB" dirty="0">
                <a:solidFill>
                  <a:schemeClr val="tx1"/>
                </a:solidFill>
              </a:rPr>
              <a:t> desk 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	</a:t>
            </a:r>
            <a:r>
              <a:rPr lang="en-GB" dirty="0" err="1">
                <a:solidFill>
                  <a:schemeClr val="tx1"/>
                </a:solidFill>
              </a:rPr>
              <a:t>löytyy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Seuratoiminnan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alta</a:t>
            </a:r>
            <a:r>
              <a:rPr lang="en-GB" dirty="0">
                <a:solidFill>
                  <a:schemeClr val="tx1"/>
                </a:solidFill>
              </a:rPr>
              <a:t> / </a:t>
            </a:r>
            <a:r>
              <a:rPr lang="en-GB" dirty="0" err="1">
                <a:solidFill>
                  <a:schemeClr val="tx1"/>
                </a:solidFill>
              </a:rPr>
              <a:t>peruspalvelut</a:t>
            </a: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fi-FI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fi-FI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b="1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fi-FI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fi-FI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fi-FI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dirty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434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57200" y="561251"/>
            <a:ext cx="8229600" cy="1252728"/>
          </a:xfrm>
        </p:spPr>
        <p:txBody>
          <a:bodyPr>
            <a:normAutofit/>
          </a:bodyPr>
          <a:lstStyle/>
          <a:p>
            <a:r>
              <a:rPr lang="fi-FI" dirty="0"/>
              <a:t>Kysymyksiä?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589240"/>
            <a:ext cx="2942734" cy="1028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laotsikko 2">
            <a:extLst>
              <a:ext uri="{FF2B5EF4-FFF2-40B4-BE49-F238E27FC236}">
                <a16:creationId xmlns:a16="http://schemas.microsoft.com/office/drawing/2014/main" id="{3C9EC478-BC88-4EBD-989C-EE8E6C7218BF}"/>
              </a:ext>
            </a:extLst>
          </p:cNvPr>
          <p:cNvSpPr txBox="1">
            <a:spLocks/>
          </p:cNvSpPr>
          <p:nvPr/>
        </p:nvSpPr>
        <p:spPr>
          <a:xfrm>
            <a:off x="1481802" y="2508203"/>
            <a:ext cx="6400800" cy="3384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fi-FI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fi-FI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fi-FI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fi-FI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fi-FI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b="1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fi-FI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fi-FI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fi-FI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dirty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51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57200" y="561251"/>
            <a:ext cx="8229600" cy="1252728"/>
          </a:xfrm>
        </p:spPr>
        <p:txBody>
          <a:bodyPr>
            <a:normAutofit/>
          </a:bodyPr>
          <a:lstStyle/>
          <a:p>
            <a:r>
              <a:rPr lang="fi-FI" dirty="0"/>
              <a:t>Henkilötieto?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589240"/>
            <a:ext cx="2942734" cy="1028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laotsikko 2">
            <a:extLst>
              <a:ext uri="{FF2B5EF4-FFF2-40B4-BE49-F238E27FC236}">
                <a16:creationId xmlns:a16="http://schemas.microsoft.com/office/drawing/2014/main" id="{3C9EC478-BC88-4EBD-989C-EE8E6C7218BF}"/>
              </a:ext>
            </a:extLst>
          </p:cNvPr>
          <p:cNvSpPr txBox="1">
            <a:spLocks/>
          </p:cNvSpPr>
          <p:nvPr/>
        </p:nvSpPr>
        <p:spPr>
          <a:xfrm>
            <a:off x="457200" y="1882971"/>
            <a:ext cx="8229600" cy="39629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sz="2200" dirty="0">
                <a:solidFill>
                  <a:schemeClr val="tx1"/>
                </a:solidFill>
              </a:rPr>
              <a:t>Henkilötieto on kaikki henkilöön liittyvää tieto, josta henkilö voidaan suoraan tai epäsuorasti tunnistaa</a:t>
            </a:r>
          </a:p>
          <a:p>
            <a:pPr marL="0" indent="0">
              <a:buNone/>
            </a:pPr>
            <a:endParaRPr lang="fi-FI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i-FI" sz="2200" dirty="0">
                <a:solidFill>
                  <a:schemeClr val="tx1"/>
                </a:solidFill>
              </a:rPr>
              <a:t>Esimerkiksi henkilön nimi, postiosoite, puhelinnumero, sähköpostiosoite, henkilötunnus, syntymäaika, sukupuoli, paidan koko, kulkuneuvon rekisterinumero, valokuva, videohaastattelu, kilpailun tulos, testitulos</a:t>
            </a:r>
          </a:p>
          <a:p>
            <a:pPr marL="0" indent="0">
              <a:buNone/>
            </a:pPr>
            <a:endParaRPr lang="fi-FI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i-FI" sz="2200" b="1" dirty="0">
                <a:solidFill>
                  <a:schemeClr val="tx1"/>
                </a:solidFill>
              </a:rPr>
              <a:t>Arkaluontoinen tieto</a:t>
            </a:r>
            <a:r>
              <a:rPr lang="fi-FI" sz="2200" dirty="0">
                <a:solidFill>
                  <a:schemeClr val="tx1"/>
                </a:solidFill>
              </a:rPr>
              <a:t>: esim. terveyttä koskevat tiedot, seksuaalinen suuntautuminen, uskonto, poliittinen tausta, rikosrekiseri, ulosottotiedot</a:t>
            </a:r>
          </a:p>
          <a:p>
            <a:endParaRPr lang="en-GB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i-FI" sz="2200" b="1" dirty="0">
                <a:solidFill>
                  <a:schemeClr val="tx1"/>
                </a:solidFill>
              </a:rPr>
              <a:t>Sosiaaliturvatunnuksen</a:t>
            </a:r>
            <a:r>
              <a:rPr lang="fi-FI" sz="2200" dirty="0">
                <a:solidFill>
                  <a:schemeClr val="tx1"/>
                </a:solidFill>
              </a:rPr>
              <a:t> kerääminen yksilöintitarkoitukseen on mahdollista, jos se on tarpeellista (kynnys on korkea ja suojausvaatimukset isot) </a:t>
            </a:r>
          </a:p>
          <a:p>
            <a:pPr lvl="1"/>
            <a:endParaRPr lang="fi-FI" sz="2000" dirty="0"/>
          </a:p>
          <a:p>
            <a:pPr lvl="1"/>
            <a:endParaRPr lang="en-GB" sz="2400" dirty="0"/>
          </a:p>
          <a:p>
            <a:endParaRPr lang="en-GB" dirty="0"/>
          </a:p>
          <a:p>
            <a:endParaRPr lang="fi-FI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dirty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020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57200" y="561251"/>
            <a:ext cx="8229600" cy="1252728"/>
          </a:xfrm>
        </p:spPr>
        <p:txBody>
          <a:bodyPr>
            <a:normAutofit/>
          </a:bodyPr>
          <a:lstStyle/>
          <a:p>
            <a:r>
              <a:rPr lang="fi-FI" dirty="0"/>
              <a:t>1. TEE SELVITYS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589240"/>
            <a:ext cx="2942734" cy="1028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laotsikko 2">
            <a:extLst>
              <a:ext uri="{FF2B5EF4-FFF2-40B4-BE49-F238E27FC236}">
                <a16:creationId xmlns:a16="http://schemas.microsoft.com/office/drawing/2014/main" id="{3C9EC478-BC88-4EBD-989C-EE8E6C7218BF}"/>
              </a:ext>
            </a:extLst>
          </p:cNvPr>
          <p:cNvSpPr txBox="1">
            <a:spLocks/>
          </p:cNvSpPr>
          <p:nvPr/>
        </p:nvSpPr>
        <p:spPr>
          <a:xfrm>
            <a:off x="656493" y="1931325"/>
            <a:ext cx="8030307" cy="3859875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sz="3300" b="1" dirty="0">
                <a:solidFill>
                  <a:schemeClr val="tx1"/>
                </a:solidFill>
              </a:rPr>
              <a:t>Selvitetään mitä henkilörekistereitä seuralla on? </a:t>
            </a:r>
            <a:r>
              <a:rPr lang="fi-FI" sz="3300" dirty="0">
                <a:solidFill>
                  <a:schemeClr val="tx1"/>
                </a:solidFill>
              </a:rPr>
              <a:t>Mitä tietoja seuraa kerää? Listoja? Luetteloita? Rekistereitä?</a:t>
            </a:r>
          </a:p>
          <a:p>
            <a:pPr marL="0" indent="0">
              <a:buNone/>
            </a:pPr>
            <a:endParaRPr lang="fi-FI" sz="33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i-FI" sz="3300" dirty="0">
                <a:solidFill>
                  <a:schemeClr val="tx1"/>
                </a:solidFill>
              </a:rPr>
              <a:t>Henkilörekisteri on rekisteri, mistä yksilö on tunnistettavissa.</a:t>
            </a:r>
          </a:p>
          <a:p>
            <a:pPr>
              <a:buFontTx/>
              <a:buChar char="-"/>
            </a:pPr>
            <a:r>
              <a:rPr lang="fi-FI" sz="3300" dirty="0">
                <a:solidFill>
                  <a:schemeClr val="tx1"/>
                </a:solidFill>
              </a:rPr>
              <a:t>Jäsenrekisteri</a:t>
            </a:r>
          </a:p>
          <a:p>
            <a:pPr>
              <a:buFontTx/>
              <a:buChar char="-"/>
            </a:pPr>
            <a:r>
              <a:rPr lang="fi-FI" sz="3300" dirty="0">
                <a:solidFill>
                  <a:schemeClr val="tx1"/>
                </a:solidFill>
              </a:rPr>
              <a:t>Koulutusrekisteri</a:t>
            </a:r>
          </a:p>
          <a:p>
            <a:pPr>
              <a:buFontTx/>
              <a:buChar char="-"/>
            </a:pPr>
            <a:r>
              <a:rPr lang="fi-FI" sz="3300" dirty="0">
                <a:solidFill>
                  <a:schemeClr val="tx1"/>
                </a:solidFill>
              </a:rPr>
              <a:t>Joukkuelistat</a:t>
            </a:r>
          </a:p>
          <a:p>
            <a:pPr>
              <a:buFontTx/>
              <a:buChar char="-"/>
            </a:pPr>
            <a:r>
              <a:rPr lang="fi-FI" sz="3300" dirty="0">
                <a:solidFill>
                  <a:schemeClr val="tx1"/>
                </a:solidFill>
              </a:rPr>
              <a:t>Yhdyshenkilölistat </a:t>
            </a:r>
          </a:p>
          <a:p>
            <a:pPr>
              <a:buFontTx/>
              <a:buChar char="-"/>
            </a:pPr>
            <a:r>
              <a:rPr lang="fi-FI" sz="3300" dirty="0">
                <a:solidFill>
                  <a:schemeClr val="tx1"/>
                </a:solidFill>
              </a:rPr>
              <a:t>Tulos- ja testilistat</a:t>
            </a:r>
          </a:p>
          <a:p>
            <a:pPr>
              <a:buFontTx/>
              <a:buChar char="-"/>
            </a:pPr>
            <a:r>
              <a:rPr lang="fi-FI" sz="3300" dirty="0">
                <a:solidFill>
                  <a:schemeClr val="tx1"/>
                </a:solidFill>
              </a:rPr>
              <a:t>Valokuvat</a:t>
            </a:r>
          </a:p>
          <a:p>
            <a:pPr>
              <a:buFontTx/>
              <a:buChar char="-"/>
            </a:pPr>
            <a:r>
              <a:rPr lang="fi-FI" sz="3300" dirty="0">
                <a:solidFill>
                  <a:schemeClr val="tx1"/>
                </a:solidFill>
              </a:rPr>
              <a:t>Tapahtumien ilmoittautumislistat</a:t>
            </a:r>
          </a:p>
          <a:p>
            <a:pPr>
              <a:buFontTx/>
              <a:buChar char="-"/>
            </a:pPr>
            <a:r>
              <a:rPr lang="fi-FI" sz="3300" dirty="0">
                <a:solidFill>
                  <a:schemeClr val="tx1"/>
                </a:solidFill>
              </a:rPr>
              <a:t>Käsiohjelma</a:t>
            </a:r>
          </a:p>
          <a:p>
            <a:pPr marL="0" indent="0">
              <a:buNone/>
            </a:pPr>
            <a:endParaRPr lang="fi-FI" sz="33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fi-FI" sz="33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i-FI" sz="3300" dirty="0">
                <a:solidFill>
                  <a:schemeClr val="tx1"/>
                </a:solidFill>
              </a:rPr>
              <a:t>Sähköinen rekisteri, </a:t>
            </a:r>
            <a:r>
              <a:rPr lang="fi-FI" sz="3300" dirty="0" err="1">
                <a:solidFill>
                  <a:schemeClr val="tx1"/>
                </a:solidFill>
              </a:rPr>
              <a:t>excel</a:t>
            </a:r>
            <a:r>
              <a:rPr lang="fi-FI" sz="3300" dirty="0">
                <a:solidFill>
                  <a:schemeClr val="tx1"/>
                </a:solidFill>
              </a:rPr>
              <a:t>, paperi, kansio, netti, </a:t>
            </a:r>
            <a:r>
              <a:rPr lang="fi-FI" sz="3300" dirty="0" err="1">
                <a:solidFill>
                  <a:schemeClr val="tx1"/>
                </a:solidFill>
              </a:rPr>
              <a:t>facebook</a:t>
            </a:r>
            <a:r>
              <a:rPr lang="fi-FI" sz="3300" dirty="0">
                <a:solidFill>
                  <a:schemeClr val="tx1"/>
                </a:solidFill>
              </a:rPr>
              <a:t> jne.</a:t>
            </a:r>
          </a:p>
          <a:p>
            <a:pPr>
              <a:buFontTx/>
              <a:buChar char="-"/>
            </a:pPr>
            <a:endParaRPr lang="fi-FI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dirty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43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57200" y="561251"/>
            <a:ext cx="8229600" cy="1252728"/>
          </a:xfrm>
        </p:spPr>
        <p:txBody>
          <a:bodyPr>
            <a:normAutofit/>
          </a:bodyPr>
          <a:lstStyle/>
          <a:p>
            <a:r>
              <a:rPr lang="fi-FI" dirty="0"/>
              <a:t>POISTA TURHAT, KORJAA!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589240"/>
            <a:ext cx="2942734" cy="1028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laotsikko 2">
            <a:extLst>
              <a:ext uri="{FF2B5EF4-FFF2-40B4-BE49-F238E27FC236}">
                <a16:creationId xmlns:a16="http://schemas.microsoft.com/office/drawing/2014/main" id="{3C9EC478-BC88-4EBD-989C-EE8E6C7218BF}"/>
              </a:ext>
            </a:extLst>
          </p:cNvPr>
          <p:cNvSpPr txBox="1">
            <a:spLocks/>
          </p:cNvSpPr>
          <p:nvPr/>
        </p:nvSpPr>
        <p:spPr>
          <a:xfrm>
            <a:off x="1481802" y="2508203"/>
            <a:ext cx="6400800" cy="3384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b="1" dirty="0">
                <a:solidFill>
                  <a:schemeClr val="tx1"/>
                </a:solidFill>
              </a:rPr>
              <a:t>Poista turhat rekisterit ja tiedot!</a:t>
            </a:r>
          </a:p>
          <a:p>
            <a:pPr>
              <a:buFontTx/>
              <a:buChar char="-"/>
            </a:pPr>
            <a:r>
              <a:rPr lang="fi-FI" dirty="0">
                <a:solidFill>
                  <a:schemeClr val="tx1"/>
                </a:solidFill>
              </a:rPr>
              <a:t>Mitä ei tarvita</a:t>
            </a:r>
          </a:p>
          <a:p>
            <a:pPr>
              <a:buFontTx/>
              <a:buChar char="-"/>
            </a:pPr>
            <a:r>
              <a:rPr lang="fi-FI" dirty="0">
                <a:solidFill>
                  <a:schemeClr val="tx1"/>
                </a:solidFill>
              </a:rPr>
              <a:t>Mihin ei ole perustetta</a:t>
            </a:r>
          </a:p>
          <a:p>
            <a:pPr>
              <a:buFontTx/>
              <a:buChar char="-"/>
            </a:pPr>
            <a:r>
              <a:rPr lang="fi-FI" dirty="0">
                <a:solidFill>
                  <a:schemeClr val="tx1"/>
                </a:solidFill>
              </a:rPr>
              <a:t>Vanhentuneet tiedot</a:t>
            </a:r>
          </a:p>
          <a:p>
            <a:pPr>
              <a:buFontTx/>
              <a:buChar char="-"/>
            </a:pPr>
            <a:r>
              <a:rPr lang="fi-FI" dirty="0">
                <a:solidFill>
                  <a:schemeClr val="tx1"/>
                </a:solidFill>
              </a:rPr>
              <a:t>Väärät tiedot</a:t>
            </a:r>
          </a:p>
          <a:p>
            <a:pPr marL="0" indent="0">
              <a:buNone/>
            </a:pPr>
            <a:endParaRPr lang="fi-FI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fi-FI" dirty="0">
                <a:solidFill>
                  <a:schemeClr val="tx1"/>
                </a:solidFill>
              </a:rPr>
              <a:t>HETU, jos ei todella tarvetta</a:t>
            </a:r>
          </a:p>
          <a:p>
            <a:pPr>
              <a:buFontTx/>
              <a:buChar char="-"/>
            </a:pPr>
            <a:endParaRPr lang="fi-FI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fi-FI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dirty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260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57200" y="561251"/>
            <a:ext cx="8229600" cy="1252728"/>
          </a:xfrm>
        </p:spPr>
        <p:txBody>
          <a:bodyPr>
            <a:normAutofit/>
          </a:bodyPr>
          <a:lstStyle/>
          <a:p>
            <a:r>
              <a:rPr lang="fi-FI" dirty="0"/>
              <a:t>TEE SELOSTEET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589240"/>
            <a:ext cx="2942734" cy="1028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laotsikko 2">
            <a:extLst>
              <a:ext uri="{FF2B5EF4-FFF2-40B4-BE49-F238E27FC236}">
                <a16:creationId xmlns:a16="http://schemas.microsoft.com/office/drawing/2014/main" id="{3C9EC478-BC88-4EBD-989C-EE8E6C7218BF}"/>
              </a:ext>
            </a:extLst>
          </p:cNvPr>
          <p:cNvSpPr txBox="1">
            <a:spLocks/>
          </p:cNvSpPr>
          <p:nvPr/>
        </p:nvSpPr>
        <p:spPr>
          <a:xfrm>
            <a:off x="1481802" y="2508203"/>
            <a:ext cx="6400800" cy="338437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b="1" dirty="0">
                <a:solidFill>
                  <a:schemeClr val="tx1"/>
                </a:solidFill>
              </a:rPr>
              <a:t>Tee käytössä olevista kuvaukset!</a:t>
            </a:r>
          </a:p>
          <a:p>
            <a:pPr marL="0" indent="0">
              <a:buNone/>
            </a:pPr>
            <a:endParaRPr lang="fi-FI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i-FI" b="1" dirty="0">
                <a:solidFill>
                  <a:schemeClr val="tx1"/>
                </a:solidFill>
              </a:rPr>
              <a:t>Osoitusvelvollisuus</a:t>
            </a:r>
          </a:p>
          <a:p>
            <a:pPr marL="0" indent="0">
              <a:buNone/>
            </a:pPr>
            <a:r>
              <a:rPr lang="fi-FI" b="1" dirty="0">
                <a:solidFill>
                  <a:schemeClr val="tx1"/>
                </a:solidFill>
              </a:rPr>
              <a:t>Kerääminen - tallentaminen - käsittely</a:t>
            </a:r>
          </a:p>
          <a:p>
            <a:pPr marL="0" indent="0">
              <a:buNone/>
            </a:pPr>
            <a:endParaRPr lang="fi-FI" b="1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fi-FI" b="1" dirty="0">
                <a:solidFill>
                  <a:schemeClr val="tx1"/>
                </a:solidFill>
              </a:rPr>
              <a:t>Mihin tarvitaan</a:t>
            </a:r>
          </a:p>
          <a:p>
            <a:pPr>
              <a:buFontTx/>
              <a:buChar char="-"/>
            </a:pPr>
            <a:r>
              <a:rPr lang="fi-FI" b="1" dirty="0">
                <a:solidFill>
                  <a:schemeClr val="tx1"/>
                </a:solidFill>
              </a:rPr>
              <a:t>Mitä tietoja kerätään</a:t>
            </a:r>
          </a:p>
          <a:p>
            <a:pPr>
              <a:buFontTx/>
              <a:buChar char="-"/>
            </a:pPr>
            <a:r>
              <a:rPr lang="fi-FI" b="1" dirty="0">
                <a:solidFill>
                  <a:schemeClr val="tx1"/>
                </a:solidFill>
              </a:rPr>
              <a:t>Kuka hallinnoi, kuka pääsee tietoihin</a:t>
            </a:r>
          </a:p>
          <a:p>
            <a:pPr>
              <a:buFontTx/>
              <a:buChar char="-"/>
            </a:pPr>
            <a:r>
              <a:rPr lang="fi-FI" b="1" dirty="0">
                <a:solidFill>
                  <a:schemeClr val="tx1"/>
                </a:solidFill>
              </a:rPr>
              <a:t>Kenelle tietoja luovutetaan</a:t>
            </a:r>
          </a:p>
          <a:p>
            <a:pPr>
              <a:buFontTx/>
              <a:buChar char="-"/>
            </a:pPr>
            <a:r>
              <a:rPr lang="fi-FI" b="1" dirty="0">
                <a:solidFill>
                  <a:schemeClr val="tx1"/>
                </a:solidFill>
              </a:rPr>
              <a:t>Miten suojattu: tekninen suojaus, säilytyksen valvonta</a:t>
            </a:r>
          </a:p>
          <a:p>
            <a:pPr>
              <a:buFontTx/>
              <a:buChar char="-"/>
            </a:pPr>
            <a:endParaRPr lang="fi-FI" b="1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fi-FI" b="1" dirty="0">
                <a:solidFill>
                  <a:schemeClr val="tx1"/>
                </a:solidFill>
              </a:rPr>
              <a:t>Valmis lomakepohja löytyy …</a:t>
            </a:r>
            <a:endParaRPr lang="fi-FI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fi-FI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fi-FI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dirty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852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57200" y="561251"/>
            <a:ext cx="8229600" cy="1252728"/>
          </a:xfrm>
        </p:spPr>
        <p:txBody>
          <a:bodyPr>
            <a:normAutofit/>
          </a:bodyPr>
          <a:lstStyle/>
          <a:p>
            <a:r>
              <a:rPr lang="fi-FI" dirty="0"/>
              <a:t>KOULUTA, INFOA!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589240"/>
            <a:ext cx="2942734" cy="1028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laotsikko 2">
            <a:extLst>
              <a:ext uri="{FF2B5EF4-FFF2-40B4-BE49-F238E27FC236}">
                <a16:creationId xmlns:a16="http://schemas.microsoft.com/office/drawing/2014/main" id="{3C9EC478-BC88-4EBD-989C-EE8E6C7218BF}"/>
              </a:ext>
            </a:extLst>
          </p:cNvPr>
          <p:cNvSpPr txBox="1">
            <a:spLocks/>
          </p:cNvSpPr>
          <p:nvPr/>
        </p:nvSpPr>
        <p:spPr>
          <a:xfrm>
            <a:off x="687754" y="2508203"/>
            <a:ext cx="7846646" cy="33843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fi-FI" b="1" dirty="0">
                <a:solidFill>
                  <a:schemeClr val="tx1"/>
                </a:solidFill>
              </a:rPr>
              <a:t>Tietojen käsittelijöiden koulutus</a:t>
            </a:r>
          </a:p>
          <a:p>
            <a:pPr marL="0" indent="0">
              <a:buNone/>
            </a:pPr>
            <a:r>
              <a:rPr lang="fi-FI" b="1" dirty="0">
                <a:solidFill>
                  <a:schemeClr val="tx1"/>
                </a:solidFill>
              </a:rPr>
              <a:t>-&gt; hallitus ja toimihenkilöt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>
                <a:solidFill>
                  <a:schemeClr val="tx1"/>
                </a:solidFill>
              </a:rPr>
              <a:t>Seuran tietosuojayhdyshenkilön nimeäminen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>
                <a:solidFill>
                  <a:schemeClr val="tx1"/>
                </a:solidFill>
              </a:rPr>
              <a:t>Inhimillisten riskien minimointi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>
                <a:solidFill>
                  <a:schemeClr val="tx1"/>
                </a:solidFill>
              </a:rPr>
              <a:t>Seuran sisäisiin sääntöihin kuvaus tietosuojakäytännöstä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>
                <a:solidFill>
                  <a:schemeClr val="tx1"/>
                </a:solidFill>
              </a:rPr>
              <a:t>Viestintä asiasta jäsenille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>
                <a:solidFill>
                  <a:schemeClr val="tx1"/>
                </a:solidFill>
              </a:rPr>
              <a:t>Työntekijöille tietosuojaohje työsopimuksen liitteeksi</a:t>
            </a:r>
          </a:p>
          <a:p>
            <a:pPr>
              <a:buFontTx/>
              <a:buChar char="-"/>
            </a:pPr>
            <a:endParaRPr lang="fi-FI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fi-FI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fi-FI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dirty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529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57200" y="561251"/>
            <a:ext cx="8229600" cy="1252728"/>
          </a:xfrm>
        </p:spPr>
        <p:txBody>
          <a:bodyPr>
            <a:normAutofit/>
          </a:bodyPr>
          <a:lstStyle/>
          <a:p>
            <a:r>
              <a:rPr lang="fi-FI" dirty="0"/>
              <a:t>Rekisteröidyn oikeudet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589240"/>
            <a:ext cx="2942734" cy="1028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laotsikko 2">
            <a:extLst>
              <a:ext uri="{FF2B5EF4-FFF2-40B4-BE49-F238E27FC236}">
                <a16:creationId xmlns:a16="http://schemas.microsoft.com/office/drawing/2014/main" id="{3C9EC478-BC88-4EBD-989C-EE8E6C7218BF}"/>
              </a:ext>
            </a:extLst>
          </p:cNvPr>
          <p:cNvSpPr txBox="1">
            <a:spLocks/>
          </p:cNvSpPr>
          <p:nvPr/>
        </p:nvSpPr>
        <p:spPr>
          <a:xfrm>
            <a:off x="1481802" y="2508203"/>
            <a:ext cx="6400800" cy="3384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fi-FI" b="1" dirty="0">
                <a:solidFill>
                  <a:schemeClr val="tx1"/>
                </a:solidFill>
              </a:rPr>
              <a:t>Omien tietojen tarkistaminen ja hallinnointi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>
                <a:solidFill>
                  <a:schemeClr val="tx1"/>
                </a:solidFill>
              </a:rPr>
              <a:t>”oikeus tulla unohdetuksi”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>
                <a:solidFill>
                  <a:schemeClr val="tx1"/>
                </a:solidFill>
              </a:rPr>
              <a:t>”oikeus saada tieto siitä, että omiin tietoihin on murtauduttu”</a:t>
            </a:r>
          </a:p>
          <a:p>
            <a:endParaRPr lang="en-GB" dirty="0"/>
          </a:p>
          <a:p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fi-FI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fi-FI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fi-FI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b="1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fi-FI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fi-FI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fi-FI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dirty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019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57200" y="561251"/>
            <a:ext cx="8229600" cy="1252728"/>
          </a:xfrm>
        </p:spPr>
        <p:txBody>
          <a:bodyPr>
            <a:normAutofit/>
          </a:bodyPr>
          <a:lstStyle/>
          <a:p>
            <a:r>
              <a:rPr lang="fi-FI" dirty="0"/>
              <a:t>Käsittelyn oikeudenmukaisuus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589240"/>
            <a:ext cx="2942734" cy="1028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laotsikko 2">
            <a:extLst>
              <a:ext uri="{FF2B5EF4-FFF2-40B4-BE49-F238E27FC236}">
                <a16:creationId xmlns:a16="http://schemas.microsoft.com/office/drawing/2014/main" id="{3C9EC478-BC88-4EBD-989C-EE8E6C7218BF}"/>
              </a:ext>
            </a:extLst>
          </p:cNvPr>
          <p:cNvSpPr txBox="1">
            <a:spLocks/>
          </p:cNvSpPr>
          <p:nvPr/>
        </p:nvSpPr>
        <p:spPr>
          <a:xfrm>
            <a:off x="648677" y="2008554"/>
            <a:ext cx="7955771" cy="38840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>
                <a:solidFill>
                  <a:schemeClr val="tx1"/>
                </a:solidFill>
              </a:rPr>
              <a:t>Sopimus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fi-FI" dirty="0">
                <a:solidFill>
                  <a:schemeClr val="tx1"/>
                </a:solidFill>
              </a:rPr>
              <a:t>Rekisterinpitäjän tai kolmannen oikeutettu etu (ei ristiriitaa yksilön perusoikeuksien kanssa)</a:t>
            </a:r>
          </a:p>
          <a:p>
            <a:r>
              <a:rPr lang="en-GB" dirty="0" err="1">
                <a:solidFill>
                  <a:schemeClr val="tx1"/>
                </a:solidFill>
              </a:rPr>
              <a:t>Rekisteröidyn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suojaaminen</a:t>
            </a:r>
            <a:r>
              <a:rPr lang="en-GB" dirty="0">
                <a:solidFill>
                  <a:schemeClr val="tx1"/>
                </a:solidFill>
              </a:rPr>
              <a:t>, </a:t>
            </a:r>
            <a:r>
              <a:rPr lang="en-GB" dirty="0" err="1">
                <a:solidFill>
                  <a:schemeClr val="tx1"/>
                </a:solidFill>
              </a:rPr>
              <a:t>etujen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suojelu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fi-FI" dirty="0">
                <a:solidFill>
                  <a:schemeClr val="tx1"/>
                </a:solidFill>
              </a:rPr>
              <a:t>Yleinen etu tai julkinen tehtävä</a:t>
            </a:r>
          </a:p>
          <a:p>
            <a:r>
              <a:rPr lang="en-GB" dirty="0" err="1">
                <a:solidFill>
                  <a:schemeClr val="tx1"/>
                </a:solidFill>
              </a:rPr>
              <a:t>Laki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fi-FI" dirty="0">
                <a:solidFill>
                  <a:schemeClr val="tx1"/>
                </a:solidFill>
              </a:rPr>
              <a:t>Suostumus, jos ei muuta oikeusperustetta</a:t>
            </a:r>
          </a:p>
          <a:p>
            <a:pPr marL="0" indent="0">
              <a:buNone/>
            </a:pPr>
            <a:r>
              <a:rPr lang="fi-FI" dirty="0">
                <a:solidFill>
                  <a:schemeClr val="tx1"/>
                </a:solidFill>
              </a:rPr>
              <a:t>Selkeä ja aktiivinen suostumus, joka dokumentoidaan </a:t>
            </a:r>
          </a:p>
          <a:p>
            <a:r>
              <a:rPr lang="fi-FI" dirty="0">
                <a:solidFill>
                  <a:schemeClr val="tx1"/>
                </a:solidFill>
              </a:rPr>
              <a:t>Lapsilla erityinen suoja (alle 16-vuotiaat) </a:t>
            </a:r>
          </a:p>
          <a:p>
            <a:endParaRPr lang="fi-FI" dirty="0"/>
          </a:p>
          <a:p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fi-FI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fi-FI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b="1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fi-FI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fi-FI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fi-FI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dirty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279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57200" y="561251"/>
            <a:ext cx="8229600" cy="1252728"/>
          </a:xfrm>
        </p:spPr>
        <p:txBody>
          <a:bodyPr>
            <a:normAutofit/>
          </a:bodyPr>
          <a:lstStyle/>
          <a:p>
            <a:r>
              <a:rPr lang="fi-FI" dirty="0"/>
              <a:t>Jatkossa !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589240"/>
            <a:ext cx="2942734" cy="1028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laotsikko 2">
            <a:extLst>
              <a:ext uri="{FF2B5EF4-FFF2-40B4-BE49-F238E27FC236}">
                <a16:creationId xmlns:a16="http://schemas.microsoft.com/office/drawing/2014/main" id="{3C9EC478-BC88-4EBD-989C-EE8E6C7218BF}"/>
              </a:ext>
            </a:extLst>
          </p:cNvPr>
          <p:cNvSpPr txBox="1">
            <a:spLocks/>
          </p:cNvSpPr>
          <p:nvPr/>
        </p:nvSpPr>
        <p:spPr>
          <a:xfrm>
            <a:off x="1481802" y="2508203"/>
            <a:ext cx="6400800" cy="3384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fi-FI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fi-FI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fi-FI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fi-FI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fi-FI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b="1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fi-FI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fi-FI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fi-FI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dirty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2" name="Suorakulmio 1">
            <a:extLst>
              <a:ext uri="{FF2B5EF4-FFF2-40B4-BE49-F238E27FC236}">
                <a16:creationId xmlns:a16="http://schemas.microsoft.com/office/drawing/2014/main" id="{AD0720C3-22D2-4F3C-B6C4-18F46E1BBD37}"/>
              </a:ext>
            </a:extLst>
          </p:cNvPr>
          <p:cNvSpPr/>
          <p:nvPr/>
        </p:nvSpPr>
        <p:spPr>
          <a:xfrm>
            <a:off x="887045" y="2106927"/>
            <a:ext cx="82295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R="133210"/>
            <a:r>
              <a:rPr lang="en-GB" sz="2400" dirty="0" err="1">
                <a:latin typeface="Candara" panose="020E0502030303020204" pitchFamily="34" charset="0"/>
              </a:rPr>
              <a:t>Hävittäminen</a:t>
            </a:r>
            <a:endParaRPr lang="en-GB" sz="2400" dirty="0">
              <a:latin typeface="Candara" panose="020E0502030303020204" pitchFamily="34" charset="0"/>
            </a:endParaRPr>
          </a:p>
          <a:p>
            <a:pPr marR="133210"/>
            <a:endParaRPr lang="en-GB" sz="2400" dirty="0">
              <a:latin typeface="Candara" panose="020E0502030303020204" pitchFamily="34" charset="0"/>
            </a:endParaRPr>
          </a:p>
          <a:p>
            <a:r>
              <a:rPr lang="fi-FI" sz="2400" dirty="0">
                <a:latin typeface="Candara" panose="020E0502030303020204" pitchFamily="34" charset="0"/>
              </a:rPr>
              <a:t>Henkilötieto hävitetään heti, kun käytön peruste päättyy</a:t>
            </a:r>
          </a:p>
          <a:p>
            <a:endParaRPr lang="en-GB" sz="2400" dirty="0">
              <a:latin typeface="Candara" panose="020E0502030303020204" pitchFamily="34" charset="0"/>
            </a:endParaRPr>
          </a:p>
          <a:p>
            <a:r>
              <a:rPr lang="en-GB" sz="2400" dirty="0" err="1">
                <a:latin typeface="Candara" panose="020E0502030303020204" pitchFamily="34" charset="0"/>
              </a:rPr>
              <a:t>Anonymisointitilastoja</a:t>
            </a:r>
            <a:r>
              <a:rPr lang="en-GB" sz="2400" dirty="0">
                <a:latin typeface="Candara" panose="020E0502030303020204" pitchFamily="34" charset="0"/>
              </a:rPr>
              <a:t> </a:t>
            </a:r>
            <a:r>
              <a:rPr lang="en-GB" sz="2400" dirty="0" err="1">
                <a:latin typeface="Candara" panose="020E0502030303020204" pitchFamily="34" charset="0"/>
              </a:rPr>
              <a:t>varten</a:t>
            </a:r>
            <a:endParaRPr lang="en-GB" sz="2400" dirty="0">
              <a:latin typeface="Candara" panose="020E0502030303020204" pitchFamily="34" charset="0"/>
            </a:endParaRPr>
          </a:p>
          <a:p>
            <a:endParaRPr lang="en-GB" sz="2400" dirty="0">
              <a:latin typeface="Candara" panose="020E0502030303020204" pitchFamily="34" charset="0"/>
            </a:endParaRPr>
          </a:p>
          <a:p>
            <a:r>
              <a:rPr lang="en-GB" sz="2400" dirty="0" err="1">
                <a:latin typeface="Candara" panose="020E0502030303020204" pitchFamily="34" charset="0"/>
              </a:rPr>
              <a:t>Koulutushistoria</a:t>
            </a:r>
            <a:r>
              <a:rPr lang="en-GB" sz="2400" dirty="0">
                <a:latin typeface="Candara" panose="020E0502030303020204" pitchFamily="34" charset="0"/>
              </a:rPr>
              <a:t>, </a:t>
            </a:r>
            <a:r>
              <a:rPr lang="en-GB" sz="2400" dirty="0" err="1">
                <a:latin typeface="Candara" panose="020E0502030303020204" pitchFamily="34" charset="0"/>
              </a:rPr>
              <a:t>suoritukset</a:t>
            </a:r>
            <a:r>
              <a:rPr lang="en-GB" sz="2400" dirty="0">
                <a:latin typeface="Candara" panose="020E0502030303020204" pitchFamily="34" charset="0"/>
              </a:rPr>
              <a:t>, </a:t>
            </a:r>
            <a:r>
              <a:rPr lang="en-GB" sz="2400" dirty="0" err="1">
                <a:latin typeface="Candara" panose="020E0502030303020204" pitchFamily="34" charset="0"/>
              </a:rPr>
              <a:t>edustusoikeudet</a:t>
            </a:r>
            <a:r>
              <a:rPr lang="en-GB" sz="2400" dirty="0">
                <a:latin typeface="Candara" panose="020E0502030303020204" pitchFamily="34" charset="0"/>
              </a:rPr>
              <a:t>…? 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16211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ltomuoto">
  <a:themeElements>
    <a:clrScheme name="Aaltomuoto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altomuoto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altomuoto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540258BBADB84A8208C0A801157D7F" ma:contentTypeVersion="8" ma:contentTypeDescription="Create a new document." ma:contentTypeScope="" ma:versionID="0ae48ff103e150f52286ba7ac53e46c8">
  <xsd:schema xmlns:xsd="http://www.w3.org/2001/XMLSchema" xmlns:xs="http://www.w3.org/2001/XMLSchema" xmlns:p="http://schemas.microsoft.com/office/2006/metadata/properties" xmlns:ns2="6910c4e3-a1dc-428f-8977-8fdfd45d6bb8" xmlns:ns3="9b229fda-211a-4f7b-be1a-078760c6a5c1" targetNamespace="http://schemas.microsoft.com/office/2006/metadata/properties" ma:root="true" ma:fieldsID="2806a26e107104b397ed54f7b002e6c3" ns2:_="" ns3:_="">
    <xsd:import namespace="6910c4e3-a1dc-428f-8977-8fdfd45d6bb8"/>
    <xsd:import namespace="9b229fda-211a-4f7b-be1a-078760c6a5c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10c4e3-a1dc-428f-8977-8fdfd45d6bb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29fda-211a-4f7b-be1a-078760c6a5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948776C-E480-4E6D-9B26-1A9123D74B08}">
  <ds:schemaRefs>
    <ds:schemaRef ds:uri="http://purl.org/dc/elements/1.1/"/>
    <ds:schemaRef ds:uri="http://schemas.microsoft.com/office/2006/metadata/properties"/>
    <ds:schemaRef ds:uri="9b229fda-211a-4f7b-be1a-078760c6a5c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6910c4e3-a1dc-428f-8977-8fdfd45d6bb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B9321F3-BD27-492E-9731-7A726044AE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10c4e3-a1dc-428f-8977-8fdfd45d6bb8"/>
    <ds:schemaRef ds:uri="9b229fda-211a-4f7b-be1a-078760c6a5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89C2B75-E2EC-405F-9786-37C5E6EC24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379</Words>
  <Application>Microsoft Office PowerPoint</Application>
  <PresentationFormat>Näytössä katseltava diaesitys (4:3)</PresentationFormat>
  <Paragraphs>160</Paragraphs>
  <Slides>11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7" baseType="lpstr">
      <vt:lpstr>Arial</vt:lpstr>
      <vt:lpstr>Calibri</vt:lpstr>
      <vt:lpstr>Candara</vt:lpstr>
      <vt:lpstr>Century Gothic</vt:lpstr>
      <vt:lpstr>Symbol</vt:lpstr>
      <vt:lpstr>Aaltomuoto</vt:lpstr>
      <vt:lpstr>Tietosuoja</vt:lpstr>
      <vt:lpstr>Henkilötieto?</vt:lpstr>
      <vt:lpstr>1. TEE SELVITYS</vt:lpstr>
      <vt:lpstr>POISTA TURHAT, KORJAA!</vt:lpstr>
      <vt:lpstr>TEE SELOSTEET</vt:lpstr>
      <vt:lpstr>KOULUTA, INFOA!</vt:lpstr>
      <vt:lpstr>Rekisteröidyn oikeudet</vt:lpstr>
      <vt:lpstr>Käsittelyn oikeudenmukaisuus</vt:lpstr>
      <vt:lpstr>Jatkossa !</vt:lpstr>
      <vt:lpstr>Lisätietoja</vt:lpstr>
      <vt:lpstr>Kysymyksiä?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Alueiden seuraseminaarit 2017</dc:title>
  <dc:creator>Merja Markkanen</dc:creator>
  <cp:lastModifiedBy>Merja Markkanen</cp:lastModifiedBy>
  <cp:revision>6</cp:revision>
  <dcterms:modified xsi:type="dcterms:W3CDTF">2018-04-28T07:03:21Z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0x01010043540258BBADB84A8208C0A801157D7F</vt:lpwstr>
  </property>
</Properties>
</file>