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61" r:id="rId6"/>
    <p:sldId id="257" r:id="rId7"/>
    <p:sldId id="258" r:id="rId8"/>
    <p:sldId id="259" r:id="rId9"/>
    <p:sldId id="260" r:id="rId10"/>
    <p:sldId id="263" r:id="rId11"/>
    <p:sldId id="264" r:id="rId12"/>
    <p:sldId id="265" r:id="rId13"/>
    <p:sldId id="267" r:id="rId14"/>
    <p:sldId id="268" r:id="rId15"/>
    <p:sldId id="270" r:id="rId16"/>
    <p:sldId id="269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A4B7F-F6D9-1CFA-0A3C-E364476F6055}" v="1461" dt="2024-12-09T12:03:47.749"/>
    <p1510:client id="{5B861FDC-10A2-FFB7-80C0-BB649450628C}" v="38" dt="2024-12-10T11:35:14.577"/>
    <p1510:client id="{6239AA02-FD60-9C67-0466-DDE4235FB4F5}" v="236" dt="2024-12-10T08:25:11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10.12.2024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mattikorkeakouluun.fi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liopistovalinnat.fi/todistusvalinta" TargetMode="External"/><Relationship Id="rId2" Type="http://schemas.openxmlformats.org/officeDocument/2006/relationships/hyperlink" Target="https://yliopistovalinnat.fi/valintakoke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  <a:br>
              <a:rPr lang="fi-FI" dirty="0">
                <a:solidFill>
                  <a:srgbClr val="FFFFFF"/>
                </a:solidFill>
              </a:rPr>
            </a:br>
            <a:endParaRPr lang="fi-FI">
              <a:solidFill>
                <a:srgbClr val="000000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400642"/>
            <a:ext cx="6076548" cy="479373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2025 ensimmäinen korkea-asteen yhteishaku tammikuussa 2025.</a:t>
            </a:r>
            <a:endParaRPr lang="fi-FI" b="1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Hakuaika on 8.1.2025 klo 8.00 − 22.1.2025 klo 15.00</a:t>
            </a:r>
            <a:endParaRPr lang="fi-FI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Ensimmäiseen kevään yhteishakuun kuuluvat ammattikorkeakoulujen ja yliopistojen vieraskieliset koulutukset sekä</a:t>
            </a:r>
            <a:endParaRPr lang="fi-FI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Taideyliopiston koulutukset ja Tampereen yliopiston teatterityön koulutus.</a:t>
            </a:r>
            <a:endParaRPr lang="fi-FI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toinen korkea-asteen yhteishaku maaliskuussa 2025.</a:t>
            </a:r>
            <a:endParaRPr lang="fi-FI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Hakuaika: 11.3.2025 klo 8.00 − 25.3.2025 klo 15.00.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Kevään toiseen yhteishakuun kuuluvat ammattikorkeakoulujen ja yliopistojen suomen- ja ruotsinkieliset koulutukset.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2216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Tärkeää!!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Kutsua pääsykokeisiin ei tule</a:t>
            </a:r>
            <a:endParaRPr lang="fi-FI" dirty="0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Vastuu on hakijalla!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Muista hakea, mennä tarvittaessa  pääsykokeisiin ja ottaa paikka vastaan!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 Voit tehdä hakemuksen yhdessä oposi kanssa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Tarkista mahdolliset ennakkotehtävät, materiaalit, aikataulut jne.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Oma tietokone oltava pääsykokeissa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4229725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Miksi mieluisuus-järjestys tärkeä olla oikein?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Haet kuuteen kohteeseen kevään 2. korkea-asteen yhteishaussa:</a:t>
            </a:r>
          </a:p>
          <a:p>
            <a:pPr marL="0" indent="0">
              <a:buNone/>
            </a:pPr>
            <a:r>
              <a:rPr lang="fi-FI" b="1" dirty="0"/>
              <a:t>    * pääset todistuvalinnalla 3. vaihtoehtoosi </a:t>
            </a:r>
            <a:r>
              <a:rPr lang="fi-FI" sz="2000" b="1" dirty="0"/>
              <a:t>= sinulla on opiskelupaikka!!</a:t>
            </a:r>
          </a:p>
          <a:p>
            <a:pPr marL="0" indent="0">
              <a:buNone/>
            </a:pPr>
            <a:r>
              <a:rPr lang="fi-FI" b="1" dirty="0"/>
              <a:t>           - 4-6 vaihtoehdot pois</a:t>
            </a:r>
          </a:p>
          <a:p>
            <a:pPr marL="0" indent="0">
              <a:buNone/>
            </a:pPr>
            <a:r>
              <a:rPr lang="fi-FI" b="1" dirty="0"/>
              <a:t>     * menet 1- ja 2- vaihtoehtosi pääsykokeisiin</a:t>
            </a:r>
          </a:p>
          <a:p>
            <a:pPr marL="0" indent="0">
              <a:buNone/>
            </a:pPr>
            <a:r>
              <a:rPr lang="fi-FI" b="1" dirty="0"/>
              <a:t>           - pääset 2-vaihtoehtoosi &gt; 3. vaihtoehtosi pois</a:t>
            </a:r>
          </a:p>
          <a:p>
            <a:pPr marL="0" indent="0">
              <a:buNone/>
            </a:pPr>
            <a:r>
              <a:rPr lang="fi-FI" b="1" dirty="0"/>
              <a:t>           - voit jäädä jonottamaan 1-vaihtoehtoasi varasijoilta ( ja jos pääset niin 2. vaihtoehto pois)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52563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 err="1">
                <a:solidFill>
                  <a:srgbClr val="FFFFFF"/>
                </a:solidFill>
              </a:rPr>
              <a:t>EnSiKeRtAlAiNeN</a:t>
            </a:r>
            <a:r>
              <a:rPr lang="fi-FI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Ensikertalaisia suositaan korkea-asteen valinnoissa (kiintiöt todistusvalinnassa ja pääsykoevalinnassa)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Hakemalla, menemällä pääsykokeisiin, saamalla opiskelupaikan ET menetä vielä ensikertalaisuutta.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Menetät ensikertalaisuuden jos/kun otat opiskelupaikan vastaan.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endParaRPr lang="fi-FI" b="1" dirty="0">
              <a:solidFill>
                <a:schemeClr val="accent2">
                  <a:lumMod val="76000"/>
                </a:schemeClr>
              </a:solidFill>
            </a:endParaRP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8482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MITÄ Vielä?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Wilma viestin </a:t>
            </a:r>
            <a:r>
              <a:rPr lang="fi-FI" b="1" dirty="0" err="1">
                <a:solidFill>
                  <a:schemeClr val="accent2">
                    <a:lumMod val="76000"/>
                  </a:schemeClr>
                </a:solidFill>
              </a:rPr>
              <a:t>Forms</a:t>
            </a: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-kysely alakohtaisista infoista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Vastaa kyselyyn pe 13.12. mennessä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Varaa aika päättöohjaukseen omalta opoltasi </a:t>
            </a:r>
            <a:r>
              <a:rPr lang="fi-FI" b="1" dirty="0" err="1">
                <a:solidFill>
                  <a:schemeClr val="accent2">
                    <a:lumMod val="76000"/>
                  </a:schemeClr>
                </a:solidFill>
              </a:rPr>
              <a:t>a.s.a.p</a:t>
            </a: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Paperiversio yliopistojen hakuinfoista (</a:t>
            </a:r>
            <a:r>
              <a:rPr lang="fi-FI" b="1" dirty="0" err="1">
                <a:solidFill>
                  <a:schemeClr val="accent2">
                    <a:lumMod val="76000"/>
                  </a:schemeClr>
                </a:solidFill>
              </a:rPr>
              <a:t>eezy</a:t>
            </a: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) on opojen eteisen pöydällä selailtavaksi.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endParaRPr lang="fi-FI" b="1" dirty="0">
              <a:solidFill>
                <a:schemeClr val="accent2">
                  <a:lumMod val="76000"/>
                </a:schemeClr>
              </a:solidFill>
            </a:endParaRPr>
          </a:p>
          <a:p>
            <a:pPr marL="0" indent="0">
              <a:buNone/>
            </a:pPr>
            <a:r>
              <a:rPr lang="fi-FI" b="1" dirty="0">
                <a:solidFill>
                  <a:schemeClr val="accent2">
                    <a:lumMod val="76000"/>
                  </a:schemeClr>
                </a:solidFill>
              </a:rPr>
              <a:t>KIITOS JA NÄKEMIIN :-)</a:t>
            </a:r>
          </a:p>
          <a:p>
            <a:pPr marL="0" indent="0">
              <a:buNone/>
            </a:pPr>
            <a:endParaRPr lang="fi-FI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13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2025 ensimmäinen korkea-asteen yhteishaku tammikuussa 2025.</a:t>
            </a:r>
            <a:endParaRPr lang="fi-FI" b="1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sz="2400" dirty="0">
                <a:latin typeface="Aptos Display"/>
              </a:rPr>
              <a:t>https://opintopolku.fi/konfo/fi/</a:t>
            </a:r>
            <a:endParaRPr lang="fi-FI" sz="2400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Sinut voidaan valita useampaan hakemaasi koulutukseen!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Voit hakea kuuteen koulutukseen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Ei tarvitse laittaa mieluisuusjärjestykseen!</a:t>
            </a:r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78467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toinen korkea-asteen yhteishaku maaliskuussa 2025.</a:t>
            </a:r>
            <a:endParaRPr lang="fi-FI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sz="2400" dirty="0">
                <a:latin typeface="Aptos Display"/>
              </a:rPr>
              <a:t>https://opintopolku.fi/konfo/fi/</a:t>
            </a:r>
            <a:endParaRPr lang="fi-FI" sz="2400" b="1" dirty="0"/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Maksimissaan kuusi hakukohdetta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Aseta koulutukset mieluisuusjärjestykseen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/>
              <a:t>Sinulle tarjotaan vain yhtä paikka – korkeinta johon pisteesi riittävät!</a:t>
            </a:r>
          </a:p>
        </p:txBody>
      </p:sp>
    </p:spTree>
    <p:extLst>
      <p:ext uri="{BB962C8B-B14F-4D97-AF65-F5344CB8AC3E}">
        <p14:creationId xmlns:p14="http://schemas.microsoft.com/office/powerpoint/2010/main" val="327269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Yhteishaku ammatilliseen koulutukseen helmi-maaliskuussa 2025</a:t>
            </a:r>
            <a:endParaRPr lang="fi-FI" b="1" dirty="0"/>
          </a:p>
          <a:p>
            <a:pPr>
              <a:buNone/>
            </a:pPr>
            <a:r>
              <a:rPr lang="fi-FI" dirty="0">
                <a:ea typeface="+mn-lt"/>
                <a:cs typeface="+mn-lt"/>
              </a:rPr>
              <a:t>Haku helmi-maaliskuussa 2024 hakuaikana tai jatkuvana hakuna (lue lisää opintopolku.fi).</a:t>
            </a:r>
            <a:endParaRPr lang="fi-FI" dirty="0"/>
          </a:p>
          <a:p>
            <a:pPr marL="0" indent="0">
              <a:buNone/>
            </a:pPr>
            <a:r>
              <a:rPr lang="fi-FI" dirty="0">
                <a:ea typeface="+mn-lt"/>
                <a:cs typeface="+mn-lt"/>
              </a:rPr>
              <a:t>Lukion jälkeen voit hakea vain yo-pohjaisiin koulutuksiin.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514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Kevään 2025 hakuajat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Haku yhteishaun ulkopuolisiin oppilaitoksiin kuten poliisiala suoraan ao. oppilaitoksen ohjeiden mukaan jne. </a:t>
            </a:r>
          </a:p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Ota tarvittaessa yhteys opinto-ohjaajaasi!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37791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78" y="1396686"/>
            <a:ext cx="4272581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Paikan vastaanottaminen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b="1" dirty="0">
                <a:ea typeface="+mn-lt"/>
                <a:cs typeface="+mn-lt"/>
              </a:rPr>
              <a:t>Muistathan, että vaikka sinulle tarjottaisiin useampaa paikkaa syksyllä alkavista koulutuksista kevään yhteishauissa, voit ottaa vastaan vain yhden paikan samana lukukautena alkavasta koulutuksesta.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830010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78" y="1396686"/>
            <a:ext cx="4272581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Valinta-tavat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TODISTUSVALINTA - tehdään automaattisesti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PÄÄSYKOEVALINTA - sinua ei kutsuta &gt; ota selvää milloin, missä, miten valmistaudun, mitä varusteita, erityisjärjestelyt?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AVOIMEN VÄYLÄ- ei tällä hetkellä sinun väyläsi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NÄYTTÖREITTI -  ao. alan joku kurssi hakuajan jälkeen. Kysy opoltasi, missä tällainen mahdollisuus.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KILPAILUMENESTYS TAI YKSITTÄINEN YO-ARVOSANA (matemaattiset aineet yliopistoon)</a:t>
            </a:r>
          </a:p>
        </p:txBody>
      </p:sp>
    </p:spTree>
    <p:extLst>
      <p:ext uri="{BB962C8B-B14F-4D97-AF65-F5344CB8AC3E}">
        <p14:creationId xmlns:p14="http://schemas.microsoft.com/office/powerpoint/2010/main" val="296710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AMK- valinta 2025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b="1" dirty="0"/>
              <a:t>SÄILYNYT ENNALLAAN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Todistusvalinta 5 yo-koetta 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Pääsykoevalinta = alakohtainen digitaalinen valtakunnallinen valintakoe (paikka ja aika valitaan hakulomakkeessa)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/>
              <a:t>Kulttuurialalla ei todistusvalintaa (medianomi </a:t>
            </a:r>
            <a:r>
              <a:rPr lang="fi-FI" b="1" dirty="0" err="1"/>
              <a:t>jne</a:t>
            </a:r>
            <a:r>
              <a:rPr lang="fi-FI" b="1" dirty="0"/>
              <a:t>)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b="1" dirty="0">
                <a:hlinkClick r:id="rId2"/>
              </a:rPr>
              <a:t>ammattikorkeakouluun.fi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332917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0C645-9540-72C1-F763-E12F702E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8" y="1396686"/>
            <a:ext cx="4639113" cy="40646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Yliopistovalinnat</a:t>
            </a:r>
            <a:br>
              <a:rPr lang="fi-FI" dirty="0">
                <a:solidFill>
                  <a:srgbClr val="FFFFFF"/>
                </a:solidFill>
              </a:rPr>
            </a:br>
            <a:r>
              <a:rPr lang="fi-FI" dirty="0">
                <a:solidFill>
                  <a:srgbClr val="FFFFFF"/>
                </a:solidFill>
              </a:rPr>
              <a:t>2025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9EB8B6-1DE9-C6A3-8084-53D37863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02928" cy="457188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Pääsykoevalinta uudistuu!!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b="1" dirty="0"/>
              <a:t>Uudet valintakokeet  jo 2025</a:t>
            </a:r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  <a:hlinkClick r:id="rId2"/>
              </a:rPr>
              <a:t>Yliopistojen valintakokeet 2025</a:t>
            </a:r>
          </a:p>
          <a:p>
            <a:pPr marL="0" indent="0">
              <a:buNone/>
            </a:pPr>
            <a:r>
              <a:rPr lang="fi-FI" b="1" dirty="0"/>
              <a:t>Todistusvalinta ennallaan – uudistuu vasta 2026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  <a:hlinkClick r:id="rId3"/>
              </a:rPr>
              <a:t>Yliopistojen todistusvalinnan uudistus</a:t>
            </a:r>
          </a:p>
          <a:p>
            <a:pPr marL="0" indent="0">
              <a:buNone/>
            </a:pPr>
            <a:r>
              <a:rPr lang="fi-FI" dirty="0"/>
              <a:t>Todistusvalinnan tulos tulee ennen mahdollista pääsykoetta!</a:t>
            </a:r>
          </a:p>
          <a:p>
            <a:pPr marL="0" indent="0">
              <a:buNone/>
            </a:pPr>
            <a:r>
              <a:rPr lang="fi-FI" dirty="0"/>
              <a:t>Miten valmistaudun pääsykokeisiin?</a:t>
            </a:r>
          </a:p>
        </p:txBody>
      </p:sp>
    </p:spTree>
    <p:extLst>
      <p:ext uri="{BB962C8B-B14F-4D97-AF65-F5344CB8AC3E}">
        <p14:creationId xmlns:p14="http://schemas.microsoft.com/office/powerpoint/2010/main" val="137310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249AC9FFDCF2A4B9890B71DA950D12C" ma:contentTypeVersion="" ma:contentTypeDescription="Luo uusi asiakirja." ma:contentTypeScope="" ma:versionID="dac50e44e7286899e87127674b5f1635">
  <xsd:schema xmlns:xsd="http://www.w3.org/2001/XMLSchema" xmlns:xs="http://www.w3.org/2001/XMLSchema" xmlns:p="http://schemas.microsoft.com/office/2006/metadata/properties" xmlns:ns2="14671227-b1b7-48a1-a8d9-b6c227918efc" xmlns:ns3="e7ce424a-e944-4f76-85f8-2a270d0d9f93" xmlns:ns4="076f0f81-dc01-48b7-a9bb-ebf4fd9b74e0" xmlns:ns5="2fc36758-8f38-45ae-b7c9-e034d8c685d2" targetNamespace="http://schemas.microsoft.com/office/2006/metadata/properties" ma:root="true" ma:fieldsID="77760fb505b7f3d487cb1d977956089d" ns2:_="" ns3:_="" ns4:_="" ns5:_="">
    <xsd:import namespace="14671227-b1b7-48a1-a8d9-b6c227918efc"/>
    <xsd:import namespace="e7ce424a-e944-4f76-85f8-2a270d0d9f93"/>
    <xsd:import namespace="076f0f81-dc01-48b7-a9bb-ebf4fd9b74e0"/>
    <xsd:import namespace="2fc36758-8f38-45ae-b7c9-e034d8c685d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Purkukoodi" minOccurs="0"/>
                <xsd:element ref="ns4:LIS_x00c4_HUOMIOI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Arviokokeeseenosallistuvienopiskelijoidenm_x00e4__x00e4_r_x00e4_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ObjectDetectorVersions" minOccurs="0"/>
                <xsd:element ref="ns4:MediaServiceLocation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1227-b1b7-48a1-a8d9-b6c227918e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ce424a-e944-4f76-85f8-2a270d0d9f93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f0f81-dc01-48b7-a9bb-ebf4fd9b7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urkukoodi" ma:index="16" nillable="true" ma:displayName="Purkukoodi" ma:description="tieosuus ylipaine huitoa fiilinki" ma:format="Dropdown" ma:internalName="Purkukoodi">
      <xsd:simpleType>
        <xsd:restriction base="dms:Text">
          <xsd:maxLength value="255"/>
        </xsd:restriction>
      </xsd:simpleType>
    </xsd:element>
    <xsd:element name="LIS_x00c4_HUOMIOITA" ma:index="17" nillable="true" ma:displayName="LISÄHUOMIOITA" ma:description="olen laittanut kokeen jo aiemmin, joten tämä mahdollisesti turha" ma:format="Dropdown" ma:internalName="LIS_x00c4_HUOMIOITA">
      <xsd:simpleType>
        <xsd:restriction base="dms:Text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Arviokokeeseenosallistuvienopiskelijoidenm_x00e4__x00e4_r_x00e4_" ma:index="21" nillable="true" ma:displayName="Arvio kokeeseen osallistuvien opiskelijoiden määrästä" ma:format="Dropdown" ma:internalName="Arviokokeeseenosallistuvienopiskelijoidenm_x00e4__x00e4_r_x00e4_">
      <xsd:simpleType>
        <xsd:union memberTypes="dms:Text">
          <xsd:simpleType>
            <xsd:restriction base="dms:Choice">
              <xsd:enumeration value="&lt;5"/>
              <xsd:enumeration value="6-10"/>
              <xsd:enumeration value="11-15"/>
              <xsd:enumeration value="16-20"/>
              <xsd:enumeration value="21-25"/>
              <xsd:enumeration value="26-30"/>
              <xsd:enumeration value="31-35"/>
              <xsd:enumeration value="36-40"/>
              <xsd:enumeration value="41-50"/>
              <xsd:enumeration value="51-60"/>
              <xsd:enumeration value="61-70"/>
              <xsd:enumeration value="71-80"/>
              <xsd:enumeration value="81-90"/>
              <xsd:enumeration value="91-100"/>
              <xsd:enumeration value="100&lt;"/>
            </xsd:restriction>
          </xsd:simpleType>
        </xsd:un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Kuvien tunnisteet" ma:readOnly="false" ma:fieldId="{5cf76f15-5ced-4ddc-b409-7134ff3c332f}" ma:taxonomyMulti="true" ma:sspId="d07a74f8-dd10-41ee-a75c-8639b406b7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c36758-8f38-45ae-b7c9-e034d8c685d2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1c282883-8b68-46da-a2de-c204c0424819}" ma:internalName="TaxCatchAll" ma:showField="CatchAllData" ma:web="2fc36758-8f38-45ae-b7c9-e034d8c685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viokokeeseenosallistuvienopiskelijoidenm_x00e4__x00e4_r_x00e4_ xmlns="076f0f81-dc01-48b7-a9bb-ebf4fd9b74e0" xsi:nil="true"/>
    <LIS_x00c4_HUOMIOITA xmlns="076f0f81-dc01-48b7-a9bb-ebf4fd9b74e0" xsi:nil="true"/>
    <lcf76f155ced4ddcb4097134ff3c332f xmlns="076f0f81-dc01-48b7-a9bb-ebf4fd9b74e0">
      <Terms xmlns="http://schemas.microsoft.com/office/infopath/2007/PartnerControls"/>
    </lcf76f155ced4ddcb4097134ff3c332f>
    <TaxCatchAll xmlns="2fc36758-8f38-45ae-b7c9-e034d8c685d2" xsi:nil="true"/>
    <Purkukoodi xmlns="076f0f81-dc01-48b7-a9bb-ebf4fd9b74e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A5FC51-DA5B-4EBD-B738-2AE53CA70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671227-b1b7-48a1-a8d9-b6c227918efc"/>
    <ds:schemaRef ds:uri="e7ce424a-e944-4f76-85f8-2a270d0d9f93"/>
    <ds:schemaRef ds:uri="076f0f81-dc01-48b7-a9bb-ebf4fd9b74e0"/>
    <ds:schemaRef ds:uri="2fc36758-8f38-45ae-b7c9-e034d8c685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D903D5-D2D5-4CE1-9FE3-C1BBFFE061EC}">
  <ds:schemaRefs>
    <ds:schemaRef ds:uri="http://schemas.microsoft.com/office/2006/metadata/properties"/>
    <ds:schemaRef ds:uri="http://schemas.microsoft.com/office/infopath/2007/PartnerControls"/>
    <ds:schemaRef ds:uri="076f0f81-dc01-48b7-a9bb-ebf4fd9b74e0"/>
    <ds:schemaRef ds:uri="2fc36758-8f38-45ae-b7c9-e034d8c685d2"/>
  </ds:schemaRefs>
</ds:datastoreItem>
</file>

<file path=customXml/itemProps3.xml><?xml version="1.0" encoding="utf-8"?>
<ds:datastoreItem xmlns:ds="http://schemas.openxmlformats.org/officeDocument/2006/customXml" ds:itemID="{1805E610-BB6A-448B-9873-DBE907DC94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526</Words>
  <Application>Microsoft Office PowerPoint</Application>
  <PresentationFormat>Laajakuva</PresentationFormat>
  <Paragraphs>75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Wingdings</vt:lpstr>
      <vt:lpstr>Office-teema</vt:lpstr>
      <vt:lpstr>Kevään 2025 hakuajat </vt:lpstr>
      <vt:lpstr>Kevään 2025 hakuajat</vt:lpstr>
      <vt:lpstr>Kevään 2025 hakuajat</vt:lpstr>
      <vt:lpstr>Kevään 2025 hakuajat</vt:lpstr>
      <vt:lpstr>Kevään 2025 hakuajat</vt:lpstr>
      <vt:lpstr>Paikan vastaanottaminen</vt:lpstr>
      <vt:lpstr>Valinta-tavat</vt:lpstr>
      <vt:lpstr>AMK- valinta 2025</vt:lpstr>
      <vt:lpstr>Yliopistovalinnat 2025</vt:lpstr>
      <vt:lpstr>Tärkeää!!</vt:lpstr>
      <vt:lpstr>Miksi mieluisuus-järjestys tärkeä olla oikein?</vt:lpstr>
      <vt:lpstr>EnSiKeRtAlAiNeN?</vt:lpstr>
      <vt:lpstr>MITÄ Vielä?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Kevään 2025 hakuajat </dc:title>
  <dc:creator/>
  <cp:lastModifiedBy>Tahvanainen Ismo</cp:lastModifiedBy>
  <cp:revision>329</cp:revision>
  <dcterms:created xsi:type="dcterms:W3CDTF">2024-12-09T10:33:08Z</dcterms:created>
  <dcterms:modified xsi:type="dcterms:W3CDTF">2024-12-10T11:36:34Z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0x0101009249AC9FFDCF2A4B9890B71DA950D12C</vt:lpwstr>
  </property>
  <property fmtid="{D5CDD505-2E9C-101B-9397-08002B2CF9AE}" pid="3" name="MediaServiceImageTags">
    <vt:lpwstr/>
  </property>
</Properties>
</file>