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62" r:id="rId5"/>
    <p:sldId id="286" r:id="rId6"/>
    <p:sldId id="287" r:id="rId7"/>
    <p:sldId id="294" r:id="rId8"/>
    <p:sldId id="288" r:id="rId9"/>
    <p:sldId id="295" r:id="rId10"/>
    <p:sldId id="289" r:id="rId11"/>
    <p:sldId id="290" r:id="rId12"/>
    <p:sldId id="297" r:id="rId13"/>
    <p:sldId id="298" r:id="rId14"/>
    <p:sldId id="283" r:id="rId15"/>
    <p:sldId id="296" r:id="rId16"/>
    <p:sldId id="300" r:id="rId17"/>
    <p:sldId id="285" r:id="rId18"/>
    <p:sldId id="299" r:id="rId19"/>
    <p:sldId id="293" r:id="rId20"/>
    <p:sldId id="28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5A4640-655E-F90B-E31A-5D8CB49C7BA3}" name="Maria Kaakkolammi" initials="MK" userId="S::maria.kaakkolammi@edu.kangasala.fi::92bcf1d4-3ab1-44b4-b056-c0ccaa9aaf28" providerId="AD"/>
  <p188:author id="{CFC8D898-9004-2BAC-17FD-DB49E7138C30}" name="Ismo Tahvanainen" initials="IT" userId="S::ismo.tahvanainen@edu.kangasala.fi::8fad19a2-7d1a-4bd7-8882-53c575e97da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B5EC9-CBC3-AD18-0B78-1DA8BFB620B7}" v="108" dt="2025-02-20T10:46:39.735"/>
    <p1510:client id="{611067D2-F4CA-8836-52F0-91D681D8B4A3}" v="119" dt="2025-02-20T15:44:16.514"/>
    <p1510:client id="{BEBDD55C-2889-3423-3EAE-221747F10F46}" v="422" dt="2025-02-20T10:49:38.707"/>
    <p1510:client id="{C7B2324A-A167-233B-7381-17E27B08A4BB}" v="10" dt="2025-02-20T12:36:27.384"/>
    <p1510:client id="{D228DFAC-B54A-0431-5D88-B4BFFBBED724}" v="30" dt="2025-02-20T08:19:32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heat.abitti.fi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mattikorkeakouluun.fi/hakijalle/valintatavat/todistusvalinta/#yo-pisteytys" TargetMode="External"/><Relationship Id="rId2" Type="http://schemas.openxmlformats.org/officeDocument/2006/relationships/hyperlink" Target="https://todistusvalinta.fi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yliopistovalinnat.fi/todistusvalinnan-pisteytykset-vuodesta-2026" TargetMode="External"/><Relationship Id="rId4" Type="http://schemas.openxmlformats.org/officeDocument/2006/relationships/hyperlink" Target="https://yliopistovalinnat.fi/todistusvalinnan-pisteytykset-vuosina-2023-2025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liopistovalinnat.fi/todistusvalinnan-pisteytykset-vuodesta-202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ampereenkesayliopisto.fi/" TargetMode="External"/><Relationship Id="rId2" Type="http://schemas.openxmlformats.org/officeDocument/2006/relationships/hyperlink" Target="https://yle.fi/aihe/abitreeni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lioppilastutkinto.fi/fi/tutkinnon-suorittaminen/ilmoittautuminen/tutkintomaksut" TargetMode="External"/><Relationship Id="rId2" Type="http://schemas.openxmlformats.org/officeDocument/2006/relationships/hyperlink" Target="https://www.ylioppilastutkinto.fi/fi/tutkinnon-suorittaminen/tietoa-kokelaall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lmo.ylioppilastutkinto.fi/fi" TargetMode="External"/><Relationship Id="rId4" Type="http://schemas.openxmlformats.org/officeDocument/2006/relationships/hyperlink" Target="https://www.ylioppilastutkinto.fi/fi/tutkinnon-suorittaminen/koepaivat/kevaan-2025-koepaivat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uleekohttps:/ilmo.ylioppilastutkinto.fi/f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lioppilastutkinto.fi/ylioppilastutkinto/pisteraja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-93657" y="114300"/>
            <a:ext cx="7766936" cy="867266"/>
          </a:xfrm>
        </p:spPr>
        <p:txBody>
          <a:bodyPr/>
          <a:lstStyle/>
          <a:p>
            <a:r>
              <a:rPr lang="fi-FI" sz="3200"/>
              <a:t>Tervetuloa vanhempainiltaan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52543" y="867266"/>
            <a:ext cx="7766936" cy="5778631"/>
          </a:xfrm>
        </p:spPr>
        <p:txBody>
          <a:bodyPr>
            <a:normAutofit/>
          </a:bodyPr>
          <a:lstStyle/>
          <a:p>
            <a:pPr algn="l"/>
            <a:endParaRPr lang="fi-FI" sz="2600" b="1">
              <a:solidFill>
                <a:schemeClr val="accent4"/>
              </a:solidFill>
            </a:endParaRPr>
          </a:p>
          <a:p>
            <a:pPr algn="ctr"/>
            <a:r>
              <a:rPr lang="fi-FI" b="1"/>
              <a:t>Rehtorin tervetulosanat</a:t>
            </a:r>
          </a:p>
          <a:p>
            <a:pPr algn="ctr"/>
            <a:r>
              <a:rPr lang="fi-FI" b="1"/>
              <a:t>Ylioppilaskirjoitukset</a:t>
            </a:r>
            <a:endParaRPr lang="fi-FI"/>
          </a:p>
          <a:p>
            <a:pPr algn="ctr"/>
            <a:r>
              <a:rPr lang="fi-FI" b="1"/>
              <a:t>Erityisjärjestelyt ylioppilaskokeissa</a:t>
            </a:r>
          </a:p>
          <a:p>
            <a:pPr algn="ctr"/>
            <a:r>
              <a:rPr lang="fi-FI" b="1">
                <a:ea typeface="+mn-lt"/>
                <a:cs typeface="+mn-lt"/>
              </a:rPr>
              <a:t>Korkea-asteen opintoihin valinta</a:t>
            </a:r>
            <a:endParaRPr lang="fi-FI"/>
          </a:p>
          <a:p>
            <a:pPr algn="ctr"/>
            <a:r>
              <a:rPr lang="fi-FI" b="1" i="1">
                <a:solidFill>
                  <a:schemeClr val="accent4"/>
                </a:solidFill>
              </a:rPr>
              <a:t>Linkki dioihin jaetaan myöhemmin Wilmassa.</a:t>
            </a:r>
          </a:p>
          <a:p>
            <a:pPr algn="ctr"/>
            <a:endParaRPr lang="fi-FI" b="1"/>
          </a:p>
          <a:p>
            <a:pPr algn="ctr"/>
            <a:endParaRPr lang="fi-FI"/>
          </a:p>
          <a:p>
            <a:endParaRPr lang="fi-FI"/>
          </a:p>
        </p:txBody>
      </p:sp>
      <p:sp>
        <p:nvSpPr>
          <p:cNvPr id="4" name="Suorakulmio: Pyöristetyt kulmat 3">
            <a:extLst>
              <a:ext uri="{FF2B5EF4-FFF2-40B4-BE49-F238E27FC236}">
                <a16:creationId xmlns:a16="http://schemas.microsoft.com/office/drawing/2014/main" id="{2AD16AEC-FFF2-7FBF-22C5-53BCB824C013}"/>
              </a:ext>
            </a:extLst>
          </p:cNvPr>
          <p:cNvSpPr/>
          <p:nvPr/>
        </p:nvSpPr>
        <p:spPr>
          <a:xfrm>
            <a:off x="3345753" y="3523704"/>
            <a:ext cx="3563696" cy="23706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82E73A1-5262-02EF-4CAF-31749A41F230}"/>
              </a:ext>
            </a:extLst>
          </p:cNvPr>
          <p:cNvSpPr txBox="1"/>
          <p:nvPr/>
        </p:nvSpPr>
        <p:spPr>
          <a:xfrm>
            <a:off x="3468705" y="3555103"/>
            <a:ext cx="3320470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/>
              <a:t>Tervetuloa!</a:t>
            </a:r>
          </a:p>
          <a:p>
            <a:endParaRPr lang="fi-FI"/>
          </a:p>
          <a:p>
            <a:pPr algn="ctr"/>
            <a:r>
              <a:rPr lang="fi-FI"/>
              <a:t>Tarkistathan, että mikrofonisi ja kamerasi ovat pois päältä. </a:t>
            </a:r>
          </a:p>
          <a:p>
            <a:pPr algn="ctr"/>
            <a:endParaRPr lang="fi-FI"/>
          </a:p>
          <a:p>
            <a:pPr algn="ctr"/>
            <a:r>
              <a:rPr lang="fi-FI"/>
              <a:t>Chat toimii koko illan, lisäksi puheenvuoroja voi pyytää viittaamalla tai </a:t>
            </a:r>
            <a:r>
              <a:rPr lang="fi-FI" err="1"/>
              <a:t>chatissa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2128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03C92F-6049-49A9-F19E-98D5ED71C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Erityisjärjestelyt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EB9114-13B5-BDF5-2588-F6ED1ACC7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3953"/>
            <a:ext cx="8596668" cy="496315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sz="2400">
                <a:highlight>
                  <a:srgbClr val="FFFF00"/>
                </a:highlight>
              </a:rPr>
              <a:t>Syksyn kokeisiin haettava </a:t>
            </a:r>
            <a:r>
              <a:rPr lang="fi-FI" sz="2400" b="1">
                <a:highlight>
                  <a:srgbClr val="FFFF00"/>
                </a:highlight>
              </a:rPr>
              <a:t>30.4 </a:t>
            </a:r>
            <a:r>
              <a:rPr lang="fi-FI" sz="2400">
                <a:highlight>
                  <a:srgbClr val="FFFF00"/>
                </a:highlight>
              </a:rPr>
              <a:t>mennessä</a:t>
            </a:r>
          </a:p>
          <a:p>
            <a:r>
              <a:rPr lang="fi-FI" sz="2400"/>
              <a:t>Kevään kokeisiin haettava </a:t>
            </a:r>
            <a:r>
              <a:rPr lang="fi-FI" sz="2400" b="1"/>
              <a:t>30.11 </a:t>
            </a:r>
            <a:r>
              <a:rPr lang="fi-FI" sz="2400"/>
              <a:t>mennessä</a:t>
            </a:r>
          </a:p>
          <a:p>
            <a:r>
              <a:rPr lang="fi-FI" sz="2400"/>
              <a:t>Ota yhteyttä erityisopettajaan/rehtoriin. Erityisopettaja hakee erityisjärjestelyt LUKI-lausunnolla, rehtori hakee erityisjärjestelyt kaikkien muiden syiden perusteella </a:t>
            </a:r>
          </a:p>
          <a:p>
            <a:r>
              <a:rPr lang="fi-FI" sz="2400"/>
              <a:t>Edellyttävät aina sitä, että </a:t>
            </a:r>
          </a:p>
          <a:p>
            <a:pPr lvl="1">
              <a:buFont typeface="Courier New" charset="2"/>
              <a:buChar char="o"/>
            </a:pPr>
            <a:r>
              <a:rPr lang="fi-FI" sz="2200"/>
              <a:t>erityisjärjestelyitä on kokeiltu jo lukioaikana (ja että kokelas on hyötynyt niistä) - poikkeuksena erityistilanteet</a:t>
            </a:r>
          </a:p>
          <a:p>
            <a:pPr lvl="1">
              <a:buFont typeface="Courier New" charset="2"/>
              <a:buChar char="o"/>
            </a:pPr>
            <a:r>
              <a:rPr lang="fi-FI" sz="2200"/>
              <a:t>Erityisjärjestelyä puoltaa asiantuntija – lausunnot ajoissa!</a:t>
            </a:r>
          </a:p>
          <a:p>
            <a:pPr lvl="1">
              <a:buFont typeface="Courier New" charset="2"/>
              <a:buChar char="o"/>
            </a:pPr>
            <a:endParaRPr lang="fi-FI" sz="2200"/>
          </a:p>
          <a:p>
            <a:pPr marL="457200" lvl="1" indent="0">
              <a:buNone/>
            </a:pPr>
            <a:r>
              <a:rPr lang="fi-FI" sz="2200" err="1"/>
              <a:t>Huom</a:t>
            </a:r>
            <a:r>
              <a:rPr lang="fi-FI" sz="2200"/>
              <a:t>! YTL:n myöntö toimii myös erityisjärjestelyiden hakuperusteena myöhemmin valintakokeissa sekä opinnoissa seuraavissa oppilaitoksissa</a:t>
            </a:r>
          </a:p>
        </p:txBody>
      </p:sp>
    </p:spTree>
    <p:extLst>
      <p:ext uri="{BB962C8B-B14F-4D97-AF65-F5344CB8AC3E}">
        <p14:creationId xmlns:p14="http://schemas.microsoft.com/office/powerpoint/2010/main" val="68315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677916-A1F3-5BDF-B77D-A4370BFD1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Ilman lautakunnan erillistä lupaa kokelaalla saa olla tarvittaessa käytössään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F23ED1-1991-5401-46D2-192BDC359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06268" cy="388077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Font typeface="Arial" charset="2"/>
              <a:buChar char="•"/>
            </a:pPr>
            <a:r>
              <a:rPr lang="fi-FI" sz="2600"/>
              <a:t>resepti- ja käsikauppalääkkeitä </a:t>
            </a:r>
            <a:endParaRPr lang="fi-FI"/>
          </a:p>
          <a:p>
            <a:pPr>
              <a:buFont typeface="Arial" charset="2"/>
              <a:buChar char="•"/>
            </a:pPr>
            <a:r>
              <a:rPr lang="fi-FI" sz="2600"/>
              <a:t>sairauden hoidossa välttämättömiä välineitä (esim. diabetes)</a:t>
            </a:r>
          </a:p>
          <a:p>
            <a:pPr>
              <a:buFont typeface="Arial" charset="2"/>
              <a:buChar char="•"/>
            </a:pPr>
            <a:r>
              <a:rPr lang="fi-FI" sz="2600"/>
              <a:t>vammaisuuden edellyttämät tavanomaiset apuvälineet </a:t>
            </a:r>
          </a:p>
          <a:p>
            <a:pPr>
              <a:buFont typeface="Arial" charset="2"/>
              <a:buChar char="•"/>
            </a:pPr>
            <a:r>
              <a:rPr lang="fi-FI" sz="2600"/>
              <a:t>suurennuslasi, lisävalaisin tai värillinen viivain tai kalvo </a:t>
            </a:r>
          </a:p>
          <a:p>
            <a:pPr>
              <a:buFont typeface="Arial" charset="2"/>
              <a:buChar char="•"/>
            </a:pPr>
            <a:r>
              <a:rPr lang="fi-FI" sz="2600"/>
              <a:t>korvatulpat tai kuulosuojaimet (huom. ei </a:t>
            </a:r>
            <a:r>
              <a:rPr lang="fi-FI" sz="2600" err="1"/>
              <a:t>bluetooth</a:t>
            </a:r>
            <a:r>
              <a:rPr lang="fi-FI" sz="2600"/>
              <a:t>!)</a:t>
            </a:r>
          </a:p>
          <a:p>
            <a:pPr>
              <a:buFont typeface="Arial" charset="2"/>
              <a:buChar char="•"/>
            </a:pPr>
            <a:endParaRPr lang="fi-FI" sz="2600"/>
          </a:p>
          <a:p>
            <a:pPr marL="0" indent="0">
              <a:buNone/>
            </a:pPr>
            <a:r>
              <a:rPr lang="fi-FI" sz="2400"/>
              <a:t>Koeympäristöä saa muokata itselleen sopivammaksi, esim. Fontti, taustanväri, musiikki.. </a:t>
            </a:r>
            <a:br>
              <a:rPr lang="fi-FI" sz="2400"/>
            </a:br>
            <a:r>
              <a:rPr lang="fi-FI" sz="2400"/>
              <a:t>Katso ohjeet </a:t>
            </a:r>
            <a:r>
              <a:rPr lang="fi-FI" sz="2400" err="1"/>
              <a:t>Abitin</a:t>
            </a:r>
            <a:r>
              <a:rPr lang="fi-FI" sz="2400"/>
              <a:t> käyttöön </a:t>
            </a:r>
            <a:r>
              <a:rPr lang="fi-FI" sz="2400">
                <a:ea typeface="+mn-lt"/>
                <a:cs typeface="+mn-lt"/>
                <a:hlinkClick r:id="rId2"/>
              </a:rPr>
              <a:t>https://cheat.abitti.fi/</a:t>
            </a:r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354883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776" y="-3756"/>
            <a:ext cx="8596668" cy="1320800"/>
          </a:xfrm>
        </p:spPr>
        <p:txBody>
          <a:bodyPr/>
          <a:lstStyle/>
          <a:p>
            <a:r>
              <a:rPr lang="en-GB" err="1"/>
              <a:t>Yo-todistuksen</a:t>
            </a:r>
            <a:r>
              <a:rPr lang="en-GB"/>
              <a:t> </a:t>
            </a:r>
            <a:r>
              <a:rPr lang="en-GB" err="1"/>
              <a:t>merkitys</a:t>
            </a:r>
            <a:r>
              <a:rPr lang="en-GB"/>
              <a:t> </a:t>
            </a:r>
            <a:r>
              <a:rPr lang="en-GB" err="1"/>
              <a:t>korkea-asteen</a:t>
            </a:r>
            <a:r>
              <a:rPr lang="en-GB"/>
              <a:t> </a:t>
            </a:r>
            <a:r>
              <a:rPr lang="en-GB" err="1"/>
              <a:t>opiskelijavalinnoissa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1439" y="1554163"/>
            <a:ext cx="2940232" cy="813329"/>
          </a:xfrm>
        </p:spPr>
        <p:txBody>
          <a:bodyPr/>
          <a:lstStyle/>
          <a:p>
            <a:r>
              <a:rPr lang="en-GB" sz="1800" err="1"/>
              <a:t>Useita</a:t>
            </a:r>
            <a:r>
              <a:rPr lang="en-GB" sz="1800"/>
              <a:t> </a:t>
            </a:r>
            <a:r>
              <a:rPr lang="en-GB" sz="1800" err="1"/>
              <a:t>tapoja</a:t>
            </a:r>
            <a:r>
              <a:rPr lang="en-GB" sz="1800"/>
              <a:t> </a:t>
            </a:r>
            <a:r>
              <a:rPr lang="en-GB" sz="1800" err="1"/>
              <a:t>päästä</a:t>
            </a:r>
            <a:r>
              <a:rPr lang="en-GB" sz="1800"/>
              <a:t> </a:t>
            </a:r>
            <a:r>
              <a:rPr lang="en-GB" sz="1800" err="1"/>
              <a:t>opiskelemaan</a:t>
            </a:r>
            <a:endParaRPr lang="en-GB" sz="18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691" y="2494492"/>
            <a:ext cx="3435074" cy="3684588"/>
          </a:xfr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GB" b="1"/>
              <a:t> </a:t>
            </a:r>
            <a:r>
              <a:rPr lang="en-GB" b="1" err="1"/>
              <a:t>Todistusvalinta</a:t>
            </a:r>
            <a:endParaRPr lang="en-GB" b="1"/>
          </a:p>
          <a:p>
            <a:pPr lvl="1">
              <a:buFont typeface="Courier New" charset="2"/>
              <a:buChar char="o"/>
            </a:pPr>
            <a:r>
              <a:rPr lang="en-GB">
                <a:solidFill>
                  <a:schemeClr val="tx1"/>
                </a:solidFill>
              </a:rPr>
              <a:t> 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https://todistusvalinta.fi/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en-GB" err="1">
                <a:solidFill>
                  <a:schemeClr val="tx1"/>
                </a:solidFill>
                <a:ea typeface="+mn-lt"/>
                <a:cs typeface="+mn-lt"/>
              </a:rPr>
              <a:t>arviointilaskuri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en-GB" err="1">
                <a:solidFill>
                  <a:schemeClr val="tx1"/>
                </a:solidFill>
                <a:ea typeface="+mn-lt"/>
                <a:cs typeface="+mn-lt"/>
              </a:rPr>
              <a:t>muodostuu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chemeClr val="tx1"/>
                </a:solidFill>
                <a:ea typeface="+mn-lt"/>
                <a:cs typeface="+mn-lt"/>
              </a:rPr>
              <a:t>edellisen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chemeClr val="tx1"/>
                </a:solidFill>
                <a:ea typeface="+mn-lt"/>
                <a:cs typeface="+mn-lt"/>
              </a:rPr>
              <a:t>hakukierroksen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chemeClr val="tx1"/>
                </a:solidFill>
                <a:ea typeface="+mn-lt"/>
                <a:cs typeface="+mn-lt"/>
              </a:rPr>
              <a:t>pisteistä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chemeClr val="tx1"/>
                </a:solidFill>
                <a:ea typeface="+mn-lt"/>
                <a:cs typeface="+mn-lt"/>
              </a:rPr>
              <a:t>eli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 on </a:t>
            </a:r>
            <a:r>
              <a:rPr lang="en-GB" err="1">
                <a:solidFill>
                  <a:schemeClr val="tx1"/>
                </a:solidFill>
                <a:ea typeface="+mn-lt"/>
                <a:cs typeface="+mn-lt"/>
              </a:rPr>
              <a:t>kuitenkin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 ns. "</a:t>
            </a:r>
            <a:r>
              <a:rPr lang="en-GB" err="1">
                <a:solidFill>
                  <a:schemeClr val="tx1"/>
                </a:solidFill>
                <a:ea typeface="+mn-lt"/>
                <a:cs typeface="+mn-lt"/>
              </a:rPr>
              <a:t>vanhaa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chemeClr val="tx1"/>
                </a:solidFill>
                <a:ea typeface="+mn-lt"/>
                <a:cs typeface="+mn-lt"/>
              </a:rPr>
              <a:t>tietoa</a:t>
            </a:r>
            <a:r>
              <a:rPr lang="en-GB">
                <a:solidFill>
                  <a:schemeClr val="tx1"/>
                </a:solidFill>
                <a:ea typeface="+mn-lt"/>
                <a:cs typeface="+mn-lt"/>
              </a:rPr>
              <a:t>"</a:t>
            </a:r>
            <a:endParaRPr lang="en-GB" b="1">
              <a:solidFill>
                <a:schemeClr val="tx1"/>
              </a:solidFill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GB"/>
          </a:p>
          <a:p>
            <a:r>
              <a:rPr lang="en-GB" b="1" err="1"/>
              <a:t>Pääsykoevalinta</a:t>
            </a:r>
            <a:endParaRPr lang="en-GB" b="1"/>
          </a:p>
          <a:p>
            <a:r>
              <a:rPr lang="en-GB" b="1" err="1"/>
              <a:t>Avoimen</a:t>
            </a:r>
            <a:r>
              <a:rPr lang="en-GB" b="1"/>
              <a:t> </a:t>
            </a:r>
            <a:r>
              <a:rPr lang="en-GB" b="1" err="1"/>
              <a:t>väylä</a:t>
            </a:r>
            <a:endParaRPr lang="en-GB" b="1"/>
          </a:p>
          <a:p>
            <a:r>
              <a:rPr lang="en-GB" b="1" err="1"/>
              <a:t>Näyttöreittivalinta</a:t>
            </a:r>
            <a:endParaRPr lang="en-GB" b="1"/>
          </a:p>
          <a:p>
            <a:endParaRPr lang="en-GB" b="1"/>
          </a:p>
          <a:p>
            <a:r>
              <a:rPr lang="en-GB">
                <a:ea typeface="+mn-lt"/>
                <a:cs typeface="+mn-lt"/>
              </a:rPr>
              <a:t>https://www.ammattikorkeakouluun.fi/hakijalle/valintatavat/</a:t>
            </a:r>
            <a:endParaRPr lang="en-GB" b="1">
              <a:ea typeface="+mn-lt"/>
              <a:cs typeface="+mn-lt"/>
            </a:endParaRPr>
          </a:p>
          <a:p>
            <a:endParaRPr lang="en-GB" b="1">
              <a:ea typeface="+mn-lt"/>
              <a:cs typeface="+mn-lt"/>
            </a:endParaRPr>
          </a:p>
          <a:p>
            <a:r>
              <a:rPr lang="en-GB">
                <a:ea typeface="+mn-lt"/>
                <a:cs typeface="+mn-lt"/>
              </a:rPr>
              <a:t>https://yliopistovalinnat.fi/</a:t>
            </a:r>
            <a:endParaRPr lang="en-GB" b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39116" y="1554163"/>
            <a:ext cx="2788853" cy="813329"/>
          </a:xfrm>
        </p:spPr>
        <p:txBody>
          <a:bodyPr/>
          <a:lstStyle/>
          <a:p>
            <a:r>
              <a:rPr lang="en-GB" sz="1800" err="1"/>
              <a:t>Todistusvalinta</a:t>
            </a:r>
            <a:r>
              <a:rPr lang="en-GB" sz="1800"/>
              <a:t> AMK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75049" y="2494492"/>
            <a:ext cx="3339186" cy="3684588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endParaRPr lang="en-GB"/>
          </a:p>
          <a:p>
            <a:r>
              <a:rPr lang="en-GB">
                <a:hlinkClick r:id="rId3"/>
              </a:rPr>
              <a:t>AMK-</a:t>
            </a:r>
            <a:r>
              <a:rPr lang="en-GB">
                <a:ea typeface="+mn-lt"/>
                <a:cs typeface="+mn-lt"/>
                <a:hlinkClick r:id="rId3"/>
              </a:rPr>
              <a:t> todistusvalinta</a:t>
            </a:r>
            <a:endParaRPr lang="en-GB">
              <a:ea typeface="+mn-lt"/>
              <a:cs typeface="+mn-lt"/>
            </a:endParaRPr>
          </a:p>
          <a:p>
            <a:r>
              <a:rPr lang="en-GB" err="1"/>
              <a:t>Pisteitä</a:t>
            </a:r>
            <a:r>
              <a:rPr lang="en-GB"/>
              <a:t> </a:t>
            </a:r>
            <a:r>
              <a:rPr lang="en-GB" err="1"/>
              <a:t>viidestä</a:t>
            </a:r>
            <a:r>
              <a:rPr lang="en-GB"/>
              <a:t> YO-</a:t>
            </a:r>
            <a:r>
              <a:rPr lang="en-GB" err="1"/>
              <a:t>kokeesta</a:t>
            </a:r>
            <a:r>
              <a:rPr lang="en-GB"/>
              <a:t> </a:t>
            </a:r>
          </a:p>
          <a:p>
            <a:endParaRPr lang="en-GB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B31B246D-13A2-4698-9094-D6D1B9477FF8}"/>
              </a:ext>
            </a:extLst>
          </p:cNvPr>
          <p:cNvSpPr txBox="1"/>
          <p:nvPr/>
        </p:nvSpPr>
        <p:spPr>
          <a:xfrm>
            <a:off x="7941734" y="19939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D44B3B8C-CA32-4829-9E3F-FE1F0056EFA0}"/>
              </a:ext>
            </a:extLst>
          </p:cNvPr>
          <p:cNvSpPr txBox="1"/>
          <p:nvPr/>
        </p:nvSpPr>
        <p:spPr>
          <a:xfrm>
            <a:off x="8068733" y="1963209"/>
            <a:ext cx="3505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/>
              <a:t>Todistusvalinta YO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790F81A4-3D25-E9B4-109A-BE2B09A8BF44}"/>
              </a:ext>
            </a:extLst>
          </p:cNvPr>
          <p:cNvSpPr txBox="1">
            <a:spLocks/>
          </p:cNvSpPr>
          <p:nvPr/>
        </p:nvSpPr>
        <p:spPr>
          <a:xfrm>
            <a:off x="7489774" y="2494492"/>
            <a:ext cx="3339186" cy="36845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GB"/>
          </a:p>
          <a:p>
            <a:r>
              <a:rPr lang="en-GB">
                <a:solidFill>
                  <a:schemeClr val="tx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Yliopistojen todistusvalinta vuoteen  2025 asti</a:t>
            </a:r>
            <a:endParaRPr lang="en-GB">
              <a:solidFill>
                <a:schemeClr val="tx1"/>
              </a:solidFill>
              <a:ea typeface="+mn-lt"/>
              <a:cs typeface="+mn-lt"/>
            </a:endParaRPr>
          </a:p>
          <a:p>
            <a:endParaRPr lang="en-GB"/>
          </a:p>
          <a:p>
            <a:r>
              <a:rPr lang="en-GB">
                <a:solidFill>
                  <a:schemeClr val="tx1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https://yliopistovalinnat.fi/todistusvalinnan-pisteytykset-vuodesta-2026</a:t>
            </a:r>
            <a:endParaRPr lang="en-GB">
              <a:solidFill>
                <a:schemeClr val="tx1"/>
              </a:solidFill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220030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901DF0-7139-490E-14CC-CD8911B7E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Valmistautuminen kokeisiin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574A3C-4576-2256-F2E9-D14C9693F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Milloin?</a:t>
            </a:r>
          </a:p>
          <a:p>
            <a:pPr lvl="1">
              <a:buFont typeface="Courier New" charset="2"/>
              <a:buChar char="o"/>
            </a:pPr>
            <a:r>
              <a:rPr lang="fi-FI" dirty="0"/>
              <a:t>Syksyn koe 1. periodin lopussa. Kevään koe 4. periodin lopussa</a:t>
            </a:r>
          </a:p>
          <a:p>
            <a:r>
              <a:rPr lang="fi-FI" dirty="0"/>
              <a:t>Miten paljon on riittävästi.</a:t>
            </a:r>
          </a:p>
          <a:p>
            <a:pPr lvl="1">
              <a:buFont typeface="Courier New" charset="2"/>
              <a:buChar char="o"/>
            </a:pPr>
            <a:r>
              <a:rPr lang="fi-FI" dirty="0"/>
              <a:t>Oma tavoite? Olisiko pitänyt aloittaa aiemmin?</a:t>
            </a:r>
          </a:p>
          <a:p>
            <a:r>
              <a:rPr lang="fi-FI" dirty="0"/>
              <a:t>Onko vanhemmilla roolia tässä urakassa? </a:t>
            </a:r>
          </a:p>
          <a:p>
            <a:pPr lvl="1">
              <a:buFont typeface="Courier New" charset="2"/>
              <a:buChar char="o"/>
            </a:pPr>
            <a:r>
              <a:rPr lang="fi-FI" dirty="0"/>
              <a:t>Kannustusta ja kuuntelua</a:t>
            </a:r>
          </a:p>
        </p:txBody>
      </p:sp>
    </p:spTree>
    <p:extLst>
      <p:ext uri="{BB962C8B-B14F-4D97-AF65-F5344CB8AC3E}">
        <p14:creationId xmlns:p14="http://schemas.microsoft.com/office/powerpoint/2010/main" val="1686218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74C73D-553C-C069-719F-57C07D05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4748"/>
            <a:ext cx="8596668" cy="1320800"/>
          </a:xfrm>
        </p:spPr>
        <p:txBody>
          <a:bodyPr/>
          <a:lstStyle/>
          <a:p>
            <a:r>
              <a:rPr lang="fi-FI"/>
              <a:t>Muutama ajatus ja huomio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D4356E-92E2-BD89-97DD-3441E1B9A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058" y="1030513"/>
            <a:ext cx="9923599" cy="5588918"/>
          </a:xfrm>
          <a:noFill/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000" b="1" u="sng">
                <a:ea typeface="+mn-lt"/>
                <a:cs typeface="+mn-lt"/>
              </a:rPr>
              <a:t>Ylioppilaskokeeseen ja valintakokeeseen kannattaa valmistautua.</a:t>
            </a:r>
            <a:r>
              <a:rPr lang="fi-FI" sz="2000">
                <a:ea typeface="+mn-lt"/>
                <a:cs typeface="+mn-lt"/>
              </a:rPr>
              <a:t> Tiedot todistusvalinnan tuloksista tulevat hyvin lähellä valintakoetta, joten hakija ei voi jäädä odottamaan tuloksia ja vasta sitten aloittaa valmistautumista.</a:t>
            </a:r>
            <a:endParaRPr lang="fi-FI" sz="2000"/>
          </a:p>
          <a:p>
            <a:r>
              <a:rPr lang="fi-FI" sz="2000" b="1" u="sng">
                <a:ea typeface="+mn-lt"/>
                <a:cs typeface="+mn-lt"/>
              </a:rPr>
              <a:t>Todistusvalinnan pisterajoissa voi olla vuosittain isojakin heilahduksia</a:t>
            </a:r>
            <a:r>
              <a:rPr lang="fi-FI" sz="2000" u="sng">
                <a:ea typeface="+mn-lt"/>
                <a:cs typeface="+mn-lt"/>
              </a:rPr>
              <a:t>.</a:t>
            </a:r>
            <a:r>
              <a:rPr lang="fi-FI" sz="2000">
                <a:ea typeface="+mn-lt"/>
                <a:cs typeface="+mn-lt"/>
              </a:rPr>
              <a:t> Näin kävi esimerkiksi kasvatustieteessä keväällä 2022. Joissain koulutusohjelmissa todistusvalinnan raja nousi jopa 20 pistettä edelliseen kevääseen verrattuna. Tämän johdosta moni hakija jäi ilman opiskelupaikkaa, koska ei ollut valmistautunut osallistumaan valintakokeeseen.</a:t>
            </a:r>
            <a:endParaRPr lang="fi-FI" sz="2000"/>
          </a:p>
          <a:p>
            <a:r>
              <a:rPr lang="fi-FI" sz="2000">
                <a:ea typeface="+mn-lt"/>
                <a:cs typeface="+mn-lt"/>
              </a:rPr>
              <a:t>Joillakin aloilla, esim. lääketieteen koulutuksissa, psykologiassa ja oikeustieteessä todistusvalinta</a:t>
            </a:r>
            <a:r>
              <a:rPr lang="fi-FI" sz="2000" b="1" u="sng">
                <a:ea typeface="+mn-lt"/>
                <a:cs typeface="+mn-lt"/>
              </a:rPr>
              <a:t> on rajattu ainoastaan ensikertalaisille hakijoille.</a:t>
            </a:r>
            <a:r>
              <a:rPr lang="fi-FI" sz="2000">
                <a:ea typeface="+mn-lt"/>
                <a:cs typeface="+mn-lt"/>
              </a:rPr>
              <a:t> Näillä aloilla aiemmin tutkinnon suorittaneet ja alanvaihtajat voivat saada opiskelupaikan vain pääsykokeen kautta.</a:t>
            </a:r>
            <a:endParaRPr lang="fi-FI" sz="2000"/>
          </a:p>
          <a:p>
            <a:pPr lvl="1">
              <a:buFont typeface="Courier New" charset="2"/>
              <a:buChar char="o"/>
            </a:pPr>
            <a:r>
              <a:rPr lang="fi-FI" sz="1800">
                <a:highlight>
                  <a:srgbClr val="FFFF00"/>
                </a:highlight>
                <a:ea typeface="+mn-lt"/>
                <a:cs typeface="+mn-lt"/>
              </a:rPr>
              <a:t>Opiskelutekniikoiden ja vastaustekniikan merkitys! Voi olla myös uutta lukiolaiselle?</a:t>
            </a:r>
          </a:p>
          <a:p>
            <a:r>
              <a:rPr lang="fi-FI" sz="2000">
                <a:ea typeface="+mn-lt"/>
                <a:cs typeface="+mn-lt"/>
              </a:rPr>
              <a:t> </a:t>
            </a:r>
            <a:r>
              <a:rPr lang="fi-FI" sz="2000" b="1" u="sng">
                <a:ea typeface="+mn-lt"/>
                <a:cs typeface="+mn-lt"/>
              </a:rPr>
              <a:t>Todistusvalinnan uusi pisteytystaulukko otetaan käyttöön 2026.</a:t>
            </a:r>
          </a:p>
          <a:p>
            <a:r>
              <a:rPr lang="fi-FI" sz="2000" b="1" u="sng"/>
              <a:t>&gt;</a:t>
            </a:r>
            <a:r>
              <a:rPr lang="fi-FI" sz="2000">
                <a:ea typeface="+mn-lt"/>
                <a:cs typeface="+mn-lt"/>
                <a:hlinkClick r:id="rId2"/>
              </a:rPr>
              <a:t>https://yliopistovalinnat.fi/todistusvalinnan-pisteytykset-vuodesta-2026</a:t>
            </a:r>
            <a:endParaRPr lang="fi-FI" sz="2000" b="1" u="sng"/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2116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058970-C1DA-8369-DB4A-D321AC49E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Mistä tukea?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86B3F0-CEC4-6995-E99F-35C410395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9653"/>
            <a:ext cx="8596668" cy="5038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charset="2"/>
              <a:buChar char="•"/>
            </a:pPr>
            <a:r>
              <a:rPr lang="fi-FI"/>
              <a:t>YLE </a:t>
            </a:r>
            <a:r>
              <a:rPr lang="fi-FI">
                <a:solidFill>
                  <a:srgbClr val="000000"/>
                </a:solidFill>
                <a:hlinkClick r:id="rId2"/>
              </a:rPr>
              <a:t>Abitreenit - aiempia YO-kokeita vastauksineen, harjoituksia aineittan jne.</a:t>
            </a:r>
            <a:endParaRPr lang="fi-FI">
              <a:solidFill>
                <a:srgbClr val="000000"/>
              </a:solidFill>
            </a:endParaRPr>
          </a:p>
          <a:p>
            <a:pPr>
              <a:buFont typeface="Arial,Sans-Serif" charset="2"/>
              <a:buChar char="•"/>
            </a:pPr>
            <a:r>
              <a:rPr lang="fi-FI">
                <a:solidFill>
                  <a:srgbClr val="000000"/>
                </a:solidFill>
              </a:rPr>
              <a:t>Aineenopettajan tarjoama kertaustuki</a:t>
            </a:r>
          </a:p>
          <a:p>
            <a:pPr>
              <a:buFont typeface="Arial,Sans-Serif" charset="2"/>
              <a:buChar char="•"/>
            </a:pPr>
            <a:r>
              <a:rPr lang="fi-FI"/>
              <a:t>Lukiolaiskurssit esim. </a:t>
            </a:r>
            <a:r>
              <a:rPr lang="fi-FI">
                <a:solidFill>
                  <a:srgbClr val="000000"/>
                </a:solidFill>
                <a:hlinkClick r:id="rId3"/>
              </a:rPr>
              <a:t>Tampereen kesäyliopisto</a:t>
            </a:r>
            <a:endParaRPr lang="fi-FI">
              <a:solidFill>
                <a:srgbClr val="000000"/>
              </a:solidFill>
            </a:endParaRPr>
          </a:p>
          <a:p>
            <a:pPr>
              <a:buFont typeface="Arial,Sans-Serif" charset="2"/>
              <a:buChar char="•"/>
            </a:pPr>
            <a:r>
              <a:rPr lang="fi-FI"/>
              <a:t>WILMAssa tiedotteissa esimerkkejä lukiolaisille sopivista korkeakoulujen ilmaisista opintojaksoista, mukana mm.koulutusaloihin tutustumista tai jonkin (kirjoitettavankin) oppiaineen yliopistotason "kurkistuskursseja" jotka antavat lisätietoa ja ohjaavat laajempaan aiheen hallintaan</a:t>
            </a:r>
            <a:endParaRPr lang="en-US">
              <a:solidFill>
                <a:srgbClr val="000000"/>
              </a:solidFill>
            </a:endParaRPr>
          </a:p>
          <a:p>
            <a:pPr>
              <a:buFont typeface="Arial,Sans-Serif" charset="2"/>
              <a:buChar char="•"/>
            </a:pPr>
            <a:r>
              <a:rPr lang="fi-FI"/>
              <a:t>OP4 koulun oma opintojakso "Oma oppiminen haltuun" 3.periodissa</a:t>
            </a:r>
            <a:endParaRPr lang="en-US">
              <a:solidFill>
                <a:srgbClr val="000000"/>
              </a:solidFill>
            </a:endParaRPr>
          </a:p>
          <a:p>
            <a:pPr>
              <a:buFont typeface="Arial,Sans-Serif" charset="2"/>
              <a:buChar char="•"/>
            </a:pPr>
            <a:r>
              <a:rPr lang="fi-FI" b="1"/>
              <a:t>Abitehdas </a:t>
            </a:r>
            <a:r>
              <a:rPr lang="fi-FI"/>
              <a:t>–lukuloman suunnittelutuki järjestetty kevään kirjoituksia varten  helmikuussa, järjestetään syksyn kirjoituksia varten toukokuussa</a:t>
            </a:r>
          </a:p>
          <a:p>
            <a:pPr>
              <a:buFont typeface="Arial,Sans-Serif" charset="2"/>
              <a:buChar char="•"/>
            </a:pPr>
            <a:r>
              <a:rPr lang="fi-FI"/>
              <a:t>Oman opon ja erityisopettajan tuki</a:t>
            </a:r>
          </a:p>
          <a:p>
            <a:pPr>
              <a:buFont typeface="Arial,Sans-Serif" charset="2"/>
              <a:buChar char="•"/>
            </a:pPr>
            <a:r>
              <a:rPr lang="fi-FI"/>
              <a:t>Opiskeluhuollon työntekijöiden (kuraattori, psykologi) tuki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912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B6EF8B-463D-9B6D-DBB2-542869F97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Linkkejä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6428C8-C1C2-FAE7-BF95-123F8D654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395" y="1541464"/>
            <a:ext cx="8665941" cy="486790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fi-FI"/>
              <a:t>Ylioppilastutkintolautakunta</a:t>
            </a:r>
          </a:p>
          <a:p>
            <a:pPr lvl="1">
              <a:buFont typeface="Arial" charset="2"/>
              <a:buChar char="•"/>
            </a:pPr>
            <a:r>
              <a:rPr lang="fi-FI">
                <a:ea typeface="+mn-lt"/>
                <a:cs typeface="+mn-lt"/>
                <a:hlinkClick r:id="rId2"/>
              </a:rPr>
              <a:t>Tietoa  kokelaalle </a:t>
            </a:r>
            <a:r>
              <a:rPr lang="fi-FI">
                <a:ea typeface="+mn-lt"/>
                <a:cs typeface="+mn-lt"/>
              </a:rPr>
              <a:t> </a:t>
            </a:r>
          </a:p>
          <a:p>
            <a:pPr lvl="1">
              <a:buFont typeface="Arial" charset="2"/>
              <a:buChar char="•"/>
            </a:pPr>
            <a:r>
              <a:rPr lang="fi-FI">
                <a:hlinkClick r:id="rId3"/>
              </a:rPr>
              <a:t>Tutkintomaksut</a:t>
            </a:r>
          </a:p>
          <a:p>
            <a:pPr lvl="1">
              <a:buFont typeface="Arial" charset="2"/>
              <a:buChar char="•"/>
            </a:pPr>
            <a:r>
              <a:rPr lang="fi-FI">
                <a:hlinkClick r:id="rId4"/>
              </a:rPr>
              <a:t>Kevään 2025 ylioppilaskirjoitukset</a:t>
            </a:r>
          </a:p>
          <a:p>
            <a:pPr lvl="1">
              <a:buFont typeface="Arial" charset="2"/>
              <a:buChar char="•"/>
            </a:pPr>
            <a:r>
              <a:rPr lang="fi-FI">
                <a:hlinkClick r:id="rId5"/>
              </a:rPr>
              <a:t>ILMO työkalu</a:t>
            </a:r>
            <a:r>
              <a:rPr lang="fi-FI"/>
              <a:t>: testaa, onko tutkinto koostettu oikein</a:t>
            </a:r>
          </a:p>
          <a:p>
            <a:pPr>
              <a:buFont typeface="Arial" charset="2"/>
              <a:buChar char="•"/>
            </a:pPr>
            <a:endParaRPr lang="fi-FI"/>
          </a:p>
          <a:p>
            <a:pPr marL="0" indent="0">
              <a:buNone/>
            </a:pPr>
            <a:endParaRPr lang="fi-FI"/>
          </a:p>
          <a:p>
            <a:pPr lvl="1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5249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988458-CD0C-2230-C21F-61DBD226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Kiitos, kun olit mukana!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B93AD3F-D743-A506-A9F9-3416E0E17E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Kysymyksiä?</a:t>
            </a:r>
          </a:p>
        </p:txBody>
      </p:sp>
    </p:spTree>
    <p:extLst>
      <p:ext uri="{BB962C8B-B14F-4D97-AF65-F5344CB8AC3E}">
        <p14:creationId xmlns:p14="http://schemas.microsoft.com/office/powerpoint/2010/main" val="33299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CE4FA4-8599-0FEE-A4D1-0A2E214C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Ylioppilastutkinto</a:t>
            </a:r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3047DF72-5365-388A-8DD4-3363BE7250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9336" y="1783988"/>
            <a:ext cx="8889546" cy="2526104"/>
          </a:xfr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D5AB35F6-4691-2BDE-6E21-A3B74B15BA6B}"/>
              </a:ext>
            </a:extLst>
          </p:cNvPr>
          <p:cNvSpPr txBox="1"/>
          <p:nvPr/>
        </p:nvSpPr>
        <p:spPr>
          <a:xfrm>
            <a:off x="732311" y="4898572"/>
            <a:ext cx="8312727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>
                <a:ea typeface="+mn-lt"/>
                <a:cs typeface="+mn-lt"/>
              </a:rPr>
              <a:t>Tuleeko sinusta ylioppilas, testaa itse! </a:t>
            </a:r>
            <a:r>
              <a:rPr lang="fi-FI" sz="2400">
                <a:solidFill>
                  <a:schemeClr val="accent2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https://ilmo.ylioppilastutkinto.fi/fi</a:t>
            </a:r>
            <a:endParaRPr lang="fi-FI" sz="2400">
              <a:solidFill>
                <a:schemeClr val="accent2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856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5D6031-B4CB-39EB-4107-CE8FACD5D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Ylioppilastutkinnon suorittaminen</a:t>
            </a:r>
            <a:br>
              <a:rPr lang="fi-FI"/>
            </a:br>
            <a:endParaRPr lang="fi-FI"/>
          </a:p>
        </p:txBody>
      </p:sp>
      <p:pic>
        <p:nvPicPr>
          <p:cNvPr id="4" name="Kuva 4" descr="Kuva, joka sisältää kohteen teksti, laite, mittari&#10;&#10;Kuvaus luotu automaattisesti">
            <a:extLst>
              <a:ext uri="{FF2B5EF4-FFF2-40B4-BE49-F238E27FC236}">
                <a16:creationId xmlns:a16="http://schemas.microsoft.com/office/drawing/2014/main" id="{F83FD574-11FA-1D62-CC85-7994713FD6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7750" y="1503592"/>
            <a:ext cx="10219628" cy="3185859"/>
          </a:xfr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728462B4-25C0-5BEB-56FE-4289001FFA78}"/>
              </a:ext>
            </a:extLst>
          </p:cNvPr>
          <p:cNvSpPr txBox="1"/>
          <p:nvPr/>
        </p:nvSpPr>
        <p:spPr>
          <a:xfrm>
            <a:off x="1019299" y="4819402"/>
            <a:ext cx="8671831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i-FI" sz="2000">
                <a:ea typeface="+mn-lt"/>
                <a:cs typeface="+mn-lt"/>
              </a:rPr>
              <a:t>Kokeet suoritetaan enintään kolmena peräkkäisenä tutkintokertana</a:t>
            </a:r>
          </a:p>
          <a:p>
            <a:pPr marL="342900" indent="-342900">
              <a:buFont typeface="Arial"/>
              <a:buChar char="•"/>
            </a:pPr>
            <a:r>
              <a:rPr lang="fi-FI" sz="2000">
                <a:ea typeface="+mn-lt"/>
                <a:cs typeface="+mn-lt"/>
              </a:rPr>
              <a:t>Uusia kokeita voi lisätä vain ensimmäisen kolmen peräkkäisen tutkintokerran aikana</a:t>
            </a:r>
          </a:p>
          <a:p>
            <a:pPr marL="342900" indent="-342900">
              <a:buFont typeface="Arial"/>
              <a:buChar char="•"/>
            </a:pPr>
            <a:r>
              <a:rPr lang="fi-FI" sz="2000">
                <a:ea typeface="+mn-lt"/>
                <a:cs typeface="+mn-lt"/>
              </a:rPr>
              <a:t>Painava syy voi pidentää tutkinnon suorittamista 1-2 tutkintokertaa</a:t>
            </a:r>
            <a:endParaRPr lang="fi-FI" sz="2000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43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7C4980-2F62-7E78-E7F3-550DDC789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Tutkinnon maksuttomuus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CCAE2D-EBF7-7649-9CAC-B655E97F7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5480"/>
            <a:ext cx="8596668" cy="46642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i-FI" sz="2400"/>
          </a:p>
          <a:p>
            <a:pPr>
              <a:buFont typeface="Arial" charset="2"/>
              <a:buChar char="•"/>
            </a:pPr>
            <a:r>
              <a:rPr lang="fi-FI" sz="2400">
                <a:ea typeface="+mn-lt"/>
                <a:cs typeface="+mn-lt"/>
              </a:rPr>
              <a:t>Kokelas voi ilmoittautua maksuttomasti viiteen ensimmäiseen kokeeseen</a:t>
            </a:r>
          </a:p>
          <a:p>
            <a:pPr lvl="1">
              <a:buFont typeface="Arial" charset="2"/>
              <a:buChar char="•"/>
            </a:pPr>
            <a:r>
              <a:rPr lang="fi-FI" sz="2000"/>
              <a:t>Maksuttomuus koskee myös viiden ensimmäisen kokeen hylättyjä uusintoja ellei koetta ole hylätty:</a:t>
            </a:r>
          </a:p>
          <a:p>
            <a:pPr lvl="2"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koska kokelas on jättänyt saapumatta koetilaisuuteen</a:t>
            </a:r>
            <a:endParaRPr lang="fi-FI" sz="1800"/>
          </a:p>
          <a:p>
            <a:pPr lvl="2"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koska kokelas ei ole jättänyt koesuoritusta arvosteltavaksi</a:t>
            </a:r>
            <a:endParaRPr lang="fi-FI" sz="1800"/>
          </a:p>
          <a:p>
            <a:pPr lvl="2"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vilpin tai koetilaisuuden järjestyksen häiritsemisen vuoksi</a:t>
            </a:r>
            <a:endParaRPr lang="fi-FI" sz="1600"/>
          </a:p>
        </p:txBody>
      </p:sp>
    </p:spTree>
    <p:extLst>
      <p:ext uri="{BB962C8B-B14F-4D97-AF65-F5344CB8AC3E}">
        <p14:creationId xmlns:p14="http://schemas.microsoft.com/office/powerpoint/2010/main" val="567208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9B778E-EE60-10EC-FF03-1EA2252E1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005" y="165904"/>
            <a:ext cx="8596668" cy="1320800"/>
          </a:xfrm>
        </p:spPr>
        <p:txBody>
          <a:bodyPr/>
          <a:lstStyle/>
          <a:p>
            <a:r>
              <a:rPr lang="fi-FI"/>
              <a:t>Tutkintoon ilmoittautuminen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D3C6B1-EC86-D584-2C00-AD575B987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819" y="733251"/>
            <a:ext cx="9059655" cy="549540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 charset="2"/>
              <a:buChar char="•"/>
            </a:pPr>
            <a:r>
              <a:rPr lang="fi-FI" sz="2400" dirty="0">
                <a:ea typeface="+mn-lt"/>
                <a:cs typeface="+mn-lt"/>
              </a:rPr>
              <a:t>Ilmoittautuessasi ylioppilastutkintoon noudata lukion antamia määräaikoja </a:t>
            </a:r>
          </a:p>
          <a:p>
            <a:pPr lvl="1">
              <a:buFont typeface="Arial" charset="2"/>
              <a:buChar char="•"/>
            </a:pPr>
            <a:r>
              <a:rPr lang="fi-FI" sz="1200" dirty="0">
                <a:ea typeface="+mn-lt"/>
                <a:cs typeface="+mn-lt"/>
              </a:rPr>
              <a:t>Kevään tutkintoon ilmoittaudutaan marraskuussa</a:t>
            </a:r>
            <a:endParaRPr lang="fi-FI" sz="1200" b="1" dirty="0">
              <a:ea typeface="+mn-lt"/>
              <a:cs typeface="+mn-lt"/>
            </a:endParaRPr>
          </a:p>
          <a:p>
            <a:pPr lvl="1">
              <a:buFont typeface="Arial" charset="2"/>
              <a:buChar char="•"/>
            </a:pPr>
            <a:r>
              <a:rPr lang="fi-FI" dirty="0">
                <a:solidFill>
                  <a:srgbClr val="333333"/>
                </a:solidFill>
                <a:ea typeface="+mn-lt"/>
                <a:cs typeface="+mn-lt"/>
              </a:rPr>
              <a:t>Ilmoittautuminen syksyn 2025 yo-kirjoituksiin alkaa 22.4. niillä kokelailla, jotka aloittavat tutkinnon suorittamisen syksyllä 2025. Ensimmäistä kertaa kirjoittavien tulee ilmoittautua 12.5.2025 mennessä. </a:t>
            </a:r>
            <a:endParaRPr lang="fi-FI" b="1" dirty="0">
              <a:solidFill>
                <a:srgbClr val="404040"/>
              </a:solidFill>
              <a:ea typeface="+mn-lt"/>
              <a:cs typeface="+mn-lt"/>
            </a:endParaRPr>
          </a:p>
          <a:p>
            <a:pPr lvl="1">
              <a:buFont typeface="Arial" charset="2"/>
              <a:buChar char="•"/>
            </a:pPr>
            <a:r>
              <a:rPr lang="fi-FI" dirty="0">
                <a:solidFill>
                  <a:srgbClr val="333333"/>
                </a:solidFill>
                <a:ea typeface="+mn-lt"/>
                <a:cs typeface="+mn-lt"/>
              </a:rPr>
              <a:t>Aiemmin yo-kokeisiin osallistuneet voivat ilmoittautua 13.5. alkaen, kun kevään yo-tulokset ovat tulleet. Viimeinen ilmoittautumispäivä on 28.5.2025.</a:t>
            </a:r>
            <a:endParaRPr lang="fi-FI" b="1" dirty="0">
              <a:ea typeface="+mn-lt"/>
              <a:cs typeface="+mn-lt"/>
            </a:endParaRPr>
          </a:p>
          <a:p>
            <a:pPr>
              <a:buFont typeface="Arial" charset="2"/>
              <a:buChar char="•"/>
            </a:pPr>
            <a:r>
              <a:rPr lang="fi-FI" sz="2400" dirty="0">
                <a:ea typeface="+mn-lt"/>
                <a:cs typeface="+mn-lt"/>
              </a:rPr>
              <a:t>Ilmoittautumisohjeet tulevat </a:t>
            </a:r>
            <a:r>
              <a:rPr lang="fi-FI" sz="2400" dirty="0" err="1">
                <a:ea typeface="+mn-lt"/>
                <a:cs typeface="+mn-lt"/>
              </a:rPr>
              <a:t>WILMAAn</a:t>
            </a:r>
            <a:r>
              <a:rPr lang="fi-FI" sz="2400" dirty="0">
                <a:ea typeface="+mn-lt"/>
                <a:cs typeface="+mn-lt"/>
              </a:rPr>
              <a:t> ja ilmoittautuminen hoidetaan kanslian ja rehtorin kanssa. </a:t>
            </a:r>
          </a:p>
          <a:p>
            <a:pPr>
              <a:buFont typeface="Arial" charset="2"/>
              <a:buChar char="•"/>
            </a:pPr>
            <a:r>
              <a:rPr lang="fi-FI" sz="2400" dirty="0"/>
              <a:t>Ilmoittautuminen on sitova</a:t>
            </a:r>
            <a:endParaRPr lang="fi-FI" sz="2400" dirty="0">
              <a:ea typeface="+mn-lt"/>
              <a:cs typeface="+mn-lt"/>
            </a:endParaRPr>
          </a:p>
          <a:p>
            <a:pPr lvl="1">
              <a:buFont typeface="Arial" charset="2"/>
              <a:buChar char="•"/>
            </a:pPr>
            <a:r>
              <a:rPr lang="fi-FI" sz="1800" dirty="0">
                <a:ea typeface="+mn-lt"/>
                <a:cs typeface="+mn-lt"/>
              </a:rPr>
              <a:t>Voit hakea muutosta ilmoittautumistietoihisi sairauden tai muun erityisen painavan syyn takia.</a:t>
            </a:r>
          </a:p>
          <a:p>
            <a:pPr lvl="1">
              <a:buFont typeface="Arial" charset="2"/>
              <a:buChar char="•"/>
            </a:pPr>
            <a:r>
              <a:rPr lang="fi-FI" sz="1800" dirty="0">
                <a:ea typeface="+mn-lt"/>
                <a:cs typeface="+mn-lt"/>
              </a:rPr>
              <a:t>Voit kirjallisesti peruuttaa rehtorin hyväksymän ilmoittautumisesi kevään tutkintoon viimeistään 1.12. /syksyn tutkintoon kesäkuun alussa</a:t>
            </a:r>
          </a:p>
          <a:p>
            <a:pPr lvl="1">
              <a:buFont typeface="Arial" charset="2"/>
              <a:buChar char="•"/>
            </a:pPr>
            <a:r>
              <a:rPr lang="fi-FI" sz="1800" dirty="0"/>
              <a:t>HUOM! Pakolliset koeaineen opintojaksot oltava opiskeltu, että voi osallistua kokeeseen.</a:t>
            </a:r>
          </a:p>
        </p:txBody>
      </p:sp>
    </p:spTree>
    <p:extLst>
      <p:ext uri="{BB962C8B-B14F-4D97-AF65-F5344CB8AC3E}">
        <p14:creationId xmlns:p14="http://schemas.microsoft.com/office/powerpoint/2010/main" val="144193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0ABC61-F819-9877-4719-DF3194137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Kokeiden arvostelu ja julkaisu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D3EA08C-F081-4778-32A3-CEF7BF16A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8901"/>
            <a:ext cx="9358667" cy="492976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Arial" charset="2"/>
              <a:buChar char="•"/>
            </a:pPr>
            <a:r>
              <a:rPr lang="fi-FI" sz="2200">
                <a:ea typeface="+mn-lt"/>
                <a:cs typeface="+mn-lt"/>
              </a:rPr>
              <a:t>Alustava arvostelu lukioissa, lopullinen arvostelu lautakunnassa</a:t>
            </a:r>
            <a:endParaRPr lang="fi-FI" sz="2000">
              <a:ea typeface="+mn-lt"/>
              <a:cs typeface="+mn-lt"/>
            </a:endParaRPr>
          </a:p>
          <a:p>
            <a:pPr>
              <a:buFont typeface="Arial" charset="2"/>
              <a:buChar char="•"/>
            </a:pPr>
            <a:r>
              <a:rPr lang="fi-FI" sz="2000">
                <a:ea typeface="+mn-lt"/>
                <a:cs typeface="+mn-lt"/>
              </a:rPr>
              <a:t>Kokeista annettavat arvosanat:</a:t>
            </a:r>
            <a:endParaRPr lang="fi-FI" sz="2000"/>
          </a:p>
          <a:p>
            <a:pPr lvl="1">
              <a:lnSpc>
                <a:spcPct val="110000"/>
              </a:lnSpc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Laudatur L</a:t>
            </a:r>
          </a:p>
          <a:p>
            <a:pPr lvl="1">
              <a:lnSpc>
                <a:spcPct val="110000"/>
              </a:lnSpc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Eximia cum laude approbatur E</a:t>
            </a:r>
          </a:p>
          <a:p>
            <a:pPr lvl="1">
              <a:lnSpc>
                <a:spcPct val="110000"/>
              </a:lnSpc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Magna cum laude approbatur M</a:t>
            </a:r>
          </a:p>
          <a:p>
            <a:pPr lvl="1">
              <a:lnSpc>
                <a:spcPct val="110000"/>
              </a:lnSpc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Cum laude approbatur C</a:t>
            </a:r>
          </a:p>
          <a:p>
            <a:pPr lvl="1">
              <a:lnSpc>
                <a:spcPct val="110000"/>
              </a:lnSpc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Lubenter approbatur B</a:t>
            </a:r>
          </a:p>
          <a:p>
            <a:pPr lvl="1">
              <a:lnSpc>
                <a:spcPct val="110000"/>
              </a:lnSpc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Approbatur A</a:t>
            </a:r>
          </a:p>
          <a:p>
            <a:pPr lvl="1">
              <a:lnSpc>
                <a:spcPct val="110000"/>
              </a:lnSpc>
              <a:buFont typeface="Arial" charset="2"/>
              <a:buChar char="•"/>
            </a:pPr>
            <a:r>
              <a:rPr lang="fi-FI" sz="1800">
                <a:ea typeface="+mn-lt"/>
                <a:cs typeface="+mn-lt"/>
              </a:rPr>
              <a:t>Improbatur I</a:t>
            </a:r>
          </a:p>
          <a:p>
            <a:pPr>
              <a:buFont typeface="Arial" charset="2"/>
              <a:buChar char="•"/>
            </a:pPr>
            <a:r>
              <a:rPr lang="fi-FI" sz="2000"/>
              <a:t>Ainekohtaiset pisterajat vaihtelevat vuosittain, </a:t>
            </a:r>
            <a:r>
              <a:rPr lang="fi-FI" sz="2000">
                <a:hlinkClick r:id="rId2"/>
              </a:rPr>
              <a:t>SYK-pisteet</a:t>
            </a:r>
            <a:r>
              <a:rPr lang="fi-FI" sz="2000"/>
              <a:t> </a:t>
            </a:r>
          </a:p>
          <a:p>
            <a:pPr>
              <a:buFont typeface="Arial" charset="2"/>
              <a:buChar char="•"/>
            </a:pPr>
            <a:r>
              <a:rPr lang="fi-FI"/>
              <a:t>Kevään tulokset julkaistaan 14.5. lautakunnan verkkopalvelussa (Koski)</a:t>
            </a:r>
          </a:p>
          <a:p>
            <a:pPr lvl="1">
              <a:buFont typeface="Arial" charset="2"/>
              <a:buChar char="•"/>
            </a:pPr>
            <a:r>
              <a:rPr lang="fi-FI"/>
              <a:t>Oikaisuvaatimus tehtävä kahden viikon kuluessa</a:t>
            </a:r>
          </a:p>
          <a:p>
            <a:pPr>
              <a:buFont typeface="Arial" charset="2"/>
              <a:buChar char="•"/>
            </a:pPr>
            <a:endParaRPr lang="fi-FI"/>
          </a:p>
          <a:p>
            <a:pPr lvl="1">
              <a:buFont typeface="Arial" charset="2"/>
              <a:buChar char="•"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0070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612D8A-3694-62F0-E3C6-2C739139A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Hylätyn kokeen uusiminen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6B0BAB-B29B-29EA-7230-AE64F17FB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1596512"/>
            <a:ext cx="9493727" cy="504168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 charset="2"/>
              <a:buChar char="•"/>
            </a:pPr>
            <a:r>
              <a:rPr lang="fi-FI" sz="2000">
                <a:ea typeface="+mn-lt"/>
                <a:cs typeface="+mn-lt"/>
              </a:rPr>
              <a:t>Hylätyn kokeen saa uusia </a:t>
            </a:r>
            <a:r>
              <a:rPr lang="fi-FI" sz="2000" b="1">
                <a:ea typeface="+mn-lt"/>
                <a:cs typeface="+mn-lt"/>
              </a:rPr>
              <a:t>kolme kertaa </a:t>
            </a:r>
            <a:r>
              <a:rPr lang="fi-FI" sz="2000">
                <a:ea typeface="+mn-lt"/>
                <a:cs typeface="+mn-lt"/>
              </a:rPr>
              <a:t>välittömästi</a:t>
            </a:r>
            <a:r>
              <a:rPr lang="fi-FI" sz="2000" b="1">
                <a:ea typeface="+mn-lt"/>
                <a:cs typeface="+mn-lt"/>
              </a:rPr>
              <a:t> seuraavien kolmen tutkintokerran aikana</a:t>
            </a:r>
            <a:endParaRPr lang="fi-FI" sz="2000" b="1"/>
          </a:p>
          <a:p>
            <a:pPr>
              <a:buFont typeface="Arial,Sans-Serif" charset="2"/>
              <a:buChar char="•"/>
            </a:pPr>
            <a:r>
              <a:rPr lang="fi-FI" sz="2000">
                <a:ea typeface="+mn-lt"/>
                <a:cs typeface="+mn-lt"/>
              </a:rPr>
              <a:t>Hylätystä kokeesta ei tule merkintää todistukseen</a:t>
            </a:r>
            <a:endParaRPr lang="en-US" sz="2000">
              <a:ea typeface="+mn-lt"/>
              <a:cs typeface="+mn-lt"/>
            </a:endParaRPr>
          </a:p>
          <a:p>
            <a:pPr lvl="1">
              <a:buFont typeface="Arial,Sans-Serif" charset="2"/>
              <a:buChar char="•"/>
            </a:pPr>
            <a:r>
              <a:rPr lang="fi-FI" sz="2000">
                <a:ea typeface="+mn-lt"/>
                <a:cs typeface="+mn-lt"/>
              </a:rPr>
              <a:t>Hylätty arvosana kuitenkin merkitään todistukseen, jos tutkinto hyväksytään </a:t>
            </a:r>
            <a:r>
              <a:rPr lang="fi-FI" sz="2000">
                <a:highlight>
                  <a:srgbClr val="FFFF00"/>
                </a:highlight>
                <a:ea typeface="+mn-lt"/>
                <a:cs typeface="+mn-lt"/>
              </a:rPr>
              <a:t>kompensaatiolla </a:t>
            </a:r>
            <a:r>
              <a:rPr lang="fi-FI" sz="2000">
                <a:ea typeface="+mn-lt"/>
                <a:cs typeface="+mn-lt"/>
              </a:rPr>
              <a:t>ts. hylätyn arvosanan estämättä</a:t>
            </a:r>
            <a:endParaRPr lang="fi-FI"/>
          </a:p>
          <a:p>
            <a:pPr>
              <a:buFont typeface="Arial" charset="2"/>
              <a:buChar char="•"/>
            </a:pPr>
            <a:r>
              <a:rPr lang="fi-FI" sz="2000">
                <a:ea typeface="+mn-lt"/>
                <a:cs typeface="+mn-lt"/>
              </a:rPr>
              <a:t>Tutkinnon valmistuttua hylättyä koetta voi uusia rajattomasti</a:t>
            </a:r>
          </a:p>
          <a:p>
            <a:pPr>
              <a:buFont typeface="Arial" charset="2"/>
              <a:buChar char="•"/>
            </a:pPr>
            <a:r>
              <a:rPr lang="fi-FI" sz="2000">
                <a:ea typeface="+mn-lt"/>
                <a:cs typeface="+mn-lt"/>
              </a:rPr>
              <a:t>Hylättyä koetta uusittaessa kokeen vaativuus on mahdollista vaihtaa lyhyeen oppimäärään, kunhan tutkinnon kokeisiin sisältyy vaadittava pitkän oppimäärän koe</a:t>
            </a:r>
          </a:p>
          <a:p>
            <a:pPr>
              <a:buFont typeface="Arial" charset="2"/>
              <a:buChar char="•"/>
            </a:pPr>
            <a:r>
              <a:rPr lang="fi-FI" sz="2000">
                <a:ea typeface="+mn-lt"/>
                <a:cs typeface="+mn-lt"/>
              </a:rPr>
              <a:t>Jos tutkintoon vaadittavaan suoritukseen ei ole saada hyväksyttyä arvosanaa kolmannellakaan uusimiskerralla, tutkinto on aloitettava uudelleen</a:t>
            </a:r>
          </a:p>
          <a:p>
            <a:pPr>
              <a:buFont typeface="Arial" charset="2"/>
              <a:buChar char="•"/>
            </a:pPr>
            <a:endParaRPr lang="fi-FI" sz="2000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1749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E6DD47-594B-B9B1-E554-86FE69BE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highlight>
                  <a:srgbClr val="FFFF00"/>
                </a:highlight>
              </a:rPr>
              <a:t>Kompensaatio</a:t>
            </a:r>
            <a:br>
              <a:rPr lang="fi-FI"/>
            </a:b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7388D7-E5CD-02BB-500A-476CF308E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7654"/>
            <a:ext cx="8596668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 charset="2"/>
              <a:buChar char="•"/>
            </a:pPr>
            <a:r>
              <a:rPr lang="fi-FI" sz="2400">
                <a:ea typeface="+mn-lt"/>
                <a:cs typeface="+mn-lt"/>
              </a:rPr>
              <a:t>Kompensaatiossa otetaan huomioon muiden ylioppilastutkintotodistukseen tulevien kokeiden arvosanat. </a:t>
            </a:r>
          </a:p>
          <a:p>
            <a:pPr lvl="1">
              <a:buFont typeface="Arial" charset="2"/>
              <a:buChar char="•"/>
            </a:pPr>
            <a:r>
              <a:rPr lang="fi-FI" sz="2000">
                <a:ea typeface="+mn-lt"/>
                <a:cs typeface="+mn-lt"/>
              </a:rPr>
              <a:t>Keväällä 2022 tai sen jälkeen aloitetuissa tutkinnoissa otetaan huomioon vain tutkintoon vaadittavissa kokeissa saadut hyväksytyt arvosanat</a:t>
            </a:r>
          </a:p>
          <a:p>
            <a:pPr>
              <a:buFont typeface="Arial" charset="2"/>
              <a:buChar char="•"/>
            </a:pPr>
            <a:r>
              <a:rPr lang="fi-FI" sz="2400">
                <a:ea typeface="+mn-lt"/>
                <a:cs typeface="+mn-lt"/>
              </a:rPr>
              <a:t>Keskeytynyttä koetta ei kompensoida</a:t>
            </a:r>
            <a:endParaRPr lang="fi-FI" sz="2400"/>
          </a:p>
          <a:p>
            <a:pPr lvl="1">
              <a:buFont typeface="Arial" charset="2"/>
              <a:buChar char="•"/>
            </a:pPr>
            <a:r>
              <a:rPr lang="fi-FI" sz="2000"/>
              <a:t>ts. äidinkielessä suoritus sekä lukutaidon että kirjoitustaidon kokeesta</a:t>
            </a:r>
          </a:p>
          <a:p>
            <a:pPr>
              <a:buFont typeface="Arial" charset="2"/>
              <a:buChar char="•"/>
            </a:pPr>
            <a:r>
              <a:rPr lang="fi-FI" sz="2400"/>
              <a:t>"ABBA"-rivillä (K2022) tutkinto on kompensoitavissa valmiiksi, vaikka viides aine olisi improbatur</a:t>
            </a:r>
          </a:p>
          <a:p>
            <a:pPr lvl="1">
              <a:buFont typeface="Arial" charset="2"/>
              <a:buChar char="•"/>
            </a:pPr>
            <a:endParaRPr lang="fi-FI"/>
          </a:p>
          <a:p>
            <a:pPr lvl="1">
              <a:buFont typeface="Arial" charset="2"/>
              <a:buChar char="•"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1186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39EB53-E0E7-8054-2D62-3D481565F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5471"/>
            <a:ext cx="8596668" cy="1320800"/>
          </a:xfrm>
        </p:spPr>
        <p:txBody>
          <a:bodyPr/>
          <a:lstStyle/>
          <a:p>
            <a:r>
              <a:rPr lang="fi-FI"/>
              <a:t>Erityisjärjestelyt</a:t>
            </a:r>
          </a:p>
        </p:txBody>
      </p:sp>
      <p:pic>
        <p:nvPicPr>
          <p:cNvPr id="4" name="Sisällön paikkamerkki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B8D3218-7D69-D6B7-9027-6420CE3FD1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573" y="927368"/>
            <a:ext cx="7982490" cy="5847223"/>
          </a:xfrm>
        </p:spPr>
      </p:pic>
      <p:sp>
        <p:nvSpPr>
          <p:cNvPr id="3" name="Suorakulmio: Pyöristetyt kulmat 2">
            <a:extLst>
              <a:ext uri="{FF2B5EF4-FFF2-40B4-BE49-F238E27FC236}">
                <a16:creationId xmlns:a16="http://schemas.microsoft.com/office/drawing/2014/main" id="{6A0914A8-7193-D6CF-801A-5D178029F960}"/>
              </a:ext>
            </a:extLst>
          </p:cNvPr>
          <p:cNvSpPr/>
          <p:nvPr/>
        </p:nvSpPr>
        <p:spPr>
          <a:xfrm>
            <a:off x="9821141" y="1389264"/>
            <a:ext cx="2156460" cy="1524000"/>
          </a:xfrm>
          <a:prstGeom prst="round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fi-FI">
                <a:solidFill>
                  <a:schemeClr val="tx1"/>
                </a:solidFill>
              </a:rPr>
              <a:t>Huomioon ottaminen arvioinnissa (ja)</a:t>
            </a:r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54D7722E-3853-697D-CCD0-A972BF1E9F41}"/>
              </a:ext>
            </a:extLst>
          </p:cNvPr>
          <p:cNvSpPr/>
          <p:nvPr/>
        </p:nvSpPr>
        <p:spPr>
          <a:xfrm>
            <a:off x="9821140" y="2999855"/>
            <a:ext cx="2156460" cy="1524000"/>
          </a:xfrm>
          <a:prstGeom prst="round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>
                <a:solidFill>
                  <a:schemeClr val="tx1"/>
                </a:solidFill>
              </a:rPr>
              <a:t>2) Huomioon ottaminen koetilanteessa</a:t>
            </a:r>
          </a:p>
        </p:txBody>
      </p:sp>
      <p:cxnSp>
        <p:nvCxnSpPr>
          <p:cNvPr id="9" name="Suora nuoliyhdysviiva 8">
            <a:extLst>
              <a:ext uri="{FF2B5EF4-FFF2-40B4-BE49-F238E27FC236}">
                <a16:creationId xmlns:a16="http://schemas.microsoft.com/office/drawing/2014/main" id="{837FE415-01C4-0628-1591-4981267CE229}"/>
              </a:ext>
            </a:extLst>
          </p:cNvPr>
          <p:cNvCxnSpPr>
            <a:cxnSpLocks/>
          </p:cNvCxnSpPr>
          <p:nvPr/>
        </p:nvCxnSpPr>
        <p:spPr>
          <a:xfrm flipH="1">
            <a:off x="7401790" y="4123460"/>
            <a:ext cx="2176897" cy="15638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BE36DA1C-737A-18F3-AE3E-12AF781D1957}"/>
              </a:ext>
            </a:extLst>
          </p:cNvPr>
          <p:cNvSpPr/>
          <p:nvPr/>
        </p:nvSpPr>
        <p:spPr>
          <a:xfrm>
            <a:off x="9821140" y="592628"/>
            <a:ext cx="2078529" cy="666750"/>
          </a:xfrm>
          <a:prstGeom prst="round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Kaksi menettelytapaa</a:t>
            </a:r>
          </a:p>
        </p:txBody>
      </p:sp>
    </p:spTree>
    <p:extLst>
      <p:ext uri="{BB962C8B-B14F-4D97-AF65-F5344CB8AC3E}">
        <p14:creationId xmlns:p14="http://schemas.microsoft.com/office/powerpoint/2010/main" val="3296375299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viokokeeseenosallistuvienopiskelijoidenm_x00e4__x00e4_r_x00e4_ xmlns="076f0f81-dc01-48b7-a9bb-ebf4fd9b74e0" xsi:nil="true"/>
    <LIS_x00c4_HUOMIOITA xmlns="076f0f81-dc01-48b7-a9bb-ebf4fd9b74e0" xsi:nil="true"/>
    <Purkukoodi xmlns="076f0f81-dc01-48b7-a9bb-ebf4fd9b74e0" xsi:nil="true"/>
    <lcf76f155ced4ddcb4097134ff3c332f xmlns="076f0f81-dc01-48b7-a9bb-ebf4fd9b74e0">
      <Terms xmlns="http://schemas.microsoft.com/office/infopath/2007/PartnerControls"/>
    </lcf76f155ced4ddcb4097134ff3c332f>
    <TaxCatchAll xmlns="2fc36758-8f38-45ae-b7c9-e034d8c685d2" xsi:nil="true"/>
    <SharedWithUsers xmlns="14671227-b1b7-48a1-a8d9-b6c227918efc">
      <UserInfo>
        <DisplayName>Linda Kuusjärvi</DisplayName>
        <AccountId>2250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249AC9FFDCF2A4B9890B71DA950D12C" ma:contentTypeVersion="" ma:contentTypeDescription="Luo uusi asiakirja." ma:contentTypeScope="" ma:versionID="dac50e44e7286899e87127674b5f1635">
  <xsd:schema xmlns:xsd="http://www.w3.org/2001/XMLSchema" xmlns:xs="http://www.w3.org/2001/XMLSchema" xmlns:p="http://schemas.microsoft.com/office/2006/metadata/properties" xmlns:ns2="14671227-b1b7-48a1-a8d9-b6c227918efc" xmlns:ns3="e7ce424a-e944-4f76-85f8-2a270d0d9f93" xmlns:ns4="076f0f81-dc01-48b7-a9bb-ebf4fd9b74e0" xmlns:ns5="2fc36758-8f38-45ae-b7c9-e034d8c685d2" targetNamespace="http://schemas.microsoft.com/office/2006/metadata/properties" ma:root="true" ma:fieldsID="77760fb505b7f3d487cb1d977956089d" ns2:_="" ns3:_="" ns4:_="" ns5:_="">
    <xsd:import namespace="14671227-b1b7-48a1-a8d9-b6c227918efc"/>
    <xsd:import namespace="e7ce424a-e944-4f76-85f8-2a270d0d9f93"/>
    <xsd:import namespace="076f0f81-dc01-48b7-a9bb-ebf4fd9b74e0"/>
    <xsd:import namespace="2fc36758-8f38-45ae-b7c9-e034d8c685d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Purkukoodi" minOccurs="0"/>
                <xsd:element ref="ns4:LIS_x00c4_HUOMIOI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Arviokokeeseenosallistuvienopiskelijoidenm_x00e4__x00e4_r_x00e4_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ObjectDetectorVersions" minOccurs="0"/>
                <xsd:element ref="ns4:MediaServiceLocation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71227-b1b7-48a1-a8d9-b6c227918e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ce424a-e944-4f76-85f8-2a270d0d9f93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6f0f81-dc01-48b7-a9bb-ebf4fd9b74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urkukoodi" ma:index="16" nillable="true" ma:displayName="Purkukoodi" ma:description="tieosuus ylipaine huitoa fiilinki" ma:format="Dropdown" ma:internalName="Purkukoodi">
      <xsd:simpleType>
        <xsd:restriction base="dms:Text">
          <xsd:maxLength value="255"/>
        </xsd:restriction>
      </xsd:simpleType>
    </xsd:element>
    <xsd:element name="LIS_x00c4_HUOMIOITA" ma:index="17" nillable="true" ma:displayName="LISÄHUOMIOITA" ma:description="olen laittanut kokeen jo aiemmin, joten tämä mahdollisesti turha" ma:format="Dropdown" ma:internalName="LIS_x00c4_HUOMIOITA">
      <xsd:simpleType>
        <xsd:restriction base="dms:Text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Arviokokeeseenosallistuvienopiskelijoidenm_x00e4__x00e4_r_x00e4_" ma:index="21" nillable="true" ma:displayName="Arvio kokeeseen osallistuvien opiskelijoiden määrästä" ma:format="Dropdown" ma:internalName="Arviokokeeseenosallistuvienopiskelijoidenm_x00e4__x00e4_r_x00e4_">
      <xsd:simpleType>
        <xsd:union memberTypes="dms:Text">
          <xsd:simpleType>
            <xsd:restriction base="dms:Choice">
              <xsd:enumeration value="&lt;5"/>
              <xsd:enumeration value="6-10"/>
              <xsd:enumeration value="11-15"/>
              <xsd:enumeration value="16-20"/>
              <xsd:enumeration value="21-25"/>
              <xsd:enumeration value="26-30"/>
              <xsd:enumeration value="31-35"/>
              <xsd:enumeration value="36-40"/>
              <xsd:enumeration value="41-50"/>
              <xsd:enumeration value="51-60"/>
              <xsd:enumeration value="61-70"/>
              <xsd:enumeration value="71-80"/>
              <xsd:enumeration value="81-90"/>
              <xsd:enumeration value="91-100"/>
              <xsd:enumeration value="100&lt;"/>
            </xsd:restriction>
          </xsd:simpleType>
        </xsd:un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Kuvien tunnisteet" ma:readOnly="false" ma:fieldId="{5cf76f15-5ced-4ddc-b409-7134ff3c332f}" ma:taxonomyMulti="true" ma:sspId="d07a74f8-dd10-41ee-a75c-8639b406b7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c36758-8f38-45ae-b7c9-e034d8c685d2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1c282883-8b68-46da-a2de-c204c0424819}" ma:internalName="TaxCatchAll" ma:showField="CatchAllData" ma:web="2fc36758-8f38-45ae-b7c9-e034d8c685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5B0A2-939A-458A-9E0D-197B70AD770F}">
  <ds:schemaRefs>
    <ds:schemaRef ds:uri="076f0f81-dc01-48b7-a9bb-ebf4fd9b74e0"/>
    <ds:schemaRef ds:uri="14671227-b1b7-48a1-a8d9-b6c227918efc"/>
    <ds:schemaRef ds:uri="2fc36758-8f38-45ae-b7c9-e034d8c685d2"/>
    <ds:schemaRef ds:uri="e7ce424a-e944-4f76-85f8-2a270d0d9f9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A9045F4-04C5-43C3-A3A3-B0F0AB3CC4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3CA022-7314-4FFD-9520-6ECE0A957A98}">
  <ds:schemaRefs>
    <ds:schemaRef ds:uri="076f0f81-dc01-48b7-a9bb-ebf4fd9b74e0"/>
    <ds:schemaRef ds:uri="14671227-b1b7-48a1-a8d9-b6c227918efc"/>
    <ds:schemaRef ds:uri="2fc36758-8f38-45ae-b7c9-e034d8c685d2"/>
    <ds:schemaRef ds:uri="e7ce424a-e944-4f76-85f8-2a270d0d9f9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Laajakuva</PresentationFormat>
  <Slides>17</Slides>
  <Notes>0</Notes>
  <HiddenSlides>0</HiddenSlide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18" baseType="lpstr">
      <vt:lpstr>Pinta</vt:lpstr>
      <vt:lpstr>Tervetuloa vanhempainiltaan</vt:lpstr>
      <vt:lpstr>Ylioppilastutkinto</vt:lpstr>
      <vt:lpstr>Ylioppilastutkinnon suorittaminen </vt:lpstr>
      <vt:lpstr>Tutkinnon maksuttomuus</vt:lpstr>
      <vt:lpstr>Tutkintoon ilmoittautuminen</vt:lpstr>
      <vt:lpstr>Kokeiden arvostelu ja julkaisu</vt:lpstr>
      <vt:lpstr>Hylätyn kokeen uusiminen</vt:lpstr>
      <vt:lpstr>Kompensaatio </vt:lpstr>
      <vt:lpstr>Erityisjärjestelyt</vt:lpstr>
      <vt:lpstr>Erityisjärjestelyt</vt:lpstr>
      <vt:lpstr>Ilman lautakunnan erillistä lupaa kokelaalla saa olla tarvittaessa käytössään</vt:lpstr>
      <vt:lpstr>Yo-todistuksen merkitys korkea-asteen opiskelijavalinnoissa</vt:lpstr>
      <vt:lpstr>Valmistautuminen kokeisiin</vt:lpstr>
      <vt:lpstr>Muutama ajatus ja huomio</vt:lpstr>
      <vt:lpstr>Mistä tukea?</vt:lpstr>
      <vt:lpstr>Linkkejä</vt:lpstr>
      <vt:lpstr>Kiitos, kun olit mukana!</vt:lpstr>
    </vt:vector>
  </TitlesOfParts>
  <Company>Seutu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Ylioppilastutkinto</dc:title>
  <dc:creator>Tahvanainen Ismo</dc:creator>
  <cp:revision>84</cp:revision>
  <dcterms:created xsi:type="dcterms:W3CDTF">2018-02-13T12:28:59Z</dcterms:created>
  <dcterms:modified xsi:type="dcterms:W3CDTF">2025-02-21T11:54:10Z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0x0101009249AC9FFDCF2A4B9890B71DA950D12C</vt:lpwstr>
  </property>
  <property fmtid="{D5CDD505-2E9C-101B-9397-08002B2CF9AE}" pid="3" name="MediaServiceImageTags">
    <vt:lpwstr/>
  </property>
</Properties>
</file>