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71" r:id="rId6"/>
    <p:sldId id="257" r:id="rId7"/>
    <p:sldId id="258" r:id="rId8"/>
    <p:sldId id="259" r:id="rId9"/>
    <p:sldId id="260" r:id="rId10"/>
    <p:sldId id="288" r:id="rId11"/>
    <p:sldId id="286" r:id="rId12"/>
    <p:sldId id="263" r:id="rId13"/>
    <p:sldId id="287" r:id="rId14"/>
    <p:sldId id="264" r:id="rId15"/>
    <p:sldId id="272" r:id="rId16"/>
    <p:sldId id="265" r:id="rId17"/>
    <p:sldId id="261" r:id="rId18"/>
    <p:sldId id="290" r:id="rId19"/>
    <p:sldId id="289" r:id="rId20"/>
    <p:sldId id="26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hvanainen Ismo" userId="f7d76aac-17c0-48d4-99f6-6345da055f26" providerId="ADAL" clId="{CF03C8A5-F9BC-4E72-890C-993D36566D50}"/>
    <pc:docChg chg="undo custSel modSld">
      <pc:chgData name="Tahvanainen Ismo" userId="f7d76aac-17c0-48d4-99f6-6345da055f26" providerId="ADAL" clId="{CF03C8A5-F9BC-4E72-890C-993D36566D50}" dt="2025-01-10T07:20:44.274" v="168" actId="20577"/>
      <pc:docMkLst>
        <pc:docMk/>
      </pc:docMkLst>
      <pc:sldChg chg="modSp mod">
        <pc:chgData name="Tahvanainen Ismo" userId="f7d76aac-17c0-48d4-99f6-6345da055f26" providerId="ADAL" clId="{CF03C8A5-F9BC-4E72-890C-993D36566D50}" dt="2025-01-10T06:44:32.779" v="98" actId="20577"/>
        <pc:sldMkLst>
          <pc:docMk/>
          <pc:sldMk cId="68359921" sldId="256"/>
        </pc:sldMkLst>
        <pc:spChg chg="mod">
          <ac:chgData name="Tahvanainen Ismo" userId="f7d76aac-17c0-48d4-99f6-6345da055f26" providerId="ADAL" clId="{CF03C8A5-F9BC-4E72-890C-993D36566D50}" dt="2025-01-10T06:44:32.779" v="98" actId="20577"/>
          <ac:spMkLst>
            <pc:docMk/>
            <pc:sldMk cId="68359921" sldId="256"/>
            <ac:spMk id="2" creationId="{31B18A2B-1725-40D8-B436-211B7B58C2D1}"/>
          </ac:spMkLst>
        </pc:spChg>
      </pc:sldChg>
      <pc:sldChg chg="modSp mod">
        <pc:chgData name="Tahvanainen Ismo" userId="f7d76aac-17c0-48d4-99f6-6345da055f26" providerId="ADAL" clId="{CF03C8A5-F9BC-4E72-890C-993D36566D50}" dt="2025-01-10T07:20:44.274" v="168" actId="20577"/>
        <pc:sldMkLst>
          <pc:docMk/>
          <pc:sldMk cId="3845246097" sldId="259"/>
        </pc:sldMkLst>
        <pc:spChg chg="mod">
          <ac:chgData name="Tahvanainen Ismo" userId="f7d76aac-17c0-48d4-99f6-6345da055f26" providerId="ADAL" clId="{CF03C8A5-F9BC-4E72-890C-993D36566D50}" dt="2025-01-10T07:20:44.274" v="168" actId="20577"/>
          <ac:spMkLst>
            <pc:docMk/>
            <pc:sldMk cId="3845246097" sldId="259"/>
            <ac:spMk id="3" creationId="{5C2DBEAD-4DC8-4786-A4CE-EE21760A34D7}"/>
          </ac:spMkLst>
        </pc:spChg>
      </pc:sldChg>
      <pc:sldChg chg="modSp mod">
        <pc:chgData name="Tahvanainen Ismo" userId="f7d76aac-17c0-48d4-99f6-6345da055f26" providerId="ADAL" clId="{CF03C8A5-F9BC-4E72-890C-993D36566D50}" dt="2025-01-10T07:20:05.244" v="108" actId="20577"/>
        <pc:sldMkLst>
          <pc:docMk/>
          <pc:sldMk cId="1627384225" sldId="265"/>
        </pc:sldMkLst>
        <pc:spChg chg="mod">
          <ac:chgData name="Tahvanainen Ismo" userId="f7d76aac-17c0-48d4-99f6-6345da055f26" providerId="ADAL" clId="{CF03C8A5-F9BC-4E72-890C-993D36566D50}" dt="2025-01-10T07:20:05.244" v="108" actId="20577"/>
          <ac:spMkLst>
            <pc:docMk/>
            <pc:sldMk cId="1627384225" sldId="265"/>
            <ac:spMk id="4" creationId="{C8057C56-8A81-47AF-9699-5E2A1736C69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81BB-1AAB-4FC0-AAAB-4E511E575501}" type="datetimeFigureOut">
              <a:rPr lang="fi-FI" smtClean="0"/>
              <a:t>10.1.2025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452E1074-B9BA-4F84-AEA9-A42AD83C3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9547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81BB-1AAB-4FC0-AAAB-4E511E575501}" type="datetimeFigureOut">
              <a:rPr lang="fi-FI" smtClean="0"/>
              <a:t>10.1.2025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452E1074-B9BA-4F84-AEA9-A42AD83C3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8139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81BB-1AAB-4FC0-AAAB-4E511E575501}" type="datetimeFigureOut">
              <a:rPr lang="fi-FI" smtClean="0"/>
              <a:t>10.1.2025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452E1074-B9BA-4F84-AEA9-A42AD83C3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1567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81BB-1AAB-4FC0-AAAB-4E511E575501}" type="datetimeFigureOut">
              <a:rPr lang="fi-FI" smtClean="0"/>
              <a:t>10.1.2025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52E1074-B9BA-4F84-AEA9-A42AD83C3DE8}" type="slidenum">
              <a:rPr lang="fi-FI" smtClean="0"/>
              <a:t>‹#›</a:t>
            </a:fld>
            <a:endParaRPr lang="fi-FI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874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81BB-1AAB-4FC0-AAAB-4E511E575501}" type="datetimeFigureOut">
              <a:rPr lang="fi-FI" smtClean="0"/>
              <a:t>10.1.2025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52E1074-B9BA-4F84-AEA9-A42AD83C3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9702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arak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81BB-1AAB-4FC0-AAAB-4E511E575501}" type="datetimeFigureOut">
              <a:rPr lang="fi-FI" smtClean="0"/>
              <a:t>10.1.2025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1074-B9BA-4F84-AEA9-A42AD83C3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9059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uvan sa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81BB-1AAB-4FC0-AAAB-4E511E575501}" type="datetimeFigureOut">
              <a:rPr lang="fi-FI" smtClean="0"/>
              <a:t>10.1.2025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1074-B9BA-4F84-AEA9-A42AD83C3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2537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81BB-1AAB-4FC0-AAAB-4E511E575501}" type="datetimeFigureOut">
              <a:rPr lang="fi-FI" smtClean="0"/>
              <a:t>10.1.2025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1074-B9BA-4F84-AEA9-A42AD83C3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3179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AE3E81BB-1AAB-4FC0-AAAB-4E511E575501}" type="datetimeFigureOut">
              <a:rPr lang="fi-FI" smtClean="0"/>
              <a:t>10.1.2025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452E1074-B9BA-4F84-AEA9-A42AD83C3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984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81BB-1AAB-4FC0-AAAB-4E511E575501}" type="datetimeFigureOut">
              <a:rPr lang="fi-FI" smtClean="0"/>
              <a:t>10.1.2025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1074-B9BA-4F84-AEA9-A42AD83C3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3833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81BB-1AAB-4FC0-AAAB-4E511E575501}" type="datetimeFigureOut">
              <a:rPr lang="fi-FI" smtClean="0"/>
              <a:t>10.1.2025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452E1074-B9BA-4F84-AEA9-A42AD83C3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9384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81BB-1AAB-4FC0-AAAB-4E511E575501}" type="datetimeFigureOut">
              <a:rPr lang="fi-FI" smtClean="0"/>
              <a:t>10.1.2025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1074-B9BA-4F84-AEA9-A42AD83C3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4460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81BB-1AAB-4FC0-AAAB-4E511E575501}" type="datetimeFigureOut">
              <a:rPr lang="fi-FI" smtClean="0"/>
              <a:t>10.1.2025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1074-B9BA-4F84-AEA9-A42AD83C3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009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81BB-1AAB-4FC0-AAAB-4E511E575501}" type="datetimeFigureOut">
              <a:rPr lang="fi-FI" smtClean="0"/>
              <a:t>10.1.2025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1074-B9BA-4F84-AEA9-A42AD83C3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4565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81BB-1AAB-4FC0-AAAB-4E511E575501}" type="datetimeFigureOut">
              <a:rPr lang="fi-FI" smtClean="0"/>
              <a:t>10.1.2025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1074-B9BA-4F84-AEA9-A42AD83C3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9607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81BB-1AAB-4FC0-AAAB-4E511E575501}" type="datetimeFigureOut">
              <a:rPr lang="fi-FI" smtClean="0"/>
              <a:t>10.1.2025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1074-B9BA-4F84-AEA9-A42AD83C3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1110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81BB-1AAB-4FC0-AAAB-4E511E575501}" type="datetimeFigureOut">
              <a:rPr lang="fi-FI" smtClean="0"/>
              <a:t>10.1.2025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1074-B9BA-4F84-AEA9-A42AD83C3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1640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E81BB-1AAB-4FC0-AAAB-4E511E575501}" type="datetimeFigureOut">
              <a:rPr lang="fi-FI" smtClean="0"/>
              <a:t>10.1.2025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E1074-B9BA-4F84-AEA9-A42AD83C3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101453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kangasalanlukio.fi/esittely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B18A2B-1725-40D8-B436-211B7B58C2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129" y="2904565"/>
            <a:ext cx="7754471" cy="1219200"/>
          </a:xfrm>
        </p:spPr>
        <p:txBody>
          <a:bodyPr/>
          <a:lstStyle/>
          <a:p>
            <a:br>
              <a:rPr lang="fi-FI" sz="3600" dirty="0"/>
            </a:br>
            <a:br>
              <a:rPr lang="fi-FI" sz="3600" dirty="0"/>
            </a:br>
            <a:br>
              <a:rPr lang="fi-FI" sz="3600" dirty="0"/>
            </a:br>
            <a:br>
              <a:rPr lang="fi-FI" sz="3600" dirty="0"/>
            </a:br>
            <a:br>
              <a:rPr lang="fi-FI" sz="3600" dirty="0"/>
            </a:br>
            <a:br>
              <a:rPr lang="fi-FI" sz="3600" dirty="0"/>
            </a:br>
            <a:br>
              <a:rPr lang="fi-FI" sz="3600" dirty="0"/>
            </a:br>
            <a:br>
              <a:rPr lang="fi-FI" sz="3600" dirty="0"/>
            </a:br>
            <a:br>
              <a:rPr lang="fi-FI" sz="3600" dirty="0"/>
            </a:br>
            <a:br>
              <a:rPr lang="fi-FI" sz="3600" dirty="0"/>
            </a:br>
            <a:br>
              <a:rPr lang="fi-FI" sz="3600" dirty="0"/>
            </a:br>
            <a:br>
              <a:rPr lang="fi-FI" sz="3600" dirty="0"/>
            </a:br>
            <a:br>
              <a:rPr lang="fi-FI" sz="3600" dirty="0"/>
            </a:br>
            <a:r>
              <a:rPr lang="fi-FI" sz="3600" dirty="0"/>
              <a:t>Kangasalan lukion esittelyinfo</a:t>
            </a:r>
            <a:br>
              <a:rPr lang="fi-FI" sz="3600" dirty="0"/>
            </a:br>
            <a:endParaRPr lang="fi-FI" sz="360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8F016F8-1B09-4F9E-B439-EE2FD36B37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/>
              <a:t>Infoilta lukio-opintojen rakentamisesta ja mahdollisuuksista yksilöllisiin painotettuihin opiskelupolkuihin Kangasalan lukiossa</a:t>
            </a:r>
          </a:p>
        </p:txBody>
      </p:sp>
    </p:spTree>
    <p:extLst>
      <p:ext uri="{BB962C8B-B14F-4D97-AF65-F5344CB8AC3E}">
        <p14:creationId xmlns:p14="http://schemas.microsoft.com/office/powerpoint/2010/main" val="68359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7A1E84D-CED3-FB88-DEDB-4FD41C34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Reaaliaineet kiinnostavat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FF9F9489-9A18-4857-A80E-A14F48205F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07" y="2336873"/>
            <a:ext cx="5047743" cy="3365162"/>
          </a:xfrm>
        </p:spPr>
      </p:pic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BA8074FE-7D8B-4E17-8951-28E8D24830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103" y="2336873"/>
            <a:ext cx="4700588" cy="3133725"/>
          </a:xfrm>
        </p:spPr>
      </p:pic>
    </p:spTree>
    <p:extLst>
      <p:ext uri="{BB962C8B-B14F-4D97-AF65-F5344CB8AC3E}">
        <p14:creationId xmlns:p14="http://schemas.microsoft.com/office/powerpoint/2010/main" val="2255450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E8C08A-BB7E-4A18-96C4-172E3D99A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fi-FI" sz="4000"/>
            </a:br>
            <a:r>
              <a:rPr lang="fi-FI" sz="4000"/>
              <a:t>Kangasalan lukiossa, jos reaaliaineet kiinnostavat </a:t>
            </a:r>
            <a:br>
              <a:rPr lang="fi-FI" sz="4000"/>
            </a:br>
            <a:r>
              <a:rPr lang="fi-FI" sz="4000"/>
              <a:t>               </a:t>
            </a:r>
            <a:br>
              <a:rPr lang="fi-FI"/>
            </a:br>
            <a:endParaRPr lang="fi-FI" sz="27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F9CEF5E-2D26-46B5-9EB2-95720F6213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i-FI" sz="1700" b="1"/>
              <a:t>PITKÄ MATEMATIIKKA/LUONNONTIETEET kiinnostavat</a:t>
            </a:r>
          </a:p>
          <a:p>
            <a:r>
              <a:rPr lang="fi-FI"/>
              <a:t>Pakolliset                     102 op</a:t>
            </a:r>
          </a:p>
          <a:p>
            <a:r>
              <a:rPr lang="fi-FI"/>
              <a:t>YO- </a:t>
            </a:r>
            <a:r>
              <a:rPr lang="fi-FI" err="1"/>
              <a:t>äi</a:t>
            </a:r>
            <a:r>
              <a:rPr lang="fi-FI"/>
              <a:t>, en                      10 op</a:t>
            </a:r>
          </a:p>
          <a:p>
            <a:r>
              <a:rPr lang="fi-FI"/>
              <a:t>YO-pitkä ma                  11  op</a:t>
            </a:r>
          </a:p>
          <a:p>
            <a:r>
              <a:rPr lang="fi-FI"/>
              <a:t>YO-fysiikka                    16 op</a:t>
            </a:r>
          </a:p>
          <a:p>
            <a:r>
              <a:rPr lang="fi-FI" u="sng"/>
              <a:t>YO-kemia                      12 op</a:t>
            </a:r>
          </a:p>
          <a:p>
            <a:r>
              <a:rPr lang="fi-FI"/>
              <a:t>Yhteensä                      151 op              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8057C56-8A81-47AF-9699-5E2A1736C69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i-FI" sz="1700" b="1"/>
              <a:t>YHTEISKUNNALLISET/HUMANISTISET AINEET kiinnostavat</a:t>
            </a:r>
          </a:p>
          <a:p>
            <a:r>
              <a:rPr lang="fi-FI"/>
              <a:t>Pakolliset            94 op</a:t>
            </a:r>
          </a:p>
          <a:p>
            <a:r>
              <a:rPr lang="fi-FI"/>
              <a:t>YO- </a:t>
            </a:r>
            <a:r>
              <a:rPr lang="fi-FI" err="1"/>
              <a:t>äi</a:t>
            </a:r>
            <a:r>
              <a:rPr lang="fi-FI"/>
              <a:t>, en           10 op</a:t>
            </a:r>
          </a:p>
          <a:p>
            <a:r>
              <a:rPr lang="fi-FI"/>
              <a:t>YO- lyhyt ma        6 op</a:t>
            </a:r>
          </a:p>
          <a:p>
            <a:r>
              <a:rPr lang="fi-FI"/>
              <a:t>YO-historia           8 op</a:t>
            </a:r>
          </a:p>
          <a:p>
            <a:r>
              <a:rPr lang="fi-FI"/>
              <a:t>YO-</a:t>
            </a:r>
            <a:r>
              <a:rPr lang="fi-FI" err="1"/>
              <a:t>yht.k</a:t>
            </a:r>
            <a:r>
              <a:rPr lang="fi-FI"/>
              <a:t>. oppi      4 op</a:t>
            </a:r>
          </a:p>
          <a:p>
            <a:r>
              <a:rPr lang="fi-FI"/>
              <a:t>YO-psykologia      10 op</a:t>
            </a:r>
          </a:p>
          <a:p>
            <a:r>
              <a:rPr lang="fi-FI"/>
              <a:t>YO-uskonto           8 op</a:t>
            </a:r>
          </a:p>
          <a:p>
            <a:r>
              <a:rPr lang="fi-FI" u="sng"/>
              <a:t>Jotain muuta       10 op</a:t>
            </a:r>
          </a:p>
          <a:p>
            <a:r>
              <a:rPr lang="fi-FI"/>
              <a:t>Yhteensä             150 op</a:t>
            </a:r>
          </a:p>
        </p:txBody>
      </p:sp>
    </p:spTree>
    <p:extLst>
      <p:ext uri="{BB962C8B-B14F-4D97-AF65-F5344CB8AC3E}">
        <p14:creationId xmlns:p14="http://schemas.microsoft.com/office/powerpoint/2010/main" val="848010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D812343A-6717-4E92-876D-B6EE4B0954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01" r="2" b="14836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AADB9F72-7ACF-48BA-AC56-4D16622EC6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84" r="-2" b="15625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2050" name="Picture 2" descr="Kuvassa voi olla 2 henkilöä, seisovat ihmiset ja sisätila">
            <a:extLst>
              <a:ext uri="{FF2B5EF4-FFF2-40B4-BE49-F238E27FC236}">
                <a16:creationId xmlns:a16="http://schemas.microsoft.com/office/drawing/2014/main" id="{067BC652-72A1-4DA0-A977-890CE48DB98D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69" r="-1" b="21074"/>
          <a:stretch/>
        </p:blipFill>
        <p:spPr bwMode="auto"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C4DDC05-8729-445A-8F42-D66489114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650" y="4387427"/>
            <a:ext cx="5505814" cy="1576910"/>
          </a:xfrm>
        </p:spPr>
        <p:txBody>
          <a:bodyPr anchor="b">
            <a:normAutofit/>
          </a:bodyPr>
          <a:lstStyle/>
          <a:p>
            <a:pPr algn="l"/>
            <a:r>
              <a:rPr lang="fi-FI" sz="4400" b="1"/>
              <a:t>Taito- ja taideaineet kiinnostavat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A1D083-5D2F-A7B8-9B2B-6FC773FA7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5964337"/>
            <a:ext cx="5505814" cy="646785"/>
          </a:xfrm>
        </p:spPr>
        <p:txBody>
          <a:bodyPr>
            <a:norm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0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E8C08A-BB7E-4A18-96C4-172E3D99A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4000"/>
              <a:t>Kangasalan lukiossa, jos taito- ja taideaineet kiinnostavat</a:t>
            </a:r>
            <a:br>
              <a:rPr lang="fi-FI"/>
            </a:br>
            <a:endParaRPr lang="fi-FI" sz="27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F9CEF5E-2D26-46B5-9EB2-95720F6213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sz="2200" b="1"/>
              <a:t>KUVATAIDE- JA MUSIIKKI/lyhyt ma</a:t>
            </a:r>
          </a:p>
          <a:p>
            <a:r>
              <a:rPr lang="fi-FI"/>
              <a:t>Pakolliset                     94 op</a:t>
            </a:r>
          </a:p>
          <a:p>
            <a:r>
              <a:rPr lang="fi-FI"/>
              <a:t>YO- </a:t>
            </a:r>
            <a:r>
              <a:rPr lang="fi-FI" err="1"/>
              <a:t>äi</a:t>
            </a:r>
            <a:r>
              <a:rPr lang="fi-FI"/>
              <a:t>, en                    10 op</a:t>
            </a:r>
          </a:p>
          <a:p>
            <a:r>
              <a:rPr lang="fi-FI"/>
              <a:t>YO- lyhyt ma                  6  op</a:t>
            </a:r>
          </a:p>
          <a:p>
            <a:r>
              <a:rPr lang="fi-FI"/>
              <a:t>YO- kaksi muuta           12 op</a:t>
            </a:r>
          </a:p>
          <a:p>
            <a:r>
              <a:rPr lang="fi-FI"/>
              <a:t>Liikunta vanhat tanssit   2 op</a:t>
            </a:r>
          </a:p>
          <a:p>
            <a:r>
              <a:rPr lang="fi-FI"/>
              <a:t>Musiikki                        14 op</a:t>
            </a:r>
          </a:p>
          <a:p>
            <a:r>
              <a:rPr lang="fi-FI" u="sng"/>
              <a:t>Kuvataide                     12 op</a:t>
            </a:r>
          </a:p>
          <a:p>
            <a:r>
              <a:rPr lang="fi-FI"/>
              <a:t>Yhteensä                      150 op              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8057C56-8A81-47AF-9699-5E2A1736C69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i-FI" b="1" dirty="0"/>
              <a:t>LIIKUNTA/pitkä matematiikka</a:t>
            </a:r>
          </a:p>
          <a:p>
            <a:r>
              <a:rPr lang="fi-FI" dirty="0"/>
              <a:t>Pakolliset              102 op</a:t>
            </a:r>
          </a:p>
          <a:p>
            <a:r>
              <a:rPr lang="fi-FI" dirty="0"/>
              <a:t>YO- </a:t>
            </a:r>
            <a:r>
              <a:rPr lang="fi-FI" dirty="0" err="1"/>
              <a:t>äi</a:t>
            </a:r>
            <a:r>
              <a:rPr lang="fi-FI" dirty="0"/>
              <a:t>, en             10 op</a:t>
            </a:r>
          </a:p>
          <a:p>
            <a:r>
              <a:rPr lang="fi-FI" dirty="0"/>
              <a:t>YO- pitkä ma          6 op</a:t>
            </a:r>
          </a:p>
          <a:p>
            <a:r>
              <a:rPr lang="fi-FI" dirty="0"/>
              <a:t>YO-kaksi muuta     12 op</a:t>
            </a:r>
          </a:p>
          <a:p>
            <a:r>
              <a:rPr lang="fi-FI" dirty="0"/>
              <a:t>Liikunta                 16 op</a:t>
            </a:r>
          </a:p>
          <a:p>
            <a:r>
              <a:rPr lang="fi-FI" u="sng" dirty="0"/>
              <a:t>Urheiluvalmennus   16 op</a:t>
            </a:r>
          </a:p>
          <a:p>
            <a:r>
              <a:rPr lang="fi-FI" dirty="0"/>
              <a:t>Yhteensä              162 op</a:t>
            </a:r>
          </a:p>
        </p:txBody>
      </p:sp>
    </p:spTree>
    <p:extLst>
      <p:ext uri="{BB962C8B-B14F-4D97-AF65-F5344CB8AC3E}">
        <p14:creationId xmlns:p14="http://schemas.microsoft.com/office/powerpoint/2010/main" val="1627384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106B9FE-7E5A-4047-B5D3-C3C24BD3E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60EBA20-0A64-45D5-B937-FE93DCA01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85632" y="0"/>
            <a:ext cx="34063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EAD5E5B-543A-4690-8C75-BACF7FFB40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8739700-980C-4F96-84CD-97157DFE8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59089"/>
            <a:ext cx="9107362" cy="32116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2A2FDCB-3B06-44F3-A0AA-2C056C3E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09600"/>
            <a:ext cx="9107363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1E4651F-CA72-4000-A93C-67DEDF118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461844" cy="1080938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</a:rPr>
              <a:t>Mitä lukion valitseva pohtii?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C9A97DB-5A72-46B4-B801-8626B23D2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091" y="2284386"/>
            <a:ext cx="7909302" cy="44016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1800"/>
              <a:t>Kulkemiseen käytetty aika/pvä/lukuvuosi ( 30 min vs. 2 h/pvä &gt;mitä se tekee lukuvuodessa)?</a:t>
            </a:r>
          </a:p>
          <a:p>
            <a:r>
              <a:rPr lang="fi-FI" sz="1800"/>
              <a:t>Kulkeminen julkisilla vai omilla kulkuvälineillä?</a:t>
            </a:r>
          </a:p>
          <a:p>
            <a:r>
              <a:rPr lang="fi-FI" sz="1800"/>
              <a:t>Harrastusten linkittäminen koulunkäyntiin?</a:t>
            </a:r>
          </a:p>
          <a:p>
            <a:r>
              <a:rPr lang="fi-FI" sz="1800"/>
              <a:t>Kavereiden merkitys?</a:t>
            </a:r>
          </a:p>
          <a:p>
            <a:r>
              <a:rPr lang="fi-FI" sz="1800"/>
              <a:t>Uutuuden viehätys?</a:t>
            </a:r>
          </a:p>
          <a:p>
            <a:r>
              <a:rPr lang="fi-FI" sz="1800"/>
              <a:t>Kustannukset?</a:t>
            </a:r>
          </a:p>
          <a:p>
            <a:r>
              <a:rPr lang="fi-FI" sz="1800"/>
              <a:t>Tarjonta eri lukioissa vs. pakollisuus ja yo-kirjoitukset?</a:t>
            </a:r>
          </a:p>
          <a:p>
            <a:r>
              <a:rPr lang="fi-FI" sz="1800"/>
              <a:t>Jaksaminen?</a:t>
            </a:r>
          </a:p>
          <a:p>
            <a:r>
              <a:rPr lang="fi-FI" sz="1800"/>
              <a:t>Voinko vaihtaa lukiota kesken, jos ajatukset muuttuvat?</a:t>
            </a:r>
          </a:p>
          <a:p>
            <a:endParaRPr lang="fi-FI" sz="1400"/>
          </a:p>
        </p:txBody>
      </p:sp>
    </p:spTree>
    <p:extLst>
      <p:ext uri="{BB962C8B-B14F-4D97-AF65-F5344CB8AC3E}">
        <p14:creationId xmlns:p14="http://schemas.microsoft.com/office/powerpoint/2010/main" val="645123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FECAD23-900F-4F1B-A441-6A68749F8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943801-CAEC-4F98-9332-2A4D91284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A233090-6C39-4F59-8A0F-86F011A7E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4DCAA0-4BF1-4FB9-97BA-D6BA63041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9797C15-3698-1A60-1866-FF60C0F08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fi-FI"/>
              <a:t>Lukiolaisen taitoja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BC2FEA5-B399-458A-8393-E06CE40DB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pic>
        <p:nvPicPr>
          <p:cNvPr id="5" name="Sisällön paikkamerkki 4" descr="Kuva, joka sisältää kohteen vaate, henkilö, Ihmisen kasvot, tietokone&#10;&#10;Tekoälyn luoma sisältö voi olla virheellistä.">
            <a:extLst>
              <a:ext uri="{FF2B5EF4-FFF2-40B4-BE49-F238E27FC236}">
                <a16:creationId xmlns:a16="http://schemas.microsoft.com/office/drawing/2014/main" id="{76F124DC-2C84-A5BF-FA9A-B525F797B8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43926" y="2104786"/>
            <a:ext cx="6096000" cy="4063490"/>
          </a:xfrm>
        </p:spPr>
      </p:pic>
      <p:pic>
        <p:nvPicPr>
          <p:cNvPr id="4" name="Sisällön paikkamerkki 3" descr="Kuva, joka sisältää kohteen teksti, kuvakaappaus, Fontti, dokumentti&#10;&#10;Tekoälyn luoma sisältö voi olla virheellistä.">
            <a:extLst>
              <a:ext uri="{FF2B5EF4-FFF2-40B4-BE49-F238E27FC236}">
                <a16:creationId xmlns:a16="http://schemas.microsoft.com/office/drawing/2014/main" id="{399DE805-AD17-0F57-E639-B77ADA3B1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1225" y="80639"/>
            <a:ext cx="3646109" cy="666778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9046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E4651F-CA72-4000-A93C-67DEDF118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Kangasalaan lukioon hakeva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C9A97DB-5A72-46B4-B801-8626B23D2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129822"/>
          </a:xfrm>
        </p:spPr>
        <p:txBody>
          <a:bodyPr>
            <a:normAutofit/>
          </a:bodyPr>
          <a:lstStyle/>
          <a:p>
            <a:r>
              <a:rPr lang="fi-FI"/>
              <a:t>Kangasalalaiset 1. sijalla hakevat täyttävät yhteishaun yhteydessä sähköisen </a:t>
            </a:r>
            <a:r>
              <a:rPr lang="fi-FI" err="1"/>
              <a:t>Forms</a:t>
            </a:r>
            <a:r>
              <a:rPr lang="fi-FI"/>
              <a:t>-kyselyn lukiovalinnoistaan omien oppilaanohjaajiensa ohjauksella.</a:t>
            </a:r>
          </a:p>
          <a:p>
            <a:r>
              <a:rPr lang="fi-FI"/>
              <a:t>Muut 1. sijalla hakevat täyttävät kotisivujen Hakijalle –välilehdeltä löytyvän Opintokortin ja lähettävät sen lukiolle oppilaanohjaajansa kautta sähköpostilla tai paperipostilla</a:t>
            </a:r>
          </a:p>
          <a:p>
            <a:r>
              <a:rPr lang="fi-FI"/>
              <a:t>2-6. sijoilla hakevat eivät täytä tässä vaiheessa Opintokorttia – jos tulevat valituksi niin heille lähetetään hyväksymistiedon yhteydessä linkki </a:t>
            </a:r>
            <a:r>
              <a:rPr lang="fi-FI" err="1"/>
              <a:t>Forms</a:t>
            </a:r>
            <a:r>
              <a:rPr lang="fi-FI"/>
              <a:t>-kyselyyn </a:t>
            </a:r>
          </a:p>
        </p:txBody>
      </p:sp>
    </p:spTree>
    <p:extLst>
      <p:ext uri="{BB962C8B-B14F-4D97-AF65-F5344CB8AC3E}">
        <p14:creationId xmlns:p14="http://schemas.microsoft.com/office/powerpoint/2010/main" val="3202626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FFBF689-E57A-409E-B33C-DE25B028C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KIITOS OSALLISTUMISESTA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2ECB8C3-A622-47F6-AFFB-95C62947F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962" y="2004979"/>
            <a:ext cx="7683750" cy="42403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Vastaamme mielellämme kysymyksiin myöhemmin</a:t>
            </a:r>
          </a:p>
          <a:p>
            <a:pPr marL="0" indent="0">
              <a:buNone/>
            </a:pPr>
            <a:r>
              <a:rPr lang="fi-FI"/>
              <a:t>    Wilmalla, sähköpostilla tai puhelimitse</a:t>
            </a:r>
          </a:p>
          <a:p>
            <a:r>
              <a:rPr lang="fi-FI"/>
              <a:t>Oman oppilaanohjaajan kautta sopien lukiollemme voi tulla vierailemaan koulupäivän aikana pienryhmissä</a:t>
            </a:r>
          </a:p>
          <a:p>
            <a:r>
              <a:rPr lang="fi-FI">
                <a:hlinkClick r:id="rId2"/>
              </a:rPr>
              <a:t>Lukion esittely kuvin ja vanhoja vuosikertomuksia</a:t>
            </a:r>
            <a:endParaRPr lang="fi-FI"/>
          </a:p>
        </p:txBody>
      </p:sp>
      <p:pic>
        <p:nvPicPr>
          <p:cNvPr id="4" name="Kuva 3" descr="Kuva on linkki lukuvuoden 2023-2024 vuosikertomukseen">
            <a:extLst>
              <a:ext uri="{FF2B5EF4-FFF2-40B4-BE49-F238E27FC236}">
                <a16:creationId xmlns:a16="http://schemas.microsoft.com/office/drawing/2014/main" id="{C3A1EAC9-C95D-0934-A1E9-AAAB12BA9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798" y="2097783"/>
            <a:ext cx="3214101" cy="457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95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FEFDB27E-16B1-171F-853C-DB9B65ECC9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3" r="2" b="15542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5" name="Picture 2" descr="Kuva joulujuhlasta lukion aulassa">
            <a:extLst>
              <a:ext uri="{FF2B5EF4-FFF2-40B4-BE49-F238E27FC236}">
                <a16:creationId xmlns:a16="http://schemas.microsoft.com/office/drawing/2014/main" id="{396EF140-C592-4889-AFE9-9B059BCFD5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" r="6749" b="-1"/>
          <a:stretch/>
        </p:blipFill>
        <p:spPr bwMode="auto"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Aktiivinen oppilaskunta tarjoilee välillä piristystä lukiolaisten arkeen erilaisia tempauksia järjestämällä. Tässä keväinen jäätelötarjoilu.">
            <a:extLst>
              <a:ext uri="{FF2B5EF4-FFF2-40B4-BE49-F238E27FC236}">
                <a16:creationId xmlns:a16="http://schemas.microsoft.com/office/drawing/2014/main" id="{895E4A5A-D41B-4B7C-BBFB-891297CE548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9" r="-1" b="36891"/>
          <a:stretch/>
        </p:blipFill>
        <p:spPr bwMode="auto"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A153FE2-6DB8-3150-56C3-21308EAC44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4548" y="4478787"/>
            <a:ext cx="5505814" cy="25462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b="1" err="1">
                <a:ea typeface="+mn-lt"/>
                <a:cs typeface="+mn-lt"/>
              </a:rPr>
              <a:t>Kangasalan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lukiossa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teemme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kaikki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yhdessä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korkeatasoista</a:t>
            </a:r>
            <a:r>
              <a:rPr lang="en-US" b="1">
                <a:ea typeface="+mn-lt"/>
                <a:cs typeface="+mn-lt"/>
              </a:rPr>
              <a:t> ja </a:t>
            </a:r>
            <a:r>
              <a:rPr lang="en-US" b="1" err="1">
                <a:ea typeface="+mn-lt"/>
                <a:cs typeface="+mn-lt"/>
              </a:rPr>
              <a:t>hyväntuulista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oppimisympäristöä</a:t>
            </a:r>
            <a:r>
              <a:rPr lang="en-US" b="1">
                <a:ea typeface="+mn-lt"/>
                <a:cs typeface="+mn-lt"/>
              </a:rPr>
              <a:t>, </a:t>
            </a:r>
            <a:r>
              <a:rPr lang="en-US" b="1" err="1">
                <a:ea typeface="+mn-lt"/>
                <a:cs typeface="+mn-lt"/>
              </a:rPr>
              <a:t>jossa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viihdymme</a:t>
            </a:r>
            <a:r>
              <a:rPr lang="en-US" b="1">
                <a:ea typeface="+mn-lt"/>
                <a:cs typeface="+mn-lt"/>
              </a:rPr>
              <a:t>. </a:t>
            </a:r>
            <a:r>
              <a:rPr lang="en-US" b="1" err="1">
                <a:ea typeface="+mn-lt"/>
                <a:cs typeface="+mn-lt"/>
              </a:rPr>
              <a:t>Luomme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kaikille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tasa-arvoiset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mahdollisuudet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menestymiseen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omien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tavoitteiden</a:t>
            </a:r>
            <a:r>
              <a:rPr lang="en-US" b="1">
                <a:ea typeface="+mn-lt"/>
                <a:cs typeface="+mn-lt"/>
              </a:rPr>
              <a:t> ja </a:t>
            </a:r>
            <a:r>
              <a:rPr lang="en-US" b="1" err="1">
                <a:ea typeface="+mn-lt"/>
                <a:cs typeface="+mn-lt"/>
              </a:rPr>
              <a:t>kiinnostuksen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kohteiden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mukaan</a:t>
            </a:r>
            <a:r>
              <a:rPr lang="en-US" b="1">
                <a:ea typeface="+mn-lt"/>
                <a:cs typeface="+mn-lt"/>
              </a:rPr>
              <a:t>.</a:t>
            </a:r>
            <a:endParaRPr lang="fi-FI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9167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4C6804A-3406-4566-8599-692141856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Lukio-opinnot Kangasalan lukiossa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59A6C8-F2BB-4059-BD21-E1DFC8A0A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25521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i-FI" dirty="0"/>
              <a:t>Lukion suoritusaika yksilöllisen opiskelusuunnitelman (HOPS) mukaan 2- 4 vuotta . Sisäänotto 135 opiskelijaa (115 yleislinja + 20 musiikkilinja) </a:t>
            </a:r>
          </a:p>
          <a:p>
            <a:r>
              <a:rPr lang="fi-FI" dirty="0"/>
              <a:t>3. vuodessa opiskelee n. 100, 3.5 vuodessa n. 5-10 ja 4 vuodessa n. 30 </a:t>
            </a:r>
          </a:p>
          <a:p>
            <a:r>
              <a:rPr lang="fi-FI" dirty="0"/>
              <a:t>Lukion oppimäärä 150 opintopistettä 3. vuodessa tarkoittaa peruskoulukielellä n. 30 viikkotuntia läpi lukion.</a:t>
            </a:r>
          </a:p>
          <a:p>
            <a:r>
              <a:rPr lang="fi-FI" dirty="0"/>
              <a:t>Opiskelusuunnitelman ja jaksottaisen lukujärjestyksen suunnittelu ja muuttaminen joustavasti mahdollista.</a:t>
            </a:r>
          </a:p>
          <a:p>
            <a:r>
              <a:rPr lang="fi-FI" dirty="0"/>
              <a:t>Lukio-opiskelun ulkopuolisten harrastusten ja elämäntilanteiden huomioiminen tehdään räätälöidysti yhdessä opinto-ohjaajien ja tukipalveluiden kanssa.</a:t>
            </a:r>
          </a:p>
          <a:p>
            <a:r>
              <a:rPr lang="fi-FI" dirty="0"/>
              <a:t>Koulupäivä alkaa pääsääntöisesti klo 8.15 ja loppuu klo 14.45 (poikkeus maanantai, jolloin voi loppua klo 16.10).</a:t>
            </a:r>
          </a:p>
          <a:p>
            <a:pPr marL="0" indent="0">
              <a:buNone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4482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44ACAC-F6F1-458F-95C9-A1F91402C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Näin panostamme opiskelijoihimme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FCB4E56-A94C-4583-AF55-6B8E1BC17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398772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i-FI"/>
              <a:t>Lukiolaisen tehostettuun ohjaukseen ja ryhmäytymiseen lukion alussa (OP7- opintojakso ja ryhmänohjaus)</a:t>
            </a:r>
          </a:p>
          <a:p>
            <a:r>
              <a:rPr lang="fi-FI"/>
              <a:t>Monipuoliseen opintojaksotarjontaan eri oppiaineissa (kts. kangasalanlukio.fi)</a:t>
            </a:r>
          </a:p>
          <a:p>
            <a:r>
              <a:rPr lang="fi-FI"/>
              <a:t>Yhteisöllisyyden rakentamiseen (mm. yhteiset tilaisuudet jaksoittain)</a:t>
            </a:r>
          </a:p>
          <a:p>
            <a:r>
              <a:rPr lang="fi-FI"/>
              <a:t>Opiskelijoiden osallistamiseen (tutorit, opiskelijakunta, KETU-ryhmä, liikuttajaopiskelijat, hyvinvointipäivät </a:t>
            </a:r>
            <a:r>
              <a:rPr lang="fi-FI" err="1"/>
              <a:t>jne</a:t>
            </a:r>
            <a:r>
              <a:rPr lang="fi-FI"/>
              <a:t>)</a:t>
            </a:r>
          </a:p>
          <a:p>
            <a:r>
              <a:rPr lang="fi-FI"/>
              <a:t>Pakollisissa opinnoissa kontrolloidusti keskimääräisesti pieniin ryhmäkokoihin (27 opiskelijaa)</a:t>
            </a:r>
          </a:p>
          <a:p>
            <a:r>
              <a:rPr lang="fi-FI"/>
              <a:t>Opiskelijoiden tukemiseen opinnoissa (matikkapaja, T-tupa, tukiopetus,  kielten tukiopintojaksot, erityisopetus, oppimisen olohuone)</a:t>
            </a:r>
          </a:p>
          <a:p>
            <a:endParaRPr lang="fi-FI"/>
          </a:p>
          <a:p>
            <a:endParaRPr lang="fi-FI"/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2653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045F9D-5ECF-4823-AE95-9F17E9A56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Nämä ovat vahvuuksiamme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C2DBEAD-4DC8-4786-A4CE-EE21760A3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10747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fi-FI" dirty="0"/>
              <a:t>Kansainvälisyysohjelma</a:t>
            </a:r>
          </a:p>
          <a:p>
            <a:r>
              <a:rPr lang="fi-FI" dirty="0"/>
              <a:t>Laaja kielitarjonta (en, </a:t>
            </a:r>
            <a:r>
              <a:rPr lang="fi-FI" dirty="0" err="1"/>
              <a:t>ru</a:t>
            </a:r>
            <a:r>
              <a:rPr lang="fi-FI" dirty="0"/>
              <a:t>, </a:t>
            </a:r>
            <a:r>
              <a:rPr lang="fi-FI" dirty="0" err="1"/>
              <a:t>sa</a:t>
            </a:r>
            <a:r>
              <a:rPr lang="fi-FI" dirty="0"/>
              <a:t>, es, it, ra)</a:t>
            </a:r>
          </a:p>
          <a:p>
            <a:r>
              <a:rPr lang="fi-FI" dirty="0"/>
              <a:t>Koulukohtaiset opintojaksot, kertausopintojaksot yo-kokeisiin, työ- ja menetelmäopintojaksot ( mm. kemia, fysiikka, biologia, psykologia, </a:t>
            </a:r>
            <a:r>
              <a:rPr lang="fi-FI" dirty="0" err="1"/>
              <a:t>taito-ja</a:t>
            </a:r>
            <a:r>
              <a:rPr lang="fi-FI" dirty="0"/>
              <a:t> taideaineet)</a:t>
            </a:r>
          </a:p>
          <a:p>
            <a:r>
              <a:rPr lang="fi-FI" dirty="0"/>
              <a:t>Muissa oppilaitoksissa suoritettujen opintojen hyväksiluku (mm. ohjelmointi, kurkistuskurssit korkea-asteella </a:t>
            </a:r>
            <a:r>
              <a:rPr lang="fi-FI" dirty="0" err="1"/>
              <a:t>jne</a:t>
            </a:r>
            <a:r>
              <a:rPr lang="fi-FI"/>
              <a:t>)</a:t>
            </a:r>
          </a:p>
          <a:p>
            <a:r>
              <a:rPr lang="fi-FI" dirty="0"/>
              <a:t>Modernit tilat</a:t>
            </a:r>
          </a:p>
          <a:p>
            <a:r>
              <a:rPr lang="fi-FI" sz="3000" b="1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Musiikista kiinnostuneille oma musiikkilinja</a:t>
            </a:r>
          </a:p>
          <a:p>
            <a:r>
              <a:rPr lang="fi-FI" dirty="0"/>
              <a:t>Tukipalvelut (kuraattori, psykologi, terveydenhoitaja, ryhmänohjaustiimit)</a:t>
            </a:r>
          </a:p>
          <a:p>
            <a:r>
              <a:rPr lang="fi-FI" dirty="0"/>
              <a:t>Leirikoulumaisesti toteutetut liikunnan laskettelun ja elämysliikunnan opintojaksot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45246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341D5E-18CB-4585-BAEF-7D716D70C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/>
              <a:t>Lukion opiskelusuunnitelma 150 opintopistettä (op) – miten se rakentuu minimissään?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8DA90F6-2034-4D70-9C58-595E483D5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Pakollisia                           94/102 op     (lyhyt/pitkä ma)</a:t>
            </a:r>
          </a:p>
          <a:p>
            <a:r>
              <a:rPr lang="fi-FI"/>
              <a:t>Syventäviä (5 yo-koetta )    </a:t>
            </a:r>
            <a:r>
              <a:rPr lang="fi-FI" u="sng"/>
              <a:t>24-34   op     </a:t>
            </a:r>
            <a:r>
              <a:rPr lang="fi-FI" sz="2000"/>
              <a:t>(valtakunnalliset+ kertaus)</a:t>
            </a:r>
          </a:p>
          <a:p>
            <a:r>
              <a:rPr lang="fi-FI" sz="2000"/>
              <a:t>Yhteensä                                    116-136  op       </a:t>
            </a:r>
            <a:r>
              <a:rPr lang="fi-FI" sz="1800"/>
              <a:t>(lyhyt </a:t>
            </a:r>
            <a:r>
              <a:rPr lang="fi-FI" sz="1800" err="1"/>
              <a:t>ma+min</a:t>
            </a:r>
            <a:r>
              <a:rPr lang="fi-FI" sz="1800"/>
              <a:t>/pitkä </a:t>
            </a:r>
            <a:r>
              <a:rPr lang="fi-FI" sz="1800" err="1"/>
              <a:t>ma+ps</a:t>
            </a:r>
            <a:r>
              <a:rPr lang="fi-FI" sz="1800"/>
              <a:t>/ke)</a:t>
            </a:r>
          </a:p>
          <a:p>
            <a:r>
              <a:rPr lang="fi-FI" sz="1800"/>
              <a:t>Oppimäärän täydentävät                   </a:t>
            </a:r>
            <a:r>
              <a:rPr lang="fi-FI" sz="1800" u="sng"/>
              <a:t>34-14      op         </a:t>
            </a:r>
            <a:r>
              <a:rPr lang="fi-FI" sz="1800"/>
              <a:t>(kiinnostus/pakko?)</a:t>
            </a:r>
          </a:p>
          <a:p>
            <a:r>
              <a:rPr lang="fi-FI" sz="1800"/>
              <a:t>                                                         150         op</a:t>
            </a:r>
          </a:p>
          <a:p>
            <a:endParaRPr lang="fi-FI" sz="1800"/>
          </a:p>
          <a:p>
            <a:r>
              <a:rPr lang="fi-FI" sz="1800"/>
              <a:t>MITEN LUKIOLAINEN VOI RAKENTAA ITSELLEEN KIINNOSTUKSENSA MUKAISEN PAINOTETUN OPISKELUSUUNNITELMAN KANGASALAN LUKIOSSA?</a:t>
            </a:r>
          </a:p>
          <a:p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22437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341D5E-18CB-4585-BAEF-7D716D70C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806631"/>
          </a:xfrm>
        </p:spPr>
        <p:txBody>
          <a:bodyPr>
            <a:normAutofit fontScale="90000"/>
          </a:bodyPr>
          <a:lstStyle/>
          <a:p>
            <a:r>
              <a:rPr lang="fi-FI"/>
              <a:t>Opintojaksotarjonta Kangasalan lukiossa</a:t>
            </a:r>
            <a:br>
              <a:rPr lang="fi-FI"/>
            </a:br>
            <a:r>
              <a:rPr lang="fi-FI"/>
              <a:t>(</a:t>
            </a:r>
            <a:r>
              <a:rPr lang="fi-FI" sz="2000"/>
              <a:t>kangasalanlukio.fi&gt;Opiskelijalle&gt;Tiedostot&gt;Opiskelusuunnitelma)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AEE98459-135B-421B-8707-A81E3196E4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20" y="2058161"/>
            <a:ext cx="10026059" cy="470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55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piha-, taivas, vaate, rakennus&#10;&#10;Kuvaus luotu automaattisesti">
            <a:extLst>
              <a:ext uri="{FF2B5EF4-FFF2-40B4-BE49-F238E27FC236}">
                <a16:creationId xmlns:a16="http://schemas.microsoft.com/office/drawing/2014/main" id="{42D2619A-7B8A-C148-9E7B-8333C1D30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3" r="15457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EDBB8A8-CC7E-4FEF-9032-7CC9DC10CD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785" y="4683211"/>
            <a:ext cx="5505814" cy="1809431"/>
          </a:xfrm>
        </p:spPr>
        <p:txBody>
          <a:bodyPr anchor="b">
            <a:normAutofit fontScale="90000"/>
          </a:bodyPr>
          <a:lstStyle/>
          <a:p>
            <a:pPr algn="l"/>
            <a:r>
              <a:rPr lang="fi-FI" sz="3700" b="1"/>
              <a:t>Yhteistyökumppaneita 13 Euroopan maassa – monipuolisia mahdollisuuksia</a:t>
            </a:r>
            <a:endParaRPr lang="fi-FI" sz="3700" b="1">
              <a:ea typeface="Calibri Light"/>
              <a:cs typeface="Calibri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ED56F5-82E4-BB90-0F07-C90C2A23D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0941" y="190660"/>
            <a:ext cx="4211786" cy="64678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600" b="1" err="1">
                <a:ea typeface="Calibri"/>
                <a:cs typeface="Calibri"/>
              </a:rPr>
              <a:t>Kansainvälisyys</a:t>
            </a:r>
            <a:r>
              <a:rPr lang="en-US" sz="3600" b="1">
                <a:ea typeface="Calibri"/>
                <a:cs typeface="Calibri"/>
              </a:rPr>
              <a:t> ja </a:t>
            </a:r>
            <a:r>
              <a:rPr lang="en-US" sz="3600" b="1" err="1">
                <a:ea typeface="Calibri"/>
                <a:cs typeface="Calibri"/>
              </a:rPr>
              <a:t>kielet</a:t>
            </a:r>
            <a:r>
              <a:rPr lang="en-US" sz="3600" b="1">
                <a:ea typeface="Calibri"/>
                <a:cs typeface="Calibri"/>
              </a:rPr>
              <a:t> </a:t>
            </a:r>
            <a:r>
              <a:rPr lang="en-US" sz="3600" b="1" err="1">
                <a:ea typeface="Calibri"/>
                <a:cs typeface="Calibri"/>
              </a:rPr>
              <a:t>kiinnostavat</a:t>
            </a:r>
            <a:endParaRPr lang="en-US" sz="3600" b="1"/>
          </a:p>
        </p:txBody>
      </p:sp>
      <p:pic>
        <p:nvPicPr>
          <p:cNvPr id="6" name="Kuva 5" descr="Kuva, joka sisältää kohteen piha-, lumi, puu, henkilö&#10;&#10;Kuvaus luotu automaattisesti">
            <a:extLst>
              <a:ext uri="{FF2B5EF4-FFF2-40B4-BE49-F238E27FC236}">
                <a16:creationId xmlns:a16="http://schemas.microsoft.com/office/drawing/2014/main" id="{28C4346C-52EC-3820-4AA7-3124B0EE7B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209" b="-1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5618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E8C08A-BB7E-4A18-96C4-172E3D99A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Kangasalan lukiossa, jos kielet ja kansainvälisyys kiinnostavat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F9CEF5E-2D26-46B5-9EB2-95720F6213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b="1"/>
              <a:t>LYHYT MATEMATIIKKA</a:t>
            </a:r>
          </a:p>
          <a:p>
            <a:r>
              <a:rPr lang="fi-FI"/>
              <a:t>Pakolliset          94 op</a:t>
            </a:r>
          </a:p>
          <a:p>
            <a:r>
              <a:rPr lang="fi-FI"/>
              <a:t>YO-tutkinto       26 op</a:t>
            </a:r>
          </a:p>
          <a:p>
            <a:r>
              <a:rPr lang="fi-FI"/>
              <a:t>Saksan kieli       16 op</a:t>
            </a:r>
          </a:p>
          <a:p>
            <a:r>
              <a:rPr lang="fi-FI"/>
              <a:t>Ranskan kieli     16 op</a:t>
            </a:r>
          </a:p>
          <a:p>
            <a:r>
              <a:rPr lang="fi-FI" u="sng" err="1"/>
              <a:t>Kv</a:t>
            </a:r>
            <a:r>
              <a:rPr lang="fi-FI" u="sng"/>
              <a:t>-opintojaksot  6 op</a:t>
            </a:r>
          </a:p>
          <a:p>
            <a:r>
              <a:rPr lang="fi-FI"/>
              <a:t>Yhteensä            158 op              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8057C56-8A81-47AF-9699-5E2A1736C69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b="1"/>
              <a:t>PITKÄ MATEMATIIKKA</a:t>
            </a:r>
          </a:p>
          <a:p>
            <a:r>
              <a:rPr lang="fi-FI"/>
              <a:t>Pakolliset           102 op</a:t>
            </a:r>
          </a:p>
          <a:p>
            <a:r>
              <a:rPr lang="fi-FI"/>
              <a:t>YO-tutkinto          30 op</a:t>
            </a:r>
          </a:p>
          <a:p>
            <a:r>
              <a:rPr lang="fi-FI"/>
              <a:t>Italian kieli          12  op</a:t>
            </a:r>
          </a:p>
          <a:p>
            <a:r>
              <a:rPr lang="fi-FI"/>
              <a:t>Espanjan kieli      16 op</a:t>
            </a:r>
          </a:p>
          <a:p>
            <a:r>
              <a:rPr lang="fi-FI" u="sng" err="1"/>
              <a:t>Kv</a:t>
            </a:r>
            <a:r>
              <a:rPr lang="fi-FI" u="sng"/>
              <a:t>-opintojaksot     4  op</a:t>
            </a:r>
          </a:p>
          <a:p>
            <a:r>
              <a:rPr lang="fi-FI"/>
              <a:t>Yhteensä             164 op</a:t>
            </a:r>
          </a:p>
        </p:txBody>
      </p:sp>
    </p:spTree>
    <p:extLst>
      <p:ext uri="{BB962C8B-B14F-4D97-AF65-F5344CB8AC3E}">
        <p14:creationId xmlns:p14="http://schemas.microsoft.com/office/powerpoint/2010/main" val="453446431"/>
      </p:ext>
    </p:extLst>
  </p:cSld>
  <p:clrMapOvr>
    <a:masterClrMapping/>
  </p:clrMapOvr>
</p:sld>
</file>

<file path=ppt/theme/theme1.xml><?xml version="1.0" encoding="utf-8"?>
<a:theme xmlns:a="http://schemas.openxmlformats.org/drawingml/2006/main" name="Berliini">
  <a:themeElements>
    <a:clrScheme name="Berliini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ini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ini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rviokokeeseenosallistuvienopiskelijoidenm_x00e4__x00e4_r_x00e4_ xmlns="076f0f81-dc01-48b7-a9bb-ebf4fd9b74e0" xsi:nil="true"/>
    <LIS_x00c4_HUOMIOITA xmlns="076f0f81-dc01-48b7-a9bb-ebf4fd9b74e0" xsi:nil="true"/>
    <lcf76f155ced4ddcb4097134ff3c332f xmlns="076f0f81-dc01-48b7-a9bb-ebf4fd9b74e0">
      <Terms xmlns="http://schemas.microsoft.com/office/infopath/2007/PartnerControls"/>
    </lcf76f155ced4ddcb4097134ff3c332f>
    <TaxCatchAll xmlns="2fc36758-8f38-45ae-b7c9-e034d8c685d2" xsi:nil="true"/>
    <Purkukoodi xmlns="076f0f81-dc01-48b7-a9bb-ebf4fd9b74e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249AC9FFDCF2A4B9890B71DA950D12C" ma:contentTypeVersion="" ma:contentTypeDescription="Luo uusi asiakirja." ma:contentTypeScope="" ma:versionID="dac50e44e7286899e87127674b5f1635">
  <xsd:schema xmlns:xsd="http://www.w3.org/2001/XMLSchema" xmlns:xs="http://www.w3.org/2001/XMLSchema" xmlns:p="http://schemas.microsoft.com/office/2006/metadata/properties" xmlns:ns2="14671227-b1b7-48a1-a8d9-b6c227918efc" xmlns:ns3="e7ce424a-e944-4f76-85f8-2a270d0d9f93" xmlns:ns4="076f0f81-dc01-48b7-a9bb-ebf4fd9b74e0" xmlns:ns5="2fc36758-8f38-45ae-b7c9-e034d8c685d2" targetNamespace="http://schemas.microsoft.com/office/2006/metadata/properties" ma:root="true" ma:fieldsID="77760fb505b7f3d487cb1d977956089d" ns2:_="" ns3:_="" ns4:_="" ns5:_="">
    <xsd:import namespace="14671227-b1b7-48a1-a8d9-b6c227918efc"/>
    <xsd:import namespace="e7ce424a-e944-4f76-85f8-2a270d0d9f93"/>
    <xsd:import namespace="076f0f81-dc01-48b7-a9bb-ebf4fd9b74e0"/>
    <xsd:import namespace="2fc36758-8f38-45ae-b7c9-e034d8c685d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Purkukoodi" minOccurs="0"/>
                <xsd:element ref="ns4:LIS_x00c4_HUOMIOI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Arviokokeeseenosallistuvienopiskelijoidenm_x00e4__x00e4_r_x00e4_" minOccurs="0"/>
                <xsd:element ref="ns4:MediaLengthInSeconds" minOccurs="0"/>
                <xsd:element ref="ns4:lcf76f155ced4ddcb4097134ff3c332f" minOccurs="0"/>
                <xsd:element ref="ns5:TaxCatchAll" minOccurs="0"/>
                <xsd:element ref="ns4:MediaServiceObjectDetectorVersions" minOccurs="0"/>
                <xsd:element ref="ns4:MediaServiceLocation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671227-b1b7-48a1-a8d9-b6c227918ef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ce424a-e944-4f76-85f8-2a270d0d9f93" elementFormDefault="qualified">
    <xsd:import namespace="http://schemas.microsoft.com/office/2006/documentManagement/types"/>
    <xsd:import namespace="http://schemas.microsoft.com/office/infopath/2007/PartnerControls"/>
    <xsd:element name="SharedWithDetails" ma:index="9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6f0f81-dc01-48b7-a9bb-ebf4fd9b74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Purkukoodi" ma:index="16" nillable="true" ma:displayName="Purkukoodi" ma:description="tieosuus ylipaine huitoa fiilinki" ma:format="Dropdown" ma:internalName="Purkukoodi">
      <xsd:simpleType>
        <xsd:restriction base="dms:Text">
          <xsd:maxLength value="255"/>
        </xsd:restriction>
      </xsd:simpleType>
    </xsd:element>
    <xsd:element name="LIS_x00c4_HUOMIOITA" ma:index="17" nillable="true" ma:displayName="LISÄHUOMIOITA" ma:description="olen laittanut kokeen jo aiemmin, joten tämä mahdollisesti turha" ma:format="Dropdown" ma:internalName="LIS_x00c4_HUOMIOITA">
      <xsd:simpleType>
        <xsd:restriction base="dms:Text">
          <xsd:maxLength value="255"/>
        </xsd:restriction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Arviokokeeseenosallistuvienopiskelijoidenm_x00e4__x00e4_r_x00e4_" ma:index="21" nillable="true" ma:displayName="Arvio kokeeseen osallistuvien opiskelijoiden määrästä" ma:format="Dropdown" ma:internalName="Arviokokeeseenosallistuvienopiskelijoidenm_x00e4__x00e4_r_x00e4_">
      <xsd:simpleType>
        <xsd:union memberTypes="dms:Text">
          <xsd:simpleType>
            <xsd:restriction base="dms:Choice">
              <xsd:enumeration value="&lt;5"/>
              <xsd:enumeration value="6-10"/>
              <xsd:enumeration value="11-15"/>
              <xsd:enumeration value="16-20"/>
              <xsd:enumeration value="21-25"/>
              <xsd:enumeration value="26-30"/>
              <xsd:enumeration value="31-35"/>
              <xsd:enumeration value="36-40"/>
              <xsd:enumeration value="41-50"/>
              <xsd:enumeration value="51-60"/>
              <xsd:enumeration value="61-70"/>
              <xsd:enumeration value="71-80"/>
              <xsd:enumeration value="81-90"/>
              <xsd:enumeration value="91-100"/>
              <xsd:enumeration value="100&lt;"/>
            </xsd:restriction>
          </xsd:simpleType>
        </xsd:un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Kuvien tunnisteet" ma:readOnly="false" ma:fieldId="{5cf76f15-5ced-4ddc-b409-7134ff3c332f}" ma:taxonomyMulti="true" ma:sspId="d07a74f8-dd10-41ee-a75c-8639b406b7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c36758-8f38-45ae-b7c9-e034d8c685d2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1c282883-8b68-46da-a2de-c204c0424819}" ma:internalName="TaxCatchAll" ma:showField="CatchAllData" ma:web="2fc36758-8f38-45ae-b7c9-e034d8c685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81E2FD-EB28-481D-8296-1C79158DC3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336371-9A82-42E4-B66D-5E7234B0938F}">
  <ds:schemaRefs>
    <ds:schemaRef ds:uri="076f0f81-dc01-48b7-a9bb-ebf4fd9b74e0"/>
    <ds:schemaRef ds:uri="14671227-b1b7-48a1-a8d9-b6c227918efc"/>
    <ds:schemaRef ds:uri="2fc36758-8f38-45ae-b7c9-e034d8c685d2"/>
    <ds:schemaRef ds:uri="e7ce424a-e944-4f76-85f8-2a270d0d9f9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8E86AC2-327F-4CD3-87FB-12DE6713989D}">
  <ds:schemaRefs>
    <ds:schemaRef ds:uri="076f0f81-dc01-48b7-a9bb-ebf4fd9b74e0"/>
    <ds:schemaRef ds:uri="14671227-b1b7-48a1-a8d9-b6c227918efc"/>
    <ds:schemaRef ds:uri="2fc36758-8f38-45ae-b7c9-e034d8c685d2"/>
    <ds:schemaRef ds:uri="e7ce424a-e944-4f76-85f8-2a270d0d9f9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Berliini</Template>
  <TotalTime>0</TotalTime>
  <Words>783</Words>
  <Application>Microsoft Office PowerPoint</Application>
  <PresentationFormat>Laajakuva</PresentationFormat>
  <Paragraphs>111</Paragraphs>
  <Slides>17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Trebuchet MS</vt:lpstr>
      <vt:lpstr>Berliini</vt:lpstr>
      <vt:lpstr>             Kangasalan lukion esittelyinfo </vt:lpstr>
      <vt:lpstr>PowerPoint-esitys</vt:lpstr>
      <vt:lpstr>Lukio-opinnot Kangasalan lukiossa</vt:lpstr>
      <vt:lpstr>Näin panostamme opiskelijoihimme</vt:lpstr>
      <vt:lpstr>Nämä ovat vahvuuksiamme</vt:lpstr>
      <vt:lpstr>Lukion opiskelusuunnitelma 150 opintopistettä (op) – miten se rakentuu minimissään?</vt:lpstr>
      <vt:lpstr>Opintojaksotarjonta Kangasalan lukiossa (kangasalanlukio.fi&gt;Opiskelijalle&gt;Tiedostot&gt;Opiskelusuunnitelma)</vt:lpstr>
      <vt:lpstr>Yhteistyökumppaneita 13 Euroopan maassa – monipuolisia mahdollisuuksia</vt:lpstr>
      <vt:lpstr>Kangasalan lukiossa, jos kielet ja kansainvälisyys kiinnostavat</vt:lpstr>
      <vt:lpstr>Reaaliaineet kiinnostavat</vt:lpstr>
      <vt:lpstr> Kangasalan lukiossa, jos reaaliaineet kiinnostavat                  </vt:lpstr>
      <vt:lpstr>Taito- ja taideaineet kiinnostavat</vt:lpstr>
      <vt:lpstr>Kangasalan lukiossa, jos taito- ja taideaineet kiinnostavat </vt:lpstr>
      <vt:lpstr>Mitä lukion valitseva pohtii?</vt:lpstr>
      <vt:lpstr>Lukiolaisen taitoja</vt:lpstr>
      <vt:lpstr>Kangasalaan lukioon hakeva</vt:lpstr>
      <vt:lpstr>KIITOS OSALLISTUMISESTA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Tahvanainen Ismo</dc:creator>
  <cp:lastModifiedBy>Tahvanainen Ismo</cp:lastModifiedBy>
  <cp:revision>7</cp:revision>
  <dcterms:created xsi:type="dcterms:W3CDTF">2023-12-14T08:29:18Z</dcterms:created>
  <dcterms:modified xsi:type="dcterms:W3CDTF">2025-01-10T07:20:47Z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0x0101009249AC9FFDCF2A4B9890B71DA950D12C</vt:lpwstr>
  </property>
  <property fmtid="{D5CDD505-2E9C-101B-9397-08002B2CF9AE}" pid="3" name="MediaServiceImageTags">
    <vt:lpwstr/>
  </property>
</Properties>
</file>