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-demo.abitti.fi/" TargetMode="External"/><Relationship Id="rId2" Type="http://schemas.openxmlformats.org/officeDocument/2006/relationships/hyperlink" Target="https://cheat.abitti.f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Sähköisessä yo-kokeessa</a:t>
            </a:r>
            <a:br>
              <a:rPr lang="fi-FI" dirty="0" smtClean="0"/>
            </a:br>
            <a:r>
              <a:rPr lang="fi-FI" dirty="0" smtClean="0"/>
              <a:t>toimiminen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Kevät 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112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149" y="180635"/>
            <a:ext cx="10364451" cy="965585"/>
          </a:xfrm>
        </p:spPr>
        <p:txBody>
          <a:bodyPr/>
          <a:lstStyle/>
          <a:p>
            <a:r>
              <a:rPr lang="fi-FI" dirty="0" smtClean="0"/>
              <a:t>erikoistilanteita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262130"/>
            <a:ext cx="10363826" cy="49712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Myöhästyminen tai sairastuminen</a:t>
            </a:r>
          </a:p>
          <a:p>
            <a:r>
              <a:rPr lang="fi-FI" dirty="0" smtClean="0"/>
              <a:t>Soitto lukiolle heti, jos tiedossa, että myöhästyy tai on sairastunut.</a:t>
            </a:r>
            <a:br>
              <a:rPr lang="fi-FI" dirty="0" smtClean="0"/>
            </a:br>
            <a:r>
              <a:rPr lang="fi-FI" dirty="0" smtClean="0"/>
              <a:t>Voi kysyä neuvoa, miten toimia.</a:t>
            </a:r>
          </a:p>
          <a:p>
            <a:r>
              <a:rPr lang="fi-FI" dirty="0" smtClean="0">
                <a:solidFill>
                  <a:srgbClr val="C00000"/>
                </a:solidFill>
              </a:rPr>
              <a:t>Jos on flunssan oireita, mennään heti koronatestiin. Yhteys koululle ja korona-neuvontaan. Puh. numerot mm. kotisivuilla.</a:t>
            </a:r>
          </a:p>
          <a:p>
            <a:r>
              <a:rPr lang="fi-FI" dirty="0" smtClean="0">
                <a:solidFill>
                  <a:srgbClr val="C00000"/>
                </a:solidFill>
              </a:rPr>
              <a:t>Karanteeniin määrättynä ei saa tulla yo-kokeeseen. </a:t>
            </a:r>
            <a:br>
              <a:rPr lang="fi-FI" dirty="0" smtClean="0">
                <a:solidFill>
                  <a:srgbClr val="C00000"/>
                </a:solidFill>
              </a:rPr>
            </a:br>
            <a:r>
              <a:rPr lang="fi-FI" dirty="0" smtClean="0">
                <a:solidFill>
                  <a:srgbClr val="C00000"/>
                </a:solidFill>
              </a:rPr>
              <a:t>Kokeeseen ilmoittautumisen mitätöinti.</a:t>
            </a:r>
          </a:p>
          <a:p>
            <a:r>
              <a:rPr lang="fi-FI" dirty="0" smtClean="0"/>
              <a:t>Kansliaan toimiva puhelinnumero, että lukiolta saadaan tarvittaessa aamulla yhteyttä</a:t>
            </a:r>
          </a:p>
          <a:p>
            <a:r>
              <a:rPr lang="fi-FI" dirty="0" smtClean="0"/>
              <a:t>Kokeeseen pääsy myöhästyessä riippuu tuloajasta</a:t>
            </a:r>
          </a:p>
          <a:p>
            <a:r>
              <a:rPr lang="fi-FI" dirty="0" smtClean="0"/>
              <a:t>Koeaikaa ei tule tästä johtuen yhtään enempää</a:t>
            </a:r>
          </a:p>
          <a:p>
            <a:r>
              <a:rPr lang="fi-FI" dirty="0" smtClean="0"/>
              <a:t>Sairastumistapauksissa mietitään tilannekohtaisesti, voidaanko koe tehdä jollain erityisjärjestelyillä.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2199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0592" y="38968"/>
            <a:ext cx="10364451" cy="888311"/>
          </a:xfrm>
        </p:spPr>
        <p:txBody>
          <a:bodyPr/>
          <a:lstStyle/>
          <a:p>
            <a:r>
              <a:rPr lang="fi-FI" dirty="0" smtClean="0"/>
              <a:t>vikatilanteessa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00895" y="927278"/>
            <a:ext cx="10363826" cy="5409127"/>
          </a:xfrm>
        </p:spPr>
        <p:txBody>
          <a:bodyPr>
            <a:normAutofit lnSpcReduction="10000"/>
          </a:bodyPr>
          <a:lstStyle/>
          <a:p>
            <a:r>
              <a:rPr lang="fi-FI" b="1" dirty="0" smtClean="0"/>
              <a:t>Pysytään rauhallisena</a:t>
            </a:r>
          </a:p>
          <a:p>
            <a:r>
              <a:rPr lang="fi-FI" dirty="0" smtClean="0"/>
              <a:t>Vian takia menetetty aika yleensä korvataan </a:t>
            </a:r>
            <a:r>
              <a:rPr lang="fi-FI" b="1" dirty="0" smtClean="0"/>
              <a:t>lisäaikana</a:t>
            </a:r>
            <a:r>
              <a:rPr lang="fi-FI" dirty="0" smtClean="0"/>
              <a:t>, joskus myös voidaan </a:t>
            </a:r>
            <a:r>
              <a:rPr lang="fi-FI" dirty="0" err="1" smtClean="0"/>
              <a:t>ytl:ään</a:t>
            </a:r>
            <a:r>
              <a:rPr lang="fi-FI" dirty="0" smtClean="0"/>
              <a:t> lähetetyn selvityksen ”tekninen häiriö koetilanteessa” perusteella saada kompensaatiota yms. Vikatilanteen vuoksi.</a:t>
            </a:r>
          </a:p>
          <a:p>
            <a:r>
              <a:rPr lang="fi-FI" dirty="0" smtClean="0"/>
              <a:t>Vika voi olla yksittäisellä kokelaalla tai useammalla</a:t>
            </a:r>
          </a:p>
          <a:p>
            <a:r>
              <a:rPr lang="fi-FI" b="1" dirty="0" smtClean="0"/>
              <a:t>Viitataan valvoja paikalle heti</a:t>
            </a:r>
            <a:r>
              <a:rPr lang="fi-FI" dirty="0" smtClean="0"/>
              <a:t>, kun epäilee, että kaikki ei ole kunnossa</a:t>
            </a:r>
            <a:br>
              <a:rPr lang="fi-FI" dirty="0" smtClean="0"/>
            </a:br>
            <a:r>
              <a:rPr lang="fi-FI" dirty="0" smtClean="0"/>
              <a:t>(Äänet eivät kuulu, yhteys palvelimeen on katkennut, </a:t>
            </a:r>
            <a:r>
              <a:rPr lang="fi-FI" dirty="0" err="1" smtClean="0"/>
              <a:t>usb</a:t>
            </a:r>
            <a:r>
              <a:rPr lang="fi-FI" dirty="0" smtClean="0"/>
              <a:t>-tikku on irronnut, …)</a:t>
            </a:r>
            <a:br>
              <a:rPr lang="fi-FI" dirty="0" smtClean="0"/>
            </a:br>
            <a:r>
              <a:rPr lang="fi-FI" dirty="0" smtClean="0"/>
              <a:t>usein näytölle tulee jokin viesti asiasta.</a:t>
            </a:r>
          </a:p>
          <a:p>
            <a:r>
              <a:rPr lang="fi-FI" dirty="0" smtClean="0"/>
              <a:t>Toimitaan valvojan ohjeiden mukaan (voidaan joutua käynnistämään kone uudelleen, vaihtamaan paikkaa tai konetta, kuulokkeita,…)</a:t>
            </a:r>
          </a:p>
          <a:p>
            <a:r>
              <a:rPr lang="fi-FI" dirty="0" smtClean="0"/>
              <a:t>Kielten kokeessa voi olla vain kerran kuunneltavia äänitteitä. Jos äänet eivät kuulu, otetaan heti yhteys valvojaan viitaten.</a:t>
            </a:r>
          </a:p>
          <a:p>
            <a:r>
              <a:rPr lang="fi-FI" dirty="0" smtClean="0"/>
              <a:t>Konetta uudelleen käynnistettäessä </a:t>
            </a:r>
            <a:r>
              <a:rPr lang="fi-FI" b="1" dirty="0" smtClean="0"/>
              <a:t>ei saa päättää koetta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171066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4" y="296213"/>
            <a:ext cx="10364451" cy="759382"/>
          </a:xfrm>
        </p:spPr>
        <p:txBody>
          <a:bodyPr/>
          <a:lstStyle/>
          <a:p>
            <a:r>
              <a:rPr lang="fi-FI" dirty="0" smtClean="0"/>
              <a:t>Koneen tarkastaminen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759228" y="1401177"/>
            <a:ext cx="10363826" cy="4935229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Läppärin </a:t>
            </a:r>
            <a:r>
              <a:rPr lang="fi-FI" dirty="0" err="1" smtClean="0"/>
              <a:t>boottaus</a:t>
            </a:r>
            <a:r>
              <a:rPr lang="fi-FI" dirty="0" smtClean="0"/>
              <a:t> pitää osata tehdä itse</a:t>
            </a:r>
          </a:p>
          <a:p>
            <a:r>
              <a:rPr lang="fi-FI" dirty="0" smtClean="0"/>
              <a:t>Koneet tuodaan koeaamuna mukana, ei tarvitse tuoda etukäteen</a:t>
            </a:r>
          </a:p>
          <a:p>
            <a:r>
              <a:rPr lang="fi-FI" dirty="0" smtClean="0"/>
              <a:t>Tarkastetaan</a:t>
            </a:r>
            <a:br>
              <a:rPr lang="fi-FI" dirty="0" smtClean="0"/>
            </a:br>
            <a:r>
              <a:rPr lang="fi-FI" dirty="0" smtClean="0"/>
              <a:t>-</a:t>
            </a:r>
            <a:r>
              <a:rPr lang="fi-FI" dirty="0" err="1" smtClean="0"/>
              <a:t>ethernet</a:t>
            </a:r>
            <a:r>
              <a:rPr lang="fi-FI" dirty="0" smtClean="0"/>
              <a:t>-liittimen olemassaolo</a:t>
            </a:r>
            <a:br>
              <a:rPr lang="fi-FI" dirty="0" smtClean="0"/>
            </a:br>
            <a:r>
              <a:rPr lang="fi-FI" dirty="0" smtClean="0"/>
              <a:t>-kuulokkeiden ja hiiren liittimet (eivät saa olla langattomia, </a:t>
            </a:r>
            <a:r>
              <a:rPr lang="fi-FI" dirty="0" err="1" smtClean="0"/>
              <a:t>bluetooth</a:t>
            </a:r>
            <a:r>
              <a:rPr lang="fi-FI" dirty="0" smtClean="0"/>
              <a:t>)</a:t>
            </a:r>
            <a:br>
              <a:rPr lang="fi-FI" dirty="0" smtClean="0"/>
            </a:br>
            <a:r>
              <a:rPr lang="fi-FI" dirty="0" smtClean="0"/>
              <a:t>-käynnistetään laite USB-tikulta ja </a:t>
            </a:r>
            <a:br>
              <a:rPr lang="fi-FI" dirty="0" smtClean="0"/>
            </a:br>
            <a:r>
              <a:rPr lang="fi-FI" dirty="0" smtClean="0"/>
              <a:t>testataan laitteen äänekkyys ja äänitteen kuuluminen ulkopuolelle</a:t>
            </a:r>
          </a:p>
          <a:p>
            <a:r>
              <a:rPr lang="fi-FI" dirty="0" smtClean="0"/>
              <a:t>Varalaitteita on rajallisesti koetilassa</a:t>
            </a:r>
          </a:p>
          <a:p>
            <a:r>
              <a:rPr lang="fi-FI" dirty="0"/>
              <a:t>To 11.3. klo 11 -12 halukkailla kirjoittajilla mahdollisuus tulla tarkastamaan </a:t>
            </a:r>
            <a:r>
              <a:rPr lang="fi-FI" dirty="0" err="1"/>
              <a:t>boottaaminen</a:t>
            </a:r>
            <a:r>
              <a:rPr lang="fi-FI" dirty="0"/>
              <a:t> ja muut yo-koeohjeet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   Tai muuna sovittuna aikana. Ole yhteydessä koululle etukäteen!</a:t>
            </a:r>
            <a:br>
              <a:rPr lang="fi-FI" dirty="0" smtClean="0"/>
            </a:b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5846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Kokeiden aikataulu ja muuta tietoa valmistutumiseen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Kotisivuilta mm. </a:t>
            </a:r>
            <a:r>
              <a:rPr lang="fi-FI" smtClean="0"/>
              <a:t>aikatauluista</a:t>
            </a:r>
            <a:endParaRPr lang="fi-FI" dirty="0" smtClean="0"/>
          </a:p>
          <a:p>
            <a:r>
              <a:rPr lang="fi-FI" dirty="0" smtClean="0"/>
              <a:t>Ylioppilastutkinto.fi –sivulta mm. ainekohtaiset ohjeet, </a:t>
            </a:r>
            <a:br>
              <a:rPr lang="fi-FI" dirty="0" smtClean="0"/>
            </a:br>
            <a:r>
              <a:rPr lang="fi-FI" dirty="0" smtClean="0"/>
              <a:t>kokeessa käytössä olevat ohjelmat, aikatauluja,…</a:t>
            </a:r>
          </a:p>
          <a:p>
            <a:r>
              <a:rPr lang="fi-FI" dirty="0" smtClean="0"/>
              <a:t>abitti.fi –sivuilta mm. koneen hankintaan ja ominaisuuksiin liittyvää tietoa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806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110837"/>
            <a:ext cx="10364451" cy="840508"/>
          </a:xfrm>
        </p:spPr>
        <p:txBody>
          <a:bodyPr/>
          <a:lstStyle/>
          <a:p>
            <a:r>
              <a:rPr lang="fi-FI" dirty="0" smtClean="0"/>
              <a:t>Mukaan kokeeseen</a:t>
            </a:r>
            <a:endParaRPr lang="fi-FI" dirty="0"/>
          </a:p>
        </p:txBody>
      </p:sp>
      <p:pic>
        <p:nvPicPr>
          <p:cNvPr id="4" name="Sisällön paikkamerkki 3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132" y="2011150"/>
            <a:ext cx="4577769" cy="4041920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913775" y="1272241"/>
            <a:ext cx="736284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tietokone</a:t>
            </a:r>
          </a:p>
          <a:p>
            <a:r>
              <a:rPr lang="fi-FI" sz="2400" dirty="0"/>
              <a:t>tietokoneen virtajohto</a:t>
            </a:r>
          </a:p>
          <a:p>
            <a:r>
              <a:rPr lang="fi-FI" sz="2400" dirty="0"/>
              <a:t>kuulokkeet (LANGALLISET)</a:t>
            </a:r>
          </a:p>
          <a:p>
            <a:r>
              <a:rPr lang="fi-FI" sz="2400" dirty="0"/>
              <a:t>hiiri (LANGALLINEN)</a:t>
            </a:r>
          </a:p>
          <a:p>
            <a:r>
              <a:rPr lang="fi-FI" sz="2400" dirty="0"/>
              <a:t>mahdolliset adapterit (esim. </a:t>
            </a:r>
            <a:r>
              <a:rPr lang="fi-FI" sz="2400" dirty="0" err="1"/>
              <a:t>Ethernet</a:t>
            </a:r>
            <a:r>
              <a:rPr lang="fi-FI" sz="2400" dirty="0"/>
              <a:t>-verkkoon liittymiseen)</a:t>
            </a:r>
          </a:p>
          <a:p>
            <a:r>
              <a:rPr lang="fi-FI" sz="2400" dirty="0"/>
              <a:t>henkilöllisyystodistus</a:t>
            </a:r>
          </a:p>
          <a:p>
            <a:r>
              <a:rPr lang="fi-FI" sz="2400" dirty="0"/>
              <a:t>omat eväät</a:t>
            </a:r>
          </a:p>
          <a:p>
            <a:r>
              <a:rPr lang="fi-FI" sz="2400" dirty="0"/>
              <a:t>kirjoitusvälineet </a:t>
            </a:r>
          </a:p>
          <a:p>
            <a:r>
              <a:rPr lang="fi-FI" sz="2400" dirty="0" smtClean="0"/>
              <a:t>Vaatetus</a:t>
            </a:r>
          </a:p>
          <a:p>
            <a:r>
              <a:rPr lang="fi-FI" sz="2400" b="1" dirty="0" smtClean="0">
                <a:solidFill>
                  <a:srgbClr val="C00000"/>
                </a:solidFill>
              </a:rPr>
              <a:t>UUTENA: </a:t>
            </a:r>
          </a:p>
          <a:p>
            <a:r>
              <a:rPr lang="fi-FI" sz="2400" dirty="0" smtClean="0">
                <a:solidFill>
                  <a:srgbClr val="C00000"/>
                </a:solidFill>
              </a:rPr>
              <a:t>MASKIT PUSSISSA JA PUSSI KÄYTETYILLE MASKEILLE</a:t>
            </a:r>
            <a:br>
              <a:rPr lang="fi-FI" sz="2400" dirty="0" smtClean="0">
                <a:solidFill>
                  <a:srgbClr val="C00000"/>
                </a:solidFill>
              </a:rPr>
            </a:br>
            <a:r>
              <a:rPr lang="fi-FI" sz="2400" dirty="0" smtClean="0">
                <a:solidFill>
                  <a:srgbClr val="C00000"/>
                </a:solidFill>
              </a:rPr>
              <a:t>OMA KÄSIDESI</a:t>
            </a:r>
            <a:endParaRPr lang="fi-FI" sz="2400" dirty="0">
              <a:solidFill>
                <a:srgbClr val="C00000"/>
              </a:solidFill>
            </a:endParaRPr>
          </a:p>
          <a:p>
            <a:r>
              <a:rPr lang="fi-FI" sz="2400" dirty="0"/>
              <a:t>TILAAN EI SAA TUODA </a:t>
            </a:r>
            <a:r>
              <a:rPr lang="fi-FI" sz="2400" dirty="0" smtClean="0"/>
              <a:t>KÄNNYKÖITÄ</a:t>
            </a:r>
            <a:r>
              <a:rPr lang="fi-FI" sz="2400" dirty="0"/>
              <a:t>, ÄLYKELLOJA, </a:t>
            </a:r>
            <a:r>
              <a:rPr lang="fi-FI" sz="2400" dirty="0" smtClean="0"/>
              <a:t>…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67141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97865" y="129120"/>
            <a:ext cx="10364451" cy="914069"/>
          </a:xfrm>
        </p:spPr>
        <p:txBody>
          <a:bodyPr/>
          <a:lstStyle/>
          <a:p>
            <a:r>
              <a:rPr lang="fi-FI" dirty="0" smtClean="0"/>
              <a:t>Koetilaan siirtyminen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236372"/>
            <a:ext cx="10363826" cy="4554827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Paikalle tullaan suoraa viimeistään klo 8.00 (saliin ja auditorioon)</a:t>
            </a:r>
          </a:p>
          <a:p>
            <a:r>
              <a:rPr lang="fi-FI" dirty="0" smtClean="0"/>
              <a:t>Ulkovaatteet, laukut, kännykät … lokeroon</a:t>
            </a:r>
          </a:p>
          <a:p>
            <a:r>
              <a:rPr lang="fi-FI" dirty="0" smtClean="0"/>
              <a:t>Eväät pakataan läpinäkyviin rasioihin tai muovipusseihin</a:t>
            </a:r>
          </a:p>
          <a:p>
            <a:r>
              <a:rPr lang="fi-FI" dirty="0" smtClean="0"/>
              <a:t>Pakkausmerkintöjä ei saa olla</a:t>
            </a:r>
          </a:p>
          <a:p>
            <a:r>
              <a:rPr lang="fi-FI" dirty="0" smtClean="0"/>
              <a:t>Vaatteissa ei saa olla tekstejä</a:t>
            </a:r>
          </a:p>
          <a:p>
            <a:r>
              <a:rPr lang="fi-FI" dirty="0" smtClean="0"/>
              <a:t>Paikkanumero löytyy salin ovelta</a:t>
            </a:r>
          </a:p>
          <a:p>
            <a:r>
              <a:rPr lang="fi-FI" dirty="0" smtClean="0"/>
              <a:t>Saliin mennään hiljaisesti omalle paikalle </a:t>
            </a:r>
          </a:p>
          <a:p>
            <a:r>
              <a:rPr lang="fi-FI" dirty="0" smtClean="0"/>
              <a:t>Heti kiinnitetään oma kone koeverkkoon:</a:t>
            </a:r>
            <a:br>
              <a:rPr lang="fi-FI" dirty="0" smtClean="0"/>
            </a:br>
            <a:r>
              <a:rPr lang="fi-FI" dirty="0" err="1" smtClean="0"/>
              <a:t>Ethernet</a:t>
            </a:r>
            <a:r>
              <a:rPr lang="fi-FI" dirty="0" smtClean="0"/>
              <a:t>-johto, kuulokkeet, hiiri, virtajohto, USB-tikku kiinni</a:t>
            </a:r>
          </a:p>
          <a:p>
            <a:r>
              <a:rPr lang="fi-FI" dirty="0" smtClean="0"/>
              <a:t>Koneen voi </a:t>
            </a:r>
            <a:r>
              <a:rPr lang="fi-FI" dirty="0" err="1" smtClean="0"/>
              <a:t>buutata</a:t>
            </a:r>
            <a:r>
              <a:rPr lang="fi-FI" dirty="0" smtClean="0"/>
              <a:t> </a:t>
            </a:r>
            <a:r>
              <a:rPr lang="fi-FI" dirty="0" err="1" smtClean="0"/>
              <a:t>samantien</a:t>
            </a:r>
            <a:r>
              <a:rPr lang="fi-FI" dirty="0" smtClean="0"/>
              <a:t> ja tehdä äänitestin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707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6349" y="116242"/>
            <a:ext cx="10364451" cy="901190"/>
          </a:xfrm>
        </p:spPr>
        <p:txBody>
          <a:bodyPr/>
          <a:lstStyle/>
          <a:p>
            <a:r>
              <a:rPr lang="fi-FI" dirty="0" smtClean="0"/>
              <a:t>Kokeen alku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249252"/>
            <a:ext cx="10363826" cy="4855334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Koepaikalla tulee olla </a:t>
            </a:r>
            <a:r>
              <a:rPr lang="fi-FI" b="1" dirty="0" smtClean="0"/>
              <a:t>koulun leimalla varustettua luonnostelupaperia </a:t>
            </a:r>
            <a:r>
              <a:rPr lang="fi-FI" dirty="0" smtClean="0"/>
              <a:t>ja </a:t>
            </a:r>
            <a:br>
              <a:rPr lang="fi-FI" dirty="0" smtClean="0"/>
            </a:br>
            <a:r>
              <a:rPr lang="fi-FI" b="1" dirty="0" err="1" smtClean="0"/>
              <a:t>YTL:n</a:t>
            </a:r>
            <a:r>
              <a:rPr lang="fi-FI" b="1" dirty="0" smtClean="0"/>
              <a:t> USB-tikku</a:t>
            </a:r>
          </a:p>
          <a:p>
            <a:r>
              <a:rPr lang="fi-FI" b="1" dirty="0" smtClean="0"/>
              <a:t>Matemaattisissa kokeissa </a:t>
            </a:r>
            <a:r>
              <a:rPr lang="fi-FI" b="1" dirty="0"/>
              <a:t/>
            </a:r>
            <a:br>
              <a:rPr lang="fi-FI" b="1" dirty="0"/>
            </a:br>
            <a:r>
              <a:rPr lang="fi-FI" dirty="0" smtClean="0"/>
              <a:t>A-osassa </a:t>
            </a:r>
            <a:r>
              <a:rPr lang="fi-FI" dirty="0" err="1" smtClean="0"/>
              <a:t>Speed</a:t>
            </a:r>
            <a:r>
              <a:rPr lang="fi-FI" dirty="0" smtClean="0"/>
              <a:t> </a:t>
            </a:r>
            <a:r>
              <a:rPr lang="fi-FI" dirty="0" err="1" smtClean="0"/>
              <a:t>crunch</a:t>
            </a:r>
            <a:r>
              <a:rPr lang="fi-FI" dirty="0" smtClean="0"/>
              <a:t> ja b-osassa kaikki mahdolliset laskimet. </a:t>
            </a:r>
            <a:r>
              <a:rPr lang="fi-FI" b="1" dirty="0" smtClean="0"/>
              <a:t>Asetukset!</a:t>
            </a:r>
          </a:p>
          <a:p>
            <a:r>
              <a:rPr lang="fi-FI" dirty="0" smtClean="0"/>
              <a:t>Henkilöllisyystodistus pidetään pulpetilla</a:t>
            </a:r>
          </a:p>
          <a:p>
            <a:r>
              <a:rPr lang="fi-FI" dirty="0" smtClean="0"/>
              <a:t>Valvojat voivat auttaa ennen kokeen alkua käynnistyksessä</a:t>
            </a:r>
          </a:p>
          <a:p>
            <a:r>
              <a:rPr lang="fi-FI" dirty="0" smtClean="0"/>
              <a:t>Tarkastetaan</a:t>
            </a:r>
            <a:r>
              <a:rPr lang="fi-FI" dirty="0"/>
              <a:t>, ettei verkon johdot sotkeudu jaloissa kokeen aikana</a:t>
            </a:r>
          </a:p>
          <a:p>
            <a:r>
              <a:rPr lang="fi-FI" dirty="0" smtClean="0"/>
              <a:t>koejärjestelmän avauduttua syötetään</a:t>
            </a:r>
            <a:br>
              <a:rPr lang="fi-FI" dirty="0" smtClean="0"/>
            </a:br>
            <a:r>
              <a:rPr lang="fi-FI" dirty="0" smtClean="0"/>
              <a:t>-nimi, </a:t>
            </a:r>
            <a:r>
              <a:rPr lang="fi-FI" dirty="0" err="1" smtClean="0"/>
              <a:t>hetu</a:t>
            </a:r>
            <a:r>
              <a:rPr lang="fi-FI" dirty="0" smtClean="0"/>
              <a:t> ja </a:t>
            </a:r>
            <a:r>
              <a:rPr lang="fi-FI" b="1" dirty="0" smtClean="0"/>
              <a:t>suoritettava koe </a:t>
            </a:r>
            <a:r>
              <a:rPr lang="fi-FI" dirty="0" smtClean="0"/>
              <a:t>niitä pyydettäessä</a:t>
            </a:r>
            <a:br>
              <a:rPr lang="fi-FI" dirty="0" smtClean="0"/>
            </a:br>
            <a:r>
              <a:rPr lang="fi-FI" dirty="0" smtClean="0"/>
              <a:t>-valvojan antamat koodit</a:t>
            </a:r>
          </a:p>
          <a:p>
            <a:r>
              <a:rPr lang="fi-FI" dirty="0" smtClean="0"/>
              <a:t>Rehtori ja aineenopettaja antaa ohjeita. Tässä vaiheessa voi kysyä.</a:t>
            </a:r>
          </a:p>
          <a:p>
            <a:r>
              <a:rPr lang="fi-FI" dirty="0" smtClean="0"/>
              <a:t>Odotetaan klo 9.00, jolloin koe aloitetaan.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834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4" y="283667"/>
            <a:ext cx="10364451" cy="991342"/>
          </a:xfrm>
        </p:spPr>
        <p:txBody>
          <a:bodyPr/>
          <a:lstStyle/>
          <a:p>
            <a:r>
              <a:rPr lang="fi-FI" dirty="0" smtClean="0"/>
              <a:t>Kokeen aikana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401176"/>
            <a:ext cx="10363826" cy="5012503"/>
          </a:xfrm>
        </p:spPr>
        <p:txBody>
          <a:bodyPr/>
          <a:lstStyle/>
          <a:p>
            <a:r>
              <a:rPr lang="fi-FI" dirty="0" smtClean="0"/>
              <a:t>Koetehtäviin vastataan niille varattuun tilaan. Ne tallentuvat automaattisesti.</a:t>
            </a:r>
          </a:p>
          <a:p>
            <a:r>
              <a:rPr lang="fi-FI" dirty="0" smtClean="0"/>
              <a:t>Koetehtäviä voi luonnostella suttupaperilla</a:t>
            </a:r>
          </a:p>
          <a:p>
            <a:r>
              <a:rPr lang="fi-FI" dirty="0" smtClean="0"/>
              <a:t>Tehtävät voi tehdä jollain sovellusohjelmalla (TI </a:t>
            </a:r>
            <a:r>
              <a:rPr lang="fi-FI" dirty="0" err="1" smtClean="0"/>
              <a:t>nspire</a:t>
            </a:r>
            <a:r>
              <a:rPr lang="fi-FI" dirty="0" smtClean="0"/>
              <a:t>, </a:t>
            </a:r>
            <a:r>
              <a:rPr lang="fi-FI" dirty="0" err="1" smtClean="0"/>
              <a:t>libre</a:t>
            </a:r>
            <a:r>
              <a:rPr lang="fi-FI" dirty="0" smtClean="0"/>
              <a:t> </a:t>
            </a:r>
            <a:r>
              <a:rPr lang="fi-FI" dirty="0" err="1" smtClean="0"/>
              <a:t>office</a:t>
            </a:r>
            <a:r>
              <a:rPr lang="fi-FI" dirty="0" smtClean="0"/>
              <a:t>,…) ja vastaus viedään kopioiden kokeen vastauskenttään.</a:t>
            </a:r>
          </a:p>
          <a:p>
            <a:r>
              <a:rPr lang="fi-FI" dirty="0" smtClean="0"/>
              <a:t>Sovellusohjelmilla tehdyt tiedostot kannattaa pitkään tehtäessä tallentaa koneen työpöydälle, jolloin ne tallentuvat </a:t>
            </a:r>
            <a:r>
              <a:rPr lang="fi-FI" dirty="0" err="1" smtClean="0"/>
              <a:t>myuös</a:t>
            </a:r>
            <a:r>
              <a:rPr lang="fi-FI" dirty="0" smtClean="0"/>
              <a:t> palvelimelle. OHJE </a:t>
            </a:r>
            <a:r>
              <a:rPr lang="fi-FI" dirty="0" err="1" smtClean="0"/>
              <a:t>abitissa</a:t>
            </a:r>
            <a:r>
              <a:rPr lang="fi-FI" dirty="0" smtClean="0"/>
              <a:t>!</a:t>
            </a:r>
          </a:p>
          <a:p>
            <a:r>
              <a:rPr lang="fi-FI" dirty="0" smtClean="0"/>
              <a:t>Aineistot voi avata omaan </a:t>
            </a:r>
            <a:r>
              <a:rPr lang="fi-FI" dirty="0" err="1" smtClean="0"/>
              <a:t>ikkunaansA</a:t>
            </a:r>
            <a:r>
              <a:rPr lang="fi-FI" dirty="0" smtClean="0"/>
              <a:t> JA JAKAA NÄYTÖN TYÖNTEON HELPOTTAMISEKSI.</a:t>
            </a:r>
          </a:p>
          <a:p>
            <a:r>
              <a:rPr lang="fi-FI" dirty="0" smtClean="0"/>
              <a:t>Ohjeita : </a:t>
            </a:r>
            <a:r>
              <a:rPr lang="fi-FI" dirty="0" smtClean="0">
                <a:hlinkClick r:id="rId2"/>
              </a:rPr>
              <a:t>https://cheat.abitti.fi</a:t>
            </a:r>
            <a:endParaRPr lang="fi-FI" dirty="0" smtClean="0"/>
          </a:p>
          <a:p>
            <a:r>
              <a:rPr lang="fi-FI" dirty="0" smtClean="0"/>
              <a:t>Matikkaeditoria voi harjoitella etukäteen: </a:t>
            </a:r>
            <a:r>
              <a:rPr lang="fi-FI" dirty="0" smtClean="0">
                <a:hlinkClick r:id="rId3"/>
              </a:rPr>
              <a:t>https://math-demo.abitti.fi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481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8316" y="193682"/>
            <a:ext cx="10364451" cy="875432"/>
          </a:xfrm>
        </p:spPr>
        <p:txBody>
          <a:bodyPr/>
          <a:lstStyle/>
          <a:p>
            <a:r>
              <a:rPr lang="fi-FI" dirty="0" smtClean="0"/>
              <a:t>ABITISSA olevat ohjeet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65" y="1069114"/>
            <a:ext cx="9877425" cy="6096000"/>
          </a:xfrm>
          <a:prstGeom prst="rect">
            <a:avLst/>
          </a:prstGeom>
        </p:spPr>
      </p:pic>
      <p:cxnSp>
        <p:nvCxnSpPr>
          <p:cNvPr id="5" name="Suora nuoliyhdysviiva 4"/>
          <p:cNvCxnSpPr/>
          <p:nvPr/>
        </p:nvCxnSpPr>
        <p:spPr>
          <a:xfrm flipH="1" flipV="1">
            <a:off x="7148946" y="1662545"/>
            <a:ext cx="701964" cy="1182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nuoliyhdysviiva 6"/>
          <p:cNvCxnSpPr/>
          <p:nvPr/>
        </p:nvCxnSpPr>
        <p:spPr>
          <a:xfrm flipH="1" flipV="1">
            <a:off x="3306618" y="2770909"/>
            <a:ext cx="4424218" cy="4156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7730836" y="3029527"/>
            <a:ext cx="2725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OHJEVIDEOT:</a:t>
            </a:r>
          </a:p>
          <a:p>
            <a:r>
              <a:rPr lang="fi-FI" dirty="0" smtClean="0"/>
              <a:t>Voi katsoa kokeen aikana!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601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927279"/>
          </a:xfrm>
        </p:spPr>
        <p:txBody>
          <a:bodyPr/>
          <a:lstStyle/>
          <a:p>
            <a:r>
              <a:rPr lang="fi-FI" dirty="0" smtClean="0"/>
              <a:t>Matikka-editori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749"/>
            <a:ext cx="11985834" cy="621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18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4" y="257909"/>
            <a:ext cx="10364451" cy="1004222"/>
          </a:xfrm>
        </p:spPr>
        <p:txBody>
          <a:bodyPr/>
          <a:lstStyle/>
          <a:p>
            <a:r>
              <a:rPr lang="fi-FI" dirty="0" smtClean="0"/>
              <a:t>Toiminta koetilanteessa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416676"/>
            <a:ext cx="10363826" cy="4374523"/>
          </a:xfrm>
        </p:spPr>
        <p:txBody>
          <a:bodyPr/>
          <a:lstStyle/>
          <a:p>
            <a:r>
              <a:rPr lang="fi-FI" dirty="0" smtClean="0"/>
              <a:t>Tarvitessasi valvojan apua koetilanteessa</a:t>
            </a:r>
            <a:br>
              <a:rPr lang="fi-FI" dirty="0" smtClean="0"/>
            </a:br>
            <a:r>
              <a:rPr lang="fi-FI" dirty="0" smtClean="0"/>
              <a:t>(lisää suttupaperia, lääkettä, …)</a:t>
            </a:r>
            <a:br>
              <a:rPr lang="fi-FI" dirty="0" smtClean="0"/>
            </a:br>
            <a:r>
              <a:rPr lang="fi-FI" dirty="0" smtClean="0"/>
              <a:t>tai wc-käyntiä varten </a:t>
            </a:r>
            <a:r>
              <a:rPr lang="fi-FI" b="1" dirty="0" smtClean="0"/>
              <a:t>viitataan </a:t>
            </a:r>
          </a:p>
          <a:p>
            <a:r>
              <a:rPr lang="fi-FI" b="1" dirty="0" smtClean="0"/>
              <a:t>Näytönsäästäjä</a:t>
            </a:r>
            <a:r>
              <a:rPr lang="fi-FI" dirty="0" smtClean="0"/>
              <a:t> laitetaan päälle poistuttaessa paikalta</a:t>
            </a:r>
          </a:p>
          <a:p>
            <a:r>
              <a:rPr lang="fi-FI" b="1" dirty="0" smtClean="0"/>
              <a:t>Kirjasinkoko</a:t>
            </a:r>
            <a:r>
              <a:rPr lang="fi-FI" dirty="0" smtClean="0"/>
              <a:t>a ei saa säätää suuremmaksi, jos siihen ei ole haettu saatu </a:t>
            </a:r>
            <a:r>
              <a:rPr lang="fi-FI" dirty="0" err="1" smtClean="0"/>
              <a:t>Ytl:ltä</a:t>
            </a:r>
            <a:r>
              <a:rPr lang="fi-FI" dirty="0" smtClean="0"/>
              <a:t> päätöstä</a:t>
            </a:r>
            <a:endParaRPr lang="fi-FI" b="1" dirty="0" smtClean="0"/>
          </a:p>
          <a:p>
            <a:r>
              <a:rPr lang="fi-FI" dirty="0" smtClean="0"/>
              <a:t>Valvojalta voi kysyä, jos on epäselvyyttä</a:t>
            </a:r>
          </a:p>
          <a:p>
            <a:r>
              <a:rPr lang="fi-FI" b="1" dirty="0" smtClean="0"/>
              <a:t>Matematiikan a-osan palautuksen jälkeen </a:t>
            </a:r>
            <a:r>
              <a:rPr lang="fi-FI" dirty="0" smtClean="0"/>
              <a:t>siihen ei enää voi palata,</a:t>
            </a:r>
            <a:br>
              <a:rPr lang="fi-FI" dirty="0" smtClean="0"/>
            </a:br>
            <a:r>
              <a:rPr lang="fi-FI" dirty="0" smtClean="0"/>
              <a:t>laajemmat matikkaohjelmat tulevat käyttöön.</a:t>
            </a:r>
            <a:br>
              <a:rPr lang="fi-FI" dirty="0" smtClean="0"/>
            </a:b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7326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1499" y="51847"/>
            <a:ext cx="10364451" cy="1094373"/>
          </a:xfrm>
        </p:spPr>
        <p:txBody>
          <a:bodyPr/>
          <a:lstStyle/>
          <a:p>
            <a:r>
              <a:rPr lang="fi-FI" dirty="0" smtClean="0"/>
              <a:t>Kokeen päättyessä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578923" y="1146220"/>
            <a:ext cx="10363826" cy="5100034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Tarkasta vielä huolellisesti, että on vastattu kaikkiin tarvittaviin tehtäviin ja kohtiin </a:t>
            </a:r>
          </a:p>
          <a:p>
            <a:r>
              <a:rPr lang="fi-FI" dirty="0" smtClean="0"/>
              <a:t>Tehtävien vastauskenttiin, joita ei ole tarkoitettu tarkastettaviksi, ei saa laittaa mitään merkintöjä. Ne voidaan lukea vastauksiksi. </a:t>
            </a:r>
            <a:br>
              <a:rPr lang="fi-FI" dirty="0" smtClean="0"/>
            </a:br>
            <a:r>
              <a:rPr lang="fi-FI" dirty="0" err="1" smtClean="0">
                <a:solidFill>
                  <a:srgbClr val="C00000"/>
                </a:solidFill>
              </a:rPr>
              <a:t>ABITTIin</a:t>
            </a:r>
            <a:r>
              <a:rPr lang="fi-FI" dirty="0" smtClean="0">
                <a:solidFill>
                  <a:srgbClr val="C00000"/>
                </a:solidFill>
              </a:rPr>
              <a:t> tulee ilmoitus, että olet tehnyt enemmän tehtäviä, kun saa palauttaa. Muista poistaa tehtävät, mitä et ole tarkoittanut arvosteltavaksi ennen kokeen päättämistä!</a:t>
            </a:r>
          </a:p>
          <a:p>
            <a:r>
              <a:rPr lang="fi-FI" b="1" dirty="0" smtClean="0"/>
              <a:t>Päätä koe vasta</a:t>
            </a:r>
            <a:r>
              <a:rPr lang="fi-FI" dirty="0" smtClean="0"/>
              <a:t>, kun se on valmis.</a:t>
            </a:r>
          </a:p>
          <a:p>
            <a:r>
              <a:rPr lang="fi-FI" dirty="0" smtClean="0"/>
              <a:t>Kokeesta saa poistua aikaisintaan klo 12 </a:t>
            </a:r>
          </a:p>
          <a:p>
            <a:r>
              <a:rPr lang="fi-FI" dirty="0" smtClean="0"/>
              <a:t>Käytä koeaika mahdollisimman tarkkaan. Koeaika päättyy klo 15.</a:t>
            </a:r>
            <a:br>
              <a:rPr lang="fi-FI" dirty="0" smtClean="0"/>
            </a:br>
            <a:r>
              <a:rPr lang="fi-FI" dirty="0" smtClean="0"/>
              <a:t>Mahdollinen lisäaika vikatilanteista johtuen annetaan kullekin kokelaalle tiedoksi erikseen.</a:t>
            </a:r>
          </a:p>
          <a:p>
            <a:r>
              <a:rPr lang="fi-FI" dirty="0" smtClean="0"/>
              <a:t>Kirjoita kaikkiin luonnostelupapereihin nimesi </a:t>
            </a:r>
            <a:r>
              <a:rPr lang="fi-FI" dirty="0" smtClean="0"/>
              <a:t>ja palauta ne valvojalle</a:t>
            </a:r>
            <a:endParaRPr lang="fi-FI" dirty="0" smtClean="0"/>
          </a:p>
          <a:p>
            <a:r>
              <a:rPr lang="fi-FI" dirty="0" smtClean="0">
                <a:solidFill>
                  <a:srgbClr val="C00000"/>
                </a:solidFill>
              </a:rPr>
              <a:t>USB-tikku palautetaan kokeen päättyessä ykkösvalvojalle</a:t>
            </a:r>
          </a:p>
          <a:p>
            <a:r>
              <a:rPr lang="fi-FI" dirty="0" smtClean="0"/>
              <a:t>Irrota tietokoneesi mahdollisimman äänettömästi koeverkosta</a:t>
            </a:r>
          </a:p>
          <a:p>
            <a:r>
              <a:rPr lang="fi-FI" dirty="0" smtClean="0"/>
              <a:t>Poistu koetilasta, vie tarjotin paikoilleen ja roskat roskiin</a:t>
            </a:r>
          </a:p>
          <a:p>
            <a:r>
              <a:rPr lang="fi-FI" dirty="0" smtClean="0">
                <a:solidFill>
                  <a:srgbClr val="C00000"/>
                </a:solidFill>
              </a:rPr>
              <a:t>Poistu koululta turvavälejä noudattaen koronan takia saatuasi kokeen valmiiksi</a:t>
            </a:r>
            <a:endParaRPr lang="fi-F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04861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177</TotalTime>
  <Words>817</Words>
  <Application>Microsoft Office PowerPoint</Application>
  <PresentationFormat>Laajakuva</PresentationFormat>
  <Paragraphs>91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Tw Cen MT</vt:lpstr>
      <vt:lpstr>Pisara</vt:lpstr>
      <vt:lpstr>Sähköisessä yo-kokeessa toimiminen</vt:lpstr>
      <vt:lpstr>Mukaan kokeeseen</vt:lpstr>
      <vt:lpstr>Koetilaan siirtyminen</vt:lpstr>
      <vt:lpstr>Kokeen alku</vt:lpstr>
      <vt:lpstr>Kokeen aikana</vt:lpstr>
      <vt:lpstr>ABITISSA olevat ohjeet</vt:lpstr>
      <vt:lpstr>Matikka-editori</vt:lpstr>
      <vt:lpstr>Toiminta koetilanteessa</vt:lpstr>
      <vt:lpstr>Kokeen päättyessä</vt:lpstr>
      <vt:lpstr>erikoistilanteita</vt:lpstr>
      <vt:lpstr>vikatilanteessa</vt:lpstr>
      <vt:lpstr>Koneen tarkastaminen</vt:lpstr>
      <vt:lpstr>Kokeiden aikataulu ja muuta tietoa valmistutumiseen</vt:lpstr>
    </vt:vector>
  </TitlesOfParts>
  <Company>Kangasalan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Sähköisessä yo-kokeessa toimiminen</dc:title>
  <dc:creator>Opettaja</dc:creator>
  <cp:lastModifiedBy>Tarja Patama</cp:lastModifiedBy>
  <cp:revision>17</cp:revision>
  <dcterms:created xsi:type="dcterms:W3CDTF">2020-01-19T19:22:13Z</dcterms:created>
  <dcterms:modified xsi:type="dcterms:W3CDTF">2021-02-14T18:09:23Z</dcterms:modified>
</cp:coreProperties>
</file>