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3"/>
  </p:sldMasterIdLst>
  <p:sldIdLst>
    <p:sldId id="256" r:id="rId4"/>
    <p:sldId id="257" r:id="rId5"/>
    <p:sldId id="258" r:id="rId6"/>
    <p:sldId id="262" r:id="rId7"/>
    <p:sldId id="275" r:id="rId8"/>
    <p:sldId id="265" r:id="rId9"/>
    <p:sldId id="266" r:id="rId10"/>
    <p:sldId id="267" r:id="rId11"/>
    <p:sldId id="268" r:id="rId12"/>
    <p:sldId id="274" r:id="rId13"/>
    <p:sldId id="261" r:id="rId14"/>
    <p:sldId id="271" r:id="rId15"/>
    <p:sldId id="272" r:id="rId16"/>
    <p:sldId id="273" r:id="rId17"/>
    <p:sldId id="269" r:id="rId1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91999B-85E4-E4A9-9426-6FB933860573}" v="38" dt="2025-09-04T14:45:59.708"/>
    <p1510:client id="{6A12BC19-3364-C41E-8438-542F3FEF41D0}" v="2" dt="2025-09-04T07:39:05.640"/>
    <p1510:client id="{A9E6C701-FD47-53AE-E9F3-B67E930ACEF1}" v="6" dt="2025-09-04T14:03:53.009"/>
    <p1510:client id="{B88A762A-36FD-31B2-9AB9-34B3FD3500EA}" v="85" dt="2025-09-03T07:18:15.877"/>
    <p1510:client id="{E587C401-2EF7-FC76-B040-3C6496DEFE04}" v="10" dt="2025-09-03T09:04:32.523"/>
    <p1510:client id="{EDE66ACF-9C1A-98BB-2B28-225CF1896D6D}" v="173" dt="2025-09-04T06:51:51.786"/>
    <p1510:client id="{FEE03227-C852-35A0-F8A7-A360EFB7F8F1}" v="33" dt="2025-09-03T05:11:54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759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222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93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18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521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638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68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5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777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90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5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2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30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C17278C5-34E8-4293-BE47-73B18483A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!!Rectangle">
            <a:extLst>
              <a:ext uri="{FF2B5EF4-FFF2-40B4-BE49-F238E27FC236}">
                <a16:creationId xmlns:a16="http://schemas.microsoft.com/office/drawing/2014/main" id="{9A3F5928-D955-456A-97B5-AA390B8CE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06D93B80-61E6-111A-742B-6BC58B7544C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r="3044" b="6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56275" y="2271449"/>
            <a:ext cx="9679449" cy="2847058"/>
          </a:xfrm>
        </p:spPr>
        <p:txBody>
          <a:bodyPr anchor="b">
            <a:normAutofit/>
          </a:bodyPr>
          <a:lstStyle/>
          <a:p>
            <a:r>
              <a:rPr lang="fi-FI" sz="7200">
                <a:solidFill>
                  <a:srgbClr val="FFFFFF"/>
                </a:solidFill>
              </a:rPr>
              <a:t>Tervetuloa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56275" y="5098254"/>
            <a:ext cx="9679449" cy="75025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Kangasalan lukion vanhempainiltaan 4.9.2025</a:t>
            </a:r>
            <a:endParaRPr lang="en-US"/>
          </a:p>
          <a:p>
            <a:endParaRPr lang="fi-FI">
              <a:solidFill>
                <a:srgbClr val="FFFFFF"/>
              </a:solidFill>
            </a:endParaRPr>
          </a:p>
        </p:txBody>
      </p:sp>
      <p:cxnSp>
        <p:nvCxnSpPr>
          <p:cNvPr id="21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954" y="2875093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3734" y="31043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414" y="361953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D19D0DF-0E1F-E3D2-30B8-4C42DDD00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639" y="1445838"/>
            <a:ext cx="3954064" cy="4316866"/>
          </a:xfrm>
        </p:spPr>
        <p:txBody>
          <a:bodyPr anchor="ctr">
            <a:normAutofit/>
          </a:bodyPr>
          <a:lstStyle/>
          <a:p>
            <a:pPr algn="ctr"/>
            <a:r>
              <a:rPr lang="fi-FI" sz="4000" b="1">
                <a:solidFill>
                  <a:schemeClr val="bg1"/>
                </a:solidFill>
                <a:latin typeface="Aptos"/>
              </a:rPr>
              <a:t>Oppimisen tuki lukiossa</a:t>
            </a:r>
          </a:p>
        </p:txBody>
      </p:sp>
      <p:sp>
        <p:nvSpPr>
          <p:cNvPr id="3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37EFDE-2D11-DBE7-8F84-96EB05B0E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5738" y="886875"/>
            <a:ext cx="4685916" cy="597441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z="2000">
                <a:latin typeface="Univers"/>
              </a:rPr>
              <a:t>Aineenopettajan antama tukiopetus</a:t>
            </a:r>
            <a:endParaRPr lang="en-US" sz="2000">
              <a:latin typeface="Univers"/>
            </a:endParaRPr>
          </a:p>
          <a:p>
            <a:r>
              <a:rPr lang="fi-FI" sz="2000">
                <a:latin typeface="Univers"/>
              </a:rPr>
              <a:t>Monipuoliset tavat osoittaa osaamista</a:t>
            </a:r>
            <a:endParaRPr lang="en-US" sz="2000">
              <a:latin typeface="Univers"/>
            </a:endParaRPr>
          </a:p>
          <a:p>
            <a:r>
              <a:rPr lang="fi-FI" sz="2000">
                <a:latin typeface="Univers"/>
              </a:rPr>
              <a:t>Opinto-ohjaus</a:t>
            </a:r>
            <a:endParaRPr lang="en-US" sz="2000">
              <a:latin typeface="Univers"/>
            </a:endParaRPr>
          </a:p>
          <a:p>
            <a:r>
              <a:rPr lang="fi-FI" sz="2000">
                <a:latin typeface="Univers"/>
              </a:rPr>
              <a:t>Opintoajan pidentäminen</a:t>
            </a:r>
          </a:p>
          <a:p>
            <a:r>
              <a:rPr lang="fi-FI" sz="2000">
                <a:latin typeface="Univers"/>
              </a:rPr>
              <a:t>Lisäaika kokeissa ja tehtävissä, kokeiden hajauttaminen</a:t>
            </a:r>
            <a:endParaRPr lang="en-US" sz="2000">
              <a:latin typeface="Univers"/>
            </a:endParaRPr>
          </a:p>
          <a:p>
            <a:r>
              <a:rPr lang="fi-FI" sz="2000">
                <a:latin typeface="Univers"/>
              </a:rPr>
              <a:t>Eriyttäminen</a:t>
            </a:r>
          </a:p>
          <a:p>
            <a:r>
              <a:rPr lang="fi-FI" sz="2000">
                <a:latin typeface="Univers"/>
              </a:rPr>
              <a:t>Opiskelutaitojen harjoittelu</a:t>
            </a:r>
            <a:endParaRPr lang="en-US" sz="2000">
              <a:latin typeface="Univers"/>
            </a:endParaRPr>
          </a:p>
          <a:p>
            <a:r>
              <a:rPr lang="fi-FI" sz="2000">
                <a:latin typeface="Univers"/>
              </a:rPr>
              <a:t>Erityisopettajan tuki oppitunnilla tai yksilötapaamisissa</a:t>
            </a:r>
          </a:p>
          <a:p>
            <a:r>
              <a:rPr lang="fi-FI" sz="2000">
                <a:latin typeface="Univers"/>
              </a:rPr>
              <a:t>Joustavat opetusjärjestelyt</a:t>
            </a:r>
          </a:p>
          <a:p>
            <a:r>
              <a:rPr lang="fi-FI" sz="2000">
                <a:latin typeface="Univers"/>
              </a:rPr>
              <a:t>Erityisjärjestelyt ylioppilaskirjoituksiin</a:t>
            </a:r>
            <a:endParaRPr lang="en-US" sz="2000">
              <a:latin typeface="Univers"/>
            </a:endParaRPr>
          </a:p>
          <a:p>
            <a:endParaRPr lang="fi-FI" sz="1800">
              <a:latin typeface="Univers"/>
            </a:endParaRPr>
          </a:p>
          <a:p>
            <a:pPr marL="0" indent="0">
              <a:buNone/>
            </a:pPr>
            <a:endParaRPr lang="fi-FI" sz="1800"/>
          </a:p>
          <a:p>
            <a:pPr marL="0" indent="0">
              <a:buNone/>
            </a:pPr>
            <a:endParaRPr lang="fi-FI" sz="2600"/>
          </a:p>
        </p:txBody>
      </p:sp>
      <p:sp>
        <p:nvSpPr>
          <p:cNvPr id="38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38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0312771-0DE2-9A80-75DE-F74D78B8D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fi-FI" sz="4000">
                <a:solidFill>
                  <a:schemeClr val="bg1"/>
                </a:solidFill>
              </a:rPr>
              <a:t>Erityisopetus lukiossa ja hallintopäätös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8B3E651-8E93-4C39-8BCA-556A51463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4986955" cy="597441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fi-FI" sz="1800"/>
          </a:p>
          <a:p>
            <a:r>
              <a:rPr lang="fi-FI" sz="1800"/>
              <a:t>Opiskelija/huoltaja voi pyytää tai oppilaitos ehdottaa erityisopetusta lukiokoulutuksessa -&gt; hallintopäätös</a:t>
            </a:r>
          </a:p>
          <a:p>
            <a:r>
              <a:rPr lang="fi-FI" sz="1800"/>
              <a:t>Hallintopäätös erityisopetuksesta voidaan tehdä todennettujen oppimisvaikeuksien tai muun niihin rinnastettavan syyn vuoksi. (HUOM! Lukivaikeus ei ole tällainen syy)</a:t>
            </a:r>
          </a:p>
          <a:p>
            <a:r>
              <a:rPr lang="fi-FI" sz="1800"/>
              <a:t>Ennen erityisopetuksen hallintopäätöstä tulee kuitenkin kokeilla monipuolisesti oppimisen tuen erilaisia muotoja </a:t>
            </a:r>
          </a:p>
          <a:p>
            <a:r>
              <a:rPr lang="fi-FI" sz="1800"/>
              <a:t>Lukiossa ei voida hallintopäätöksenkään jälkeen poiketa lukion oppimäärästä (ei voida mukauttaa/yksilöllistää oppisisältöjä)</a:t>
            </a:r>
          </a:p>
          <a:p>
            <a:r>
              <a:rPr lang="fi-FI" sz="1800"/>
              <a:t>Erityisopetus kohdentuu </a:t>
            </a:r>
            <a:r>
              <a:rPr lang="fi-FI" sz="1800" b="1"/>
              <a:t>selkeästi todennettuun oppimisvaikeuteen ja sen kanssa opinnoista suoriutumiseen</a:t>
            </a:r>
          </a:p>
          <a:p>
            <a:pPr marL="0" indent="0">
              <a:buNone/>
            </a:pPr>
            <a:endParaRPr lang="fi-FI" sz="18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72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08E002-47C6-603C-3FC6-7945F69A1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41193"/>
            <a:ext cx="9144000" cy="2387600"/>
          </a:xfrm>
        </p:spPr>
        <p:txBody>
          <a:bodyPr/>
          <a:lstStyle/>
          <a:p>
            <a:r>
              <a:rPr lang="fi-FI" b="1">
                <a:solidFill>
                  <a:schemeClr val="bg1"/>
                </a:solidFill>
              </a:rPr>
              <a:t>OPISKELIJAHUOLTO,</a:t>
            </a:r>
            <a:br>
              <a:rPr lang="fi-FI" b="1">
                <a:solidFill>
                  <a:schemeClr val="bg1"/>
                </a:solidFill>
              </a:rPr>
            </a:br>
            <a:r>
              <a:rPr lang="fi-FI" b="1">
                <a:solidFill>
                  <a:schemeClr val="bg1"/>
                </a:solidFill>
              </a:rPr>
              <a:t>KANGASALAN LUKIO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3027491-7433-5F04-747C-B278EF602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43301"/>
            <a:ext cx="9144000" cy="606854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i-FI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903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7DC247-6AAD-8E9A-EABE-18E2C319F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625"/>
            <a:ext cx="10907183" cy="1325563"/>
          </a:xfrm>
        </p:spPr>
        <p:txBody>
          <a:bodyPr/>
          <a:lstStyle/>
          <a:p>
            <a:r>
              <a:rPr lang="fi-FI">
                <a:latin typeface="Univers"/>
                <a:ea typeface="Calibri Light"/>
                <a:cs typeface="Calibri Light"/>
              </a:rPr>
              <a:t>Näkökulmia lukiolaisnuoren tukemiseen</a:t>
            </a:r>
            <a:endParaRPr lang="en-US">
              <a:latin typeface="Univer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08D2AF-8357-7492-6BE4-5C44133CF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125"/>
            <a:ext cx="10896600" cy="5250921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Font typeface="Arial" panose="020F0502020204030204" pitchFamily="34" charset="0"/>
              <a:buChar char="•"/>
            </a:pPr>
            <a:r>
              <a:rPr lang="fi-FI" sz="3400" b="1">
                <a:latin typeface="Univers"/>
                <a:ea typeface="Calibri"/>
                <a:cs typeface="Calibri"/>
              </a:rPr>
              <a:t>Onko nuorella joku, jolle hän voi kertoa kuulumisiaan rehellisesti?</a:t>
            </a:r>
            <a:endParaRPr lang="fi-FI" sz="3400" b="1">
              <a:latin typeface="Univers"/>
              <a:ea typeface="Calibri" panose="020F0502020204030204" pitchFamily="34" charset="0"/>
              <a:cs typeface="Calibri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fi-FI" sz="2900">
                <a:latin typeface="Univers"/>
                <a:ea typeface="Calibri"/>
                <a:cs typeface="Calibri"/>
              </a:rPr>
              <a:t>Tarve saada olla jonkun kanssa oma itsensä hyvien </a:t>
            </a:r>
            <a:r>
              <a:rPr lang="fi-FI" sz="2900">
                <a:effectLst/>
                <a:latin typeface="Univers"/>
                <a:ea typeface="Calibri"/>
                <a:cs typeface="Calibri"/>
              </a:rPr>
              <a:t>ja </a:t>
            </a:r>
            <a:r>
              <a:rPr lang="fi-FI" sz="2900">
                <a:latin typeface="Univers"/>
                <a:ea typeface="Calibri"/>
                <a:cs typeface="Calibri"/>
              </a:rPr>
              <a:t>huonojen kuulumisten kanssa</a:t>
            </a:r>
            <a:endParaRPr lang="fi-FI" sz="2900">
              <a:latin typeface="Univers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fi-FI" sz="2900">
                <a:latin typeface="Univers"/>
                <a:ea typeface="Calibri"/>
                <a:cs typeface="Calibri"/>
              </a:rPr>
              <a:t>Aikuisena voi myös mallintaa sitä, että omia haavoittuvuuksiaan </a:t>
            </a:r>
            <a:r>
              <a:rPr lang="fi-FI" sz="2900">
                <a:effectLst/>
                <a:latin typeface="Univers"/>
                <a:ea typeface="Calibri"/>
                <a:cs typeface="Calibri"/>
              </a:rPr>
              <a:t>ja </a:t>
            </a:r>
            <a:r>
              <a:rPr lang="fi-FI" sz="2900">
                <a:latin typeface="Univers"/>
                <a:ea typeface="Calibri"/>
                <a:cs typeface="Calibri"/>
              </a:rPr>
              <a:t>hankalalta tuntuvia asioita voi tuoda esille</a:t>
            </a:r>
          </a:p>
          <a:p>
            <a:pPr>
              <a:buFont typeface="Arial" panose="020F0502020204030204" pitchFamily="34" charset="0"/>
              <a:buChar char="•"/>
            </a:pPr>
            <a:endParaRPr lang="fi-FI" sz="2600">
              <a:latin typeface="Univers"/>
              <a:ea typeface="Calibri"/>
              <a:cs typeface="Calibri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fi-FI" sz="3400" b="1">
                <a:latin typeface="Univers"/>
                <a:ea typeface="Calibri"/>
                <a:cs typeface="Calibri"/>
              </a:rPr>
              <a:t>Nukkuuko nuori riittävästi? Tunnistaako hän </a:t>
            </a:r>
            <a:r>
              <a:rPr lang="fi-FI" sz="3400" b="1">
                <a:effectLst/>
                <a:latin typeface="Univers"/>
                <a:ea typeface="Calibri"/>
                <a:cs typeface="Calibri"/>
              </a:rPr>
              <a:t>itse </a:t>
            </a:r>
            <a:r>
              <a:rPr lang="fi-FI" sz="3400" b="1">
                <a:latin typeface="Univers"/>
                <a:ea typeface="Calibri"/>
                <a:cs typeface="Calibri"/>
              </a:rPr>
              <a:t>unen vaikutusta olotilaansa</a:t>
            </a:r>
            <a:r>
              <a:rPr lang="fi-FI" sz="3400" b="1">
                <a:effectLst/>
                <a:latin typeface="Univers"/>
                <a:ea typeface="Calibri"/>
                <a:cs typeface="Calibri"/>
              </a:rPr>
              <a:t>?</a:t>
            </a:r>
            <a:endParaRPr lang="fi-FI" sz="3400" b="1">
              <a:latin typeface="Univers"/>
              <a:ea typeface="Calibri"/>
              <a:cs typeface="Calibri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fi-FI" sz="2900">
                <a:latin typeface="Univers"/>
                <a:ea typeface="Calibri"/>
                <a:cs typeface="Calibri"/>
              </a:rPr>
              <a:t>Unen tarve yleisesti vielä nuoruusiässä 8-9h. Kuitenkin 43% suomalaisista lukiolaisnuorista nukkuu alle 8h yössä (THL kouluterveyskysely 2023)</a:t>
            </a:r>
            <a:endParaRPr lang="fi-FI" sz="2900">
              <a:latin typeface="Univers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fi-FI" sz="2900">
                <a:latin typeface="Univers"/>
                <a:ea typeface="Calibri"/>
                <a:cs typeface="Calibri"/>
              </a:rPr>
              <a:t>Keskittymiskyky ja päivän aikainen vireystila usein hyviä mittareita riittävästä unen saannista. Väsynyt </a:t>
            </a:r>
            <a:r>
              <a:rPr lang="fi-FI" sz="2900">
                <a:effectLst/>
                <a:latin typeface="Univers"/>
                <a:ea typeface="Calibri"/>
                <a:cs typeface="Calibri"/>
              </a:rPr>
              <a:t>nuori </a:t>
            </a:r>
            <a:r>
              <a:rPr lang="fi-FI" sz="2900">
                <a:latin typeface="Univers"/>
                <a:ea typeface="Calibri"/>
                <a:cs typeface="Calibri"/>
              </a:rPr>
              <a:t>ei jaksa keskittyä.</a:t>
            </a:r>
          </a:p>
          <a:p>
            <a:pPr>
              <a:buFont typeface="Arial" panose="020F0502020204030204" pitchFamily="34" charset="0"/>
              <a:buChar char="•"/>
            </a:pPr>
            <a:endParaRPr lang="fi-FI" sz="3400" b="1">
              <a:latin typeface="Univers"/>
              <a:ea typeface="Calibri"/>
              <a:cs typeface="Calibri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fi-FI" sz="3400" b="1">
                <a:latin typeface="Univers"/>
                <a:ea typeface="Calibri"/>
                <a:cs typeface="Calibri"/>
              </a:rPr>
              <a:t>Voitko aikuisena vahvistaa nuoren kokemaa yhteenkuuluvuuden tunnetta?</a:t>
            </a:r>
            <a:endParaRPr lang="fi-FI" sz="3400">
              <a:latin typeface="Univers"/>
              <a:ea typeface="Calibri"/>
              <a:cs typeface="Calibri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fi-FI" sz="2900">
                <a:latin typeface="Univers"/>
                <a:ea typeface="Calibri"/>
                <a:cs typeface="Calibri"/>
              </a:rPr>
              <a:t>Nykyaikaa leimaa yksilökeskeisyys</a:t>
            </a:r>
            <a:r>
              <a:rPr lang="fi-FI" sz="2900">
                <a:effectLst/>
                <a:latin typeface="Univers"/>
                <a:ea typeface="Calibri"/>
                <a:cs typeface="Calibri"/>
              </a:rPr>
              <a:t>, </a:t>
            </a:r>
            <a:r>
              <a:rPr lang="fi-FI" sz="2900">
                <a:latin typeface="Univers"/>
                <a:ea typeface="Calibri"/>
                <a:cs typeface="Calibri"/>
              </a:rPr>
              <a:t>yksilöiden suoritukset </a:t>
            </a:r>
            <a:r>
              <a:rPr lang="fi-FI" sz="2900">
                <a:effectLst/>
                <a:latin typeface="Univers"/>
                <a:ea typeface="Calibri"/>
                <a:cs typeface="Calibri"/>
              </a:rPr>
              <a:t>ja </a:t>
            </a:r>
            <a:r>
              <a:rPr lang="fi-FI" sz="2900">
                <a:latin typeface="Univers"/>
                <a:ea typeface="Calibri"/>
                <a:cs typeface="Calibri"/>
              </a:rPr>
              <a:t>oman näköisen elämän rakentaminen</a:t>
            </a:r>
            <a:endParaRPr lang="fi-FI" sz="2900">
              <a:latin typeface="Univers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fi-FI" sz="2900">
                <a:latin typeface="Univers"/>
                <a:ea typeface="Calibri"/>
                <a:cs typeface="Calibri"/>
              </a:rPr>
              <a:t>Samaan aikaan moni kärsii merkityksettömyydestä, irrallisuuden kokemuksista ja riittämättömyyden tunteista </a:t>
            </a:r>
            <a:endParaRPr lang="fi-FI" sz="2900">
              <a:latin typeface="Univers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fi-FI" sz="2900">
                <a:latin typeface="Univers"/>
                <a:ea typeface="Calibri"/>
                <a:cs typeface="Calibri"/>
              </a:rPr>
              <a:t>Yhteenkuuluvuutta </a:t>
            </a:r>
            <a:r>
              <a:rPr lang="fi-FI" sz="2900">
                <a:effectLst/>
                <a:latin typeface="Univers"/>
                <a:ea typeface="Calibri"/>
                <a:cs typeface="Calibri"/>
              </a:rPr>
              <a:t>voi </a:t>
            </a:r>
            <a:r>
              <a:rPr lang="fi-FI" sz="2900">
                <a:latin typeface="Univers"/>
                <a:ea typeface="Calibri"/>
                <a:cs typeface="Calibri"/>
              </a:rPr>
              <a:t>kokea perheessä, suvussa, harrastuksissa, naapurustossa jne.</a:t>
            </a:r>
          </a:p>
        </p:txBody>
      </p:sp>
    </p:spTree>
    <p:extLst>
      <p:ext uri="{BB962C8B-B14F-4D97-AF65-F5344CB8AC3E}">
        <p14:creationId xmlns:p14="http://schemas.microsoft.com/office/powerpoint/2010/main" val="1691576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EF5A59-5347-BD41-B826-298218D54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OPISKELUHUOLLON YHTEYSTIEDOT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B7D306-ED47-4449-1BDC-D1374F35C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5042"/>
            <a:ext cx="10515600" cy="466725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>
                <a:latin typeface="Univers"/>
                <a:ea typeface="Calibri"/>
                <a:cs typeface="Calibri"/>
              </a:rPr>
              <a:t>Kouluterveydenhoitaja Seija Rauhala</a:t>
            </a:r>
          </a:p>
          <a:p>
            <a:r>
              <a:rPr lang="fi-FI" sz="2400">
                <a:latin typeface="Univers"/>
                <a:ea typeface="Calibri"/>
                <a:cs typeface="Calibri"/>
              </a:rPr>
              <a:t>Paikalla ma, ke-pe (Uudet tilat)</a:t>
            </a:r>
            <a:endParaRPr lang="fi-FI">
              <a:latin typeface="Univers"/>
            </a:endParaRPr>
          </a:p>
          <a:p>
            <a:r>
              <a:rPr lang="fi-FI" sz="2400">
                <a:latin typeface="Univers"/>
                <a:ea typeface="Calibri"/>
                <a:cs typeface="Calibri"/>
              </a:rPr>
              <a:t>Yhteys puhelimitse 050 415 2289 tai Wilmassa</a:t>
            </a:r>
            <a:endParaRPr lang="fi-FI">
              <a:latin typeface="Univers"/>
            </a:endParaRPr>
          </a:p>
          <a:p>
            <a:pPr marL="0" indent="0">
              <a:buNone/>
            </a:pPr>
            <a:endParaRPr lang="fi-FI" sz="2400">
              <a:latin typeface="Univers"/>
              <a:ea typeface="Calibri"/>
              <a:cs typeface="Arial"/>
            </a:endParaRPr>
          </a:p>
          <a:p>
            <a:r>
              <a:rPr lang="fi-FI">
                <a:latin typeface="Univers"/>
                <a:ea typeface="Calibri"/>
                <a:cs typeface="Calibri"/>
              </a:rPr>
              <a:t>Koulukuraattori Meri </a:t>
            </a:r>
            <a:r>
              <a:rPr lang="fi-FI" err="1">
                <a:latin typeface="Univers"/>
                <a:ea typeface="Calibri"/>
                <a:cs typeface="Calibri"/>
              </a:rPr>
              <a:t>Rontu</a:t>
            </a:r>
            <a:endParaRPr lang="fi-FI">
              <a:latin typeface="Univers"/>
            </a:endParaRPr>
          </a:p>
          <a:p>
            <a:r>
              <a:rPr lang="fi-FI" sz="2400">
                <a:latin typeface="Univers"/>
                <a:ea typeface="Calibri"/>
                <a:cs typeface="Calibri"/>
              </a:rPr>
              <a:t>Paikalla ma, to-pe</a:t>
            </a:r>
            <a:endParaRPr lang="fi-FI">
              <a:latin typeface="Univers"/>
            </a:endParaRPr>
          </a:p>
          <a:p>
            <a:r>
              <a:rPr lang="fi-FI" sz="2400">
                <a:latin typeface="Univers"/>
                <a:ea typeface="Calibri"/>
                <a:cs typeface="Calibri"/>
              </a:rPr>
              <a:t>Yhteys puhelimitse 040 664 2833 tai Wilmassa</a:t>
            </a:r>
            <a:endParaRPr lang="fi-FI">
              <a:latin typeface="Univers"/>
            </a:endParaRPr>
          </a:p>
          <a:p>
            <a:pPr marL="0" indent="0">
              <a:buNone/>
            </a:pPr>
            <a:endParaRPr lang="fi-FI" sz="2400">
              <a:latin typeface="Univers"/>
              <a:ea typeface="Calibri"/>
              <a:cs typeface="Arial"/>
            </a:endParaRPr>
          </a:p>
          <a:p>
            <a:r>
              <a:rPr lang="fi-FI">
                <a:latin typeface="Univers"/>
                <a:ea typeface="Calibri"/>
                <a:cs typeface="Calibri"/>
              </a:rPr>
              <a:t>Koulupsykologi Tuuli-Kaisa Peltola</a:t>
            </a:r>
            <a:endParaRPr lang="fi-FI">
              <a:latin typeface="Univers"/>
            </a:endParaRPr>
          </a:p>
          <a:p>
            <a:r>
              <a:rPr lang="fi-FI" sz="2400">
                <a:latin typeface="Univers"/>
                <a:ea typeface="Calibri"/>
                <a:cs typeface="Calibri"/>
              </a:rPr>
              <a:t>Paikalla ti-ke, pe</a:t>
            </a:r>
            <a:endParaRPr lang="fi-FI">
              <a:latin typeface="Univers"/>
            </a:endParaRPr>
          </a:p>
          <a:p>
            <a:r>
              <a:rPr lang="fi-FI" sz="2400">
                <a:latin typeface="Univers"/>
                <a:ea typeface="Calibri"/>
                <a:cs typeface="Calibri"/>
              </a:rPr>
              <a:t>Yhteys puhelimitse 044 481 3040 tai Wilmassa</a:t>
            </a:r>
            <a:endParaRPr lang="fi-FI">
              <a:latin typeface="Univers"/>
            </a:endParaRPr>
          </a:p>
          <a:p>
            <a:endParaRPr lang="fi-FI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9490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528BB86-BCEF-1718-B940-905D23CAD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fi-FI" sz="2400">
                <a:solidFill>
                  <a:schemeClr val="bg1"/>
                </a:solidFill>
              </a:rPr>
              <a:t>Ryhmänohjausluokat</a:t>
            </a:r>
          </a:p>
        </p:txBody>
      </p:sp>
      <p:sp>
        <p:nvSpPr>
          <p:cNvPr id="27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B21668-6133-EC7E-50C7-2DB3F4306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039" y="381935"/>
            <a:ext cx="4685916" cy="597441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z="1800"/>
              <a:t>Palautekysely vanhempainillasta tulee Wilman kautta.</a:t>
            </a:r>
          </a:p>
          <a:p>
            <a:endParaRPr lang="fi-FI" sz="1800"/>
          </a:p>
          <a:p>
            <a:r>
              <a:rPr lang="fi-FI" sz="1800">
                <a:ea typeface="+mn-lt"/>
                <a:cs typeface="+mn-lt"/>
              </a:rPr>
              <a:t>25A Jaakko Halkosaari  </a:t>
            </a:r>
            <a:r>
              <a:rPr lang="fi-FI" sz="1800" b="1">
                <a:ea typeface="+mn-lt"/>
                <a:cs typeface="+mn-lt"/>
              </a:rPr>
              <a:t>3</a:t>
            </a:r>
            <a:r>
              <a:rPr lang="fi-FI" sz="1800">
                <a:ea typeface="+mn-lt"/>
                <a:cs typeface="+mn-lt"/>
              </a:rPr>
              <a:t>20</a:t>
            </a:r>
            <a:endParaRPr lang="fi-FI"/>
          </a:p>
          <a:p>
            <a:r>
              <a:rPr lang="fi-FI" sz="1800">
                <a:ea typeface="+mn-lt"/>
                <a:cs typeface="+mn-lt"/>
              </a:rPr>
              <a:t>25B Hanna </a:t>
            </a:r>
            <a:r>
              <a:rPr lang="fi-FI" sz="1800" err="1">
                <a:ea typeface="+mn-lt"/>
                <a:cs typeface="+mn-lt"/>
              </a:rPr>
              <a:t>Sivén</a:t>
            </a:r>
            <a:r>
              <a:rPr lang="fi-FI" sz="1800">
                <a:ea typeface="+mn-lt"/>
                <a:cs typeface="+mn-lt"/>
              </a:rPr>
              <a:t>  </a:t>
            </a:r>
            <a:r>
              <a:rPr lang="fi-FI" sz="1800" b="1">
                <a:ea typeface="+mn-lt"/>
                <a:cs typeface="+mn-lt"/>
              </a:rPr>
              <a:t>3</a:t>
            </a:r>
            <a:r>
              <a:rPr lang="fi-FI" sz="1800">
                <a:ea typeface="+mn-lt"/>
                <a:cs typeface="+mn-lt"/>
              </a:rPr>
              <a:t>04</a:t>
            </a:r>
            <a:endParaRPr lang="fi-FI"/>
          </a:p>
          <a:p>
            <a:r>
              <a:rPr lang="fi-FI" sz="1800">
                <a:ea typeface="+mn-lt"/>
                <a:cs typeface="+mn-lt"/>
              </a:rPr>
              <a:t>25C Panu Ukkonen </a:t>
            </a:r>
            <a:r>
              <a:rPr lang="fi-FI" sz="1800" b="1">
                <a:ea typeface="+mn-lt"/>
                <a:cs typeface="+mn-lt"/>
              </a:rPr>
              <a:t>1</a:t>
            </a:r>
            <a:r>
              <a:rPr lang="fi-FI" sz="1800">
                <a:ea typeface="+mn-lt"/>
                <a:cs typeface="+mn-lt"/>
              </a:rPr>
              <a:t>11</a:t>
            </a:r>
            <a:endParaRPr lang="fi-FI"/>
          </a:p>
          <a:p>
            <a:r>
              <a:rPr lang="fi-FI" sz="1800">
                <a:ea typeface="+mn-lt"/>
                <a:cs typeface="+mn-lt"/>
              </a:rPr>
              <a:t>25D Petri Laajalahti  </a:t>
            </a:r>
            <a:r>
              <a:rPr lang="fi-FI" sz="1800" b="1">
                <a:ea typeface="+mn-lt"/>
                <a:cs typeface="+mn-lt"/>
              </a:rPr>
              <a:t>3</a:t>
            </a:r>
            <a:r>
              <a:rPr lang="fi-FI" sz="1800">
                <a:ea typeface="+mn-lt"/>
                <a:cs typeface="+mn-lt"/>
              </a:rPr>
              <a:t>23</a:t>
            </a:r>
            <a:endParaRPr lang="fi-FI"/>
          </a:p>
          <a:p>
            <a:r>
              <a:rPr lang="fi-FI" sz="1800">
                <a:ea typeface="+mn-lt"/>
                <a:cs typeface="+mn-lt"/>
              </a:rPr>
              <a:t>25E Essi Myllyoja </a:t>
            </a:r>
            <a:r>
              <a:rPr lang="fi-FI" sz="1800" b="1">
                <a:ea typeface="+mn-lt"/>
                <a:cs typeface="+mn-lt"/>
              </a:rPr>
              <a:t>3</a:t>
            </a:r>
            <a:r>
              <a:rPr lang="fi-FI" sz="1800">
                <a:ea typeface="+mn-lt"/>
                <a:cs typeface="+mn-lt"/>
              </a:rPr>
              <a:t>21</a:t>
            </a:r>
            <a:endParaRPr lang="fi-FI">
              <a:ea typeface="+mn-lt"/>
              <a:cs typeface="+mn-lt"/>
            </a:endParaRPr>
          </a:p>
          <a:p>
            <a:r>
              <a:rPr lang="fi-FI" sz="1800"/>
              <a:t>25Y Päivi Poutiainen </a:t>
            </a:r>
            <a:r>
              <a:rPr lang="fi-FI" sz="1800" b="1"/>
              <a:t>2</a:t>
            </a:r>
            <a:r>
              <a:rPr lang="fi-FI" sz="1800"/>
              <a:t>40</a:t>
            </a:r>
          </a:p>
          <a:p>
            <a:pPr marL="0" indent="0">
              <a:buNone/>
            </a:pPr>
            <a:endParaRPr lang="fi-FI" sz="1800"/>
          </a:p>
          <a:p>
            <a:r>
              <a:rPr lang="fi-FI" sz="1800"/>
              <a:t>Kakkosten huoltajat vihreillä portailla</a:t>
            </a:r>
          </a:p>
          <a:p>
            <a:r>
              <a:rPr lang="fi-FI" sz="1800"/>
              <a:t>Abien ja nelosten huoltajat auditoriossa</a:t>
            </a:r>
          </a:p>
          <a:p>
            <a:endParaRPr lang="fi-FI" sz="1800"/>
          </a:p>
          <a:p>
            <a:r>
              <a:rPr lang="fi-FI" sz="1800"/>
              <a:t>Vanhempainilta päättyy klo 19.30.</a:t>
            </a:r>
          </a:p>
        </p:txBody>
      </p:sp>
      <p:sp>
        <p:nvSpPr>
          <p:cNvPr id="31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07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898BC71-84CF-2C86-FFF4-B33AD7EF9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fi-FI" sz="6700">
                <a:solidFill>
                  <a:schemeClr val="bg1"/>
                </a:solidFill>
              </a:rPr>
              <a:t>Illan ohjelma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9B22D9-FDFE-3189-9A1B-F40687A88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039" y="374160"/>
            <a:ext cx="4685916" cy="59277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AutoNum type="arabicPeriod"/>
            </a:pPr>
            <a:r>
              <a:rPr lang="fi-FI" sz="1600" b="1">
                <a:latin typeface="Segoe UI"/>
                <a:cs typeface="Segoe UI"/>
              </a:rPr>
              <a:t>Kahvit</a:t>
            </a:r>
          </a:p>
          <a:p>
            <a:pPr>
              <a:buAutoNum type="arabicPeriod"/>
            </a:pPr>
            <a:r>
              <a:rPr lang="fi-FI" sz="1600" b="1">
                <a:latin typeface="Segoe UI"/>
                <a:cs typeface="Segoe UI"/>
              </a:rPr>
              <a:t>Rehtorin puheenvuoro</a:t>
            </a:r>
          </a:p>
          <a:p>
            <a:pPr>
              <a:buAutoNum type="arabicPeriod"/>
            </a:pPr>
            <a:r>
              <a:rPr lang="fi-FI" sz="1600" b="1">
                <a:latin typeface="Segoe UI"/>
                <a:cs typeface="Segoe UI"/>
              </a:rPr>
              <a:t>Opettajien esittely</a:t>
            </a:r>
          </a:p>
          <a:p>
            <a:pPr>
              <a:buAutoNum type="arabicPeriod"/>
            </a:pPr>
            <a:r>
              <a:rPr lang="fi-FI" sz="1600" b="1">
                <a:latin typeface="Segoe UI"/>
                <a:cs typeface="Segoe UI"/>
              </a:rPr>
              <a:t>Tuen muutos </a:t>
            </a:r>
            <a:endParaRPr lang="fi-FI" sz="1600" b="1">
              <a:latin typeface="Aptos"/>
              <a:cs typeface="Segoe UI"/>
            </a:endParaRPr>
          </a:p>
          <a:p>
            <a:pPr>
              <a:buAutoNum type="arabicPeriod"/>
            </a:pPr>
            <a:r>
              <a:rPr lang="fi-FI" sz="1600" b="1">
                <a:latin typeface="Segoe UI"/>
                <a:cs typeface="Segoe UI"/>
              </a:rPr>
              <a:t>Tukipalveluiden esittely </a:t>
            </a:r>
          </a:p>
          <a:p>
            <a:pPr>
              <a:buAutoNum type="arabicPeriod"/>
            </a:pPr>
            <a:r>
              <a:rPr lang="fi-FI" sz="1600" b="1">
                <a:latin typeface="Segoe UI"/>
                <a:cs typeface="Segoe UI"/>
              </a:rPr>
              <a:t>Opiskelijakunnan esittäytyminen</a:t>
            </a:r>
          </a:p>
          <a:p>
            <a:pPr>
              <a:buAutoNum type="arabicPeriod"/>
            </a:pPr>
            <a:r>
              <a:rPr lang="fi-FI" sz="1600" b="1">
                <a:latin typeface="Segoe UI"/>
                <a:cs typeface="Segoe UI"/>
              </a:rPr>
              <a:t>Vanhempainyhdistyksen esittäytyminen</a:t>
            </a:r>
          </a:p>
          <a:p>
            <a:pPr>
              <a:buAutoNum type="arabicPeriod"/>
            </a:pPr>
            <a:endParaRPr lang="fi-FI" sz="1600" b="1">
              <a:latin typeface="Segoe UI"/>
              <a:cs typeface="Segoe UI"/>
            </a:endParaRPr>
          </a:p>
          <a:p>
            <a:pPr>
              <a:buAutoNum type="arabicPeriod"/>
            </a:pPr>
            <a:r>
              <a:rPr lang="fi-FI" sz="1600" b="1">
                <a:latin typeface="Segoe UI"/>
                <a:cs typeface="Segoe UI"/>
              </a:rPr>
              <a:t>Abien ja nelosten huoltajat auditoriossa </a:t>
            </a:r>
          </a:p>
          <a:p>
            <a:pPr>
              <a:buAutoNum type="arabicPeriod"/>
            </a:pPr>
            <a:r>
              <a:rPr lang="fi-FI" sz="1600" b="1">
                <a:latin typeface="Segoe UI"/>
                <a:cs typeface="Segoe UI"/>
              </a:rPr>
              <a:t>Kakkosten huoltajat vihreillä portailla </a:t>
            </a:r>
          </a:p>
          <a:p>
            <a:pPr>
              <a:buAutoNum type="arabicPeriod"/>
            </a:pPr>
            <a:r>
              <a:rPr lang="fi-FI" sz="1600" b="1">
                <a:latin typeface="Segoe UI"/>
                <a:cs typeface="Segoe UI"/>
              </a:rPr>
              <a:t>Ykkösten huoltajat ryhmänohjausluokissa</a:t>
            </a:r>
          </a:p>
          <a:p>
            <a:pPr marL="0" indent="0">
              <a:buNone/>
            </a:pPr>
            <a:endParaRPr lang="fi-FI" sz="1600" b="1">
              <a:latin typeface="Segoe UI"/>
              <a:cs typeface="Segoe UI"/>
            </a:endParaRPr>
          </a:p>
          <a:p>
            <a:pPr marL="0" indent="0">
              <a:buNone/>
            </a:pPr>
            <a:br>
              <a:rPr lang="fi-FI" sz="1400">
                <a:latin typeface="Segoe UI"/>
                <a:cs typeface="Segoe UI"/>
              </a:rPr>
            </a:br>
            <a:r>
              <a:rPr lang="fi-FI" sz="1400">
                <a:latin typeface="Segoe UI"/>
                <a:cs typeface="Segoe UI"/>
              </a:rPr>
              <a:t> </a:t>
            </a:r>
            <a:br>
              <a:rPr lang="fi-FI" sz="1400">
                <a:latin typeface="Segoe UI"/>
                <a:cs typeface="Segoe UI"/>
              </a:rPr>
            </a:br>
            <a:endParaRPr lang="fi-FI" sz="1400">
              <a:latin typeface="Segoe UI"/>
              <a:cs typeface="Segoe UI"/>
            </a:endParaRPr>
          </a:p>
          <a:p>
            <a:pPr>
              <a:buAutoNum type="arabicPeriod"/>
            </a:pPr>
            <a:endParaRPr lang="fi-FI" sz="1400">
              <a:latin typeface="Aptos"/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9824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D1AA55E-40D5-461B-A5A8-4AE8AAB71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3A758F9-0EA7-9040-3C9B-7490E5155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775" y="1106007"/>
            <a:ext cx="10550025" cy="1182927"/>
          </a:xfrm>
        </p:spPr>
        <p:txBody>
          <a:bodyPr anchor="b">
            <a:normAutofit/>
          </a:bodyPr>
          <a:lstStyle/>
          <a:p>
            <a:r>
              <a:rPr lang="fi-FI" sz="5600"/>
              <a:t>Yhdessä Kangasalan lukiossa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EB498BD-8089-4626-91EA-4978EBE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08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3764" y="232542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30D3B9F-8FDE-BF79-F04E-D737FD8D8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775" y="2398421"/>
            <a:ext cx="11011235" cy="418868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i-FI" sz="1700" b="1">
              <a:latin typeface="Aptos"/>
            </a:endParaRPr>
          </a:p>
          <a:p>
            <a:r>
              <a:rPr lang="fi-FI" sz="1800" b="1">
                <a:latin typeface="Aptos"/>
              </a:rPr>
              <a:t>Vetovoimainen lukio n. 500 opiskelijaa </a:t>
            </a:r>
          </a:p>
          <a:p>
            <a:r>
              <a:rPr lang="fi-FI" sz="1800" b="1">
                <a:latin typeface="Aptos"/>
              </a:rPr>
              <a:t>Kangasalan lukiossa teemme </a:t>
            </a:r>
            <a:r>
              <a:rPr lang="fi-FI" sz="1800" b="1" u="sng">
                <a:latin typeface="Aptos"/>
              </a:rPr>
              <a:t>kaikki yhdessä</a:t>
            </a:r>
            <a:r>
              <a:rPr lang="fi-FI" sz="1800" b="1">
                <a:latin typeface="Aptos"/>
              </a:rPr>
              <a:t> korkeatasoista ja hyväntuulista oppimisympäristöä, jossa viihdymme. Luomme kaikille tasa-arvoiset mahdollisuudet menestymiseen omien tavoitteiden ja kiinnostuksen kohteiden mukaan.</a:t>
            </a:r>
          </a:p>
          <a:p>
            <a:r>
              <a:rPr lang="fi-FI" sz="1800" b="1">
                <a:latin typeface="Aptos"/>
              </a:rPr>
              <a:t>Järjestettyä välituntitoimintaa, hyvinvointipäivät syksyllä ja kevättalvella, liikuntatutorit, Open </a:t>
            </a:r>
            <a:r>
              <a:rPr lang="fi-FI" sz="1800" b="1" err="1">
                <a:latin typeface="Aptos"/>
              </a:rPr>
              <a:t>stage</a:t>
            </a:r>
            <a:r>
              <a:rPr lang="fi-FI" sz="1800" b="1">
                <a:latin typeface="Aptos"/>
              </a:rPr>
              <a:t>, shakkikerho...</a:t>
            </a:r>
          </a:p>
          <a:p>
            <a:r>
              <a:rPr lang="fi-FI" sz="1800" b="1">
                <a:latin typeface="Aptos"/>
              </a:rPr>
              <a:t>Kokonaisvaltainen oppimisen ja hyvinvoinnin tukeminen ja tuen tarpeiden tunnistaminen lukiossa –hanke jatkuu vielä tämän syksyn - jää toimintamalleja</a:t>
            </a:r>
          </a:p>
          <a:p>
            <a:r>
              <a:rPr lang="fi-FI" sz="1800" b="1">
                <a:latin typeface="Aptos"/>
              </a:rPr>
              <a:t>Erasmus + -kansainvälisyyshanke jatkuu 30.4.2026 asti</a:t>
            </a:r>
            <a:endParaRPr lang="en-US" sz="1800">
              <a:latin typeface="Aptos"/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fi-FI" sz="1800" b="1">
                <a:latin typeface="Aptos"/>
              </a:rPr>
              <a:t>Kaksi projektimatkaa – Horisontti-projekti (täynnä) ja Italia-projekti 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fi-FI" sz="1800" b="1">
                <a:latin typeface="Aptos"/>
              </a:rPr>
              <a:t>Teemana hyvinvointi</a:t>
            </a:r>
            <a:endParaRPr lang="fi-FI" sz="1800"/>
          </a:p>
          <a:p>
            <a:pPr marL="0" indent="0">
              <a:buNone/>
            </a:pPr>
            <a:endParaRPr lang="fi-FI" sz="1700" b="1">
              <a:latin typeface="Aptos"/>
            </a:endParaRPr>
          </a:p>
          <a:p>
            <a:endParaRPr lang="fi-FI" sz="1700">
              <a:latin typeface="Aptos"/>
            </a:endParaRPr>
          </a:p>
          <a:p>
            <a:endParaRPr lang="fi-FI" sz="1700">
              <a:latin typeface="Aptos"/>
            </a:endParaRPr>
          </a:p>
        </p:txBody>
      </p:sp>
      <p:sp>
        <p:nvSpPr>
          <p:cNvPr id="23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62544" y="255471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8224" y="306986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714535-9F59-E813-5235-6BA77036D3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1761" y="5113422"/>
            <a:ext cx="1244243" cy="1283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931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A3F5928-D955-456A-97B5-AA390B8CE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7665D3F-C51C-92A6-D994-DFB532FF6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275" y="2271449"/>
            <a:ext cx="9679449" cy="284705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b="1" cap="all">
                <a:solidFill>
                  <a:schemeClr val="bg1"/>
                </a:solidFill>
              </a:rPr>
              <a:t>YHTEISET</a:t>
            </a:r>
            <a:r>
              <a:rPr lang="en-US" sz="7200" b="1" i="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b="1" i="0" kern="1200" cap="all" baseline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toimintatavat</a:t>
            </a:r>
            <a:endParaRPr lang="en-US" sz="7200" b="1" i="0" kern="1200" cap="all" baseline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954" y="2875093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3734" y="31043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414" y="361953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11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91D51E-4514-B580-4C34-E242623E7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292A275-93A7-E49F-D8D6-9C44D8289C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EC5A32-0A97-9870-F60D-8462A10DD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E6BE23E-6950-A42E-ACFA-2DA1087BE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044" y="381935"/>
            <a:ext cx="5180158" cy="5974414"/>
          </a:xfrm>
        </p:spPr>
        <p:txBody>
          <a:bodyPr anchor="ctr">
            <a:normAutofit/>
          </a:bodyPr>
          <a:lstStyle/>
          <a:p>
            <a:r>
              <a:rPr lang="fi-FI" sz="5400">
                <a:solidFill>
                  <a:schemeClr val="bg1"/>
                </a:solidFill>
              </a:rPr>
              <a:t>Monipuolinen vuorovaikutus tukee oppimista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D5259777-A85C-5524-44FD-F22CF2432F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02961E94-FE6E-CFF0-292F-BE17113CD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BF85705D-3560-E687-9B8C-F686DD896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D9E2538-3DD6-25D4-9A0E-8C4966E23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4986955" cy="597441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fi-FI" sz="2000" b="1"/>
          </a:p>
          <a:p>
            <a:pPr marL="0" indent="0">
              <a:buNone/>
            </a:pPr>
            <a:r>
              <a:rPr lang="fi-FI" sz="2000" b="1"/>
              <a:t>Työelämätaitona / elämän taitona vuorovaikutustaidot – harjoitellaan arjessa </a:t>
            </a:r>
          </a:p>
          <a:p>
            <a:pPr marL="0" indent="0">
              <a:buNone/>
            </a:pPr>
            <a:endParaRPr lang="fi-FI" sz="2000" b="1"/>
          </a:p>
          <a:p>
            <a:pPr lvl="1">
              <a:buFont typeface="Courier New" panose="020B0604020202020204" pitchFamily="34" charset="0"/>
              <a:buChar char="o"/>
            </a:pPr>
            <a:r>
              <a:rPr lang="fi-FI" sz="2000"/>
              <a:t>Tervehtiminen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i-FI" sz="2000"/>
              <a:t>Toisten opiskelijoiden kanssa juttelu</a:t>
            </a:r>
            <a:endParaRPr lang="fi-FI"/>
          </a:p>
          <a:p>
            <a:pPr lvl="1">
              <a:buFont typeface="Courier New" panose="020B0604020202020204" pitchFamily="34" charset="0"/>
              <a:buChar char="o"/>
            </a:pPr>
            <a:r>
              <a:rPr lang="fi-FI" sz="2000"/>
              <a:t>Vuorovaikutus kasvotusten ruudun sijaan aina kun mahdollista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i-FI" sz="2000"/>
              <a:t>Vuorovaikutuksen huomioiminen opetustavoissa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i-FI" sz="2000"/>
              <a:t>Istumajärjestys - uusi vieruskaveri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i-FI" sz="2000"/>
              <a:t>Yhteisistä tiloista ja hyvinvoinnista huolehtiminen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fi-FI" sz="1400" b="1"/>
          </a:p>
          <a:p>
            <a:pPr lvl="1">
              <a:buFont typeface="Courier New" panose="020B0604020202020204" pitchFamily="34" charset="0"/>
              <a:buChar char="o"/>
            </a:pPr>
            <a:endParaRPr lang="fi-FI" sz="1400" b="1"/>
          </a:p>
          <a:p>
            <a:pPr lvl="1">
              <a:buFont typeface="Courier New" panose="020B0604020202020204" pitchFamily="34" charset="0"/>
              <a:buChar char="o"/>
            </a:pPr>
            <a:endParaRPr lang="fi-FI" sz="1400" b="1"/>
          </a:p>
          <a:p>
            <a:endParaRPr lang="fi-FI" sz="1800" b="1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9094D98-0FD8-0949-4ABC-BB2594BDD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5314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407DEAC-C6C7-736A-A835-2B8D69794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fi-FI" sz="5600">
                <a:solidFill>
                  <a:schemeClr val="bg1"/>
                </a:solidFill>
              </a:rPr>
              <a:t>Puhelimen käyttö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8BF129-2EF0-E105-44C9-20DDC5760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5218868" cy="5985459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endParaRPr lang="fi-FI" sz="2400"/>
          </a:p>
          <a:p>
            <a:endParaRPr lang="fi-FI" sz="2400"/>
          </a:p>
          <a:p>
            <a:r>
              <a:rPr lang="fi-FI" sz="2400"/>
              <a:t>Oppitunnin ajan laukussa äänettömällä; tietokoneen viihdekäyttö kiellettyä oppitunneilla</a:t>
            </a:r>
            <a:endParaRPr lang="fi-FI"/>
          </a:p>
          <a:p>
            <a:r>
              <a:rPr lang="fi-FI" sz="2400"/>
              <a:t>Tavoitteena tukea hyvinvointia ja oppimista</a:t>
            </a:r>
            <a:endParaRPr lang="fi-FI"/>
          </a:p>
          <a:p>
            <a:r>
              <a:rPr lang="fi-FI" sz="2400"/>
              <a:t>Luvattomasta käytöstä huomautus (merkintä Wilmaan)</a:t>
            </a:r>
          </a:p>
          <a:p>
            <a:r>
              <a:rPr lang="fi-FI" sz="2400"/>
              <a:t>Jos käyttö jatkuu, opettaja laittaa poissaolomerkinnän oppitunnilta.</a:t>
            </a:r>
          </a:p>
          <a:p>
            <a:r>
              <a:rPr lang="fi-FI" sz="2400"/>
              <a:t>Välitunnilla käyttö on sallittua, mutta on myös  ohjattua toimintaa.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255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3000A56-554A-0395-1F97-9DBD6F41F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fi-FI" sz="6100">
                <a:solidFill>
                  <a:schemeClr val="bg1"/>
                </a:solidFill>
              </a:rPr>
              <a:t>Poissaolot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CD970B-4917-2EF0-3D3A-3CE66ED4E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4986955" cy="5974415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fi-FI" sz="1800" b="1"/>
              <a:t>Poissaolojen seuranta on tukitoimi.</a:t>
            </a:r>
          </a:p>
          <a:p>
            <a:r>
              <a:rPr lang="fi-FI" sz="1800" b="1"/>
              <a:t>Toimintamalli Kangasalan lukiossa: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i-FI" sz="1800" b="1"/>
              <a:t>3. poissaolo: </a:t>
            </a:r>
            <a:r>
              <a:rPr lang="fi-FI" sz="1800"/>
              <a:t>opettaja keskustelee opiskelijan kanssa (suoritus vaarassa) - </a:t>
            </a:r>
            <a:r>
              <a:rPr lang="fi-FI" sz="1800" err="1"/>
              <a:t>Huom</a:t>
            </a:r>
            <a:r>
              <a:rPr lang="fi-FI" sz="1800"/>
              <a:t>! Vastaa 5x45 min oppituntia.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i-FI" sz="1800" b="1"/>
              <a:t>4. poissaolo:</a:t>
            </a:r>
            <a:r>
              <a:rPr lang="fi-FI" sz="1800"/>
              <a:t> opettaja keskustelee ryhmänohjaajan kanssa, ryhmänohjaaja selvittää opiskelijan tilannetta tarkemmin ja ohjaa tarvittaessa opolle / tukipalveluihin.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i-FI" sz="1800" b="1"/>
              <a:t>5. poissaolo: </a:t>
            </a:r>
            <a:r>
              <a:rPr lang="fi-FI" sz="1800"/>
              <a:t>opintojakson suoritus keskeytyy. Poikkeustapauksissa opon / rehtorin suosituksesta suoritus voi jatkua esim. terveydellisistä syistä.</a:t>
            </a:r>
          </a:p>
          <a:p>
            <a:r>
              <a:rPr lang="fi-FI" sz="1800" b="1"/>
              <a:t>Koulun poissaolo eri asia. </a:t>
            </a:r>
          </a:p>
          <a:p>
            <a:r>
              <a:rPr lang="fi-FI" sz="1800" b="1"/>
              <a:t>Anotut lomat (Hakemukset -välilehdellä)- lukujärjestysmuutokset voivat olla tarpeen.  </a:t>
            </a:r>
            <a:r>
              <a:rPr lang="fi-FI" sz="1800"/>
              <a:t>Poissaolon aikaisten tehtävien selvittäminen ja tekeminen välttämätöntä. </a:t>
            </a:r>
          </a:p>
          <a:p>
            <a:r>
              <a:rPr lang="fi-FI" sz="1800"/>
              <a:t>Ajotunnit ja työt eivät ole poissaoloperuste.</a:t>
            </a:r>
          </a:p>
          <a:p>
            <a:r>
              <a:rPr lang="fi-FI" sz="1800"/>
              <a:t>Huoltaja kuittaa alaikäisen poissaolot.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526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3ECA923-8C44-ABBC-C4EE-D24662550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fi-FI" sz="4000">
                <a:solidFill>
                  <a:schemeClr val="bg1"/>
                </a:solidFill>
              </a:rPr>
              <a:t>Hyvät työskentelytilat tukevat opiskelua</a:t>
            </a:r>
          </a:p>
        </p:txBody>
      </p:sp>
      <p:sp>
        <p:nvSpPr>
          <p:cNvPr id="27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48989CC-6F21-C317-D0B2-5FB2941D2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81935"/>
            <a:ext cx="4986955" cy="597441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z="2000"/>
              <a:t>Tilat tukevat tehtävien tekemistä lukion tiloissa aamuisin / iltapäivisin.</a:t>
            </a:r>
          </a:p>
          <a:p>
            <a:r>
              <a:rPr lang="fi-FI" sz="2000"/>
              <a:t>Välipalaa voi ostaa kioskista.</a:t>
            </a:r>
          </a:p>
          <a:p>
            <a:r>
              <a:rPr lang="fi-FI" sz="2000"/>
              <a:t>Poikkeustapauksissa voi lähteä koulusta aiemmin esim. harrastukseen liittyvän kilpailutoiminnan tms. vuoksi.</a:t>
            </a:r>
          </a:p>
          <a:p>
            <a:r>
              <a:rPr lang="fi-FI" sz="2000"/>
              <a:t>Jos ensimmäinen bussi saapuu koululle vasta koulupäivän alettua tai päivän viimeinen bussi lähtee ennen koulun päättymistä, voi anoa lupaa myöhästyä / lähteä säännöllisesti aiemmin tunnilta.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331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42E284A-9962-6FFD-22C1-2AD2E548F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fi-FI" sz="5000">
                <a:solidFill>
                  <a:schemeClr val="bg1"/>
                </a:solidFill>
              </a:rPr>
              <a:t>Opettajien esittely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6C843E8-4B27-7F58-18EC-B6820E33C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039" y="381935"/>
            <a:ext cx="4685916" cy="5974415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fi-FI" sz="2000"/>
          </a:p>
          <a:p>
            <a:r>
              <a:rPr lang="fi-FI" sz="2000"/>
              <a:t>Voi jättää soittopyynnön tai sopia tapaamisen.</a:t>
            </a:r>
            <a:endParaRPr lang="fi-FI"/>
          </a:p>
          <a:p>
            <a:r>
              <a:rPr lang="fi-FI" sz="2000"/>
              <a:t>Tavoitettavissa myös  Wilman kautta.</a:t>
            </a:r>
            <a:endParaRPr lang="fi-FI"/>
          </a:p>
          <a:p>
            <a:r>
              <a:rPr lang="fi-FI" sz="2000"/>
              <a:t>Kotisivuilla opojen ja erityisopettajan ajanvaraus (myös huoltajan soittoaika).</a:t>
            </a:r>
          </a:p>
          <a:p>
            <a:endParaRPr lang="fi-FI" sz="1800"/>
          </a:p>
          <a:p>
            <a:endParaRPr lang="fi-FI" sz="1800"/>
          </a:p>
          <a:p>
            <a:pPr marL="0" indent="0">
              <a:buNone/>
            </a:pPr>
            <a:endParaRPr lang="fi-FI" sz="1800"/>
          </a:p>
          <a:p>
            <a:endParaRPr lang="fi-FI" sz="1800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7017355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9249AC9FFDCF2A4B9890B71DA950D12C" ma:contentTypeVersion="" ma:contentTypeDescription="Luo uusi asiakirja." ma:contentTypeScope="" ma:versionID="dac50e44e7286899e87127674b5f1635">
  <xsd:schema xmlns:xsd="http://www.w3.org/2001/XMLSchema" xmlns:xs="http://www.w3.org/2001/XMLSchema" xmlns:p="http://schemas.microsoft.com/office/2006/metadata/properties" xmlns:ns2="14671227-b1b7-48a1-a8d9-b6c227918efc" xmlns:ns3="e7ce424a-e944-4f76-85f8-2a270d0d9f93" xmlns:ns4="076f0f81-dc01-48b7-a9bb-ebf4fd9b74e0" xmlns:ns5="2fc36758-8f38-45ae-b7c9-e034d8c685d2" targetNamespace="http://schemas.microsoft.com/office/2006/metadata/properties" ma:root="true" ma:fieldsID="77760fb505b7f3d487cb1d977956089d" ns2:_="" ns3:_="" ns4:_="" ns5:_="">
    <xsd:import namespace="14671227-b1b7-48a1-a8d9-b6c227918efc"/>
    <xsd:import namespace="e7ce424a-e944-4f76-85f8-2a270d0d9f93"/>
    <xsd:import namespace="076f0f81-dc01-48b7-a9bb-ebf4fd9b74e0"/>
    <xsd:import namespace="2fc36758-8f38-45ae-b7c9-e034d8c685d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Purkukoodi" minOccurs="0"/>
                <xsd:element ref="ns4:LIS_x00c4_HUOMIOI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Arviokokeeseenosallistuvienopiskelijoidenm_x00e4__x00e4_r_x00e4_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ObjectDetectorVersions" minOccurs="0"/>
                <xsd:element ref="ns4:MediaServiceLocation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671227-b1b7-48a1-a8d9-b6c227918ef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ce424a-e944-4f76-85f8-2a270d0d9f93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6f0f81-dc01-48b7-a9bb-ebf4fd9b74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urkukoodi" ma:index="16" nillable="true" ma:displayName="Purkukoodi" ma:description="tieosuus ylipaine huitoa fiilinki" ma:format="Dropdown" ma:internalName="Purkukoodi">
      <xsd:simpleType>
        <xsd:restriction base="dms:Text">
          <xsd:maxLength value="255"/>
        </xsd:restriction>
      </xsd:simpleType>
    </xsd:element>
    <xsd:element name="LIS_x00c4_HUOMIOITA" ma:index="17" nillable="true" ma:displayName="LISÄHUOMIOITA" ma:description="olen laittanut kokeen jo aiemmin, joten tämä mahdollisesti turha" ma:format="Dropdown" ma:internalName="LIS_x00c4_HUOMIOITA">
      <xsd:simpleType>
        <xsd:restriction base="dms:Text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Arviokokeeseenosallistuvienopiskelijoidenm_x00e4__x00e4_r_x00e4_" ma:index="21" nillable="true" ma:displayName="Arvio kokeeseen osallistuvien opiskelijoiden määrästä" ma:format="Dropdown" ma:internalName="Arviokokeeseenosallistuvienopiskelijoidenm_x00e4__x00e4_r_x00e4_">
      <xsd:simpleType>
        <xsd:union memberTypes="dms:Text">
          <xsd:simpleType>
            <xsd:restriction base="dms:Choice">
              <xsd:enumeration value="&lt;5"/>
              <xsd:enumeration value="6-10"/>
              <xsd:enumeration value="11-15"/>
              <xsd:enumeration value="16-20"/>
              <xsd:enumeration value="21-25"/>
              <xsd:enumeration value="26-30"/>
              <xsd:enumeration value="31-35"/>
              <xsd:enumeration value="36-40"/>
              <xsd:enumeration value="41-50"/>
              <xsd:enumeration value="51-60"/>
              <xsd:enumeration value="61-70"/>
              <xsd:enumeration value="71-80"/>
              <xsd:enumeration value="81-90"/>
              <xsd:enumeration value="91-100"/>
              <xsd:enumeration value="100&lt;"/>
            </xsd:restriction>
          </xsd:simpleType>
        </xsd:un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Kuvien tunnisteet" ma:readOnly="false" ma:fieldId="{5cf76f15-5ced-4ddc-b409-7134ff3c332f}" ma:taxonomyMulti="true" ma:sspId="d07a74f8-dd10-41ee-a75c-8639b406b7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c36758-8f38-45ae-b7c9-e034d8c685d2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1c282883-8b68-46da-a2de-c204c0424819}" ma:internalName="TaxCatchAll" ma:showField="CatchAllData" ma:web="2fc36758-8f38-45ae-b7c9-e034d8c685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B57560-A564-4762-AD02-AA3EE26F0748}">
  <ds:schemaRefs>
    <ds:schemaRef ds:uri="076f0f81-dc01-48b7-a9bb-ebf4fd9b74e0"/>
    <ds:schemaRef ds:uri="14671227-b1b7-48a1-a8d9-b6c227918efc"/>
    <ds:schemaRef ds:uri="2fc36758-8f38-45ae-b7c9-e034d8c685d2"/>
    <ds:schemaRef ds:uri="e7ce424a-e944-4f76-85f8-2a270d0d9f9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AC9D3D5-E4EE-46D4-9AA8-6D302163DF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GradientVTI</vt:lpstr>
      <vt:lpstr>Tervetuloa</vt:lpstr>
      <vt:lpstr>Illan ohjelma</vt:lpstr>
      <vt:lpstr>Yhdessä Kangasalan lukiossa</vt:lpstr>
      <vt:lpstr>YHTEISET toimintatavat</vt:lpstr>
      <vt:lpstr>Monipuolinen vuorovaikutus tukee oppimista</vt:lpstr>
      <vt:lpstr>Puhelimen käyttö</vt:lpstr>
      <vt:lpstr>Poissaolot</vt:lpstr>
      <vt:lpstr>Hyvät työskentelytilat tukevat opiskelua</vt:lpstr>
      <vt:lpstr>Opettajien esittely</vt:lpstr>
      <vt:lpstr>Oppimisen tuki lukiossa</vt:lpstr>
      <vt:lpstr>Erityisopetus lukiossa ja hallintopäätös</vt:lpstr>
      <vt:lpstr>OPISKELIJAHUOLTO, KANGASALAN LUKIO</vt:lpstr>
      <vt:lpstr>Näkökulmia lukiolaisnuoren tukemiseen</vt:lpstr>
      <vt:lpstr>OPISKELUHUOLLON YHTEYSTIEDOT</vt:lpstr>
      <vt:lpstr>Ryhmänohjausluokat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revision>2</cp:revision>
  <dcterms:created xsi:type="dcterms:W3CDTF">2024-09-03T10:00:48Z</dcterms:created>
  <dcterms:modified xsi:type="dcterms:W3CDTF">2025-09-05T09:42:49Z</dcterms:modified>
</cp:coreProperties>
</file>