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62" r:id="rId7"/>
    <p:sldId id="288" r:id="rId8"/>
    <p:sldId id="258" r:id="rId9"/>
    <p:sldId id="275" r:id="rId10"/>
    <p:sldId id="276" r:id="rId11"/>
    <p:sldId id="277" r:id="rId12"/>
    <p:sldId id="260" r:id="rId13"/>
    <p:sldId id="278" r:id="rId14"/>
    <p:sldId id="28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4" r:id="rId23"/>
    <p:sldId id="290" r:id="rId24"/>
    <p:sldId id="289" r:id="rId25"/>
    <p:sldId id="291" r:id="rId26"/>
    <p:sldId id="292" r:id="rId27"/>
    <p:sldId id="267" r:id="rId28"/>
    <p:sldId id="293" r:id="rId29"/>
    <p:sldId id="294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652B97-6BB5-FE86-6D2A-D74911D7227F}" name="Toni Pohjanoksa" initials="TP" userId="S::toni.pohjanoksa@edu.kangasala.fi::f2e27d37-5cd0-4291-a1d6-5ae858cf62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BDC15-F104-6485-0B2A-84FDCA407F9E}" v="27" dt="2025-09-15T04:15:29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1828799"/>
            <a:ext cx="7512424" cy="176184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88" y="3682720"/>
            <a:ext cx="751242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196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en-US" err="1">
                <a:solidFill>
                  <a:schemeClr val="accent5"/>
                </a:solidFill>
              </a:rPr>
              <a:t>talous</a:t>
            </a:r>
            <a:r>
              <a:rPr lang="en-US">
                <a:solidFill>
                  <a:schemeClr val="accent5"/>
                </a:solidFill>
              </a:rPr>
              <a:t>.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573260"/>
            <a:ext cx="5460148" cy="1125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2"/>
                </a:solidFill>
              </a:rPr>
              <a:t>elinkeinoelämän tuki.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82931" y="1595719"/>
            <a:ext cx="5460148" cy="1099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bg1"/>
                </a:solidFill>
              </a:rPr>
              <a:t>Vaatimattomasti</a:t>
            </a:r>
            <a:r>
              <a:rPr lang="en-US">
                <a:solidFill>
                  <a:schemeClr val="bg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4"/>
                </a:solidFill>
              </a:rPr>
              <a:t>palveluasenne.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092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accent6"/>
                </a:solidFill>
              </a:rPr>
              <a:t>välittäminen.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85651" y="1372963"/>
            <a:ext cx="5460148" cy="1253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Vaatimattomasti</a:t>
            </a:r>
            <a:r>
              <a:rPr lang="en-US">
                <a:solidFill>
                  <a:schemeClr val="tx1"/>
                </a:solidFill>
              </a:rPr>
              <a:t> paras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>
                <a:solidFill>
                  <a:schemeClr val="tx2"/>
                </a:solidFill>
              </a:rPr>
              <a:t>Kangasala.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771" y="1825625"/>
            <a:ext cx="5617029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953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47711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2" y="1681163"/>
            <a:ext cx="57977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72" y="2505075"/>
            <a:ext cx="5797732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8699" y="1681163"/>
            <a:ext cx="53711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699" y="2505075"/>
            <a:ext cx="537118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2F8D38-1D88-40FC-9B8D-33E109E7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71" y="1792941"/>
            <a:ext cx="11329519" cy="4347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7550341" y="1"/>
            <a:ext cx="4641659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49" y="6373768"/>
            <a:ext cx="2020531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7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952093"/>
            <a:ext cx="749590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0" y="3831818"/>
            <a:ext cx="74959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402771" y="1860643"/>
            <a:ext cx="5460148" cy="109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Vaatimattomasti</a:t>
            </a:r>
            <a:r>
              <a:rPr lang="en-US"/>
              <a:t> paras</a:t>
            </a:r>
          </a:p>
          <a:p>
            <a:r>
              <a:rPr lang="fi-FI" noProof="0">
                <a:solidFill>
                  <a:srgbClr val="00974B"/>
                </a:solidFill>
              </a:rPr>
              <a:t>elinympäristö.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771" y="365125"/>
            <a:ext cx="11318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771" y="1825625"/>
            <a:ext cx="113189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8878" y="6356350"/>
            <a:ext cx="138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417" y="6356350"/>
            <a:ext cx="5824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2771" y="6356350"/>
            <a:ext cx="61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71" r:id="rId18"/>
    <p:sldLayoutId id="2147483656" r:id="rId19"/>
    <p:sldLayoutId id="2147483657" r:id="rId20"/>
    <p:sldLayoutId id="21474836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-demo.abitti.fi/" TargetMode="External"/><Relationship Id="rId2" Type="http://schemas.openxmlformats.org/officeDocument/2006/relationships/hyperlink" Target="https://cheat.abitti.f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maaraykset/tiedote-kokelaille/opiskelijanohje" TargetMode="External"/><Relationship Id="rId7" Type="http://schemas.openxmlformats.org/officeDocument/2006/relationships/hyperlink" Target="https://yle.fi/aihe/abitreenit" TargetMode="External"/><Relationship Id="rId2" Type="http://schemas.openxmlformats.org/officeDocument/2006/relationships/hyperlink" Target="https://www.ylioppilastutkinto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h-demo.abitti.fi/" TargetMode="External"/><Relationship Id="rId5" Type="http://schemas.openxmlformats.org/officeDocument/2006/relationships/hyperlink" Target="https://cheat.abitti.fi/" TargetMode="External"/><Relationship Id="rId4" Type="http://schemas.openxmlformats.org/officeDocument/2006/relationships/hyperlink" Target="https://www.abitti.fi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ioppilastutkinto.fi/images/sivuston_tiedostot/Ohjeet/Yleiset/yleiset_maaraykset_ja_ohjee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0" cap="all">
                <a:ea typeface="+mj-lt"/>
                <a:cs typeface="+mj-lt"/>
              </a:rPr>
              <a:t>S</a:t>
            </a:r>
            <a:r>
              <a:rPr lang="fi-FI" b="0">
                <a:ea typeface="+mj-lt"/>
                <a:cs typeface="+mj-lt"/>
              </a:rPr>
              <a:t>ähköisessä yo-kokeessa</a:t>
            </a:r>
            <a:br>
              <a:rPr lang="fi-FI" b="0">
                <a:ea typeface="+mj-lt"/>
                <a:cs typeface="+mj-lt"/>
              </a:rPr>
            </a:br>
            <a:r>
              <a:rPr lang="fi-FI" b="0">
                <a:ea typeface="+mj-lt"/>
                <a:cs typeface="+mj-lt"/>
              </a:rPr>
              <a:t>toimiminen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cap="all" dirty="0">
                <a:ea typeface="+mn-lt"/>
                <a:cs typeface="+mn-lt"/>
              </a:rPr>
              <a:t>SYKSY 2025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BC72A-9A0A-7FA7-ADF0-1D79B949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Koetilaan saapuminen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C58A-1AAF-49F2-87C0-41695108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Varaa aikaa parkkipaikan etsimiseen.</a:t>
            </a:r>
          </a:p>
          <a:p>
            <a:r>
              <a:rPr lang="fi-FI"/>
              <a:t>Kokeet pidetään liikuntasalissa ja auditoriossa (erillistila auditorion puolella).</a:t>
            </a:r>
          </a:p>
          <a:p>
            <a:r>
              <a:rPr lang="fi-FI"/>
              <a:t>Koeaamuna aulassa on nimilista, josta näet istumapaikkasi numeron.</a:t>
            </a:r>
          </a:p>
          <a:p>
            <a:r>
              <a:rPr lang="fi-FI"/>
              <a:t>Järjestele tavarasi tarjottimelle (niitä on aulassa).</a:t>
            </a:r>
          </a:p>
          <a:p>
            <a:r>
              <a:rPr lang="fi-FI"/>
              <a:t>Saavu </a:t>
            </a:r>
            <a:r>
              <a:rPr lang="fi-FI" u="sng"/>
              <a:t>koetilaan </a:t>
            </a:r>
            <a:r>
              <a:rPr lang="fi-FI"/>
              <a:t>klo 8.15, valvojat tarkistavat eväät jne. Avaa rasiat valmiiksi.</a:t>
            </a:r>
          </a:p>
          <a:p>
            <a:r>
              <a:rPr lang="fi-FI"/>
              <a:t>Jätä ulkovaatteet, laukut, kännykät jne. naulakoihin/lokeroon/kanslian eteiseen.</a:t>
            </a:r>
          </a:p>
        </p:txBody>
      </p:sp>
    </p:spTree>
    <p:extLst>
      <p:ext uri="{BB962C8B-B14F-4D97-AF65-F5344CB8AC3E}">
        <p14:creationId xmlns:p14="http://schemas.microsoft.com/office/powerpoint/2010/main" val="306116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BC72A-9A0A-7FA7-ADF0-1D79B949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Koetilaan saapuminen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C58A-1AAF-49F2-87C0-41695108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Kun pääset koetilaan:</a:t>
            </a:r>
          </a:p>
          <a:p>
            <a:pPr lvl="1"/>
            <a:r>
              <a:rPr lang="fi-FI"/>
              <a:t>Mene suoraan omalle paikallesi</a:t>
            </a:r>
          </a:p>
          <a:p>
            <a:pPr lvl="1"/>
            <a:r>
              <a:rPr lang="fi-FI"/>
              <a:t>Kiinnitä koneeseen virtajohto</a:t>
            </a:r>
          </a:p>
          <a:p>
            <a:pPr lvl="1"/>
            <a:r>
              <a:rPr lang="fi-FI"/>
              <a:t>Kiinnitä kuulokkeet, </a:t>
            </a:r>
            <a:r>
              <a:rPr lang="fi-FI" err="1"/>
              <a:t>ethernet</a:t>
            </a:r>
            <a:r>
              <a:rPr lang="fi-FI"/>
              <a:t>-johto, </a:t>
            </a:r>
            <a:r>
              <a:rPr lang="fi-FI" err="1"/>
              <a:t>abitti</a:t>
            </a:r>
            <a:r>
              <a:rPr lang="fi-FI"/>
              <a:t>-tikku, mahdolliset lisälaitteet (adapteri)</a:t>
            </a:r>
          </a:p>
          <a:p>
            <a:pPr lvl="1"/>
            <a:r>
              <a:rPr lang="fi-FI"/>
              <a:t>Käynnistä kone koeverkkoon</a:t>
            </a:r>
          </a:p>
          <a:p>
            <a:pPr lvl="1"/>
            <a:r>
              <a:rPr lang="fi-FI"/>
              <a:t>Muista tehdä äänitesti aina kokeen aluksi (riippumatta oppiaineesta)</a:t>
            </a:r>
          </a:p>
          <a:p>
            <a:r>
              <a:rPr lang="fi-FI">
                <a:ea typeface="+mn-lt"/>
                <a:cs typeface="+mn-lt"/>
              </a:rPr>
              <a:t>Koepaikalla on valmiina luonnostelupaperia ja YTL:n </a:t>
            </a:r>
            <a:r>
              <a:rPr lang="fi-FI" err="1">
                <a:ea typeface="+mn-lt"/>
                <a:cs typeface="+mn-lt"/>
              </a:rPr>
              <a:t>usb</a:t>
            </a:r>
            <a:r>
              <a:rPr lang="fi-FI">
                <a:ea typeface="+mn-lt"/>
                <a:cs typeface="+mn-lt"/>
              </a:rPr>
              <a:t>-tikku. Huom. ennen kokeen alkua </a:t>
            </a:r>
            <a:r>
              <a:rPr lang="fi-FI" b="1">
                <a:ea typeface="+mn-lt"/>
                <a:cs typeface="+mn-lt"/>
              </a:rPr>
              <a:t>ei saa tehdä muistiinpanoja</a:t>
            </a:r>
            <a:r>
              <a:rPr lang="fi-FI">
                <a:ea typeface="+mn-lt"/>
                <a:cs typeface="+mn-lt"/>
              </a:rPr>
              <a:t> paperille tai tietokoneella.</a:t>
            </a:r>
            <a:endParaRPr lang="en-US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Pidä henkilöllisyystodistus pulpetilla tunnistautumista varten.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5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BC72A-9A0A-7FA7-ADF0-1D79B949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Kokeen aloitus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C58A-1AAF-49F2-87C0-41695108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Viittaa, jos tarvitset apua koneen käynnistyksessä</a:t>
            </a:r>
          </a:p>
          <a:p>
            <a:r>
              <a:rPr lang="fi-FI" dirty="0"/>
              <a:t>Koejärjestelmän avauduttua:</a:t>
            </a:r>
          </a:p>
          <a:p>
            <a:pPr lvl="1"/>
            <a:r>
              <a:rPr lang="fi-FI" dirty="0"/>
              <a:t>Täytä pyydetyt tiedot: nimi ja hetu </a:t>
            </a:r>
          </a:p>
          <a:p>
            <a:pPr lvl="1"/>
            <a:r>
              <a:rPr lang="fi-FI" dirty="0"/>
              <a:t>Tarkista suoritettava koe</a:t>
            </a:r>
          </a:p>
          <a:p>
            <a:pPr lvl="1"/>
            <a:r>
              <a:rPr lang="fi-FI" dirty="0"/>
              <a:t>Saat valvojalta tarvittavat koodit</a:t>
            </a:r>
          </a:p>
          <a:p>
            <a:r>
              <a:rPr lang="fi-FI" dirty="0"/>
              <a:t>Ennen kokeen aloitusta rehtorit ja aineenopettajat antavat ohjeita, tässä vaiheessa voi vielä kysyä.</a:t>
            </a:r>
          </a:p>
          <a:p>
            <a:r>
              <a:rPr lang="fi-FI" dirty="0"/>
              <a:t>Koe alkaa </a:t>
            </a:r>
            <a:r>
              <a:rPr lang="fi-FI" b="1" dirty="0"/>
              <a:t>klo 9.00</a:t>
            </a:r>
            <a:r>
              <a:rPr lang="fi-FI" dirty="0"/>
              <a:t>.</a:t>
            </a:r>
          </a:p>
          <a:p>
            <a:r>
              <a:rPr lang="fi-FI" dirty="0"/>
              <a:t>Huom. ennen kokeen alkua (ja koetilanteen ollessa keskeytynyt) ei saa tehdä muistiinpanoja paperille tai tietokoneella.</a:t>
            </a:r>
          </a:p>
        </p:txBody>
      </p:sp>
    </p:spTree>
    <p:extLst>
      <p:ext uri="{BB962C8B-B14F-4D97-AF65-F5344CB8AC3E}">
        <p14:creationId xmlns:p14="http://schemas.microsoft.com/office/powerpoint/2010/main" val="1489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BC72A-9A0A-7FA7-ADF0-1D79B949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C58A-1AAF-49F2-87C0-41695108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Lue ohjeet huolellisesti.</a:t>
            </a:r>
          </a:p>
          <a:p>
            <a:r>
              <a:rPr lang="fi-FI" dirty="0"/>
              <a:t>Vastaa koetehtäviin niille varattuun tilaan. Ne tallentuvat automaattisesti.</a:t>
            </a:r>
          </a:p>
          <a:p>
            <a:r>
              <a:rPr lang="fi-FI" dirty="0"/>
              <a:t>Sovelluksiin (esim. LibreOffice, GIMP, </a:t>
            </a:r>
            <a:r>
              <a:rPr lang="fi-FI" dirty="0" err="1"/>
              <a:t>GeoGebra</a:t>
            </a:r>
            <a:r>
              <a:rPr lang="fi-FI" dirty="0"/>
              <a:t>) dokumentit on talletettava tiedostoiksi. Liitä sovelluksessa laatimasi vastaus vastauskenttään joko tekstinä tai kuvakaappauksena. Kun teet tiedostoja </a:t>
            </a:r>
            <a:r>
              <a:rPr lang="fi-FI" i="1" dirty="0"/>
              <a:t>sovellusohjelmilla</a:t>
            </a:r>
            <a:r>
              <a:rPr lang="fi-FI" dirty="0"/>
              <a:t>, muista </a:t>
            </a:r>
            <a:r>
              <a:rPr lang="fi-FI" i="1" dirty="0"/>
              <a:t>tallentaa </a:t>
            </a:r>
            <a:r>
              <a:rPr lang="fi-FI" dirty="0"/>
              <a:t>erikseen!</a:t>
            </a:r>
          </a:p>
          <a:p>
            <a:r>
              <a:rPr lang="fi-FI" dirty="0"/>
              <a:t>Hyödynnä näytön jakamista kahteen --&gt; aineistot omaan ikkunaan ja vastausruudut toiseen.</a:t>
            </a:r>
          </a:p>
          <a:p>
            <a:r>
              <a:rPr lang="fi-FI" dirty="0"/>
              <a:t>Tutki, miten näppäimistö vaihdetaan ja miten erikoismerkit kirjoitetaan näppäimistöllä.</a:t>
            </a:r>
          </a:p>
          <a:p>
            <a:r>
              <a:rPr lang="fi-FI" dirty="0"/>
              <a:t>Ohjeita: </a:t>
            </a:r>
            <a:r>
              <a:rPr lang="fi-FI" dirty="0">
                <a:ea typeface="+mn-lt"/>
                <a:cs typeface="+mn-lt"/>
                <a:hlinkClick r:id="rId2"/>
              </a:rPr>
              <a:t>https://cheat.abitti.fi/</a:t>
            </a:r>
            <a:endParaRPr lang="fi-FI" dirty="0">
              <a:ea typeface="+mn-lt"/>
              <a:cs typeface="+mn-lt"/>
            </a:endParaRPr>
          </a:p>
          <a:p>
            <a:r>
              <a:rPr lang="fi-FI" dirty="0"/>
              <a:t>Matikkaeditorin käyttöä voi harjoitella etukäteen: </a:t>
            </a:r>
            <a:r>
              <a:rPr lang="fi-FI" dirty="0">
                <a:ea typeface="+mn-lt"/>
                <a:cs typeface="+mn-lt"/>
                <a:hlinkClick r:id="rId3"/>
              </a:rPr>
              <a:t>https://math-demo.abitti.fi/</a:t>
            </a:r>
            <a:r>
              <a:rPr lang="fi-FI" dirty="0">
                <a:ea typeface="+mn-lt"/>
                <a:cs typeface="+mn-lt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39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23741-9268-92DF-4950-AD3397D0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Myös </a:t>
            </a:r>
            <a:r>
              <a:rPr lang="fi-FI" err="1"/>
              <a:t>Abitista</a:t>
            </a:r>
            <a:r>
              <a:rPr lang="fi-FI"/>
              <a:t> löydät ohjeita: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D3E0982-8B6A-44A1-724C-4551A2344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456" y="1825625"/>
            <a:ext cx="9273596" cy="4351338"/>
          </a:xfrm>
        </p:spPr>
      </p:pic>
    </p:spTree>
    <p:extLst>
      <p:ext uri="{BB962C8B-B14F-4D97-AF65-F5344CB8AC3E}">
        <p14:creationId xmlns:p14="http://schemas.microsoft.com/office/powerpoint/2010/main" val="83465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1D01D-E651-3C5E-FE0B-5E16A24B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Matikkaeditori</a:t>
            </a:r>
          </a:p>
        </p:txBody>
      </p:sp>
      <p:pic>
        <p:nvPicPr>
          <p:cNvPr id="4" name="Kuva 4" descr="Kuva, joka sisältää kohteen teksti, pöytä&#10;&#10;Kuvaus luotu automaattisesti">
            <a:extLst>
              <a:ext uri="{FF2B5EF4-FFF2-40B4-BE49-F238E27FC236}">
                <a16:creationId xmlns:a16="http://schemas.microsoft.com/office/drawing/2014/main" id="{157D6E75-EB4F-1E83-FCF5-65340379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511" y="1825625"/>
            <a:ext cx="8389486" cy="4351338"/>
          </a:xfrm>
        </p:spPr>
      </p:pic>
    </p:spTree>
    <p:extLst>
      <p:ext uri="{BB962C8B-B14F-4D97-AF65-F5344CB8AC3E}">
        <p14:creationId xmlns:p14="http://schemas.microsoft.com/office/powerpoint/2010/main" val="175306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27DCC7-E083-CB0C-2C3F-C6075CE0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Koetilanteen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4F5360-3326-8D84-FB5F-6A3F25B3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Viittaa ja odota rauhassa valvojaa paikalle,</a:t>
            </a:r>
          </a:p>
          <a:p>
            <a:pPr lvl="1"/>
            <a:r>
              <a:rPr lang="fi-FI" dirty="0"/>
              <a:t>kun haluat vessaan, jaloittelemaan.</a:t>
            </a:r>
          </a:p>
          <a:p>
            <a:pPr lvl="1"/>
            <a:r>
              <a:rPr lang="fi-FI" dirty="0"/>
              <a:t>kun tarvitset nenäliinoja, luonnostelupaperia tms. (huom. kuukautissuojia on saatavilla kokelaiden wc-tiloissa)</a:t>
            </a:r>
          </a:p>
          <a:p>
            <a:pPr lvl="1"/>
            <a:r>
              <a:rPr lang="fi-FI" dirty="0"/>
              <a:t>jos ilmenee tekninen ongelmatilanne (yleensä saa myös lisäaikaa).</a:t>
            </a:r>
          </a:p>
          <a:p>
            <a:r>
              <a:rPr lang="fi-FI" dirty="0"/>
              <a:t>Kun poistut paikaltasi:</a:t>
            </a:r>
          </a:p>
          <a:p>
            <a:pPr lvl="1"/>
            <a:r>
              <a:rPr lang="fi-FI" dirty="0"/>
              <a:t>Kesken kokeen vain valvojan saattelemana</a:t>
            </a:r>
          </a:p>
          <a:p>
            <a:pPr lvl="1"/>
            <a:r>
              <a:rPr lang="fi-FI" dirty="0"/>
              <a:t>Laita näytönsäästäjä päälle</a:t>
            </a:r>
          </a:p>
          <a:p>
            <a:pPr lvl="1"/>
            <a:r>
              <a:rPr lang="fi-FI" dirty="0"/>
              <a:t>Käännä mahdolliset luonnostelupaperit nurin</a:t>
            </a:r>
          </a:p>
          <a:p>
            <a:r>
              <a:rPr lang="fi-FI" dirty="0"/>
              <a:t>Muuta muistettavaa:</a:t>
            </a:r>
          </a:p>
          <a:p>
            <a:pPr lvl="1"/>
            <a:r>
              <a:rPr lang="fi-FI" dirty="0"/>
              <a:t>Matematiikan A-osan palautuksen jälkeen on vielä minuutti harkinta-aikaa.</a:t>
            </a:r>
          </a:p>
          <a:p>
            <a:pPr lvl="1"/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08D7F-D9A9-041E-2CE2-7BA973BF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Tekniset pulmatilanteet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0A2CDF-D637-D26B-3817-31DABC70E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Esim. äänet eivät kuulu, yhteys palvelimeen on katkennut, </a:t>
            </a:r>
            <a:r>
              <a:rPr lang="fi-FI" err="1"/>
              <a:t>usb</a:t>
            </a:r>
            <a:r>
              <a:rPr lang="fi-FI"/>
              <a:t>-tikku on irronnut tai saat jonkin muun vikailmoituksen ruudulle --&gt; </a:t>
            </a:r>
            <a:r>
              <a:rPr lang="fi-FI" b="1"/>
              <a:t>Viittaa ja odota rauhassa valvojaa.</a:t>
            </a:r>
          </a:p>
          <a:p>
            <a:r>
              <a:rPr lang="fi-FI"/>
              <a:t>Toimi valvojan ohjeiden mukaisesti.</a:t>
            </a:r>
          </a:p>
          <a:p>
            <a:r>
              <a:rPr lang="fi-FI"/>
              <a:t>Jos kone pitää käynnistää uudelleen, älä päätä koetta (tätä klikataan vasta koetilanteesta poistuttaessa).</a:t>
            </a:r>
          </a:p>
          <a:p>
            <a:r>
              <a:rPr lang="fi-FI"/>
              <a:t>Teknisen vian takia menetetty aika korvataan yleensä lisäaikana. (</a:t>
            </a:r>
            <a:r>
              <a:rPr lang="fi-FI" err="1"/>
              <a:t>post</a:t>
            </a:r>
            <a:r>
              <a:rPr lang="fi-FI"/>
              <a:t> it -lappu)</a:t>
            </a:r>
          </a:p>
          <a:p>
            <a:r>
              <a:rPr lang="fi-FI"/>
              <a:t>Joskus myös jälkikäteen voidaan lähettää </a:t>
            </a:r>
            <a:r>
              <a:rPr lang="fi-FI" err="1"/>
              <a:t>YTL:aan</a:t>
            </a:r>
            <a:r>
              <a:rPr lang="fi-FI"/>
              <a:t> selvitys teknisestä häiriöstä koetilanteessa, mikä voidaan mahdollisesti huomioida kokeen arvostelussa. Huom. </a:t>
            </a:r>
            <a:r>
              <a:rPr lang="fi-FI" i="1"/>
              <a:t>joka tapauksessa</a:t>
            </a:r>
            <a:r>
              <a:rPr lang="fi-FI"/>
              <a:t> valvojalle on ilmoitettava ongelmatilanteista heti kokeen aikana, niitä ei lähdetä ratkomaan itsenäisesti.</a:t>
            </a:r>
          </a:p>
        </p:txBody>
      </p:sp>
    </p:spTree>
    <p:extLst>
      <p:ext uri="{BB962C8B-B14F-4D97-AF65-F5344CB8AC3E}">
        <p14:creationId xmlns:p14="http://schemas.microsoft.com/office/powerpoint/2010/main" val="134050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A50B3-08B2-E371-3E12-67CAEB74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Kun olet valmis: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C268C-D1FA-2077-E907-9E3832A20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Aikaisintaan klo 12.00 saa poistua, koe päättyy klo 15 (lisäajallisilla klo 17).</a:t>
            </a:r>
          </a:p>
          <a:p>
            <a:r>
              <a:rPr lang="fi-FI"/>
              <a:t>Koeaikaa on 6 tuntia (lisäajallisilla 8 h).</a:t>
            </a:r>
          </a:p>
          <a:p>
            <a:r>
              <a:rPr lang="fi-FI"/>
              <a:t>Ennen kuin lähdet:</a:t>
            </a:r>
          </a:p>
          <a:p>
            <a:pPr lvl="1"/>
            <a:r>
              <a:rPr lang="fi-FI"/>
              <a:t>Tarkista vielä huolellisesti, että olet vastannut tarvittaviin tehtäviin ja kohtiin.</a:t>
            </a:r>
          </a:p>
          <a:p>
            <a:pPr lvl="1"/>
            <a:r>
              <a:rPr lang="fi-FI"/>
              <a:t>Poista mahdolliset ylimääräiset merkinnät/vastaukset vastauskentistä (</a:t>
            </a:r>
            <a:r>
              <a:rPr lang="fi-FI" err="1"/>
              <a:t>Abitti</a:t>
            </a:r>
            <a:r>
              <a:rPr lang="fi-FI"/>
              <a:t> huomauttaa, jos olet tehnyt enemmän tehtäviä kuin saa palauttaa).</a:t>
            </a:r>
          </a:p>
          <a:p>
            <a:pPr lvl="1"/>
            <a:r>
              <a:rPr lang="fi-FI" b="1"/>
              <a:t>Päätä koe</a:t>
            </a:r>
          </a:p>
          <a:p>
            <a:pPr lvl="1"/>
            <a:r>
              <a:rPr lang="fi-FI"/>
              <a:t>Kirjoita kaikkiin käyttämiisi luonnostelupapereihin nimesi.</a:t>
            </a:r>
          </a:p>
          <a:p>
            <a:pPr lvl="1"/>
            <a:r>
              <a:rPr lang="fi-FI"/>
              <a:t>Palauta ykkösvalvojalle </a:t>
            </a:r>
            <a:r>
              <a:rPr lang="fi-FI" err="1"/>
              <a:t>usb</a:t>
            </a:r>
            <a:r>
              <a:rPr lang="fi-FI"/>
              <a:t>-tikku, nimilappunen ja kaikki koepaperit.</a:t>
            </a:r>
          </a:p>
          <a:p>
            <a:r>
              <a:rPr lang="fi-FI"/>
              <a:t>Kun poistut:</a:t>
            </a:r>
          </a:p>
          <a:p>
            <a:pPr lvl="1"/>
            <a:r>
              <a:rPr lang="fi-FI"/>
              <a:t>Älä häiritse muita (huomioi myös lisäajalliset).</a:t>
            </a:r>
          </a:p>
          <a:p>
            <a:pPr lvl="1"/>
            <a:r>
              <a:rPr lang="fi-FI"/>
              <a:t>Siivoa jälkesi ja vie tarjotin paikoilleen.</a:t>
            </a:r>
          </a:p>
        </p:txBody>
      </p:sp>
    </p:spTree>
    <p:extLst>
      <p:ext uri="{BB962C8B-B14F-4D97-AF65-F5344CB8AC3E}">
        <p14:creationId xmlns:p14="http://schemas.microsoft.com/office/powerpoint/2010/main" val="194535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jos.</a:t>
            </a:r>
            <a:r>
              <a:rPr lang="en-GB"/>
              <a:t>..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Käytännön</a:t>
            </a:r>
            <a:r>
              <a:rPr lang="en-GB"/>
              <a:t> </a:t>
            </a:r>
            <a:r>
              <a:rPr lang="en-GB" err="1"/>
              <a:t>ohjeita</a:t>
            </a:r>
            <a:r>
              <a:rPr lang="en-GB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mukaan</a:t>
            </a:r>
            <a:r>
              <a:rPr lang="en-GB"/>
              <a:t> </a:t>
            </a:r>
            <a:r>
              <a:rPr lang="en-GB" err="1"/>
              <a:t>kokeeseen</a:t>
            </a:r>
            <a:r>
              <a:rPr lang="en-GB"/>
              <a:t>?</a:t>
            </a:r>
          </a:p>
          <a:p>
            <a:r>
              <a:rPr lang="en-GB" err="1"/>
              <a:t>Pukeutuminen</a:t>
            </a:r>
            <a:r>
              <a:rPr lang="en-GB"/>
              <a:t>, </a:t>
            </a:r>
            <a:r>
              <a:rPr lang="en-GB" err="1"/>
              <a:t>eväät</a:t>
            </a:r>
            <a:r>
              <a:rPr lang="en-GB"/>
              <a:t> </a:t>
            </a:r>
            <a:r>
              <a:rPr lang="en-GB" err="1"/>
              <a:t>jne</a:t>
            </a:r>
            <a:r>
              <a:rPr lang="en-GB"/>
              <a:t>.</a:t>
            </a:r>
          </a:p>
          <a:p>
            <a:r>
              <a:rPr lang="en-GB"/>
              <a:t>Ennen </a:t>
            </a:r>
            <a:r>
              <a:rPr lang="en-GB" err="1"/>
              <a:t>koepäivää</a:t>
            </a:r>
            <a:r>
              <a:rPr lang="en-GB"/>
              <a:t>: </a:t>
            </a:r>
            <a:r>
              <a:rPr lang="en-GB" err="1"/>
              <a:t>koneen</a:t>
            </a:r>
            <a:r>
              <a:rPr lang="en-GB"/>
              <a:t> </a:t>
            </a:r>
            <a:r>
              <a:rPr lang="en-GB" err="1"/>
              <a:t>tarkastaminen</a:t>
            </a:r>
            <a:endParaRPr lang="en-GB"/>
          </a:p>
          <a:p>
            <a:r>
              <a:rPr lang="en-GB" err="1"/>
              <a:t>Koepäivän</a:t>
            </a:r>
            <a:r>
              <a:rPr lang="en-GB"/>
              <a:t> </a:t>
            </a:r>
            <a:r>
              <a:rPr lang="en-GB" err="1"/>
              <a:t>järjestelyt</a:t>
            </a:r>
            <a:r>
              <a:rPr lang="en-GB"/>
              <a:t>:</a:t>
            </a:r>
          </a:p>
          <a:p>
            <a:pPr lvl="1"/>
            <a:r>
              <a:rPr lang="en-GB" err="1"/>
              <a:t>Koetilaan</a:t>
            </a:r>
            <a:r>
              <a:rPr lang="en-GB"/>
              <a:t> </a:t>
            </a:r>
            <a:r>
              <a:rPr lang="en-GB" err="1"/>
              <a:t>tuleminen</a:t>
            </a:r>
            <a:endParaRPr lang="en-GB"/>
          </a:p>
          <a:p>
            <a:pPr lvl="1"/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jos</a:t>
            </a:r>
            <a:r>
              <a:rPr lang="en-GB"/>
              <a:t> </a:t>
            </a:r>
            <a:r>
              <a:rPr lang="en-GB" err="1"/>
              <a:t>myöhästyy</a:t>
            </a:r>
            <a:r>
              <a:rPr lang="en-GB"/>
              <a:t> tai </a:t>
            </a:r>
            <a:r>
              <a:rPr lang="en-GB" err="1"/>
              <a:t>sairastuu</a:t>
            </a:r>
            <a:r>
              <a:rPr lang="en-GB"/>
              <a:t>?</a:t>
            </a:r>
          </a:p>
          <a:p>
            <a:pPr lvl="1"/>
            <a:r>
              <a:rPr lang="en-GB" err="1"/>
              <a:t>Erityisjärjestelyt</a:t>
            </a:r>
            <a:r>
              <a:rPr lang="en-GB"/>
              <a:t> </a:t>
            </a:r>
            <a:r>
              <a:rPr lang="en-GB" err="1"/>
              <a:t>kokeessa</a:t>
            </a:r>
            <a:endParaRPr lang="en-GB"/>
          </a:p>
          <a:p>
            <a:pPr lvl="1"/>
            <a:r>
              <a:rPr lang="en-GB" err="1"/>
              <a:t>Kokeen</a:t>
            </a:r>
            <a:r>
              <a:rPr lang="en-GB"/>
              <a:t> </a:t>
            </a:r>
            <a:r>
              <a:rPr lang="en-GB" err="1"/>
              <a:t>aloitus</a:t>
            </a:r>
            <a:endParaRPr lang="en-GB"/>
          </a:p>
          <a:p>
            <a:pPr lvl="1"/>
            <a:r>
              <a:rPr lang="en-GB" err="1"/>
              <a:t>Vinkkejä</a:t>
            </a:r>
            <a:r>
              <a:rPr lang="en-GB"/>
              <a:t> </a:t>
            </a:r>
            <a:r>
              <a:rPr lang="en-GB" err="1"/>
              <a:t>työskentelyyn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toiminta</a:t>
            </a:r>
            <a:r>
              <a:rPr lang="en-GB"/>
              <a:t> </a:t>
            </a:r>
            <a:r>
              <a:rPr lang="en-GB" err="1"/>
              <a:t>koetilanteessa</a:t>
            </a:r>
            <a:endParaRPr lang="en-GB"/>
          </a:p>
          <a:p>
            <a:pPr lvl="1"/>
            <a:r>
              <a:rPr lang="en-GB" err="1"/>
              <a:t>Abitti-tärpit</a:t>
            </a:r>
            <a:r>
              <a:rPr lang="en-GB"/>
              <a:t>: </a:t>
            </a:r>
            <a:r>
              <a:rPr lang="en-GB" err="1"/>
              <a:t>musiikki</a:t>
            </a:r>
            <a:r>
              <a:rPr lang="en-GB"/>
              <a:t>, </a:t>
            </a:r>
            <a:r>
              <a:rPr lang="en-GB" err="1"/>
              <a:t>tekstinkäsittely</a:t>
            </a:r>
            <a:r>
              <a:rPr lang="en-GB"/>
              <a:t> </a:t>
            </a:r>
            <a:r>
              <a:rPr lang="en-GB" err="1"/>
              <a:t>yms</a:t>
            </a:r>
            <a:r>
              <a:rPr lang="en-GB"/>
              <a:t>.</a:t>
            </a:r>
          </a:p>
          <a:p>
            <a:pPr lvl="1"/>
            <a:r>
              <a:rPr lang="en-GB" err="1"/>
              <a:t>Toiminta</a:t>
            </a:r>
            <a:r>
              <a:rPr lang="en-GB"/>
              <a:t> </a:t>
            </a:r>
            <a:r>
              <a:rPr lang="en-GB" err="1"/>
              <a:t>mahdollisissa</a:t>
            </a:r>
            <a:r>
              <a:rPr lang="en-GB"/>
              <a:t> </a:t>
            </a:r>
            <a:r>
              <a:rPr lang="en-GB" err="1"/>
              <a:t>vikatilanteissa</a:t>
            </a:r>
            <a:endParaRPr lang="en-GB"/>
          </a:p>
          <a:p>
            <a:pPr lvl="1"/>
            <a:r>
              <a:rPr lang="en-GB" err="1"/>
              <a:t>Kokeesta</a:t>
            </a:r>
            <a:r>
              <a:rPr lang="en-GB"/>
              <a:t> </a:t>
            </a:r>
            <a:r>
              <a:rPr lang="en-GB" err="1"/>
              <a:t>poistuminen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529EB-E37F-FD26-B350-7BEF118E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Ovatko yhteystietosi ajan tasalla?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2DF2C8-D318-B3D0-43F2-0A709B0A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Tarkistathan, että Wilman yhteystiedoissa on nykyinen puhelinnumerosi. Onko huoltajalla Wilma-tunnukset?</a:t>
            </a:r>
          </a:p>
          <a:p>
            <a:endParaRPr lang="fi-FI"/>
          </a:p>
          <a:p>
            <a:r>
              <a:rPr lang="fi-FI" dirty="0"/>
              <a:t>Onko erityistä huomioitavaa?</a:t>
            </a:r>
          </a:p>
          <a:p>
            <a:pPr lvl="1"/>
            <a:r>
              <a:rPr lang="fi-FI" dirty="0"/>
              <a:t>Esimerkiksi jos sinulla on </a:t>
            </a:r>
            <a:r>
              <a:rPr lang="fi-FI" dirty="0" err="1"/>
              <a:t>Epipen</a:t>
            </a:r>
            <a:r>
              <a:rPr lang="fi-FI" dirty="0"/>
              <a:t> tai sinulla on vakava anafylaktisen reaktion riski (esim. vakava pähkinäallergia), ilmoita rehtoreille.</a:t>
            </a:r>
          </a:p>
          <a:p>
            <a:pPr marL="457200" lvl="1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26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94CDE-4654-E69F-96E7-5D39B96B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jos myöhästyn?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F5D206-8081-7E56-F6EA-A40E9E65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Jos olet myöhästymässä, soita heti lukion kansliaan: </a:t>
            </a:r>
            <a:r>
              <a:rPr lang="fi-FI" b="1">
                <a:ea typeface="+mn-lt"/>
                <a:cs typeface="+mn-lt"/>
              </a:rPr>
              <a:t>050 336 4659</a:t>
            </a:r>
            <a:endParaRPr lang="fi-FI"/>
          </a:p>
          <a:p>
            <a:r>
              <a:rPr lang="fi-FI"/>
              <a:t>Kokeeseen pääsy riippuu tuloajasta (ja voi vaatia lisäksi </a:t>
            </a:r>
            <a:r>
              <a:rPr lang="fi-FI" err="1"/>
              <a:t>YTL:sta</a:t>
            </a:r>
            <a:r>
              <a:rPr lang="fi-FI"/>
              <a:t> erillisen luvan). Koeaikaa ei saa myöhästymisen takia yhtään lisää.</a:t>
            </a:r>
          </a:p>
        </p:txBody>
      </p:sp>
    </p:spTree>
    <p:extLst>
      <p:ext uri="{BB962C8B-B14F-4D97-AF65-F5344CB8AC3E}">
        <p14:creationId xmlns:p14="http://schemas.microsoft.com/office/powerpoint/2010/main" val="55337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986EF5-36F1-5F71-6186-387B8623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jos sairastun?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CB5E85-F4A4-2908-D910-D9B67A38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i-FI">
                <a:latin typeface="Century Gothic"/>
              </a:rPr>
              <a:t>Jos sairastut, soita lukiolle. Ilta-aikaan yhteydenotot rehtoreihin joko </a:t>
            </a:r>
            <a:r>
              <a:rPr lang="fi-FI" b="1">
                <a:latin typeface="Century Gothic"/>
              </a:rPr>
              <a:t>puhelimitse</a:t>
            </a:r>
            <a:r>
              <a:rPr lang="fi-FI">
                <a:latin typeface="Century Gothic"/>
              </a:rPr>
              <a:t>, tekstiviestitse tai Wilma-viestillä. Löydät puhelinnumerot lukion kotisivuilta Yhteystiedot-välilehdeltä. Kokeile eri tapoja tavoittaa, </a:t>
            </a:r>
            <a:r>
              <a:rPr lang="fi-FI" b="1">
                <a:latin typeface="Century Gothic"/>
              </a:rPr>
              <a:t>kunnes saat vastauksen</a:t>
            </a:r>
            <a:r>
              <a:rPr lang="fi-FI">
                <a:latin typeface="Century Gothic"/>
              </a:rPr>
              <a:t>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Sairastumistapauksissa mietitään tilannekohtaisesti, voidaanko koe tehdä joillain erityisjärjestelyillä.</a:t>
            </a: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Hanki sairaustodistus </a:t>
            </a:r>
            <a:r>
              <a:rPr lang="fi-FI" b="1">
                <a:ea typeface="+mn-lt"/>
                <a:cs typeface="+mn-lt"/>
              </a:rPr>
              <a:t>samana päivänä</a:t>
            </a:r>
            <a:r>
              <a:rPr lang="fi-FI">
                <a:ea typeface="+mn-lt"/>
                <a:cs typeface="+mn-lt"/>
              </a:rPr>
              <a:t>. Todistuksessa on mainittava sairaus ja työkyvyttömyysaika.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latin typeface="Century Gothic"/>
              </a:rPr>
              <a:t>Sairastuttaessa kokeeseen ilmoittautumisen mitätöinti on mahdollista. Ole tällöin yhteydessä Annaan (rehtori).</a:t>
            </a:r>
          </a:p>
        </p:txBody>
      </p:sp>
    </p:spTree>
    <p:extLst>
      <p:ext uri="{BB962C8B-B14F-4D97-AF65-F5344CB8AC3E}">
        <p14:creationId xmlns:p14="http://schemas.microsoft.com/office/powerpoint/2010/main" val="369253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3A61C-0118-D31A-B4FA-493F6816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Muut erityisjärjestelyt tai -tilanteet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A5A05A-C9D0-56E6-FCB8-CCC9B88E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Century Gothic"/>
                <a:ea typeface="+mn-lt"/>
                <a:cs typeface="+mn-lt"/>
              </a:rPr>
              <a:t>Sairaus, vamma ja erityisen vaikea elämäntilanne, lukemisen ja kirjoittamisen erityisvaikeus sekä vieraskielisen kokelaan opetuskielen puutteellinen hallinta voidaan </a:t>
            </a:r>
            <a:r>
              <a:rPr lang="fi-FI" b="1" i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hakemuksesta</a:t>
            </a:r>
            <a:r>
              <a:rPr lang="fi-FI" b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 </a:t>
            </a:r>
            <a:r>
              <a:rPr lang="fi-FI" dirty="0">
                <a:latin typeface="Century Gothic"/>
                <a:ea typeface="+mn-lt"/>
                <a:cs typeface="+mn-lt"/>
              </a:rPr>
              <a:t>ottaa huomioon ylioppilastutkinnossa.</a:t>
            </a:r>
          </a:p>
          <a:p>
            <a:pPr>
              <a:lnSpc>
                <a:spcPct val="120000"/>
              </a:lnSpc>
            </a:pPr>
            <a:r>
              <a:rPr lang="fi-FI" dirty="0">
                <a:ea typeface="+mn-lt"/>
                <a:cs typeface="+mn-lt"/>
              </a:rPr>
              <a:t>Oikeus erityisjärjestelyihin on pitänyt hakea YTL:lta viimeistään viime keväänä. Hakeneet ovat saaneet päätöksen kirjeitse kotiin ja tieto myönnöstä on tullut koululle, tällöin haetut järjestelyt voidaan järjestää.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 dirty="0">
                <a:ea typeface="+mn-lt"/>
                <a:cs typeface="+mn-lt"/>
              </a:rPr>
              <a:t>Yhtäkkiä tulleita haasteellisia tilanteita (vamma, sairaus, erityisen vaikea elämäntilanne) voidaan edelleen huomioida – ja YTL:lle lähettää pyyntö erityisjärjestelyistä tai arvioinnissa huomioon ottamisesta. Ota tällöin yhteys Annaan (rehtori).</a:t>
            </a:r>
            <a:endParaRPr lang="en-US" dirty="0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626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Seuraa</a:t>
            </a:r>
            <a:r>
              <a:rPr lang="en-GB"/>
              <a:t> Wilman </a:t>
            </a:r>
            <a:r>
              <a:rPr lang="en-GB" err="1"/>
              <a:t>tiedotteita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viestejä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7F1F8-8FF7-CC97-B78D-1F973B79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Kokeiden aikataulu ja muuta 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FD457-EC8E-02B2-4EFE-AC3D7F8A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Seuraa Wilman tiedotteita ja viestejä, tiedotamme ensisijaisesti Wilmassa yo-kokeisiin liittyvistä asioista ja mahdollisista muutoksista.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  <a:hlinkClick r:id="rId2"/>
              </a:rPr>
              <a:t>https://www.ylioppilastutkinto.fi/</a:t>
            </a:r>
            <a:r>
              <a:rPr lang="fi-FI">
                <a:ea typeface="+mn-lt"/>
                <a:cs typeface="+mn-lt"/>
              </a:rPr>
              <a:t> -sivulta löydät mm. ainekohtaiset ohjeet, kokeessa käytössä olevat ohjelmat, aikataulut jne.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https://www.ylioppilastutkinto.fi/maaraykset/tiedote-kokelaille/opiskelijanohje</a:t>
            </a:r>
            <a:r>
              <a:rPr lang="fi-FI">
                <a:latin typeface="Century Gothic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https://www.abitti.fi/</a:t>
            </a:r>
            <a:endParaRPr lang="fi-FI">
              <a:latin typeface="Century Gothic"/>
            </a:endParaRPr>
          </a:p>
          <a:p>
            <a:pPr>
              <a:lnSpc>
                <a:spcPct val="120000"/>
              </a:lnSpc>
            </a:pPr>
            <a:r>
              <a:rPr lang="fi-FI">
                <a:latin typeface="Century Gothic"/>
              </a:rPr>
              <a:t>Ohjeita sähköisessä koeympäristössä toimimiseen: </a:t>
            </a:r>
            <a:r>
              <a:rPr lang="fi-FI"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https://cheat.abitti.fi</a:t>
            </a:r>
            <a:endParaRPr lang="fi-FI">
              <a:latin typeface="Century Gothic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latin typeface="Century Gothic"/>
              </a:rPr>
              <a:t>Matikkaeditoria voi harjoitella etukäteen: </a:t>
            </a:r>
            <a:r>
              <a:rPr lang="fi-FI">
                <a:latin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https://math-demo.abitti.fi</a:t>
            </a:r>
            <a:endParaRPr lang="fi-FI">
              <a:latin typeface="Century Gothic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Tutustu vanhoihin yo-kokeisiin: </a:t>
            </a:r>
            <a:r>
              <a:rPr lang="fi-FI">
                <a:ea typeface="+mn-lt"/>
                <a:cs typeface="+mn-lt"/>
                <a:hlinkClick r:id="rId7"/>
              </a:rPr>
              <a:t>https://yle.fi/aihe/abitreenit</a:t>
            </a:r>
            <a:r>
              <a:rPr lang="fi-FI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endParaRPr lang="fi-FI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fi-FI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fi-FI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372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62876C-5339-B36C-8338-7FD30EFB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Abitti.fi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5F7496A-E3B6-6893-2DA5-C0B113BE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727" y="1825625"/>
            <a:ext cx="9081053" cy="4351338"/>
          </a:xfrm>
        </p:spPr>
      </p:pic>
    </p:spTree>
    <p:extLst>
      <p:ext uri="{BB962C8B-B14F-4D97-AF65-F5344CB8AC3E}">
        <p14:creationId xmlns:p14="http://schemas.microsoft.com/office/powerpoint/2010/main" val="348828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err="1"/>
              <a:t>Sinä</a:t>
            </a:r>
            <a:r>
              <a:rPr lang="en-GB" b="0"/>
              <a:t> </a:t>
            </a:r>
            <a:r>
              <a:rPr lang="en-GB" b="0" err="1"/>
              <a:t>pystyt</a:t>
            </a:r>
            <a:r>
              <a:rPr lang="en-GB" b="0"/>
              <a:t> </a:t>
            </a:r>
            <a:r>
              <a:rPr lang="en-GB" b="0" err="1"/>
              <a:t>siihen</a:t>
            </a:r>
            <a:r>
              <a:rPr lang="en-GB" b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Ennen </a:t>
            </a:r>
            <a:r>
              <a:rPr lang="en-GB" err="1"/>
              <a:t>ensimmäistä</a:t>
            </a:r>
            <a:r>
              <a:rPr lang="en-GB"/>
              <a:t> </a:t>
            </a:r>
            <a:r>
              <a:rPr lang="en-GB" err="1"/>
              <a:t>yo-koepäivää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AE52F-C05E-1895-6E88-8227231F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Koneen tarkastaminen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FC2849-DAB3-B1AE-91DB-97380C5F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Läppärin boottaus pitää osata tehdä itse. (MDA)</a:t>
            </a: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Koneet tuodaan koeaamuna mukana.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Jos on itse hankittu kone / kuulokkeet / hiiri, tarkasta ennakkoon: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Tietokoneessa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ethernet</a:t>
            </a:r>
            <a:r>
              <a:rPr lang="fi-FI" b="1">
                <a:ea typeface="+mn-lt"/>
                <a:cs typeface="+mn-lt"/>
              </a:rPr>
              <a:t>-liitin</a:t>
            </a:r>
            <a:endParaRPr lang="fi-FI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kuulokkeiden ja hiiren liittimet (eivät saa olla langattomia, ei </a:t>
            </a:r>
            <a:r>
              <a:rPr lang="fi-FI" err="1">
                <a:ea typeface="+mn-lt"/>
                <a:cs typeface="+mn-lt"/>
              </a:rPr>
              <a:t>bluetoothia</a:t>
            </a:r>
            <a:r>
              <a:rPr lang="fi-FI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laitteen käynnistäminen </a:t>
            </a:r>
            <a:r>
              <a:rPr lang="fi-FI" err="1">
                <a:ea typeface="+mn-lt"/>
                <a:cs typeface="+mn-lt"/>
              </a:rPr>
              <a:t>usb</a:t>
            </a:r>
            <a:r>
              <a:rPr lang="fi-FI">
                <a:ea typeface="+mn-lt"/>
                <a:cs typeface="+mn-lt"/>
              </a:rPr>
              <a:t>-tikulta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laitteen äänekkyys ja äänitteen kuuluminen ulkopuolelle.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fi-FI">
                <a:ea typeface="+mn-lt"/>
                <a:cs typeface="+mn-lt"/>
              </a:rPr>
              <a:t>Tuo yo-kokeeseen omat laitteet, varalaitteita on rajallisesti koetilassa.</a:t>
            </a:r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9048946B-D8DC-1089-B219-1606E2ED1B0F}"/>
              </a:ext>
            </a:extLst>
          </p:cNvPr>
          <p:cNvSpPr/>
          <p:nvPr/>
        </p:nvSpPr>
        <p:spPr>
          <a:xfrm>
            <a:off x="7107044" y="230459"/>
            <a:ext cx="2150880" cy="181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b="1">
              <a:latin typeface="TW Cen M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0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mukaan</a:t>
            </a:r>
            <a:r>
              <a:rPr lang="en-GB"/>
              <a:t> </a:t>
            </a:r>
            <a:r>
              <a:rPr lang="en-GB" err="1"/>
              <a:t>kokeeseen</a:t>
            </a:r>
            <a:r>
              <a:rPr lang="en-GB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2EF6-5082-38F5-7ED9-3C80BE75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Mukaan kokeeseen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5933FC-7E8A-B683-91F7-D33AA459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Tietokone ja virtajohto</a:t>
            </a:r>
          </a:p>
          <a:p>
            <a:r>
              <a:rPr lang="fi-FI" b="1" dirty="0"/>
              <a:t>Langalliset kuulokkeet </a:t>
            </a:r>
            <a:r>
              <a:rPr lang="fi-FI" dirty="0"/>
              <a:t>(ei saa olla langatonta ominaisuutta)</a:t>
            </a:r>
          </a:p>
          <a:p>
            <a:r>
              <a:rPr lang="fi-FI" b="1" dirty="0"/>
              <a:t>Tarvittaessa</a:t>
            </a:r>
            <a:r>
              <a:rPr lang="fi-FI" dirty="0"/>
              <a:t> </a:t>
            </a:r>
            <a:r>
              <a:rPr lang="fi-FI" b="1" dirty="0"/>
              <a:t>muut lisälaitteet</a:t>
            </a:r>
            <a:r>
              <a:rPr lang="fi-FI" dirty="0"/>
              <a:t>:</a:t>
            </a:r>
          </a:p>
          <a:p>
            <a:pPr lvl="1"/>
            <a:r>
              <a:rPr lang="fi-FI" u="sng" dirty="0"/>
              <a:t>Adapteri</a:t>
            </a:r>
            <a:r>
              <a:rPr lang="fi-FI" dirty="0"/>
              <a:t> (esim. Ethernet-verkkoon liittymiseen)</a:t>
            </a:r>
          </a:p>
          <a:p>
            <a:pPr lvl="1"/>
            <a:r>
              <a:rPr lang="fi-FI" dirty="0"/>
              <a:t>Hiiri (tämäkin vain ja ainoastaan langallisena)</a:t>
            </a:r>
          </a:p>
          <a:p>
            <a:r>
              <a:rPr lang="fi-FI" b="1" dirty="0">
                <a:highlight>
                  <a:srgbClr val="FFFF00"/>
                </a:highlight>
              </a:rPr>
              <a:t>Henkilöllisyystodistus</a:t>
            </a:r>
          </a:p>
          <a:p>
            <a:r>
              <a:rPr lang="fi-FI" b="1" dirty="0"/>
              <a:t>Omat kirjoitusvälineet (kynä, kumi, teroitin, viivain)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6542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2EF6-5082-38F5-7ED9-3C80BE75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Mukaan kokeeseen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5933FC-7E8A-B683-91F7-D33AA459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+mn-lt"/>
                <a:cs typeface="+mn-lt"/>
              </a:rPr>
              <a:t>Eväät</a:t>
            </a:r>
            <a:r>
              <a:rPr lang="fi-FI" dirty="0">
                <a:ea typeface="+mn-lt"/>
                <a:cs typeface="+mn-lt"/>
              </a:rPr>
              <a:t>: 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Poista etiketit tai teippaa piiloon, paras pakata läpinäkyviin rasioihin – tee tämä jo </a:t>
            </a:r>
            <a:r>
              <a:rPr lang="fi-FI" b="1" dirty="0">
                <a:ea typeface="+mn-lt"/>
                <a:cs typeface="+mn-lt"/>
              </a:rPr>
              <a:t>kotona </a:t>
            </a:r>
            <a:r>
              <a:rPr lang="fi-FI" dirty="0">
                <a:ea typeface="+mn-lt"/>
                <a:cs typeface="+mn-lt"/>
              </a:rPr>
              <a:t>valmiiksi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Muista vesipullo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Reilusti evästä - ajattelu vaatii energiaa</a:t>
            </a:r>
          </a:p>
          <a:p>
            <a:r>
              <a:rPr lang="fi-FI" b="1" dirty="0">
                <a:ea typeface="+mn-lt"/>
                <a:cs typeface="+mn-lt"/>
              </a:rPr>
              <a:t>Vaatetus</a:t>
            </a:r>
            <a:r>
              <a:rPr lang="fi-FI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Rennot vaatteet, villasukat jne. </a:t>
            </a:r>
            <a:r>
              <a:rPr lang="fi-FI" b="1" dirty="0">
                <a:ea typeface="+mn-lt"/>
                <a:cs typeface="+mn-lt"/>
              </a:rPr>
              <a:t>lämmintä </a:t>
            </a:r>
            <a:r>
              <a:rPr lang="fi-FI" dirty="0">
                <a:ea typeface="+mn-lt"/>
                <a:cs typeface="+mn-lt"/>
              </a:rPr>
              <a:t>vaatetta varalle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Huomioi, että vaatteissa ei ole tekstiä</a:t>
            </a:r>
            <a:endParaRPr lang="en-US" dirty="0">
              <a:ea typeface="+mn-lt"/>
              <a:cs typeface="+mn-lt"/>
            </a:endParaRPr>
          </a:p>
          <a:p>
            <a:r>
              <a:rPr lang="fi-FI" b="1" dirty="0"/>
              <a:t>Lääkkeet:</a:t>
            </a:r>
            <a:endParaRPr lang="fi-FI" dirty="0"/>
          </a:p>
          <a:p>
            <a:pPr lvl="1"/>
            <a:r>
              <a:rPr lang="fi-FI" dirty="0"/>
              <a:t>Jos sinulla on omia lääkkeitä, näytä ne valvojalle saapuessasi saliin</a:t>
            </a:r>
          </a:p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22064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D37323-9DCB-8E94-E0EF-733BA13D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Ehdottomasti ei: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D01D3-F881-596F-8898-A5A69B8B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Mitään papereita (saa koetilasta)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Nenäliinat (saa tarvittaessa koetilasta)</a:t>
            </a:r>
            <a:endParaRPr lang="en-US" dirty="0">
              <a:ea typeface="+mn-lt"/>
              <a:cs typeface="+mn-lt"/>
            </a:endParaRPr>
          </a:p>
          <a:p>
            <a:r>
              <a:rPr lang="fi-FI" i="1" u="sng" dirty="0"/>
              <a:t>Kännykät, älykellot, langattomat lisälaitteet ovat ehdottomasti kiellettyjä.</a:t>
            </a:r>
          </a:p>
          <a:p>
            <a:r>
              <a:rPr lang="fi-FI" dirty="0"/>
              <a:t>Jätä arvoesineet ja em. tavarat lukittavaan lokeroon tai mahdollisuuksien mukaan kotiin.</a:t>
            </a:r>
          </a:p>
          <a:p>
            <a:r>
              <a:rPr lang="fi-FI" dirty="0">
                <a:ea typeface="+mn-lt"/>
                <a:cs typeface="+mn-lt"/>
              </a:rPr>
              <a:t>YTL, </a:t>
            </a:r>
            <a:r>
              <a:rPr lang="fi-FI" dirty="0">
                <a:ea typeface="+mn-lt"/>
                <a:cs typeface="+mn-lt"/>
                <a:hlinkClick r:id="rId2"/>
              </a:rPr>
              <a:t>yleiset määräykset</a:t>
            </a:r>
            <a:r>
              <a:rPr lang="fi-FI" dirty="0">
                <a:ea typeface="+mn-lt"/>
                <a:cs typeface="+mn-lt"/>
              </a:rPr>
              <a:t>: "Jos kokelas syyllistyy kokeessa vilpilliseen menettelyyn tai vilpin yritykseen taikka avustaa siinä, </a:t>
            </a:r>
            <a:r>
              <a:rPr lang="fi-FI" u="sng" dirty="0">
                <a:ea typeface="+mn-lt"/>
                <a:cs typeface="+mn-lt"/>
              </a:rPr>
              <a:t>kaikki hänen koesuorituksensa kyseiseltä tutkintokerralta katsotaan hylätyiksi ja hän menettää oikeutensa osallistua myöhempiin saman tutkintokerran kokeisiin</a:t>
            </a:r>
            <a:r>
              <a:rPr lang="fi-FI" dirty="0">
                <a:ea typeface="+mn-lt"/>
                <a:cs typeface="+mn-lt"/>
              </a:rPr>
              <a:t>. Jos menettely on toistuvaa tai muuten erityisen vakavaa ja haitallista, kokelas menettää lisäksi oikeutensa osallistua seuraavan tutkintokerran kokeisiin. (L 502/2019, 15 §.)"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47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Aamulla</a:t>
            </a:r>
            <a:r>
              <a:rPr lang="en-GB"/>
              <a:t> </a:t>
            </a:r>
            <a:r>
              <a:rPr lang="en-GB" err="1"/>
              <a:t>kokeeseen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i="1" err="1"/>
              <a:t>Tikkana</a:t>
            </a:r>
            <a:r>
              <a:rPr lang="en-GB" i="1"/>
              <a:t> </a:t>
            </a:r>
            <a:r>
              <a:rPr lang="en-GB" b="1" i="1" err="1"/>
              <a:t>saliin</a:t>
            </a:r>
            <a:r>
              <a:rPr lang="en-GB" b="1" i="1"/>
              <a:t> </a:t>
            </a:r>
            <a:r>
              <a:rPr lang="en-GB" i="1" err="1"/>
              <a:t>klo</a:t>
            </a:r>
            <a:r>
              <a:rPr lang="en-GB" i="1"/>
              <a:t> 8.15!</a:t>
            </a:r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laajakuva" id="{A388CC6D-70E6-45B0-A29F-5DB9D3829FE1}" vid="{2211852E-9B1E-44C4-BD1E-A31B55BF0E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viokokeeseenosallistuvienopiskelijoidenm_x00e4__x00e4_r_x00e4_ xmlns="076f0f81-dc01-48b7-a9bb-ebf4fd9b74e0" xsi:nil="true"/>
    <LIS_x00c4_HUOMIOITA xmlns="076f0f81-dc01-48b7-a9bb-ebf4fd9b74e0" xsi:nil="true"/>
    <Purkukoodi xmlns="076f0f81-dc01-48b7-a9bb-ebf4fd9b74e0" xsi:nil="true"/>
    <lcf76f155ced4ddcb4097134ff3c332f xmlns="076f0f81-dc01-48b7-a9bb-ebf4fd9b74e0">
      <Terms xmlns="http://schemas.microsoft.com/office/infopath/2007/PartnerControls"/>
    </lcf76f155ced4ddcb4097134ff3c332f>
    <TaxCatchAll xmlns="2fc36758-8f38-45ae-b7c9-e034d8c685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249AC9FFDCF2A4B9890B71DA950D12C" ma:contentTypeVersion="" ma:contentTypeDescription="Luo uusi asiakirja." ma:contentTypeScope="" ma:versionID="dac50e44e7286899e87127674b5f1635">
  <xsd:schema xmlns:xsd="http://www.w3.org/2001/XMLSchema" xmlns:xs="http://www.w3.org/2001/XMLSchema" xmlns:p="http://schemas.microsoft.com/office/2006/metadata/properties" xmlns:ns2="14671227-b1b7-48a1-a8d9-b6c227918efc" xmlns:ns3="e7ce424a-e944-4f76-85f8-2a270d0d9f93" xmlns:ns4="076f0f81-dc01-48b7-a9bb-ebf4fd9b74e0" xmlns:ns5="2fc36758-8f38-45ae-b7c9-e034d8c685d2" targetNamespace="http://schemas.microsoft.com/office/2006/metadata/properties" ma:root="true" ma:fieldsID="77760fb505b7f3d487cb1d977956089d" ns2:_="" ns3:_="" ns4:_="" ns5:_="">
    <xsd:import namespace="14671227-b1b7-48a1-a8d9-b6c227918efc"/>
    <xsd:import namespace="e7ce424a-e944-4f76-85f8-2a270d0d9f93"/>
    <xsd:import namespace="076f0f81-dc01-48b7-a9bb-ebf4fd9b74e0"/>
    <xsd:import namespace="2fc36758-8f38-45ae-b7c9-e034d8c685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Purkukoodi" minOccurs="0"/>
                <xsd:element ref="ns4:LIS_x00c4_HUOMIOI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Arviokokeeseenosallistuvienopiskelijoidenm_x00e4__x00e4_r_x00e4_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1227-b1b7-48a1-a8d9-b6c227918e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424a-e944-4f76-85f8-2a270d0d9f93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f0f81-dc01-48b7-a9bb-ebf4fd9b7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urkukoodi" ma:index="16" nillable="true" ma:displayName="Purkukoodi" ma:description="tieosuus ylipaine huitoa fiilinki" ma:format="Dropdown" ma:internalName="Purkukoodi">
      <xsd:simpleType>
        <xsd:restriction base="dms:Text">
          <xsd:maxLength value="255"/>
        </xsd:restriction>
      </xsd:simpleType>
    </xsd:element>
    <xsd:element name="LIS_x00c4_HUOMIOITA" ma:index="17" nillable="true" ma:displayName="LISÄHUOMIOITA" ma:description="olen laittanut kokeen jo aiemmin, joten tämä mahdollisesti turha" ma:format="Dropdown" ma:internalName="LIS_x00c4_HUOMIOITA">
      <xsd:simpleType>
        <xsd:restriction base="dms:Text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Arviokokeeseenosallistuvienopiskelijoidenm_x00e4__x00e4_r_x00e4_" ma:index="21" nillable="true" ma:displayName="Arvio kokeeseen osallistuvien opiskelijoiden määrästä" ma:format="Dropdown" ma:internalName="Arviokokeeseenosallistuvienopiskelijoidenm_x00e4__x00e4_r_x00e4_">
      <xsd:simpleType>
        <xsd:union memberTypes="dms:Text">
          <xsd:simpleType>
            <xsd:restriction base="dms:Choice">
              <xsd:enumeration value="&lt;5"/>
              <xsd:enumeration value="6-10"/>
              <xsd:enumeration value="11-15"/>
              <xsd:enumeration value="16-20"/>
              <xsd:enumeration value="21-25"/>
              <xsd:enumeration value="26-30"/>
              <xsd:enumeration value="31-35"/>
              <xsd:enumeration value="36-40"/>
              <xsd:enumeration value="41-50"/>
              <xsd:enumeration value="51-60"/>
              <xsd:enumeration value="61-70"/>
              <xsd:enumeration value="71-80"/>
              <xsd:enumeration value="81-90"/>
              <xsd:enumeration value="91-100"/>
              <xsd:enumeration value="100&lt;"/>
            </xsd:restriction>
          </xsd:simpleType>
        </xsd:un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d07a74f8-dd10-41ee-a75c-8639b406b7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6758-8f38-45ae-b7c9-e034d8c685d2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c282883-8b68-46da-a2de-c204c0424819}" ma:internalName="TaxCatchAll" ma:showField="CatchAllData" ma:web="2fc36758-8f38-45ae-b7c9-e034d8c68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4D38CD-0EBF-4790-BF05-393C375B0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3A8392-7327-44D9-9FFD-470D48759AD4}">
  <ds:schemaRefs>
    <ds:schemaRef ds:uri="076f0f81-dc01-48b7-a9bb-ebf4fd9b74e0"/>
    <ds:schemaRef ds:uri="2ca7091e-3fbc-4d2c-9ef7-aacdde508a7a"/>
    <ds:schemaRef ds:uri="2fc36758-8f38-45ae-b7c9-e034d8c685d2"/>
    <ds:schemaRef ds:uri="fbcf50d6-566e-4c66-abaa-1e0b19eaf3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165A33-FF76-49B0-BC8E-D3FF0E91D21E}">
  <ds:schemaRefs>
    <ds:schemaRef ds:uri="076f0f81-dc01-48b7-a9bb-ebf4fd9b74e0"/>
    <ds:schemaRef ds:uri="14671227-b1b7-48a1-a8d9-b6c227918efc"/>
    <ds:schemaRef ds:uri="2fc36758-8f38-45ae-b7c9-e034d8c685d2"/>
    <ds:schemaRef ds:uri="e7ce424a-e944-4f76-85f8-2a270d0d9f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PowerPoint-pohja_Saavutettava</Template>
  <Application>Microsoft Office PowerPoint</Application>
  <PresentationFormat>Widescreen</PresentationFormat>
  <Slides>27</Slides>
  <Notes>0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Office-teema</vt:lpstr>
      <vt:lpstr>Sähköisessä yo-kokeessa toimiminen</vt:lpstr>
      <vt:lpstr>Käytännön ohjeita:</vt:lpstr>
      <vt:lpstr>Ennen ensimmäistä yo-koepäivää</vt:lpstr>
      <vt:lpstr>Koneen tarkastaminen</vt:lpstr>
      <vt:lpstr>Mitä mukaan kokeeseen?</vt:lpstr>
      <vt:lpstr>Mukaan kokeeseen</vt:lpstr>
      <vt:lpstr>Mukaan kokeeseen</vt:lpstr>
      <vt:lpstr>Ehdottomasti ei:</vt:lpstr>
      <vt:lpstr>Aamulla kokeeseen</vt:lpstr>
      <vt:lpstr>Koetilaan saapuminen</vt:lpstr>
      <vt:lpstr>Koetilaan saapuminen</vt:lpstr>
      <vt:lpstr>Kokeen aloitus</vt:lpstr>
      <vt:lpstr>Kokeen aikana</vt:lpstr>
      <vt:lpstr>Myös Abitista löydät ohjeita:</vt:lpstr>
      <vt:lpstr>Matikkaeditori</vt:lpstr>
      <vt:lpstr>Koetilanteen aikana</vt:lpstr>
      <vt:lpstr>Tekniset pulmatilanteet</vt:lpstr>
      <vt:lpstr>Kun olet valmis:</vt:lpstr>
      <vt:lpstr>Mitä jos...</vt:lpstr>
      <vt:lpstr>Ovatko yhteystietosi ajan tasalla?</vt:lpstr>
      <vt:lpstr>Mitä jos myöhästyn?</vt:lpstr>
      <vt:lpstr>Mitä jos sairastun?</vt:lpstr>
      <vt:lpstr>Muut erityisjärjestelyt tai -tilanteet</vt:lpstr>
      <vt:lpstr>Seuraa Wilman tiedotteita ja viestejä</vt:lpstr>
      <vt:lpstr>Kokeiden aikataulu ja muuta tietoa</vt:lpstr>
      <vt:lpstr>Abitti.fi</vt:lpstr>
      <vt:lpstr>Sinä pystyt siihen!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Kaakkolammi Maria</dc:creator>
  <cp:keywords>Saavutettava asiakirjapohja</cp:keywords>
  <cp:revision>57</cp:revision>
  <dcterms:created xsi:type="dcterms:W3CDTF">2021-09-29T07:34:56Z</dcterms:created>
  <dcterms:modified xsi:type="dcterms:W3CDTF">2025-09-15T04:15:46Z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0x0101009249AC9FFDCF2A4B9890B71DA950D12C</vt:lpwstr>
  </property>
  <property fmtid="{D5CDD505-2E9C-101B-9397-08002B2CF9AE}" pid="3" name="_dlc_DocIdItemGuid">
    <vt:lpwstr>c36f5074-4e30-417c-a274-5ea96fd0a9be</vt:lpwstr>
  </property>
  <property fmtid="{D5CDD505-2E9C-101B-9397-08002B2CF9AE}" pid="4" name="MediaServiceImageTags">
    <vt:lpwstr/>
  </property>
</Properties>
</file>